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3"/>
  </p:notesMasterIdLst>
  <p:sldIdLst>
    <p:sldId id="256" r:id="rId5"/>
    <p:sldId id="317" r:id="rId6"/>
    <p:sldId id="318" r:id="rId7"/>
    <p:sldId id="319" r:id="rId8"/>
    <p:sldId id="328" r:id="rId9"/>
    <p:sldId id="326" r:id="rId10"/>
    <p:sldId id="314" r:id="rId11"/>
    <p:sldId id="292"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A4DE6-A196-4EFD-BC19-A595F0B72253}" v="12" dt="2022-06-05T20:59:49.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49560" autoAdjust="0"/>
  </p:normalViewPr>
  <p:slideViewPr>
    <p:cSldViewPr>
      <p:cViewPr varScale="1">
        <p:scale>
          <a:sx n="52" d="100"/>
          <a:sy n="52" d="100"/>
        </p:scale>
        <p:origin x="2070" y="6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273F2-AC38-4C03-8E5C-2CFF03455D9E}" type="datetimeFigureOut">
              <a:rPr lang="en-US" smtClean="0"/>
              <a:t>7/1/2022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40390-A3B2-46B9-9773-DB13838AA237}" type="slidenum">
              <a:rPr lang="en-US" smtClean="0"/>
              <a:t>‹#›</a:t>
            </a:fld>
            <a:endParaRPr lang="en-US" dirty="0"/>
          </a:p>
        </p:txBody>
      </p:sp>
    </p:spTree>
    <p:extLst>
      <p:ext uri="{BB962C8B-B14F-4D97-AF65-F5344CB8AC3E}">
        <p14:creationId xmlns:p14="http://schemas.microsoft.com/office/powerpoint/2010/main" val="38456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Course Description:</a:t>
            </a:r>
          </a:p>
          <a:p>
            <a:endParaRPr lang="en-US" dirty="0"/>
          </a:p>
          <a:p>
            <a:r>
              <a:rPr lang="en-US" dirty="0"/>
              <a:t>This course teaches learners how </a:t>
            </a:r>
            <a:r>
              <a:rPr lang="en-US" sz="1200" kern="1200" dirty="0">
                <a:solidFill>
                  <a:schemeClr val="tx1"/>
                </a:solidFill>
                <a:effectLst/>
                <a:latin typeface="+mn-lt"/>
                <a:ea typeface="+mn-ea"/>
                <a:cs typeface="+mn-cs"/>
              </a:rPr>
              <a:t>to document information during a field examination about the beneficiary’s expenses, debts, and </a:t>
            </a:r>
            <a:r>
              <a:rPr lang="en-US" sz="1200" kern="1200">
                <a:solidFill>
                  <a:schemeClr val="tx1"/>
                </a:solidFill>
                <a:effectLst/>
                <a:latin typeface="+mn-lt"/>
                <a:ea typeface="+mn-ea"/>
                <a:cs typeface="+mn-cs"/>
              </a:rPr>
              <a:t>loans.</a:t>
            </a: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1</a:t>
            </a:fld>
            <a:endParaRPr lang="en-US" dirty="0"/>
          </a:p>
        </p:txBody>
      </p:sp>
    </p:spTree>
    <p:extLst>
      <p:ext uri="{BB962C8B-B14F-4D97-AF65-F5344CB8AC3E}">
        <p14:creationId xmlns:p14="http://schemas.microsoft.com/office/powerpoint/2010/main" val="1631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p>
          <a:p>
            <a:endParaRPr lang="en-US" u="sng" dirty="0"/>
          </a:p>
          <a:p>
            <a:r>
              <a:rPr lang="en-US" dirty="0"/>
              <a:t>At the</a:t>
            </a:r>
            <a:r>
              <a:rPr lang="en-US" baseline="0" dirty="0"/>
              <a:t> end of this lesson, given the training and references, the learner will be able to do the following:</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the importance of collecting complete expense and debt information during a field examination</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Communicate requirements for expense documentation</a:t>
            </a:r>
          </a:p>
          <a:p>
            <a:pPr marL="342900" marR="0" lvl="0" indent="-342900">
              <a:lnSpc>
                <a:spcPct val="115000"/>
              </a:lnSpc>
              <a:spcBef>
                <a:spcPts val="0"/>
              </a:spcBef>
              <a:spcAft>
                <a:spcPts val="1000"/>
              </a:spcAft>
              <a:buFont typeface="Symbol" panose="05050102010706020507" pitchFamily="18" charset="2"/>
              <a:buChar char=""/>
            </a:pPr>
            <a:r>
              <a:rPr lang="en-US" sz="1200" kern="1200" dirty="0">
                <a:solidFill>
                  <a:schemeClr val="tx1"/>
                </a:solidFill>
                <a:effectLst/>
                <a:latin typeface="+mn-lt"/>
                <a:ea typeface="+mn-ea"/>
                <a:cs typeface="+mn-cs"/>
              </a:rPr>
              <a:t>Identify non-VA debts and loans information required in field examinations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DB40390-A3B2-46B9-9773-DB13838AA237}" type="slidenum">
              <a:rPr lang="en-US" smtClean="0"/>
              <a:t>2</a:t>
            </a:fld>
            <a:endParaRPr lang="en-US" dirty="0"/>
          </a:p>
        </p:txBody>
      </p:sp>
    </p:spTree>
    <p:extLst>
      <p:ext uri="{BB962C8B-B14F-4D97-AF65-F5344CB8AC3E}">
        <p14:creationId xmlns:p14="http://schemas.microsoft.com/office/powerpoint/2010/main" val="54088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endParaRPr lang="en-US" u="none" dirty="0"/>
          </a:p>
          <a:p>
            <a:endParaRPr lang="en-US" u="sng" dirty="0"/>
          </a:p>
          <a:p>
            <a:r>
              <a:rPr lang="en-US" dirty="0"/>
              <a:t>These</a:t>
            </a:r>
            <a:r>
              <a:rPr lang="en-US" baseline="0" dirty="0"/>
              <a:t> are the relevant references pertaining to this course:</a:t>
            </a:r>
          </a:p>
          <a:p>
            <a:endParaRPr lang="en-US" dirty="0"/>
          </a:p>
          <a:p>
            <a:pPr marL="171450" indent="-171450">
              <a:buFont typeface="Arial" panose="020B0604020202020204" pitchFamily="34" charset="0"/>
              <a:buChar char="•"/>
            </a:pPr>
            <a:r>
              <a:rPr lang="en-US" dirty="0"/>
              <a:t>FPM I.2.C.4, </a:t>
            </a:r>
            <a:r>
              <a:rPr lang="en-US" i="1" dirty="0"/>
              <a:t>Financial Information of the Beneficiary</a:t>
            </a: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3</a:t>
            </a:fld>
            <a:endParaRPr lang="en-US" dirty="0"/>
          </a:p>
        </p:txBody>
      </p:sp>
    </p:spTree>
    <p:extLst>
      <p:ext uri="{BB962C8B-B14F-4D97-AF65-F5344CB8AC3E}">
        <p14:creationId xmlns:p14="http://schemas.microsoft.com/office/powerpoint/2010/main" val="294597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Explain the importance of collecting complete expense and debt information during a field examination</a:t>
            </a:r>
          </a:p>
          <a:p>
            <a:r>
              <a:rPr lang="en-US" i="1" dirty="0"/>
              <a:t>Policy Reference(s): FPM I.2.C.4.h</a:t>
            </a:r>
          </a:p>
          <a:p>
            <a:endParaRPr lang="en-US" dirty="0"/>
          </a:p>
          <a:p>
            <a:r>
              <a:rPr lang="en-US" u="sng" dirty="0"/>
              <a:t>Instructor Notes:</a:t>
            </a:r>
            <a:endParaRPr lang="en-US" dirty="0">
              <a:latin typeface="Arial" panose="020B0604020202020204" pitchFamily="34" charset="0"/>
            </a:endParaRPr>
          </a:p>
          <a:p>
            <a:pPr fontAlgn="t"/>
            <a:br>
              <a:rPr lang="en-US" dirty="0">
                <a:effectLst/>
                <a:latin typeface="arial" panose="020B0604020202020204" pitchFamily="34" charset="0"/>
              </a:rPr>
            </a:br>
            <a:r>
              <a:rPr lang="en-US" dirty="0">
                <a:effectLst/>
                <a:latin typeface="arial" panose="020B0604020202020204" pitchFamily="34" charset="0"/>
              </a:rPr>
              <a:t>Documenting expense information during the IA or SIA assists with oversight of the use of beneficiary funds during follow-up field examinations, accounting and fund usage reviews, and other VA fiduciary oversight activities.  Therefore, FEs must make efforts to clearly document individual expenses and avoid listing expenses as personal allowance when individual expense types are known.</a:t>
            </a:r>
          </a:p>
          <a:p>
            <a:pPr fontAlgn="t"/>
            <a:endParaRPr lang="en-US" dirty="0">
              <a:effectLst/>
            </a:endParaRPr>
          </a:p>
          <a:p>
            <a:pPr fontAlgn="t"/>
            <a:r>
              <a:rPr lang="en-US" dirty="0">
                <a:effectLst/>
                <a:latin typeface="arial" panose="020B0604020202020204" pitchFamily="34" charset="0"/>
              </a:rPr>
              <a:t>During each field examination, the FE must request the beneficiary’s recurring expenses and the amounts of those expenses.  Recurring expenses are those that the beneficiary can expect to pay on a regular basis (e.g., monthly, quarterly or annually).</a:t>
            </a:r>
          </a:p>
          <a:p>
            <a:pPr fontAlgn="t"/>
            <a:endParaRPr lang="en-US" dirty="0">
              <a:effectLst/>
            </a:endParaRPr>
          </a:p>
          <a:p>
            <a:pPr fontAlgn="t"/>
            <a:r>
              <a:rPr lang="en-US" dirty="0">
                <a:effectLst/>
                <a:latin typeface="arial" panose="020B0604020202020204" pitchFamily="34" charset="0"/>
              </a:rPr>
              <a:t>Expenses that must be documented include, but are not limited to monthly payments on services, and debts or loans.  The </a:t>
            </a:r>
            <a:r>
              <a:rPr lang="en-US" i="1" dirty="0">
                <a:effectLst/>
                <a:latin typeface="arial" panose="020B0604020202020204" pitchFamily="34" charset="0"/>
              </a:rPr>
              <a:t>Field Examination Report </a:t>
            </a:r>
            <a:r>
              <a:rPr lang="en-US" dirty="0">
                <a:effectLst/>
                <a:latin typeface="arial" panose="020B0604020202020204" pitchFamily="34" charset="0"/>
              </a:rPr>
              <a:t>must include:</a:t>
            </a:r>
            <a:endParaRPr lang="en-US" dirty="0">
              <a:effectLst/>
            </a:endParaRPr>
          </a:p>
          <a:p>
            <a:pPr marL="171450" indent="-171450" fontAlgn="t">
              <a:buFont typeface="Arial" panose="020B0604020202020204" pitchFamily="34" charset="0"/>
              <a:buChar char="•"/>
            </a:pPr>
            <a:r>
              <a:rPr lang="en-US" dirty="0">
                <a:effectLst/>
                <a:latin typeface="arial" panose="020B0604020202020204" pitchFamily="34" charset="0"/>
              </a:rPr>
              <a:t>expense type (e.g., mortgage, groceries, vehicle, electric, water, insurance, etc. using the company name, when available), and</a:t>
            </a:r>
            <a:endParaRPr lang="en-US" dirty="0">
              <a:effectLst/>
            </a:endParaRPr>
          </a:p>
          <a:p>
            <a:pPr marL="171450" indent="-171450" fontAlgn="t">
              <a:buFont typeface="Arial" panose="020B0604020202020204" pitchFamily="34" charset="0"/>
              <a:buChar char="•"/>
            </a:pPr>
            <a:r>
              <a:rPr lang="en-US" dirty="0">
                <a:effectLst/>
                <a:latin typeface="arial" panose="020B0604020202020204" pitchFamily="34" charset="0"/>
              </a:rPr>
              <a:t>the monthly expense amounts. </a:t>
            </a:r>
          </a:p>
          <a:p>
            <a:pPr marL="171450" indent="-171450" fontAlgn="t">
              <a:buFont typeface="Arial" panose="020B0604020202020204" pitchFamily="34" charset="0"/>
              <a:buChar char="•"/>
            </a:pPr>
            <a:endParaRPr lang="en-US" dirty="0">
              <a:effectLst/>
            </a:endParaRPr>
          </a:p>
          <a:p>
            <a:pPr fontAlgn="t"/>
            <a:r>
              <a:rPr lang="en-US" dirty="0">
                <a:effectLst/>
                <a:latin typeface="arial" panose="020B0604020202020204" pitchFamily="34" charset="0"/>
              </a:rPr>
              <a:t>If the frequency of the expense payment is other than monthly (e.g., quarterly or annually), the FE must calculate and document the monthly amount in the </a:t>
            </a:r>
            <a:r>
              <a:rPr lang="en-US" i="1" dirty="0">
                <a:effectLst/>
                <a:latin typeface="arial" panose="020B0604020202020204" pitchFamily="34" charset="0"/>
              </a:rPr>
              <a:t>Field</a:t>
            </a:r>
            <a:r>
              <a:rPr lang="en-US" dirty="0">
                <a:effectLst/>
                <a:latin typeface="arial" panose="020B0604020202020204" pitchFamily="34" charset="0"/>
              </a:rPr>
              <a:t> </a:t>
            </a:r>
            <a:r>
              <a:rPr lang="en-US" i="1" dirty="0">
                <a:effectLst/>
                <a:latin typeface="arial" panose="020B0604020202020204" pitchFamily="34" charset="0"/>
              </a:rPr>
              <a:t>Examination</a:t>
            </a:r>
            <a:r>
              <a:rPr lang="en-US" dirty="0">
                <a:effectLst/>
                <a:latin typeface="arial" panose="020B0604020202020204" pitchFamily="34" charset="0"/>
              </a:rPr>
              <a:t> </a:t>
            </a:r>
            <a:r>
              <a:rPr lang="en-US" i="1" dirty="0">
                <a:effectLst/>
                <a:latin typeface="arial" panose="020B0604020202020204" pitchFamily="34" charset="0"/>
              </a:rPr>
              <a:t>Report</a:t>
            </a:r>
            <a:r>
              <a:rPr lang="en-US" dirty="0">
                <a:effectLst/>
                <a:latin typeface="arial" panose="020B0604020202020204" pitchFamily="34" charset="0"/>
              </a:rPr>
              <a:t>.</a:t>
            </a:r>
          </a:p>
          <a:p>
            <a:pPr fontAlgn="t"/>
            <a:endParaRPr lang="en-US" dirty="0">
              <a:effectLst/>
            </a:endParaRPr>
          </a:p>
          <a:p>
            <a:pPr fontAlgn="t"/>
            <a:r>
              <a:rPr lang="en-US" dirty="0">
                <a:effectLst/>
                <a:latin typeface="arial" panose="020B0604020202020204" pitchFamily="34" charset="0"/>
              </a:rPr>
              <a:t>If the beneficiary or fiduciary reports expenses but does not report ownership of the asset associated with expenses reported, the FE must explain the situation in the COMMENT AND OBSERVATIONS section of the associated expense within the </a:t>
            </a:r>
            <a:r>
              <a:rPr lang="en-US" i="1" dirty="0">
                <a:effectLst/>
                <a:latin typeface="arial" panose="020B0604020202020204" pitchFamily="34" charset="0"/>
              </a:rPr>
              <a:t>Field</a:t>
            </a:r>
            <a:r>
              <a:rPr lang="en-US" dirty="0">
                <a:effectLst/>
                <a:latin typeface="arial" panose="020B0604020202020204" pitchFamily="34" charset="0"/>
              </a:rPr>
              <a:t> </a:t>
            </a:r>
            <a:r>
              <a:rPr lang="en-US" i="1" dirty="0">
                <a:effectLst/>
                <a:latin typeface="arial" panose="020B0604020202020204" pitchFamily="34" charset="0"/>
              </a:rPr>
              <a:t>Examination</a:t>
            </a:r>
            <a:r>
              <a:rPr lang="en-US" dirty="0">
                <a:effectLst/>
                <a:latin typeface="arial" panose="020B0604020202020204" pitchFamily="34" charset="0"/>
              </a:rPr>
              <a:t> </a:t>
            </a:r>
            <a:r>
              <a:rPr lang="en-US" i="1" dirty="0">
                <a:effectLst/>
                <a:latin typeface="arial" panose="020B0604020202020204" pitchFamily="34" charset="0"/>
              </a:rPr>
              <a:t>Report</a:t>
            </a:r>
            <a:r>
              <a:rPr lang="en-US" dirty="0">
                <a:effectLst/>
                <a:latin typeface="arial" panose="020B0604020202020204" pitchFamily="34" charset="0"/>
              </a:rPr>
              <a:t>.</a:t>
            </a:r>
          </a:p>
          <a:p>
            <a:pPr fontAlgn="t"/>
            <a:endParaRPr lang="en-US" dirty="0">
              <a:effectLst/>
            </a:endParaRPr>
          </a:p>
          <a:p>
            <a:pPr fontAlgn="t"/>
            <a:r>
              <a:rPr lang="en-US" b="1" i="1" dirty="0">
                <a:effectLst/>
                <a:latin typeface="arial" panose="020B0604020202020204" pitchFamily="34" charset="0"/>
              </a:rPr>
              <a:t>Example</a:t>
            </a:r>
            <a:r>
              <a:rPr lang="en-US" dirty="0">
                <a:effectLst/>
                <a:latin typeface="arial" panose="020B0604020202020204" pitchFamily="34" charset="0"/>
              </a:rPr>
              <a:t>:  The fiduciary reports expenses for car maintenance and car fuel.  The FE must determine and document if the beneficiary owns or leases a car associated with the car and fuel expenses.</a:t>
            </a:r>
            <a:endParaRPr lang="en-US" dirty="0">
              <a:effectLst/>
            </a:endParaRPr>
          </a:p>
          <a:p>
            <a:pPr marL="171450" indent="-171450" fontAlgn="t">
              <a:buFont typeface="Arial" panose="020B0604020202020204" pitchFamily="34" charset="0"/>
              <a:buChar char="•"/>
            </a:pPr>
            <a:r>
              <a:rPr lang="en-US" dirty="0">
                <a:effectLst/>
                <a:latin typeface="arial" panose="020B0604020202020204" pitchFamily="34" charset="0"/>
              </a:rPr>
              <a:t>If the beneficiary owns or makes payments towards ownership or for the lease of the vehicle, the FE must document the vehicle as an asset in the </a:t>
            </a:r>
            <a:r>
              <a:rPr lang="en-US" i="1" dirty="0">
                <a:effectLst/>
                <a:latin typeface="arial" panose="020B0604020202020204" pitchFamily="34" charset="0"/>
              </a:rPr>
              <a:t>Assets</a:t>
            </a:r>
            <a:r>
              <a:rPr lang="en-US" dirty="0">
                <a:effectLst/>
                <a:latin typeface="arial" panose="020B0604020202020204" pitchFamily="34" charset="0"/>
              </a:rPr>
              <a:t> section of the </a:t>
            </a:r>
            <a:r>
              <a:rPr lang="en-US" i="1" dirty="0">
                <a:effectLst/>
                <a:latin typeface="arial" panose="020B0604020202020204" pitchFamily="34" charset="0"/>
              </a:rPr>
              <a:t>Field</a:t>
            </a:r>
            <a:r>
              <a:rPr lang="en-US" dirty="0">
                <a:effectLst/>
                <a:latin typeface="arial" panose="020B0604020202020204" pitchFamily="34" charset="0"/>
              </a:rPr>
              <a:t> </a:t>
            </a:r>
            <a:r>
              <a:rPr lang="en-US" i="1" dirty="0">
                <a:effectLst/>
                <a:latin typeface="arial" panose="020B0604020202020204" pitchFamily="34" charset="0"/>
              </a:rPr>
              <a:t>Examination</a:t>
            </a:r>
            <a:r>
              <a:rPr lang="en-US" dirty="0">
                <a:effectLst/>
                <a:latin typeface="arial" panose="020B0604020202020204" pitchFamily="34" charset="0"/>
              </a:rPr>
              <a:t> </a:t>
            </a:r>
            <a:r>
              <a:rPr lang="en-US" i="1" dirty="0">
                <a:effectLst/>
                <a:latin typeface="arial" panose="020B0604020202020204" pitchFamily="34" charset="0"/>
              </a:rPr>
              <a:t>Report</a:t>
            </a:r>
            <a:r>
              <a:rPr lang="en-US" dirty="0">
                <a:effectLst/>
                <a:latin typeface="arial" panose="020B0604020202020204" pitchFamily="34" charset="0"/>
              </a:rPr>
              <a:t>.</a:t>
            </a:r>
            <a:endParaRPr lang="en-US" dirty="0">
              <a:effectLst/>
            </a:endParaRPr>
          </a:p>
          <a:p>
            <a:pPr marL="171450" indent="-171450" fontAlgn="t">
              <a:buFont typeface="Arial" panose="020B0604020202020204" pitchFamily="34" charset="0"/>
              <a:buChar char="•"/>
            </a:pPr>
            <a:r>
              <a:rPr lang="en-US" dirty="0">
                <a:effectLst/>
                <a:latin typeface="arial" panose="020B0604020202020204" pitchFamily="34" charset="0"/>
              </a:rPr>
              <a:t>If the beneficiary does not own the vehicle, the FE must explain why the beneficiary is paying expenses for the car that the beneficiary does not own or is not shown to make regular payments for their use/benefit.  Examples of an explanation are the beneficiary child’s expense or caregiver owns vehicle, but only drives it to meet beneficiary needs. </a:t>
            </a:r>
          </a:p>
          <a:p>
            <a:pPr marL="0" indent="0" fontAlgn="t">
              <a:buFont typeface="Arial" panose="020B0604020202020204" pitchFamily="34" charset="0"/>
              <a:buNone/>
            </a:pPr>
            <a:endParaRPr lang="en-US" dirty="0">
              <a:effectLst/>
            </a:endParaRPr>
          </a:p>
          <a:p>
            <a:pPr fontAlgn="t"/>
            <a:r>
              <a:rPr lang="en-US" dirty="0">
                <a:effectLst/>
                <a:latin typeface="arial" panose="020B0604020202020204" pitchFamily="34" charset="0"/>
              </a:rPr>
              <a:t>All expenses documented in the </a:t>
            </a:r>
            <a:r>
              <a:rPr lang="en-US" i="1" dirty="0">
                <a:effectLst/>
                <a:latin typeface="arial" panose="020B0604020202020204" pitchFamily="34" charset="0"/>
              </a:rPr>
              <a:t>Field</a:t>
            </a:r>
            <a:r>
              <a:rPr lang="en-US" dirty="0">
                <a:effectLst/>
                <a:latin typeface="arial" panose="020B0604020202020204" pitchFamily="34" charset="0"/>
              </a:rPr>
              <a:t> </a:t>
            </a:r>
            <a:r>
              <a:rPr lang="en-US" i="1" dirty="0">
                <a:effectLst/>
                <a:latin typeface="arial" panose="020B0604020202020204" pitchFamily="34" charset="0"/>
              </a:rPr>
              <a:t>Examination</a:t>
            </a:r>
            <a:r>
              <a:rPr lang="en-US" dirty="0">
                <a:effectLst/>
                <a:latin typeface="arial" panose="020B0604020202020204" pitchFamily="34" charset="0"/>
              </a:rPr>
              <a:t> </a:t>
            </a:r>
            <a:r>
              <a:rPr lang="en-US" i="1" dirty="0">
                <a:effectLst/>
                <a:latin typeface="arial" panose="020B0604020202020204" pitchFamily="34" charset="0"/>
              </a:rPr>
              <a:t>Report</a:t>
            </a:r>
            <a:r>
              <a:rPr lang="en-US" dirty="0">
                <a:effectLst/>
                <a:latin typeface="arial" panose="020B0604020202020204" pitchFamily="34" charset="0"/>
              </a:rPr>
              <a:t> must be included in the fiduciary and beneficiary notification letters.</a:t>
            </a:r>
          </a:p>
          <a:p>
            <a:pPr fontAlgn="t"/>
            <a:endParaRPr lang="en-US" dirty="0">
              <a:effectLst/>
            </a:endParaRPr>
          </a:p>
          <a:p>
            <a:endParaRPr lang="en-US" u="sng" dirty="0"/>
          </a:p>
        </p:txBody>
      </p:sp>
      <p:sp>
        <p:nvSpPr>
          <p:cNvPr id="4" name="Slide Number Placeholder 3"/>
          <p:cNvSpPr>
            <a:spLocks noGrp="1"/>
          </p:cNvSpPr>
          <p:nvPr>
            <p:ph type="sldNum" sz="quarter" idx="10"/>
          </p:nvPr>
        </p:nvSpPr>
        <p:spPr/>
        <p:txBody>
          <a:bodyPr/>
          <a:lstStyle/>
          <a:p>
            <a:fld id="{8DB40390-A3B2-46B9-9773-DB13838AA237}" type="slidenum">
              <a:rPr lang="en-US" smtClean="0"/>
              <a:t>4</a:t>
            </a:fld>
            <a:endParaRPr lang="en-US" dirty="0"/>
          </a:p>
        </p:txBody>
      </p:sp>
    </p:spTree>
    <p:extLst>
      <p:ext uri="{BB962C8B-B14F-4D97-AF65-F5344CB8AC3E}">
        <p14:creationId xmlns:p14="http://schemas.microsoft.com/office/powerpoint/2010/main" val="150019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Explain the importance of collecting complete expense and debt information during a field examination</a:t>
            </a:r>
          </a:p>
          <a:p>
            <a:r>
              <a:rPr lang="en-US" i="1" dirty="0"/>
              <a:t>Policy Reference(s): FPM I.2.C.4.h</a:t>
            </a:r>
          </a:p>
          <a:p>
            <a:endParaRPr lang="en-US" dirty="0"/>
          </a:p>
          <a:p>
            <a:r>
              <a:rPr lang="en-US" u="sng" dirty="0"/>
              <a:t>Instructor Notes:</a:t>
            </a:r>
          </a:p>
          <a:p>
            <a:endParaRPr lang="en-US" u="sng" dirty="0"/>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 minor beneficiaries, the FE must document the proposed fiduciary’s plans for VA funds.  If the funds will be saved, no expenses should be documented.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VA benefits should only be relied upon to the extent that the fiduciary is unable to provide for the beneficiary’s needs.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Exception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fiduciary who receives VA education benefits on behalf of a beneficiary who is less than the age of majority may use the benefits for the beneficiary's education regardless of the ability of the fiduciary to pay for the beneficiary's education.</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FE must ask the proposed fiduciary if he or she is able to pay for the minor’s needs from the proposed fiduciary's own income.  If the fiduciary indicates that he or she is unable to provide for the beneficiary’s needs, the field examination report must document: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fiduciary’s and spouse’s source(s) of income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list of individuals in the household dependent upon the fiduciary for support, and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beneficiary’s expenses and amounts.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endParaRPr lang="en-US" u="sng" dirty="0"/>
          </a:p>
        </p:txBody>
      </p:sp>
      <p:sp>
        <p:nvSpPr>
          <p:cNvPr id="4" name="Slide Number Placeholder 3"/>
          <p:cNvSpPr>
            <a:spLocks noGrp="1"/>
          </p:cNvSpPr>
          <p:nvPr>
            <p:ph type="sldNum" sz="quarter" idx="10"/>
          </p:nvPr>
        </p:nvSpPr>
        <p:spPr/>
        <p:txBody>
          <a:bodyPr/>
          <a:lstStyle/>
          <a:p>
            <a:fld id="{8DB40390-A3B2-46B9-9773-DB13838AA237}" type="slidenum">
              <a:rPr lang="en-US" smtClean="0"/>
              <a:t>5</a:t>
            </a:fld>
            <a:endParaRPr lang="en-US" dirty="0"/>
          </a:p>
        </p:txBody>
      </p:sp>
    </p:spTree>
    <p:extLst>
      <p:ext uri="{BB962C8B-B14F-4D97-AF65-F5344CB8AC3E}">
        <p14:creationId xmlns:p14="http://schemas.microsoft.com/office/powerpoint/2010/main" val="56770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b="0" i="1" u="none" dirty="0"/>
              <a:t>Learning</a:t>
            </a:r>
            <a:r>
              <a:rPr lang="en-US" b="0" i="1" u="none" baseline="0" dirty="0"/>
              <a:t> Objective: </a:t>
            </a:r>
            <a:r>
              <a:rPr lang="en-US" i="1" dirty="0"/>
              <a:t>Identify non-VA debts and loans information required in field examinations.</a:t>
            </a:r>
            <a:endParaRPr lang="en-US" b="0" i="1" u="none" baseline="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b="0" i="1" u="none" dirty="0"/>
              <a:t>Policy</a:t>
            </a:r>
            <a:r>
              <a:rPr lang="en-US" b="0" i="1" u="none" baseline="0" dirty="0"/>
              <a:t> Reference(s): FPM I.2.C.4.a, FPM I.2.C.4.i, FPM I.2.C.4.k</a:t>
            </a:r>
          </a:p>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b="0" i="1" u="none" baseline="0" dirty="0"/>
          </a:p>
          <a:p>
            <a:r>
              <a:rPr lang="en-US" b="0" u="sng"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algn="l"/>
            <a:r>
              <a:rPr lang="en-US" b="0" i="0" dirty="0">
                <a:solidFill>
                  <a:srgbClr val="000000"/>
                </a:solidFill>
                <a:effectLst/>
                <a:latin typeface="arial" panose="020B0604020202020204" pitchFamily="34" charset="0"/>
              </a:rPr>
              <a:t>The FE must review all non-VA debts and loans and document the associated expense for each in the EXPENSES (INCLUDING DEBTS AND LOANS) section of the </a:t>
            </a:r>
            <a:r>
              <a:rPr lang="en-US" b="0" i="1" dirty="0">
                <a:solidFill>
                  <a:srgbClr val="000000"/>
                </a:solidFill>
                <a:effectLst/>
                <a:latin typeface="arial" panose="020B0604020202020204" pitchFamily="34" charset="0"/>
              </a:rPr>
              <a:t>Field Examination Report</a:t>
            </a:r>
            <a:r>
              <a:rPr lang="en-US" b="0" i="0" dirty="0">
                <a:solidFill>
                  <a:srgbClr val="000000"/>
                </a:solidFill>
                <a:effectLst/>
                <a:latin typeface="arial" panose="020B0604020202020204" pitchFamily="34" charset="0"/>
              </a:rPr>
              <a:t>.</a:t>
            </a:r>
          </a:p>
          <a:p>
            <a:pPr algn="l"/>
            <a:endParaRPr lang="en-US" b="0" i="0" dirty="0">
              <a:solidFill>
                <a:srgbClr val="000000"/>
              </a:solidFill>
              <a:effectLst/>
              <a:latin typeface="Helvetica Neue"/>
            </a:endParaRPr>
          </a:p>
          <a:p>
            <a:pPr algn="l"/>
            <a:r>
              <a:rPr lang="en-US" b="0" i="0" dirty="0">
                <a:solidFill>
                  <a:srgbClr val="000000"/>
                </a:solidFill>
                <a:effectLst/>
                <a:latin typeface="arial" panose="020B0604020202020204" pitchFamily="34" charset="0"/>
              </a:rPr>
              <a:t>Home loans acquired with the support of a VA Home Loan should be documented in the NON-VA DEBTS section of the </a:t>
            </a:r>
            <a:r>
              <a:rPr lang="en-US" b="0" i="1" dirty="0">
                <a:solidFill>
                  <a:srgbClr val="000000"/>
                </a:solidFill>
                <a:effectLst/>
                <a:latin typeface="arial" panose="020B0604020202020204" pitchFamily="34" charset="0"/>
              </a:rPr>
              <a:t>Field</a:t>
            </a:r>
            <a:r>
              <a:rPr lang="en-US" b="0" i="0" dirty="0">
                <a:solidFill>
                  <a:srgbClr val="000000"/>
                </a:solidFill>
                <a:effectLst/>
                <a:latin typeface="arial" panose="020B0604020202020204" pitchFamily="34" charset="0"/>
              </a:rPr>
              <a:t> </a:t>
            </a:r>
            <a:r>
              <a:rPr lang="en-US" b="0" i="1" dirty="0">
                <a:solidFill>
                  <a:srgbClr val="000000"/>
                </a:solidFill>
                <a:effectLst/>
                <a:latin typeface="arial" panose="020B0604020202020204" pitchFamily="34" charset="0"/>
              </a:rPr>
              <a:t>Examination</a:t>
            </a:r>
            <a:r>
              <a:rPr lang="en-US" b="0" i="0" dirty="0">
                <a:solidFill>
                  <a:srgbClr val="000000"/>
                </a:solidFill>
                <a:effectLst/>
                <a:latin typeface="arial" panose="020B0604020202020204" pitchFamily="34" charset="0"/>
              </a:rPr>
              <a:t> </a:t>
            </a:r>
            <a:r>
              <a:rPr lang="en-US" b="0" i="1" dirty="0">
                <a:solidFill>
                  <a:srgbClr val="000000"/>
                </a:solidFill>
                <a:effectLst/>
                <a:latin typeface="arial" panose="020B0604020202020204" pitchFamily="34" charset="0"/>
              </a:rPr>
              <a:t>Report</a:t>
            </a:r>
            <a:r>
              <a:rPr lang="en-US" b="0" i="0" dirty="0">
                <a:solidFill>
                  <a:srgbClr val="000000"/>
                </a:solidFill>
                <a:effectLst/>
                <a:latin typeface="arial" panose="020B0604020202020204" pitchFamily="34" charset="0"/>
              </a:rPr>
              <a:t>.  A mortgage backed by VA Home Loan is considered non-VA debt.</a:t>
            </a:r>
            <a:endParaRPr lang="en-US" b="0" i="0" dirty="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algn="l"/>
            <a:r>
              <a:rPr lang="en-US" b="0" i="0" dirty="0">
                <a:solidFill>
                  <a:srgbClr val="000000"/>
                </a:solidFill>
                <a:effectLst/>
                <a:latin typeface="arial" panose="020B0604020202020204" pitchFamily="34" charset="0"/>
              </a:rPr>
              <a:t>Information regarding VA debts is available in VA systems.  The FE must review and advise the fiduciary of any  VA debts during the field examination.</a:t>
            </a:r>
          </a:p>
          <a:p>
            <a:pPr algn="l"/>
            <a:endParaRPr lang="en-US" b="0" i="0" dirty="0">
              <a:solidFill>
                <a:srgbClr val="000000"/>
              </a:solidFill>
              <a:effectLst/>
              <a:latin typeface="Helvetica Neue"/>
            </a:endParaRPr>
          </a:p>
          <a:p>
            <a:pPr algn="l"/>
            <a:r>
              <a:rPr lang="en-US" b="0" i="0" dirty="0">
                <a:solidFill>
                  <a:srgbClr val="000000"/>
                </a:solidFill>
                <a:effectLst/>
                <a:latin typeface="arial" panose="020B0604020202020204" pitchFamily="34" charset="0"/>
              </a:rPr>
              <a:t>The eFolder includes notification letters from the Debt Management Center.</a:t>
            </a:r>
          </a:p>
          <a:p>
            <a:pPr algn="l"/>
            <a:endParaRPr lang="en-US" b="0" i="0" dirty="0">
              <a:solidFill>
                <a:srgbClr val="000000"/>
              </a:solidFill>
              <a:effectLst/>
              <a:latin typeface="Helvetica Neue"/>
            </a:endParaRPr>
          </a:p>
          <a:p>
            <a:pPr algn="l"/>
            <a:r>
              <a:rPr lang="en-US" b="0" i="0" dirty="0">
                <a:solidFill>
                  <a:srgbClr val="000000"/>
                </a:solidFill>
                <a:effectLst/>
                <a:latin typeface="arial" panose="020B0604020202020204" pitchFamily="34" charset="0"/>
              </a:rPr>
              <a:t>The FE must also advise the fiduciary to determine whether the needs of the beneficiary and dependents could be met with the remaining funds if the debt were settled.  If the needs could not be met through full settlement of the debt, the FE should advise the fiduciary to consider submitting a request for a waiver of the indebtedness, or making an offer of compromise.  The FE may only suggest these as options and should not establish a payment plan.</a:t>
            </a:r>
            <a:endParaRPr lang="en-US" b="0" i="0" dirty="0">
              <a:solidFill>
                <a:srgbClr val="000000"/>
              </a:solidFill>
              <a:effectLst/>
              <a:latin typeface="Helvetica Neue"/>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B40390-A3B2-46B9-9773-DB13838AA237}" type="slidenum">
              <a:rPr lang="en-US" smtClean="0"/>
              <a:t>6</a:t>
            </a:fld>
            <a:endParaRPr lang="en-US" dirty="0"/>
          </a:p>
        </p:txBody>
      </p:sp>
    </p:spTree>
    <p:extLst>
      <p:ext uri="{BB962C8B-B14F-4D97-AF65-F5344CB8AC3E}">
        <p14:creationId xmlns:p14="http://schemas.microsoft.com/office/powerpoint/2010/main" val="279884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0">
              <a:defRPr/>
            </a:pPr>
            <a:r>
              <a:rPr lang="en-US" u="sng" dirty="0"/>
              <a:t>Instructor Notes:</a:t>
            </a:r>
            <a:endParaRPr lang="en-US" u="none" dirty="0"/>
          </a:p>
          <a:p>
            <a:pPr marL="0" lvl="1" defTabSz="914350">
              <a:defRPr/>
            </a:pPr>
            <a:endParaRPr lang="en-US" u="sng" dirty="0"/>
          </a:p>
          <a:p>
            <a:pPr marL="0" indent="0">
              <a:buFont typeface="Arial" panose="020B0604020202020204" pitchFamily="34" charset="0"/>
              <a:buNone/>
            </a:pPr>
            <a:r>
              <a:rPr lang="en-US" dirty="0"/>
              <a:t>(Recall)  These</a:t>
            </a:r>
            <a:r>
              <a:rPr lang="en-US" baseline="0" dirty="0"/>
              <a:t> are our learning objectives as stated from the beginning of the training:</a:t>
            </a:r>
          </a:p>
          <a:p>
            <a:pPr marL="0" indent="0">
              <a:buFont typeface="Arial" panose="020B0604020202020204" pitchFamily="34" charset="0"/>
              <a:buNone/>
            </a:pPr>
            <a:endParaRPr lang="en-US" baseline="0" dirty="0"/>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the importance of collecting complete expense and debt information during a field examination</a:t>
            </a:r>
          </a:p>
          <a:p>
            <a:pPr marL="171450" marR="0" lvl="0" indent="-171450">
              <a:lnSpc>
                <a:spcPct val="115000"/>
              </a:lnSpc>
              <a:spcBef>
                <a:spcPts val="0"/>
              </a:spcBef>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Communicate requirements for expense documentation</a:t>
            </a:r>
          </a:p>
          <a:p>
            <a:pPr marL="171450" marR="0" lvl="0" indent="-171450">
              <a:lnSpc>
                <a:spcPct val="115000"/>
              </a:lnSpc>
              <a:spcBef>
                <a:spcPts val="0"/>
              </a:spcBef>
              <a:spcAft>
                <a:spcPts val="1000"/>
              </a:spcAft>
              <a:buFont typeface="Arial" panose="020B0604020202020204" pitchFamily="34" charset="0"/>
              <a:buChar char="•"/>
            </a:pPr>
            <a:r>
              <a:rPr lang="en-US" sz="1200" kern="1200" dirty="0">
                <a:solidFill>
                  <a:schemeClr val="tx1"/>
                </a:solidFill>
                <a:effectLst/>
                <a:latin typeface="+mn-lt"/>
                <a:ea typeface="+mn-ea"/>
                <a:cs typeface="+mn-cs"/>
              </a:rPr>
              <a:t>Identify non-VA debts and loans information required in field examinations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0" lvl="1" defTabSz="914350">
              <a:defRPr/>
            </a:pPr>
            <a:r>
              <a:rPr lang="en-US" dirty="0"/>
              <a:t>(Recap)  We discussed each of these learning objectives through the following topics in each slide today:</a:t>
            </a:r>
          </a:p>
          <a:p>
            <a:pPr marL="171450" indent="-171450">
              <a:buFont typeface="Arial" panose="020B0604020202020204" pitchFamily="34" charset="0"/>
              <a:buChar char="•"/>
            </a:pPr>
            <a:r>
              <a:rPr lang="en-US" dirty="0"/>
              <a:t>Expenses</a:t>
            </a:r>
          </a:p>
          <a:p>
            <a:pPr marL="171450" indent="-171450">
              <a:buFont typeface="Arial" panose="020B0604020202020204" pitchFamily="34" charset="0"/>
              <a:buChar char="•"/>
            </a:pPr>
            <a:r>
              <a:rPr lang="en-US" dirty="0"/>
              <a:t>Expenses for Minors</a:t>
            </a:r>
          </a:p>
          <a:p>
            <a:pPr marL="171450" indent="-171450">
              <a:buFont typeface="Arial" panose="020B0604020202020204" pitchFamily="34" charset="0"/>
              <a:buChar char="•"/>
            </a:pPr>
            <a:r>
              <a:rPr lang="en-US" dirty="0"/>
              <a:t>Debts and Loans</a:t>
            </a:r>
          </a:p>
          <a:p>
            <a:pPr marL="0" lvl="1" defTabSz="914350">
              <a:defRPr/>
            </a:pPr>
            <a:endParaRPr lang="en-US" dirty="0"/>
          </a:p>
          <a:p>
            <a:pPr marL="0" lvl="1" defTabSz="914350">
              <a:defRPr/>
            </a:pPr>
            <a:r>
              <a:rPr lang="en-US" b="1" dirty="0"/>
              <a:t>Are there any additional questions?  </a:t>
            </a:r>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92034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r>
              <a:rPr lang="en-US" dirty="0"/>
              <a:t>A satisfaction survey has been assigned to you in TMS.  You should be able to complete the survey within ten minutes.  Completing the survey will allow you to receive credit for this training.</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8</a:t>
            </a:fld>
            <a:endParaRPr lang="en-US" dirty="0"/>
          </a:p>
        </p:txBody>
      </p:sp>
    </p:spTree>
    <p:extLst>
      <p:ext uri="{BB962C8B-B14F-4D97-AF65-F5344CB8AC3E}">
        <p14:creationId xmlns:p14="http://schemas.microsoft.com/office/powerpoint/2010/main" val="1666432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E90FE-40E7-477F-B886-6AA2496E71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2590800" y="1927417"/>
            <a:ext cx="6553200" cy="968184"/>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60811537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162800" cy="381000"/>
          </a:xfrm>
        </p:spPr>
        <p:txBody>
          <a:bodyPr/>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6400800"/>
            <a:ext cx="2133600" cy="365125"/>
          </a:xfrm>
          <a:prstGeom prst="rect">
            <a:avLst/>
          </a:prstGeom>
        </p:spPr>
        <p:txBody>
          <a:bodyPr/>
          <a:lstStyle>
            <a:lvl1pPr algn="r">
              <a:defRPr b="0">
                <a:solidFill>
                  <a:schemeClr val="accent1">
                    <a:lumMod val="75000"/>
                  </a:schemeClr>
                </a:solidFill>
              </a:defRPr>
            </a:lvl1pPr>
          </a:lstStyle>
          <a:p>
            <a:fld id="{31640669-3FD2-4B34-9A2D-584949EF09F8}" type="slidenum">
              <a:rPr lang="en-US" smtClean="0"/>
              <a:pPr/>
              <a:t>‹#›</a:t>
            </a:fld>
            <a:endParaRPr lang="en-US" dirty="0"/>
          </a:p>
        </p:txBody>
      </p:sp>
      <p:sp>
        <p:nvSpPr>
          <p:cNvPr id="7" name="Slide Number Placeholder 5">
            <a:extLst>
              <a:ext uri="{FF2B5EF4-FFF2-40B4-BE49-F238E27FC236}">
                <a16:creationId xmlns:a16="http://schemas.microsoft.com/office/drawing/2014/main" id="{CF466D11-6C64-49E4-BEC0-E77201C91FBB}"/>
              </a:ext>
            </a:extLst>
          </p:cNvPr>
          <p:cNvSpPr txBox="1">
            <a:spLocks/>
          </p:cNvSpPr>
          <p:nvPr/>
        </p:nvSpPr>
        <p:spPr>
          <a:xfrm>
            <a:off x="88392" y="6400800"/>
            <a:ext cx="3035808" cy="365125"/>
          </a:xfrm>
          <a:prstGeom prst="rect">
            <a:avLst/>
          </a:prstGeom>
        </p:spPr>
        <p:txBody>
          <a:bodyPr/>
          <a:lstStyle>
            <a:defPPr>
              <a:defRPr lang="en-US"/>
            </a:defPPr>
            <a:lvl1pPr marL="0" algn="r" defTabSz="914400" rtl="0" eaLnBrk="1" latinLnBrk="0" hangingPunct="1">
              <a:defRPr sz="1800" b="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Pension and Fiduciary Service</a:t>
            </a:r>
          </a:p>
        </p:txBody>
      </p:sp>
    </p:spTree>
    <p:extLst>
      <p:ext uri="{BB962C8B-B14F-4D97-AF65-F5344CB8AC3E}">
        <p14:creationId xmlns:p14="http://schemas.microsoft.com/office/powerpoint/2010/main" val="334304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220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4161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58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732594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0" y="-2"/>
            <a:ext cx="9144000" cy="1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1563624" y="143256"/>
            <a:ext cx="7162800" cy="381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C9B0C31-1D58-41AF-AF6C-AC3774E49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95430"/>
            <a:ext cx="9144000" cy="562570"/>
          </a:xfrm>
          <a:prstGeom prst="rect">
            <a:avLst/>
          </a:prstGeom>
        </p:spPr>
      </p:pic>
    </p:spTree>
    <p:extLst>
      <p:ext uri="{BB962C8B-B14F-4D97-AF65-F5344CB8AC3E}">
        <p14:creationId xmlns:p14="http://schemas.microsoft.com/office/powerpoint/2010/main" val="3594205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spcBef>
          <a:spcPct val="0"/>
        </a:spcBef>
        <a:buNone/>
        <a:defRPr sz="2400" b="0" i="0" u="none"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209800"/>
            <a:ext cx="6553200" cy="968184"/>
          </a:xfrm>
        </p:spPr>
        <p:txBody>
          <a:bodyPr/>
          <a:lstStyle/>
          <a:p>
            <a:r>
              <a:rPr lang="en-US" dirty="0">
                <a:effectLst>
                  <a:outerShdw blurRad="38100" dist="38100" dir="2700000" algn="tl">
                    <a:srgbClr val="000000">
                      <a:alpha val="43137"/>
                    </a:srgbClr>
                  </a:outerShdw>
                </a:effectLst>
              </a:rPr>
              <a:t>Expenses, Debts, and Loans</a:t>
            </a:r>
            <a:endParaRPr lang="en-US" dirty="0"/>
          </a:p>
        </p:txBody>
      </p:sp>
      <p:sp>
        <p:nvSpPr>
          <p:cNvPr id="4" name="TextBox 3">
            <a:extLst>
              <a:ext uri="{FF2B5EF4-FFF2-40B4-BE49-F238E27FC236}">
                <a16:creationId xmlns:a16="http://schemas.microsoft.com/office/drawing/2014/main" id="{EE88A85E-0C0D-9064-E65F-5028B7224BD4}"/>
              </a:ext>
            </a:extLst>
          </p:cNvPr>
          <p:cNvSpPr txBox="1"/>
          <p:nvPr/>
        </p:nvSpPr>
        <p:spPr>
          <a:xfrm>
            <a:off x="2743200" y="6324600"/>
            <a:ext cx="4640580" cy="369332"/>
          </a:xfrm>
          <a:prstGeom prst="rect">
            <a:avLst/>
          </a:prstGeom>
          <a:noFill/>
        </p:spPr>
        <p:txBody>
          <a:bodyPr wrap="square">
            <a:spAutoFit/>
          </a:bodyPr>
          <a:lstStyle/>
          <a:p>
            <a:pPr marL="0" indent="0" algn="ctr">
              <a:buFont typeface="Arial" panose="020B0604020202020204" pitchFamily="34" charset="0"/>
              <a:buNone/>
            </a:pPr>
            <a:r>
              <a:rPr lang="en-US" sz="1800" dirty="0">
                <a:solidFill>
                  <a:schemeClr val="bg1"/>
                </a:solidFill>
              </a:rPr>
              <a:t>Pension and Fiduciary Service | </a:t>
            </a:r>
            <a:r>
              <a:rPr lang="en-US" dirty="0">
                <a:solidFill>
                  <a:schemeClr val="bg1"/>
                </a:solidFill>
              </a:rPr>
              <a:t>March</a:t>
            </a:r>
            <a:r>
              <a:rPr lang="en-US" sz="1800" dirty="0">
                <a:solidFill>
                  <a:schemeClr val="bg1"/>
                </a:solidFill>
              </a:rPr>
              <a:t> 2021</a:t>
            </a:r>
          </a:p>
        </p:txBody>
      </p:sp>
    </p:spTree>
    <p:extLst>
      <p:ext uri="{BB962C8B-B14F-4D97-AF65-F5344CB8AC3E}">
        <p14:creationId xmlns:p14="http://schemas.microsoft.com/office/powerpoint/2010/main" val="367097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651072-5D90-8669-D80C-02C2D32D8F03}"/>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Expenses, Debts, and Loans</a:t>
            </a:r>
            <a:endParaRPr lang="en-US" sz="3200" dirty="0"/>
          </a:p>
        </p:txBody>
      </p:sp>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lvl="0"/>
            <a:r>
              <a:rPr lang="en-US" dirty="0"/>
              <a:t>Explain the importance of collecting complete expense and debt information during a field examination</a:t>
            </a:r>
          </a:p>
          <a:p>
            <a:r>
              <a:rPr lang="en-US" dirty="0"/>
              <a:t>Communicate requirements for expense documentation</a:t>
            </a:r>
          </a:p>
          <a:p>
            <a:pPr lvl="0"/>
            <a:r>
              <a:rPr lang="en-US" dirty="0"/>
              <a:t>Identify VA and non-VA debts and loans information required in field examinations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a:t>
            </a:fld>
            <a:endParaRPr lang="en-US" dirty="0"/>
          </a:p>
        </p:txBody>
      </p:sp>
    </p:spTree>
    <p:extLst>
      <p:ext uri="{BB962C8B-B14F-4D97-AF65-F5344CB8AC3E}">
        <p14:creationId xmlns:p14="http://schemas.microsoft.com/office/powerpoint/2010/main" val="23319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46ED86-BFBD-ECC8-6031-35A3AC4A3A11}"/>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Expenses, Debts, and Loans</a:t>
            </a:r>
            <a:endParaRPr lang="en-US" sz="3200" dirty="0"/>
          </a:p>
        </p:txBody>
      </p:sp>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r>
              <a:rPr lang="en-US" dirty="0"/>
              <a:t>FPM I.2.C.4, </a:t>
            </a:r>
            <a:r>
              <a:rPr lang="en-US" i="1" dirty="0"/>
              <a:t>Financial Information of the Beneficiary</a:t>
            </a:r>
            <a:endParaRPr lang="en-US" dirty="0"/>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3</a:t>
            </a:fld>
            <a:endParaRPr lang="en-US" dirty="0"/>
          </a:p>
        </p:txBody>
      </p:sp>
    </p:spTree>
    <p:extLst>
      <p:ext uri="{BB962C8B-B14F-4D97-AF65-F5344CB8AC3E}">
        <p14:creationId xmlns:p14="http://schemas.microsoft.com/office/powerpoint/2010/main" val="84349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5998B3-B6F2-8C48-017A-5CE7D151838E}"/>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Expenses, Debts, and Loans</a:t>
            </a:r>
            <a:endParaRPr lang="en-US" sz="3200" dirty="0"/>
          </a:p>
        </p:txBody>
      </p:sp>
      <p:sp>
        <p:nvSpPr>
          <p:cNvPr id="2" name="Title 1"/>
          <p:cNvSpPr>
            <a:spLocks noGrp="1"/>
          </p:cNvSpPr>
          <p:nvPr>
            <p:ph type="title"/>
          </p:nvPr>
        </p:nvSpPr>
        <p:spPr/>
        <p:txBody>
          <a:bodyPr>
            <a:noAutofit/>
          </a:bodyPr>
          <a:lstStyle/>
          <a:p>
            <a:r>
              <a:rPr lang="en-US" dirty="0"/>
              <a:t>Expenses</a:t>
            </a:r>
          </a:p>
        </p:txBody>
      </p:sp>
      <p:sp>
        <p:nvSpPr>
          <p:cNvPr id="3" name="Content Placeholder 2"/>
          <p:cNvSpPr>
            <a:spLocks noGrp="1"/>
          </p:cNvSpPr>
          <p:nvPr>
            <p:ph idx="1"/>
          </p:nvPr>
        </p:nvSpPr>
        <p:spPr/>
        <p:txBody>
          <a:bodyPr>
            <a:normAutofit/>
          </a:bodyPr>
          <a:lstStyle/>
          <a:p>
            <a:r>
              <a:rPr lang="en-US" dirty="0">
                <a:solidFill>
                  <a:srgbClr val="376092"/>
                </a:solidFill>
              </a:rPr>
              <a:t>Clearly document individual expenses</a:t>
            </a:r>
          </a:p>
          <a:p>
            <a:r>
              <a:rPr lang="en-US" dirty="0">
                <a:solidFill>
                  <a:srgbClr val="376092"/>
                </a:solidFill>
              </a:rPr>
              <a:t>Recurring expenses</a:t>
            </a:r>
          </a:p>
          <a:p>
            <a:pPr lvl="1"/>
            <a:r>
              <a:rPr lang="en-US" dirty="0">
                <a:solidFill>
                  <a:srgbClr val="376092"/>
                </a:solidFill>
              </a:rPr>
              <a:t>Expense type</a:t>
            </a:r>
          </a:p>
          <a:p>
            <a:pPr lvl="1"/>
            <a:r>
              <a:rPr lang="en-US" dirty="0">
                <a:solidFill>
                  <a:srgbClr val="376092"/>
                </a:solidFill>
              </a:rPr>
              <a:t>Monthly amount</a:t>
            </a:r>
          </a:p>
          <a:p>
            <a:r>
              <a:rPr lang="en-US" dirty="0">
                <a:solidFill>
                  <a:srgbClr val="376092"/>
                </a:solidFill>
              </a:rPr>
              <a:t>Justify expenses for unowned assets</a:t>
            </a:r>
          </a:p>
          <a:p>
            <a:r>
              <a:rPr lang="en-US" dirty="0">
                <a:solidFill>
                  <a:srgbClr val="376092"/>
                </a:solidFill>
              </a:rPr>
              <a:t>Include expenses in letters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a:t>
            </a:fld>
            <a:endParaRPr lang="en-US" dirty="0"/>
          </a:p>
        </p:txBody>
      </p:sp>
    </p:spTree>
    <p:extLst>
      <p:ext uri="{BB962C8B-B14F-4D97-AF65-F5344CB8AC3E}">
        <p14:creationId xmlns:p14="http://schemas.microsoft.com/office/powerpoint/2010/main" val="401940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82F83F-2B81-6B9C-05EF-F76990A9A5EB}"/>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Expenses, Debts, and Loans</a:t>
            </a:r>
            <a:endParaRPr lang="en-US" sz="3200" dirty="0"/>
          </a:p>
        </p:txBody>
      </p:sp>
      <p:sp>
        <p:nvSpPr>
          <p:cNvPr id="2" name="Title 1"/>
          <p:cNvSpPr>
            <a:spLocks noGrp="1"/>
          </p:cNvSpPr>
          <p:nvPr>
            <p:ph type="title"/>
          </p:nvPr>
        </p:nvSpPr>
        <p:spPr/>
        <p:txBody>
          <a:bodyPr>
            <a:noAutofit/>
          </a:bodyPr>
          <a:lstStyle/>
          <a:p>
            <a:r>
              <a:rPr lang="en-US" dirty="0"/>
              <a:t>Expenses for Minors</a:t>
            </a:r>
          </a:p>
        </p:txBody>
      </p:sp>
      <p:sp>
        <p:nvSpPr>
          <p:cNvPr id="3" name="Content Placeholder 2"/>
          <p:cNvSpPr>
            <a:spLocks noGrp="1"/>
          </p:cNvSpPr>
          <p:nvPr>
            <p:ph idx="1"/>
          </p:nvPr>
        </p:nvSpPr>
        <p:spPr/>
        <p:txBody>
          <a:bodyPr>
            <a:normAutofit/>
          </a:bodyPr>
          <a:lstStyle/>
          <a:p>
            <a:r>
              <a:rPr lang="en-US" dirty="0"/>
              <a:t>Document plans for VA funds</a:t>
            </a:r>
          </a:p>
          <a:p>
            <a:r>
              <a:rPr lang="en-US" dirty="0"/>
              <a:t>Fiduciary’s personal funds before VA funds</a:t>
            </a:r>
          </a:p>
          <a:p>
            <a:pPr lvl="1"/>
            <a:r>
              <a:rPr lang="en-US" dirty="0"/>
              <a:t>Exception:  VA education benefits</a:t>
            </a:r>
          </a:p>
          <a:p>
            <a:r>
              <a:rPr lang="en-US" dirty="0"/>
              <a:t>Fiduciary’s personal funds insufficient</a:t>
            </a:r>
          </a:p>
          <a:p>
            <a:pPr lvl="1"/>
            <a:r>
              <a:rPr lang="en-US" dirty="0"/>
              <a:t>Document</a:t>
            </a:r>
          </a:p>
          <a:p>
            <a:pPr lvl="1"/>
            <a:r>
              <a:rPr lang="en-US" dirty="0"/>
              <a:t>Fiduciary and spouse’s income</a:t>
            </a:r>
          </a:p>
          <a:p>
            <a:pPr lvl="1"/>
            <a:r>
              <a:rPr lang="en-US" dirty="0"/>
              <a:t>List of household dependents</a:t>
            </a:r>
          </a:p>
          <a:p>
            <a:pPr lvl="1"/>
            <a:r>
              <a:rPr lang="en-US" dirty="0"/>
              <a:t>Beneficiary’s expenses and amounts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5</a:t>
            </a:fld>
            <a:endParaRPr lang="en-US" dirty="0"/>
          </a:p>
        </p:txBody>
      </p:sp>
    </p:spTree>
    <p:extLst>
      <p:ext uri="{BB962C8B-B14F-4D97-AF65-F5344CB8AC3E}">
        <p14:creationId xmlns:p14="http://schemas.microsoft.com/office/powerpoint/2010/main" val="32936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54ACBB-CCEE-5BDA-4627-2CA96BE5E883}"/>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Expenses, Debts, and Loans</a:t>
            </a:r>
            <a:endParaRPr lang="en-US" sz="3200" dirty="0"/>
          </a:p>
        </p:txBody>
      </p:sp>
      <p:sp>
        <p:nvSpPr>
          <p:cNvPr id="2" name="Title 1">
            <a:extLst>
              <a:ext uri="{FF2B5EF4-FFF2-40B4-BE49-F238E27FC236}">
                <a16:creationId xmlns:a16="http://schemas.microsoft.com/office/drawing/2014/main" id="{D97B5995-CBA3-4E9B-9237-80CEA82D5C3E}"/>
              </a:ext>
            </a:extLst>
          </p:cNvPr>
          <p:cNvSpPr>
            <a:spLocks noGrp="1"/>
          </p:cNvSpPr>
          <p:nvPr>
            <p:ph type="title"/>
          </p:nvPr>
        </p:nvSpPr>
        <p:spPr/>
        <p:txBody>
          <a:bodyPr/>
          <a:lstStyle/>
          <a:p>
            <a:r>
              <a:rPr lang="en-US" dirty="0"/>
              <a:t>Debts and Loans</a:t>
            </a:r>
          </a:p>
        </p:txBody>
      </p:sp>
      <p:sp>
        <p:nvSpPr>
          <p:cNvPr id="3" name="Content Placeholder 2">
            <a:extLst>
              <a:ext uri="{FF2B5EF4-FFF2-40B4-BE49-F238E27FC236}">
                <a16:creationId xmlns:a16="http://schemas.microsoft.com/office/drawing/2014/main" id="{58E080EB-B7B3-4EB5-AC39-6BFBC563CEE8}"/>
              </a:ext>
            </a:extLst>
          </p:cNvPr>
          <p:cNvSpPr>
            <a:spLocks noGrp="1"/>
          </p:cNvSpPr>
          <p:nvPr>
            <p:ph idx="1"/>
          </p:nvPr>
        </p:nvSpPr>
        <p:spPr/>
        <p:txBody>
          <a:bodyPr>
            <a:normAutofit/>
          </a:bodyPr>
          <a:lstStyle/>
          <a:p>
            <a:r>
              <a:rPr lang="en-US" dirty="0"/>
              <a:t>Non-VA debts and loans</a:t>
            </a:r>
          </a:p>
          <a:p>
            <a:pPr lvl="1"/>
            <a:r>
              <a:rPr lang="en-US" dirty="0"/>
              <a:t>Field Examination Report</a:t>
            </a:r>
          </a:p>
          <a:p>
            <a:pPr lvl="1"/>
            <a:r>
              <a:rPr lang="en-US" dirty="0"/>
              <a:t>Review and document</a:t>
            </a:r>
          </a:p>
          <a:p>
            <a:pPr lvl="1"/>
            <a:r>
              <a:rPr lang="en-US" dirty="0"/>
              <a:t>Document VA home loans</a:t>
            </a:r>
          </a:p>
          <a:p>
            <a:r>
              <a:rPr lang="en-US" dirty="0"/>
              <a:t>VA debts</a:t>
            </a:r>
          </a:p>
          <a:p>
            <a:pPr lvl="1"/>
            <a:r>
              <a:rPr lang="en-US" dirty="0"/>
              <a:t>Available in VA systems</a:t>
            </a:r>
          </a:p>
          <a:p>
            <a:pPr lvl="1"/>
            <a:r>
              <a:rPr lang="en-US" dirty="0"/>
              <a:t>Review and advise fiduciary</a:t>
            </a:r>
          </a:p>
          <a:p>
            <a:pPr lvl="1"/>
            <a:r>
              <a:rPr lang="en-US" dirty="0"/>
              <a:t>Advise regarding debt waivers</a:t>
            </a:r>
          </a:p>
          <a:p>
            <a:pPr lvl="1"/>
            <a:endParaRPr lang="en-US" dirty="0"/>
          </a:p>
        </p:txBody>
      </p:sp>
      <p:sp>
        <p:nvSpPr>
          <p:cNvPr id="4" name="Slide Number Placeholder 3">
            <a:extLst>
              <a:ext uri="{FF2B5EF4-FFF2-40B4-BE49-F238E27FC236}">
                <a16:creationId xmlns:a16="http://schemas.microsoft.com/office/drawing/2014/main" id="{B22BD31D-84B2-4D8D-B427-6F344D762AC9}"/>
              </a:ext>
            </a:extLst>
          </p:cNvPr>
          <p:cNvSpPr>
            <a:spLocks noGrp="1"/>
          </p:cNvSpPr>
          <p:nvPr>
            <p:ph type="sldNum" sz="quarter" idx="12"/>
          </p:nvPr>
        </p:nvSpPr>
        <p:spPr/>
        <p:txBody>
          <a:bodyPr/>
          <a:lstStyle/>
          <a:p>
            <a:fld id="{31640669-3FD2-4B34-9A2D-584949EF09F8}" type="slidenum">
              <a:rPr lang="en-US" smtClean="0"/>
              <a:pPr/>
              <a:t>6</a:t>
            </a:fld>
            <a:endParaRPr lang="en-US" dirty="0"/>
          </a:p>
        </p:txBody>
      </p:sp>
    </p:spTree>
    <p:extLst>
      <p:ext uri="{BB962C8B-B14F-4D97-AF65-F5344CB8AC3E}">
        <p14:creationId xmlns:p14="http://schemas.microsoft.com/office/powerpoint/2010/main" val="2050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B7F587-DAC2-C9C2-5EC6-B70D6840A13F}"/>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Expenses, Debts, and Loans</a:t>
            </a:r>
            <a:endParaRPr lang="en-US" sz="3200" dirty="0"/>
          </a:p>
        </p:txBody>
      </p:sp>
      <p:sp>
        <p:nvSpPr>
          <p:cNvPr id="2" name="Title 1"/>
          <p:cNvSpPr>
            <a:spLocks noGrp="1"/>
          </p:cNvSpPr>
          <p:nvPr>
            <p:ph type="title"/>
          </p:nvPr>
        </p:nvSpPr>
        <p:spPr/>
        <p:txBody>
          <a:bodyPr>
            <a:noAutofit/>
          </a:bodyPr>
          <a:lstStyle/>
          <a:p>
            <a:r>
              <a:rPr lang="en-US" b="0" dirty="0">
                <a:solidFill>
                  <a:schemeClr val="accent1">
                    <a:lumMod val="20000"/>
                    <a:lumOff val="80000"/>
                  </a:schemeClr>
                </a:solidFill>
              </a:rPr>
              <a:t>31. </a:t>
            </a:r>
            <a:r>
              <a:rPr lang="en-US" dirty="0"/>
              <a:t>Questions?</a:t>
            </a:r>
          </a:p>
        </p:txBody>
      </p:sp>
      <p:pic>
        <p:nvPicPr>
          <p:cNvPr id="1026" name="Picture 2" descr="C:\Users\CAPGLAUD\AppData\Local\Microsoft\Windows\Temporary Internet Files\Content.IE5\PRYJZ112\Questionmark[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2960" y="1752600"/>
            <a:ext cx="3498850" cy="43735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4294967295"/>
          </p:nvPr>
        </p:nvSpPr>
        <p:spPr>
          <a:xfrm>
            <a:off x="4822192" y="1600200"/>
            <a:ext cx="4038600" cy="4525963"/>
          </a:xfrm>
        </p:spPr>
        <p:txBody>
          <a:bodyPr>
            <a:normAutofit/>
          </a:bodyPr>
          <a:lstStyle/>
          <a:p>
            <a:r>
              <a:rPr lang="en-US" sz="2400" dirty="0"/>
              <a:t>Expenses</a:t>
            </a:r>
          </a:p>
          <a:p>
            <a:r>
              <a:rPr lang="en-US" sz="2400" dirty="0"/>
              <a:t>Expenses for Minors</a:t>
            </a:r>
          </a:p>
          <a:p>
            <a:r>
              <a:rPr lang="en-US" sz="2400" dirty="0"/>
              <a:t>Debts and Loans</a:t>
            </a:r>
          </a:p>
        </p:txBody>
      </p:sp>
      <p:sp>
        <p:nvSpPr>
          <p:cNvPr id="7" name="Slide Number Placeholder 3">
            <a:extLst>
              <a:ext uri="{FF2B5EF4-FFF2-40B4-BE49-F238E27FC236}">
                <a16:creationId xmlns:a16="http://schemas.microsoft.com/office/drawing/2014/main" id="{398E231A-518F-3BB7-C304-8FC5D3112135}"/>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7</a:t>
            </a:fld>
            <a:endParaRPr lang="en-US" dirty="0"/>
          </a:p>
        </p:txBody>
      </p:sp>
    </p:spTree>
    <p:extLst>
      <p:ext uri="{BB962C8B-B14F-4D97-AF65-F5344CB8AC3E}">
        <p14:creationId xmlns:p14="http://schemas.microsoft.com/office/powerpoint/2010/main" val="243084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64B460-706C-3806-B4C1-8975D5CB44A3}"/>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Expenses, Debts, and Loans</a:t>
            </a:r>
            <a:endParaRPr lang="en-US" sz="3200" dirty="0"/>
          </a:p>
        </p:txBody>
      </p:sp>
      <p:sp>
        <p:nvSpPr>
          <p:cNvPr id="2" name="Title 1"/>
          <p:cNvSpPr>
            <a:spLocks noGrp="1"/>
          </p:cNvSpPr>
          <p:nvPr>
            <p:ph type="title"/>
          </p:nvPr>
        </p:nvSpPr>
        <p:spPr/>
        <p:txBody>
          <a:bodyPr/>
          <a:lstStyle/>
          <a:p>
            <a:r>
              <a:rPr lang="en-US" dirty="0"/>
              <a:t>TMS Survey</a:t>
            </a:r>
          </a:p>
        </p:txBody>
      </p:sp>
      <p:sp>
        <p:nvSpPr>
          <p:cNvPr id="3" name="Content Placeholder 2"/>
          <p:cNvSpPr>
            <a:spLocks noGrp="1"/>
          </p:cNvSpPr>
          <p:nvPr>
            <p:ph idx="1"/>
          </p:nvPr>
        </p:nvSpPr>
        <p:spPr/>
        <p:txBody>
          <a:bodyPr/>
          <a:lstStyle/>
          <a:p>
            <a:r>
              <a:rPr lang="en-US" dirty="0"/>
              <a:t>A satisfaction survey has been assigned to you in TMS.</a:t>
            </a:r>
          </a:p>
          <a:p>
            <a:r>
              <a:rPr lang="en-US" dirty="0"/>
              <a:t>You should be able to complete the survey within ten minutes.</a:t>
            </a:r>
          </a:p>
          <a:p>
            <a:r>
              <a:rPr lang="en-US" dirty="0"/>
              <a:t>Be sure to complete the survey in TMS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8</a:t>
            </a:fld>
            <a:endParaRPr lang="en-US" dirty="0"/>
          </a:p>
        </p:txBody>
      </p:sp>
    </p:spTree>
    <p:extLst>
      <p:ext uri="{BB962C8B-B14F-4D97-AF65-F5344CB8AC3E}">
        <p14:creationId xmlns:p14="http://schemas.microsoft.com/office/powerpoint/2010/main" val="225031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xpenses, Debts, and Loans&amp;quot;&quot;/&gt;&lt;property id=&quot;20307&quot; value=&quot;256&quot;/&gt;&lt;/object&gt;&lt;object type=&quot;3&quot; unique_id=&quot;10004&quot;&gt;&lt;property id=&quot;20148&quot; value=&quot;5&quot;/&gt;&lt;property id=&quot;20300&quot; value=&quot;Slide 2 - &amp;quot;Objectives&amp;quot;&quot;/&gt;&lt;property id=&quot;20307&quot; value=&quot;317&quot;/&gt;&lt;/object&gt;&lt;object type=&quot;3&quot; unique_id=&quot;10005&quot;&gt;&lt;property id=&quot;20148&quot; value=&quot;5&quot;/&gt;&lt;property id=&quot;20300&quot; value=&quot;Slide 3 - &amp;quot;References&amp;quot;&quot;/&gt;&lt;property id=&quot;20307&quot; value=&quot;318&quot;/&gt;&lt;/object&gt;&lt;object type=&quot;3&quot; unique_id=&quot;10006&quot;&gt;&lt;property id=&quot;20148&quot; value=&quot;5&quot;/&gt;&lt;property id=&quot;20300&quot; value=&quot;Slide 4 - &amp;quot;Expenses&amp;quot;&quot;/&gt;&lt;property id=&quot;20307&quot; value=&quot;319&quot;/&gt;&lt;/object&gt;&lt;object type=&quot;3&quot; unique_id=&quot;10007&quot;&gt;&lt;property id=&quot;20148&quot; value=&quot;5&quot;/&gt;&lt;property id=&quot;20300&quot; value=&quot;Slide 8 - &amp;quot;31. Questions?&amp;quot;&quot;/&gt;&lt;property id=&quot;20307&quot; value=&quot;314&quot;/&gt;&lt;/object&gt;&lt;object type=&quot;3&quot; unique_id=&quot;10008&quot;&gt;&lt;property id=&quot;20148&quot; value=&quot;5&quot;/&gt;&lt;property id=&quot;20300&quot; value=&quot;Slide 9 - &amp;quot;TMS Survey and Assessment&amp;quot;&quot;/&gt;&lt;property id=&quot;20307&quot; value=&quot;320&quot;/&gt;&lt;/object&gt;&lt;object type=&quot;3&quot; unique_id=&quot;10017&quot;&gt;&lt;property id=&quot;20148&quot; value=&quot;5&quot;/&gt;&lt;property id=&quot;20300&quot; value=&quot;Slide 6 - &amp;quot;Expense Documentation&amp;quot;&quot;/&gt;&lt;property id=&quot;20307&quot; value=&quot;322&quot;/&gt;&lt;/object&gt;&lt;object type=&quot;3&quot; unique_id=&quot;10018&quot;&gt;&lt;property id=&quot;20148&quot; value=&quot;5&quot;/&gt;&lt;property id=&quot;20300&quot; value=&quot;Slide 7 - &amp;quot;Debts and Loans&amp;quot;&quot;/&gt;&lt;property id=&quot;20307&quot; value=&quot;326&quot;/&gt;&lt;/object&gt;&lt;object type=&quot;3&quot; unique_id=&quot;10049&quot;&gt;&lt;property id=&quot;20148&quot; value=&quot;5&quot;/&gt;&lt;property id=&quot;20300&quot; value=&quot;Slide 5 - &amp;quot;Expense Instruction&amp;quot;&quot;/&gt;&lt;property id=&quot;20307&quot; value=&quot;327&quot;/&gt;&lt;/object&gt;&lt;/object&gt;&lt;object type=&quot;8&quot; unique_id=&quot;10016&quot;&gt;&lt;/object&gt;&lt;/object&gt;&lt;/database&gt;"/>
  <p:tag name="SECTOMILLISECCONVERTED" val="1"/>
</p:tagLst>
</file>

<file path=ppt/theme/theme1.xml><?xml version="1.0" encoding="utf-8"?>
<a:theme xmlns:a="http://schemas.openxmlformats.org/drawingml/2006/main" name="PF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F_Template" id="{C0158694-9F50-47F7-8F1A-A55D2B17BDC3}" vid="{A5F604E5-6AA2-4727-B985-0DC12C15A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A950D09F91E74D9357889C208E271B" ma:contentTypeVersion="8" ma:contentTypeDescription="Create a new document." ma:contentTypeScope="" ma:versionID="898eb478fdd337fc00291b3789a60605">
  <xsd:schema xmlns:xsd="http://www.w3.org/2001/XMLSchema" xmlns:xs="http://www.w3.org/2001/XMLSchema" xmlns:p="http://schemas.microsoft.com/office/2006/metadata/properties" xmlns:ns2="2ca98164-cd8c-4ccf-863c-4d844e8e0fae" xmlns:ns3="74592f5e-0930-4211-930c-b7fa09b0ad91" targetNamespace="http://schemas.microsoft.com/office/2006/metadata/properties" ma:root="true" ma:fieldsID="db6746234ffe01a9954a89a80d049126" ns2:_="" ns3:_="">
    <xsd:import namespace="2ca98164-cd8c-4ccf-863c-4d844e8e0fae"/>
    <xsd:import namespace="74592f5e-0930-4211-930c-b7fa09b0ad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98164-cd8c-4ccf-863c-4d844e8e0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592f5e-0930-4211-930c-b7fa09b0ad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67A79D-E03E-4E57-8289-E5370D06DAAA}">
  <ds:schemaRefs>
    <ds:schemaRef ds:uri="http://schemas.microsoft.com/sharepoint/v3/contenttype/forms"/>
  </ds:schemaRefs>
</ds:datastoreItem>
</file>

<file path=customXml/itemProps2.xml><?xml version="1.0" encoding="utf-8"?>
<ds:datastoreItem xmlns:ds="http://schemas.openxmlformats.org/officeDocument/2006/customXml" ds:itemID="{4DB4ABD4-8B4C-45A6-B462-464D44699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98164-cd8c-4ccf-863c-4d844e8e0fae"/>
    <ds:schemaRef ds:uri="74592f5e-0930-4211-930c-b7fa09b0a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39D87-C6C1-4E49-9E3F-D8E33FA1BE18}">
  <ds:schemaRefs>
    <ds:schemaRef ds:uri="http://purl.org/dc/elements/1.1/"/>
    <ds:schemaRef ds:uri="http://purl.org/dc/dcmitype/"/>
    <ds:schemaRef ds:uri="2ca98164-cd8c-4ccf-863c-4d844e8e0fae"/>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74592f5e-0930-4211-930c-b7fa09b0ad91"/>
  </ds:schemaRefs>
</ds:datastoreItem>
</file>

<file path=docProps/app.xml><?xml version="1.0" encoding="utf-8"?>
<Properties xmlns="http://schemas.openxmlformats.org/officeDocument/2006/extended-properties" xmlns:vt="http://schemas.openxmlformats.org/officeDocument/2006/docPropsVTypes">
  <Template>PF_Template</Template>
  <TotalTime>1222</TotalTime>
  <Words>1377</Words>
  <Application>Microsoft Office PowerPoint</Application>
  <PresentationFormat>On-screen Show (4:3)</PresentationFormat>
  <Paragraphs>145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vt:lpstr>
      <vt:lpstr>Calibri</vt:lpstr>
      <vt:lpstr>Helvetica Neue</vt:lpstr>
      <vt:lpstr>Symbol</vt:lpstr>
      <vt:lpstr>PF_Template</vt:lpstr>
      <vt:lpstr>Expenses, Debts, and Loans</vt:lpstr>
      <vt:lpstr>Objectives</vt:lpstr>
      <vt:lpstr>Reference</vt:lpstr>
      <vt:lpstr>Expenses</vt:lpstr>
      <vt:lpstr>Expenses for Minors</vt:lpstr>
      <vt:lpstr>Debts and Loans</vt:lpstr>
      <vt:lpstr>31. Questions?</vt:lpstr>
      <vt:lpstr>TMS Survey</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Expenses, Debts, and Loans PowerPoint Presentation</dc:title>
  <dc:subject>FE</dc:subject>
  <dc:creator>Department of Veterans Affairs, Veterans Benefits Administration, Fiduciary Service, STAFF</dc:creator>
  <dc:description>This course teaches learners to gather information during a field examination about the beneficiary’s expenses, debts, and loans, and to review any necessary documentation to verify the reported information.</dc:description>
  <cp:lastModifiedBy>Kathy Poole</cp:lastModifiedBy>
  <cp:revision>115</cp:revision>
  <cp:lastPrinted>2021-03-24T19:53:17Z</cp:lastPrinted>
  <dcterms:created xsi:type="dcterms:W3CDTF">2016-10-13T19:12:55Z</dcterms:created>
  <dcterms:modified xsi:type="dcterms:W3CDTF">2022-07-01T19:04:33Z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0x010100D9A950D09F91E74D9357889C208E271B</vt:lpwstr>
  </property>
  <property fmtid="{D5CDD505-2E9C-101B-9397-08002B2CF9AE}" pid="3" name="Language">
    <vt:lpwstr>en</vt:lpwstr>
  </property>
  <property fmtid="{D5CDD505-2E9C-101B-9397-08002B2CF9AE}" pid="4" name="Type">
    <vt:lpwstr>Presentation</vt:lpwstr>
  </property>
</Properties>
</file>