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53"/>
  </p:notesMasterIdLst>
  <p:sldIdLst>
    <p:sldId id="256" r:id="rId5"/>
    <p:sldId id="264" r:id="rId6"/>
    <p:sldId id="273" r:id="rId7"/>
    <p:sldId id="279" r:id="rId8"/>
    <p:sldId id="339" r:id="rId9"/>
    <p:sldId id="361" r:id="rId10"/>
    <p:sldId id="340" r:id="rId11"/>
    <p:sldId id="348" r:id="rId12"/>
    <p:sldId id="341" r:id="rId13"/>
    <p:sldId id="356" r:id="rId14"/>
    <p:sldId id="362" r:id="rId15"/>
    <p:sldId id="359" r:id="rId16"/>
    <p:sldId id="351" r:id="rId17"/>
    <p:sldId id="343" r:id="rId18"/>
    <p:sldId id="353" r:id="rId19"/>
    <p:sldId id="357" r:id="rId20"/>
    <p:sldId id="363" r:id="rId21"/>
    <p:sldId id="352" r:id="rId22"/>
    <p:sldId id="364" r:id="rId23"/>
    <p:sldId id="365" r:id="rId24"/>
    <p:sldId id="358" r:id="rId25"/>
    <p:sldId id="360" r:id="rId26"/>
    <p:sldId id="342" r:id="rId27"/>
    <p:sldId id="366" r:id="rId28"/>
    <p:sldId id="298" r:id="rId29"/>
    <p:sldId id="320" r:id="rId30"/>
    <p:sldId id="367" r:id="rId31"/>
    <p:sldId id="368" r:id="rId32"/>
    <p:sldId id="369" r:id="rId33"/>
    <p:sldId id="370" r:id="rId34"/>
    <p:sldId id="371" r:id="rId35"/>
    <p:sldId id="344" r:id="rId36"/>
    <p:sldId id="346" r:id="rId37"/>
    <p:sldId id="349" r:id="rId38"/>
    <p:sldId id="372" r:id="rId39"/>
    <p:sldId id="373" r:id="rId40"/>
    <p:sldId id="345" r:id="rId41"/>
    <p:sldId id="374" r:id="rId42"/>
    <p:sldId id="375" r:id="rId43"/>
    <p:sldId id="376" r:id="rId44"/>
    <p:sldId id="377" r:id="rId45"/>
    <p:sldId id="347" r:id="rId46"/>
    <p:sldId id="378" r:id="rId47"/>
    <p:sldId id="350" r:id="rId48"/>
    <p:sldId id="379" r:id="rId49"/>
    <p:sldId id="380" r:id="rId50"/>
    <p:sldId id="276" r:id="rId51"/>
    <p:sldId id="336" r:id="rId52"/>
  </p:sldIdLst>
  <p:sldSz cx="9144000" cy="6858000" type="screen4x3"/>
  <p:notesSz cx="7010400" cy="9236075"/>
  <p:custDataLst>
    <p:tags r:id="rId5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0" autoAdjust="0"/>
    <p:restoredTop sz="61927" autoAdjust="0"/>
  </p:normalViewPr>
  <p:slideViewPr>
    <p:cSldViewPr>
      <p:cViewPr varScale="1">
        <p:scale>
          <a:sx n="69" d="100"/>
          <a:sy n="69" d="100"/>
        </p:scale>
        <p:origin x="1944" y="60"/>
      </p:cViewPr>
      <p:guideLst>
        <p:guide orient="horz" pos="2160"/>
        <p:guide pos="2880"/>
      </p:guideLst>
    </p:cSldViewPr>
  </p:slideViewPr>
  <p:outlineViewPr>
    <p:cViewPr>
      <p:scale>
        <a:sx n="33" d="100"/>
        <a:sy n="33" d="100"/>
      </p:scale>
      <p:origin x="0" y="2736"/>
    </p:cViewPr>
  </p:outlineViewPr>
  <p:notesTextViewPr>
    <p:cViewPr>
      <p:scale>
        <a:sx n="1" d="1"/>
        <a:sy n="1" d="1"/>
      </p:scale>
      <p:origin x="0" y="0"/>
    </p:cViewPr>
  </p:notesTextViewPr>
  <p:notesViewPr>
    <p:cSldViewPr>
      <p:cViewPr varScale="1">
        <p:scale>
          <a:sx n="56" d="100"/>
          <a:sy n="56" d="100"/>
        </p:scale>
        <p:origin x="-2838" y="-8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302" tIns="46151" rIns="92302" bIns="46151"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302" tIns="46151" rIns="92302" bIns="46151" rtlCol="0"/>
          <a:lstStyle>
            <a:lvl1pPr algn="r">
              <a:defRPr sz="1200"/>
            </a:lvl1pPr>
          </a:lstStyle>
          <a:p>
            <a:fld id="{A52273F2-AC38-4C03-8E5C-2CFF03455D9E}" type="datetimeFigureOut">
              <a:rPr lang="en-US" smtClean="0"/>
              <a:t>4/26/2023</a:t>
            </a:fld>
            <a:endParaRPr lang="en-US" dirty="0"/>
          </a:p>
        </p:txBody>
      </p:sp>
      <p:sp>
        <p:nvSpPr>
          <p:cNvPr id="4" name="Slide Image Placeholder 3"/>
          <p:cNvSpPr>
            <a:spLocks noGrp="1" noRot="1" noChangeAspect="1"/>
          </p:cNvSpPr>
          <p:nvPr>
            <p:ph type="sldImg" idx="2"/>
          </p:nvPr>
        </p:nvSpPr>
        <p:spPr>
          <a:xfrm>
            <a:off x="1196975" y="693738"/>
            <a:ext cx="4618038" cy="3463925"/>
          </a:xfrm>
          <a:prstGeom prst="rect">
            <a:avLst/>
          </a:prstGeom>
          <a:noFill/>
          <a:ln w="12700">
            <a:solidFill>
              <a:prstClr val="black"/>
            </a:solidFill>
          </a:ln>
        </p:spPr>
        <p:txBody>
          <a:bodyPr vert="horz" lIns="92302" tIns="46151" rIns="92302" bIns="46151"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302" tIns="46151" rIns="92302" bIns="4615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302" tIns="46151" rIns="92302" bIns="4615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302" tIns="46151" rIns="92302" bIns="46151"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vbaw.vba.va.gov/bl/20/cio/20s5/forms/VBA-27-0820-ARE.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vba.va.gov/pubs/forms/VBA-21P-4706b-ARE.pdf"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vba.va.gov/pubs/forms/VBA-21P-4706c-ARE.pdf"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vbaw.vba.va.gov/bl/20/cio/20s5/forms/VBA-21P-4706b-ARE.pdf"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s://vbaw.vba.va.gov/bl/20/cio/20s5/forms/VBA-27-0820-ARE.pdf" TargetMode="External"/><Relationship Id="rId4" Type="http://schemas.openxmlformats.org/officeDocument/2006/relationships/hyperlink" Target="https://vbaw.vba.va.gov/bl/20/cio/20s5/forms/VBA-21P-4706c-ARE.pdf"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vbaw.vba.va.gov/bl/20/cio/20s5/forms/VBA-21P-555-ARE.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ecfr.gov/cgi-bin/text-idx?SID=41d4857510316e73a22b173a201722af&amp;mc=true&amp;node=se38.1.13_1140&amp;rgn=div8"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s://vbaw.vba.va.gov/bl/20/cio/20s5/forms/VBA-21P-4703-ARE.pdf"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ecfr.gov/cgi-bin/text-idx?SID=41d4857510316e73a22b173a201722af&amp;mc=true&amp;node=se38.1.13_1140&amp;rgn=div8"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treasurydirect.gov/indiv/tools/tools_savingsbondvalues.htm"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vba.va.gov/pubs/forms/VBA-21P-4706b-ARE.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vba.va.gov/pubs/forms/VBA-21P-4706c-ARE.pdf" TargetMode="Externa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vbaw.vba.va.gov/bl/20/cio/20s5/forms/VBA-21-8473-ARE.pdf" TargetMode="External"/><Relationship Id="rId2" Type="http://schemas.openxmlformats.org/officeDocument/2006/relationships/slide" Target="../slides/slide41.xml"/><Relationship Id="rId1" Type="http://schemas.openxmlformats.org/officeDocument/2006/relationships/notesMaster" Target="../notesMasters/notesMaster1.xml"/><Relationship Id="rId4" Type="http://schemas.openxmlformats.org/officeDocument/2006/relationships/hyperlink" Target="https://vaww.vrm.km.va.gov/system/templates/selfservice/va_kanew/help/agent/locale/en-US/portal/554400000001030/content/554400000153970/FPM,-Part-II,-Chapter-2,-Section-B---Bonds,-Withdrawal-Agreements,-and-Liability-Insurance" TargetMode="Externa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153968/FPM,-Part-II,-Chapter-2,-Section-A---Accounts-and-Investment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fiscal.treasury.gov/files/forms/form-1199a.pdf"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baw.vba.va.gov/bl/20/cio/20s5/forms/VBA-21P-4706b-ARE.pdf"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vbaw.vba.va.gov/bl/20/cio/20s5/forms/VBA-21P-4706c-ARE.pdf"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u="sng" dirty="0">
                <a:solidFill>
                  <a:prstClr val="black"/>
                </a:solidFill>
              </a:rPr>
              <a:t>Course Description:</a:t>
            </a:r>
          </a:p>
          <a:p>
            <a:pPr defTabSz="923018">
              <a:defRPr/>
            </a:pPr>
            <a:endParaRPr lang="en-US" dirty="0"/>
          </a:p>
          <a:p>
            <a:pPr>
              <a:defRPr/>
            </a:pPr>
            <a:r>
              <a:rPr lang="en-US" dirty="0"/>
              <a:t>This course teaches fiduciary personnel the accounting audit process, including verifying accounting documents, income, expenses, fiduciary fees, investments, funds protection, and red </a:t>
            </a:r>
            <a:r>
              <a:rPr lang="en-US"/>
              <a:t>flags.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892259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I.3.C.3.b.</a:t>
            </a:r>
          </a:p>
          <a:p>
            <a:pPr marL="0" marR="0" lvl="0" indent="0" algn="l" defTabSz="923018"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To verify that the fiduciary has reported all income for which they manage, the hub must review the</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most recent field examination, fund usage report, and/or accounting to identify all income and identify all accounts and the amounts in those accounts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financial institution documents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Share corporate record,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SSA inquiry.</a:t>
            </a:r>
            <a:endParaRPr lang="en-US" b="0" i="0" dirty="0">
              <a:solidFill>
                <a:srgbClr val="000000"/>
              </a:solidFill>
              <a:effectLst/>
              <a:latin typeface="Helvetica Neue"/>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arial" panose="020B0604020202020204" pitchFamily="34" charset="0"/>
              </a:rPr>
              <a:t>Any funds an individual managed prior to being appointed as a VA fiduciary are </a:t>
            </a:r>
            <a:r>
              <a:rPr lang="en-US" b="1" i="1" dirty="0">
                <a:solidFill>
                  <a:srgbClr val="000000"/>
                </a:solidFill>
                <a:effectLst/>
                <a:latin typeface="arial" panose="020B0604020202020204" pitchFamily="34" charset="0"/>
              </a:rPr>
              <a:t>not</a:t>
            </a:r>
            <a:r>
              <a:rPr lang="en-US" b="0" i="0" dirty="0">
                <a:solidFill>
                  <a:srgbClr val="000000"/>
                </a:solidFill>
                <a:effectLst/>
                <a:latin typeface="arial" panose="020B0604020202020204" pitchFamily="34" charset="0"/>
              </a:rPr>
              <a:t> considered FUM and are not considered in the calculation of income.</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Additionally, the LIE must verify that the amount reported was the amount received by the fiduciary.  Generally, the amount of income a fiduciary receives and manages on behalf of the beneficiary is a factual finding that the LIE may verify by</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viewing an original, photocopied, or computer-generated financial institution document, which does not show any signs of alteration</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viewing a check or check stub, or</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using VA corporate record payment information (e.g. Share, payment screens).</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If the Social Security or VA payment amount shown on the corporate record differs from the amount that was shown as a deposit on the financial institution statement, accept the amount shown on the financial institution statement as the net income amount for verification of the actual payment amount.</a:t>
            </a:r>
          </a:p>
          <a:p>
            <a:pPr fontAlgn="base"/>
            <a:endParaRPr kumimoji="0" lang="en-US" sz="1200" b="1"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Instructor Actions:</a:t>
            </a:r>
            <a:r>
              <a:rPr kumimoji="0" lang="en-US" sz="1200" b="0" i="0" u="none" strike="noStrike" kern="1200" cap="none" spc="0" normalizeH="0" baseline="0" noProof="0" dirty="0">
                <a:ln>
                  <a:noFill/>
                </a:ln>
                <a:solidFill>
                  <a:prstClr val="black"/>
                </a:solidFill>
                <a:effectLst/>
                <a:uLnTx/>
                <a:uFillTx/>
                <a:latin typeface="+mn-lt"/>
                <a:ea typeface="+mn-ea"/>
                <a:cs typeface="+mn-cs"/>
              </a:rPr>
              <a:t>  Open VBMS, share your screen and show the students how to verify income via the methods listed on this slide.</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238504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I.3.C.3.d.</a:t>
            </a:r>
          </a:p>
          <a:p>
            <a:pPr marL="0" marR="0" lvl="0" indent="0" algn="l" defTabSz="923018"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algn="l"/>
            <a:r>
              <a:rPr lang="en-US" b="0" i="0" dirty="0">
                <a:solidFill>
                  <a:srgbClr val="000000"/>
                </a:solidFill>
                <a:effectLst/>
                <a:latin typeface="arial" panose="020B0604020202020204" pitchFamily="34" charset="0"/>
              </a:rPr>
              <a:t>Following verification of income, the hub must document income information in the VBMS Accounting Audit Tool INCOMES section.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Use the table on this slide to determine the information required for the following types of income.</a:t>
            </a:r>
            <a:endParaRPr lang="en-US" b="0" i="0" dirty="0">
              <a:solidFill>
                <a:srgbClr val="000000"/>
              </a:solidFill>
              <a:effectLst/>
              <a:latin typeface="Helvetica Neue"/>
            </a:endParaRPr>
          </a:p>
          <a:p>
            <a:endParaRPr lang="en-US" dirty="0"/>
          </a:p>
          <a:p>
            <a:r>
              <a:rPr lang="en-US" b="1" i="0" dirty="0">
                <a:solidFill>
                  <a:srgbClr val="000000"/>
                </a:solidFill>
                <a:effectLst/>
                <a:latin typeface="arial" panose="020B0604020202020204" pitchFamily="34" charset="0"/>
              </a:rPr>
              <a:t>If the income type in VBMS is VA, </a:t>
            </a:r>
            <a:r>
              <a:rPr lang="en-US" b="0" i="0" dirty="0">
                <a:solidFill>
                  <a:srgbClr val="000000"/>
                </a:solidFill>
                <a:effectLst/>
                <a:latin typeface="arial" panose="020B0604020202020204" pitchFamily="34" charset="0"/>
              </a:rPr>
              <a:t>Then the LIE must document the amount of VA compensation or pension income paid monthly, quarterly, semiannually, or annually And the Accounting Audit Tool will total income inputs and list </a:t>
            </a:r>
            <a:r>
              <a:rPr lang="it-IT" b="0" i="0" dirty="0">
                <a:solidFill>
                  <a:srgbClr val="000000"/>
                </a:solidFill>
                <a:effectLst/>
                <a:latin typeface="arial" panose="020B0604020202020204" pitchFamily="34" charset="0"/>
              </a:rPr>
              <a:t>all VA income as VA FUM.</a:t>
            </a:r>
          </a:p>
          <a:p>
            <a:endParaRPr lang="it-IT" b="0" i="0" dirty="0">
              <a:solidFill>
                <a:srgbClr val="000000"/>
              </a:solidFill>
              <a:effectLst/>
              <a:latin typeface="arial" panose="020B0604020202020204" pitchFamily="34" charset="0"/>
            </a:endParaRPr>
          </a:p>
          <a:p>
            <a:r>
              <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If the income type in VBMS is VA lump sum,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then the LIE must document the </a:t>
            </a:r>
            <a:r>
              <a:rPr lang="en-US" b="0" i="0" dirty="0">
                <a:solidFill>
                  <a:srgbClr val="000000"/>
                </a:solidFill>
                <a:effectLst/>
                <a:latin typeface="arial" panose="020B0604020202020204" pitchFamily="34" charset="0"/>
              </a:rPr>
              <a:t>total retroactive VA payments and the accounting audit tool will total income inputs and list all VA income as VA FUM</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r>
              <a:rPr lang="en-US" b="1" i="0" dirty="0">
                <a:solidFill>
                  <a:srgbClr val="000000"/>
                </a:solidFill>
                <a:effectLst/>
                <a:latin typeface="arial" panose="020B0604020202020204" pitchFamily="34" charset="0"/>
              </a:rPr>
              <a:t>If the income type in VBMS is Other VA, </a:t>
            </a:r>
            <a:r>
              <a:rPr lang="en-US" b="0" i="0" dirty="0">
                <a:solidFill>
                  <a:srgbClr val="000000"/>
                </a:solidFill>
                <a:effectLst/>
                <a:latin typeface="arial" panose="020B0604020202020204" pitchFamily="34" charset="0"/>
              </a:rPr>
              <a:t>then the LIE must document the </a:t>
            </a:r>
            <a:r>
              <a:rPr lang="en-US" dirty="0">
                <a:effectLst/>
                <a:latin typeface="arial" panose="020B0604020202020204" pitchFamily="34" charset="0"/>
              </a:rPr>
              <a:t>total amount of any other VA payments paid on a regular or irregular basis directly to the fiduciary in a properly titled account (e.g., VA insurance, clothing allowance, education, specially adapted housing/special home adaptation grants, etc.)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and the accounting audit tool will total income inputs and list all VA income as VA FUM</a:t>
            </a:r>
            <a:endParaRPr lang="en-US" dirty="0">
              <a:effectLst/>
            </a:endParaRPr>
          </a:p>
          <a:p>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r>
              <a:rPr lang="en-US" b="1" i="0" dirty="0">
                <a:solidFill>
                  <a:srgbClr val="000000"/>
                </a:solidFill>
                <a:effectLst/>
                <a:latin typeface="arial" panose="020B0604020202020204" pitchFamily="34" charset="0"/>
              </a:rPr>
              <a:t>If the income type in VBMS is Social Security, </a:t>
            </a:r>
            <a:r>
              <a:rPr lang="en-US" b="0" i="0" dirty="0">
                <a:solidFill>
                  <a:srgbClr val="000000"/>
                </a:solidFill>
                <a:effectLst/>
                <a:latin typeface="arial" panose="020B0604020202020204" pitchFamily="34" charset="0"/>
              </a:rPr>
              <a:t>then the LIE must document the amount of income and the AAT will total income inputs and list the income as other FUM.</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r>
              <a:rPr lang="en-US" b="1" i="0" dirty="0">
                <a:solidFill>
                  <a:srgbClr val="000000"/>
                </a:solidFill>
                <a:effectLst/>
                <a:latin typeface="arial" panose="020B0604020202020204" pitchFamily="34" charset="0"/>
              </a:rPr>
              <a:t>If the income type in VBMS is Other Interest Earned</a:t>
            </a:r>
            <a:r>
              <a:rPr lang="en-US" b="0" i="0" dirty="0">
                <a:solidFill>
                  <a:srgbClr val="000000"/>
                </a:solidFill>
                <a:effectLst/>
                <a:latin typeface="arial" panose="020B0604020202020204" pitchFamily="34" charset="0"/>
              </a:rPr>
              <a:t>, then the LIE must document the total interest income</a:t>
            </a:r>
            <a:r>
              <a:rPr lang="en-US" b="1" i="0" dirty="0">
                <a:solidFill>
                  <a:srgbClr val="000000"/>
                </a:solidFill>
                <a:effectLst/>
                <a:latin typeface="arial" panose="020B0604020202020204" pitchFamily="34" charset="0"/>
              </a:rPr>
              <a:t>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and the AAT will total income inputs and list the income as other FUM.</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arial" panose="020B0604020202020204" pitchFamily="34" charset="0"/>
              </a:rPr>
              <a:t>If the income type in VBMS is Other, </a:t>
            </a:r>
            <a:r>
              <a:rPr lang="en-US" b="0" i="0" dirty="0">
                <a:solidFill>
                  <a:srgbClr val="000000"/>
                </a:solidFill>
                <a:effectLst/>
                <a:latin typeface="arial" panose="020B0604020202020204" pitchFamily="34" charset="0"/>
              </a:rPr>
              <a:t>then the LIE must document the description of the income type (e.g., military retired pay, rental income), and</a:t>
            </a:r>
            <a:r>
              <a:rPr lang="en-US" b="0" i="0" dirty="0">
                <a:solidFill>
                  <a:srgbClr val="000000"/>
                </a:solidFill>
                <a:effectLst/>
                <a:latin typeface="Helvetica Neue"/>
              </a:rPr>
              <a:t> </a:t>
            </a:r>
            <a:r>
              <a:rPr lang="en-US" b="0" i="0" dirty="0">
                <a:solidFill>
                  <a:srgbClr val="000000"/>
                </a:solidFill>
                <a:effectLst/>
                <a:latin typeface="arial" panose="020B0604020202020204" pitchFamily="34" charset="0"/>
              </a:rPr>
              <a:t>total amount received during the accounting period for each different type of income,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and the AAT will total income inputs and list the income as other FUM.</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algn="l">
              <a:buFont typeface="Arial" panose="020B0604020202020204" pitchFamily="34" charset="0"/>
              <a:buNone/>
            </a:pPr>
            <a:endParaRPr lang="en-US" b="0" i="0" dirty="0">
              <a:solidFill>
                <a:srgbClr val="000000"/>
              </a:solidFill>
              <a:effectLst/>
              <a:latin typeface="Helvetica Neue"/>
            </a:endParaRPr>
          </a:p>
          <a:p>
            <a:endParaRPr lang="en-US" b="0" dirty="0"/>
          </a:p>
        </p:txBody>
      </p:sp>
      <p:sp>
        <p:nvSpPr>
          <p:cNvPr id="4" name="Slide Number Placeholder 3"/>
          <p:cNvSpPr>
            <a:spLocks noGrp="1"/>
          </p:cNvSpPr>
          <p:nvPr>
            <p:ph type="sldNum" sz="quarter" idx="5"/>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2527011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I.3.C.3.k.</a:t>
            </a:r>
          </a:p>
          <a:p>
            <a:pPr marL="0" marR="0" lvl="0" indent="0" algn="l" defTabSz="923018"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algn="l"/>
            <a:r>
              <a:rPr lang="en-US" b="0" i="0" dirty="0">
                <a:solidFill>
                  <a:srgbClr val="000000"/>
                </a:solidFill>
                <a:effectLst/>
                <a:latin typeface="arial" panose="020B0604020202020204" pitchFamily="34" charset="0"/>
              </a:rPr>
              <a:t>Generally, reconciling an accounting requires the hub to document that an account balance is correct and aligns with the account balances following audit in the VBMS </a:t>
            </a:r>
            <a:r>
              <a:rPr lang="en-US" b="0" i="1" dirty="0">
                <a:solidFill>
                  <a:srgbClr val="000000"/>
                </a:solidFill>
                <a:effectLst/>
                <a:latin typeface="arial" panose="020B0604020202020204" pitchFamily="34" charset="0"/>
              </a:rPr>
              <a:t>Accounting Audit Tool</a:t>
            </a:r>
            <a:r>
              <a:rPr lang="en-US" b="0" i="0" dirty="0">
                <a:solidFill>
                  <a:srgbClr val="000000"/>
                </a:solidFill>
                <a:effectLst/>
                <a:latin typeface="arial" panose="020B0604020202020204" pitchFamily="34" charset="0"/>
              </a:rPr>
              <a:t>.  The hub may use the amounts shown on financial documents and in VA systems to identify actual amounts of receipts and the financial documents to determine expenditures.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Reconciliation ensures that bank account balances shown on the bank statement when considering expenditures, are equal to those shown in the VBMS </a:t>
            </a:r>
            <a:r>
              <a:rPr lang="en-US" b="0" i="1" dirty="0">
                <a:solidFill>
                  <a:srgbClr val="000000"/>
                </a:solidFill>
                <a:effectLst/>
                <a:latin typeface="arial" panose="020B0604020202020204" pitchFamily="34" charset="0"/>
              </a:rPr>
              <a:t>Accounting</a:t>
            </a:r>
            <a:r>
              <a:rPr lang="en-US" b="0" i="0" dirty="0">
                <a:solidFill>
                  <a:srgbClr val="000000"/>
                </a:solidFill>
                <a:effectLst/>
                <a:latin typeface="arial" panose="020B0604020202020204" pitchFamily="34" charset="0"/>
              </a:rPr>
              <a:t> </a:t>
            </a:r>
            <a:r>
              <a:rPr lang="en-US" b="0" i="1" dirty="0">
                <a:solidFill>
                  <a:srgbClr val="000000"/>
                </a:solidFill>
                <a:effectLst/>
                <a:latin typeface="arial" panose="020B0604020202020204" pitchFamily="34" charset="0"/>
              </a:rPr>
              <a:t>Audit Tool</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There are two ways to reconcile an accounting: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balance in the financial account and VA accounting form exactly match the total of the amounts in the VBMS </a:t>
            </a:r>
            <a:r>
              <a:rPr lang="en-US" b="0" i="1" dirty="0">
                <a:solidFill>
                  <a:srgbClr val="000000"/>
                </a:solidFill>
                <a:effectLst/>
                <a:latin typeface="arial" panose="020B0604020202020204" pitchFamily="34" charset="0"/>
              </a:rPr>
              <a:t>Accounting Audit Tool</a:t>
            </a:r>
            <a:r>
              <a:rPr lang="en-US" b="0" i="0" dirty="0">
                <a:solidFill>
                  <a:srgbClr val="000000"/>
                </a:solidFill>
                <a:effectLst/>
                <a:latin typeface="arial" panose="020B0604020202020204" pitchFamily="34" charset="0"/>
              </a:rPr>
              <a:t>,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actual amounts found on the financial account statements and VA systems can be justified despite inconsistent information on the accounting form.</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account reconciliation reveals that an account balance in VA systems is not supported by the accounting form, adjust the expenses and receipts to match the supporting detail in the financial institution documents and VA systems.  By doing so, you can justify and document the account balances through evidence.</a:t>
            </a:r>
            <a:endParaRPr lang="en-US" b="0" i="0" dirty="0">
              <a:solidFill>
                <a:srgbClr val="000000"/>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1524918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I.3.C.3.c.</a:t>
            </a:r>
          </a:p>
          <a:p>
            <a:pPr defTabSz="923018">
              <a:defRPr/>
            </a:pPr>
            <a:endParaRPr lang="en-US" i="1" dirty="0">
              <a:solidFill>
                <a:prstClr val="black"/>
              </a:solidFill>
            </a:endParaRPr>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If the amount reported on the accounting form is different from the amount received as shown by financial institution statements, the hub must attempt to reconcile the reported amount by comparing financial documents to</a:t>
            </a:r>
            <a:endParaRPr lang="en-US" dirty="0">
              <a:effectLst/>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previous</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field examinations</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fund usage reports, and/or</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accountings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accounting form</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correspondence from the fiduciary,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receipts, when required.</a:t>
            </a:r>
            <a:endParaRPr lang="en-US" b="0" i="0" dirty="0">
              <a:solidFill>
                <a:srgbClr val="000000"/>
              </a:solidFill>
              <a:effectLst/>
              <a:latin typeface="Helvetica Neue"/>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In any situation where the fiduciary’s accounting form income does not match the income as shown on financial statements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do not immediately disapprove the accounting</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utilize the financial institution statements to validate the actual income received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contact the fiduciary telephonically if the income cannot be reconciled through a review of VA systems and/or financial statements, document on a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27-0820</a:t>
            </a:r>
            <a:r>
              <a:rPr lang="en-US" i="1" dirty="0">
                <a:effectLst/>
                <a:latin typeface="arial" panose="020B0604020202020204" pitchFamily="34" charset="0"/>
              </a:rPr>
              <a:t>,</a:t>
            </a:r>
            <a:r>
              <a:rPr lang="en-US" dirty="0">
                <a:effectLst/>
                <a:latin typeface="arial" panose="020B0604020202020204" pitchFamily="34" charset="0"/>
              </a:rPr>
              <a:t> and upload to the eFolder</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list the correct income in the VBMS </a:t>
            </a:r>
            <a:r>
              <a:rPr lang="en-US" i="1" dirty="0">
                <a:effectLst/>
                <a:latin typeface="arial" panose="020B0604020202020204" pitchFamily="34" charset="0"/>
              </a:rPr>
              <a:t>Accounting Audit Tool</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document the discrepancy in the NOTES section in the VBMS </a:t>
            </a:r>
            <a:r>
              <a:rPr lang="en-US" i="1" dirty="0">
                <a:effectLst/>
                <a:latin typeface="arial" panose="020B0604020202020204" pitchFamily="34" charset="0"/>
              </a:rPr>
              <a:t>Accounting Audit Tool</a:t>
            </a:r>
            <a:r>
              <a:rPr lang="en-US" dirty="0">
                <a:effectLst/>
                <a:latin typeface="arial" panose="020B0604020202020204" pitchFamily="34" charset="0"/>
              </a:rPr>
              <a:t>,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notify the fiduciary of the discrepancy.</a:t>
            </a:r>
          </a:p>
          <a:p>
            <a:pPr fontAlgn="base">
              <a:buFont typeface="Arial" panose="020B0604020202020204" pitchFamily="34" charset="0"/>
              <a:buChar char="•"/>
            </a:pPr>
            <a:endParaRPr lang="en-US" dirty="0">
              <a:effectLst/>
            </a:endParaRPr>
          </a:p>
          <a:p>
            <a:pPr algn="l"/>
            <a:r>
              <a:rPr lang="en-US" b="0" i="0" dirty="0">
                <a:solidFill>
                  <a:srgbClr val="000000"/>
                </a:solidFill>
                <a:effectLst/>
                <a:latin typeface="arial" panose="020B0604020202020204" pitchFamily="34" charset="0"/>
              </a:rPr>
              <a:t>The discrepancy note must detail the varying amounts between the accounting form income and financial institution statement and indicate that the financial statement balance was validated as the actual amount.</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LIE is unable to resolve the discrepancy, disapprove the accounting and request the information VA needs to resolve the issue via official VA notification.  Allow the fiduciary 14 days from the date of the official VA notification to respond to the request.  The LIE must ensure the official notification has been uploaded to the eFolder.</a:t>
            </a:r>
            <a:endParaRPr lang="en-US" b="0" i="0" dirty="0">
              <a:solidFill>
                <a:srgbClr val="000000"/>
              </a:solidFill>
              <a:effectLst/>
              <a:latin typeface="Helvetica Neue"/>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show the students example(s) of how to document a discrepancy in the AAT Notes section, notify a fiduciary of a discrepancy, and disapproval process if reconciliation is not possible.</a:t>
            </a:r>
          </a:p>
          <a:p>
            <a:pPr marL="171450" indent="-171450">
              <a:buFont typeface="Arial" panose="020B0604020202020204" pitchFamily="34" charset="0"/>
              <a:buChar char="•"/>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2325217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I.3.C.3.e.</a:t>
            </a:r>
          </a:p>
          <a:p>
            <a:pPr defTabSz="923018">
              <a:defRPr/>
            </a:pPr>
            <a:endParaRPr lang="en-US" i="1" dirty="0">
              <a:solidFill>
                <a:prstClr val="black"/>
              </a:solidFill>
            </a:endParaRPr>
          </a:p>
          <a:p>
            <a:r>
              <a:rPr lang="en-US" u="sng" dirty="0"/>
              <a:t>Instructor Notes:</a:t>
            </a:r>
          </a:p>
          <a:p>
            <a:endParaRPr lang="en-US" u="sng" dirty="0"/>
          </a:p>
          <a:p>
            <a:pPr algn="l"/>
            <a:r>
              <a:rPr lang="en-US" b="0" i="0" dirty="0">
                <a:solidFill>
                  <a:srgbClr val="000000"/>
                </a:solidFill>
                <a:effectLst/>
                <a:latin typeface="arial" panose="020B0604020202020204" pitchFamily="34" charset="0"/>
              </a:rPr>
              <a:t>The hub must take into consideration the fiduciaries responsibilities to the beneficiary when reviewing expenses.  In all cases, the fiduciary must disburse or otherwise manage funds according to the best interests of the beneficiary and the beneficiary’s dependents while considering the beneficiary’s unique circumstances, needs, desires, beliefs, and values.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Hub employees should be mindful that most fiduciaries spend beneficiary funds in the best interest of the beneficiary and their dependents and do so without a fee.  Fairness and courtesy must always be shown to fiduciaries by all employees reviewing fiduciary expenditures regardless of the hub employee’s personal feeling or attitudes concerning fund usage.</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Hub personnel must review expenses on the accounting form, financial institution documents, ledgers, documents, and statements that the fiduciary submits to VA and determine if beneficiary’s funds were spent for beneficiary and their dependents.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Hub personnel should not disapprove accounting errors, such as the incorrect expense amounts reported on the accounting form when unaltered financial institution statements or check stubs are available and the hub can document a reasonable explanation, including notice of the error to the fiduciary.</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Document any discrepancies in the NOTES section of the VBMS </a:t>
            </a:r>
            <a:r>
              <a:rPr lang="en-US" b="0" i="1" dirty="0">
                <a:solidFill>
                  <a:srgbClr val="000000"/>
                </a:solidFill>
                <a:effectLst/>
                <a:latin typeface="arial" panose="020B0604020202020204" pitchFamily="34" charset="0"/>
              </a:rPr>
              <a:t>Accounting Audit Tool</a:t>
            </a:r>
            <a:r>
              <a:rPr lang="en-US" b="0" i="0" dirty="0">
                <a:solidFill>
                  <a:srgbClr val="000000"/>
                </a:solidFill>
                <a:effectLst/>
                <a:latin typeface="arial" panose="020B0604020202020204" pitchFamily="34" charset="0"/>
              </a:rPr>
              <a:t>.  The note must detail the varying amounts between the accounting form expenses and financial institution statement and indicate that the financial statement balance was validated as the actual amount.</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Contact the fiduciary telephonically, in any situation where the income cannot be reconciled through a review of VA systems and/or financial statements.  LIEs must disapprove the accounting for fiduciaries who are unable to resolve the unreconcilable discrepancy and request the information VA needs to resolve the issue via official VA notification.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2114777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I.3.C.3.g.</a:t>
            </a:r>
          </a:p>
          <a:p>
            <a:pPr defTabSz="923018">
              <a:defRPr/>
            </a:pPr>
            <a:endParaRPr lang="en-US" i="1" dirty="0">
              <a:solidFill>
                <a:prstClr val="black"/>
              </a:solidFill>
            </a:endParaRPr>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The hub must review each gift and consider the cultural norms of the beneficiary when determining if the gift is appropriate.  A gift is considered appropriate if it: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is one that the beneficiary had been in the habit of giving or is one that he or she probably would have given had he or she been able to manage VA benefits, including gifts to family members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is made from surplus income, (i.e., income more than the amount required for the care, support, and maintenance of the beneficiary and his or her dependents)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is not held under the guise as a loan or for investment purposes,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does not benefit a third party, with the guise of a benefit to the beneficiary; such as remodeling a family member residence to care for the beneficiary with continued room charges.</a:t>
            </a:r>
            <a:endParaRPr lang="en-US" dirty="0">
              <a:effectLst/>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2730158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I.3.C.3.e.; j.</a:t>
            </a:r>
          </a:p>
          <a:p>
            <a:pPr marL="0" marR="0" lvl="0" indent="0" algn="l" defTabSz="923018"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Generally, the LIE will not consider the following expenses questionable: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housing costs, such as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mortgage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facility cost</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taxes, and</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renter’s insurance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utilities and routine home maintenance, such as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cable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internet, and</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phone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food costs, such as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groceries, and</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dining out</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miscellaneous personal spending</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known upcoming home repairs, and</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authorized fees for fiduciary service.</a:t>
            </a:r>
          </a:p>
          <a:p>
            <a:pPr fontAlgn="t"/>
            <a:br>
              <a:rPr lang="en-US" dirty="0">
                <a:effectLst/>
                <a:latin typeface="arial" panose="020B0604020202020204" pitchFamily="34" charset="0"/>
              </a:rPr>
            </a:br>
            <a:r>
              <a:rPr lang="en-US" dirty="0">
                <a:effectLst/>
                <a:latin typeface="arial" panose="020B0604020202020204" pitchFamily="34" charset="0"/>
              </a:rPr>
              <a:t>Do not request receipts or invoices for home repairs/improvements or other large purchases if the most recent field examination projected the purchase.</a:t>
            </a:r>
            <a:endParaRPr lang="en-US" dirty="0">
              <a:effectLst/>
            </a:endParaRPr>
          </a:p>
          <a:p>
            <a:pPr fontAlgn="t"/>
            <a:r>
              <a:rPr lang="en-US" dirty="0">
                <a:effectLst/>
                <a:latin typeface="arial" panose="020B0604020202020204" pitchFamily="34" charset="0"/>
              </a:rPr>
              <a:t> </a:t>
            </a:r>
            <a:endParaRPr lang="en-US" dirty="0">
              <a:effectLst/>
            </a:endParaRPr>
          </a:p>
          <a:p>
            <a:pPr fontAlgn="t"/>
            <a:r>
              <a:rPr lang="en-US" dirty="0">
                <a:effectLst/>
                <a:latin typeface="arial" panose="020B0604020202020204" pitchFamily="34" charset="0"/>
              </a:rPr>
              <a:t>Home repair cost may vary greatly by geographic area, the size of the home, and type of improvement.  Therefore, the hub should only request receipts for home improvements when the hub cannot determine that the home improvements were for the beneficiary or their dependent’s benefit.</a:t>
            </a:r>
            <a:endParaRPr lang="en-US" dirty="0">
              <a:effectLst/>
            </a:endParaRPr>
          </a:p>
        </p:txBody>
      </p:sp>
      <p:sp>
        <p:nvSpPr>
          <p:cNvPr id="4" name="Slide Number Placeholder 3"/>
          <p:cNvSpPr>
            <a:spLocks noGrp="1"/>
          </p:cNvSpPr>
          <p:nvPr>
            <p:ph type="sldNum" sz="quarter" idx="5"/>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287731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I.3.C.3.f.</a:t>
            </a:r>
          </a:p>
          <a:p>
            <a:pPr defTabSz="923018">
              <a:defRPr/>
            </a:pPr>
            <a:endParaRPr lang="en-US" i="1" dirty="0">
              <a:solidFill>
                <a:prstClr val="black"/>
              </a:solidFill>
            </a:endParaRPr>
          </a:p>
          <a:p>
            <a:r>
              <a:rPr lang="en-US" u="sng" dirty="0"/>
              <a:t>Instructor Notes:</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LIE must utilize previous field examinations, fund usage reports, and/or accountings when attempting to verify fund usage.  If the LIE cannot determine for what purpose the beneficiary’s funds were spent or the beneficiary’s situation does not warrant the expense, the LIE may request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receipts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copies of checks,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invoices or other documents.</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most recent field examination or other oversight documentation establishes that the fiduciary plans to use VA funds for the beneficiary and their dependents, do not request receipts.  </a:t>
            </a:r>
          </a:p>
          <a:p>
            <a:pPr algn="l"/>
            <a:endParaRPr lang="en-US" b="0" i="0" dirty="0">
              <a:solidFill>
                <a:srgbClr val="000000"/>
              </a:solidFill>
              <a:effectLst/>
              <a:latin typeface="Helvetica Neue"/>
            </a:endParaRPr>
          </a:p>
          <a:p>
            <a:pPr marL="0" indent="0">
              <a:buFont typeface="Arial" panose="020B0604020202020204" pitchFamily="34" charset="0"/>
              <a:buNone/>
            </a:pPr>
            <a:r>
              <a:rPr lang="en-US" b="1" i="1" dirty="0">
                <a:solidFill>
                  <a:srgbClr val="000000"/>
                </a:solidFill>
                <a:effectLst/>
                <a:latin typeface="arial" panose="020B0604020202020204" pitchFamily="34" charset="0"/>
              </a:rPr>
              <a:t>Example</a:t>
            </a:r>
            <a:r>
              <a:rPr lang="en-US" b="0" i="0" dirty="0">
                <a:solidFill>
                  <a:srgbClr val="000000"/>
                </a:solidFill>
                <a:effectLst/>
                <a:latin typeface="arial" panose="020B0604020202020204" pitchFamily="34" charset="0"/>
              </a:rPr>
              <a:t>:  If the field examination indicates that the beneficiary needs a new washer and dryer, do not request receipts for the washer and dryer purchase shown on the accounting.  The LIE must ensure use of VA funds is consistent with VA policy, which recognizes the fiduciary should spend beneficiary funds consistent with the beneficiary’s unique circumstances, needs, desires, beliefs, and values.</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571499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I.3.C.3.f.</a:t>
            </a:r>
          </a:p>
          <a:p>
            <a:pPr defTabSz="923018">
              <a:defRPr/>
            </a:pPr>
            <a:endParaRPr lang="en-US" i="1" dirty="0">
              <a:solidFill>
                <a:prstClr val="black"/>
              </a:solidFill>
            </a:endParaRPr>
          </a:p>
          <a:p>
            <a:r>
              <a:rPr lang="en-US" u="sng" dirty="0"/>
              <a:t>Instructor Notes:</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Unusual expenses are those that are generally nonrecurring and not considered consistent with previous or expected fund usage.</a:t>
            </a:r>
            <a:endParaRPr lang="en-US" b="0" i="0" dirty="0">
              <a:solidFill>
                <a:srgbClr val="000000"/>
              </a:solidFill>
              <a:effectLst/>
              <a:latin typeface="arial" panose="020B0604020202020204" pitchFamily="34" charset="0"/>
            </a:endParaRPr>
          </a:p>
          <a:p>
            <a:pPr algn="l"/>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The LIE must document and satisfactorily explain unusual expenses by contacting the fiduciary, care providers, financial institutions, family members, and/or beneficiary for additional information or obtain additional evidence to justify a questioned expense.</a:t>
            </a:r>
          </a:p>
          <a:p>
            <a:pPr algn="l"/>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Any clarification received must be documented in the Accounting Audit Tool NOTES section.</a:t>
            </a:r>
          </a:p>
          <a:p>
            <a:pPr algn="l"/>
            <a:endParaRPr lang="en-US" b="0" i="0" dirty="0">
              <a:solidFill>
                <a:srgbClr val="000000"/>
              </a:solidFill>
              <a:effectLst/>
              <a:latin typeface="Helvetica Neue"/>
            </a:endParaRPr>
          </a:p>
          <a:p>
            <a:pPr algn="l"/>
            <a:r>
              <a:rPr lang="en-US" b="1" i="1" dirty="0">
                <a:solidFill>
                  <a:srgbClr val="000000"/>
                </a:solidFill>
                <a:effectLst/>
                <a:latin typeface="arial" panose="020B0604020202020204" pitchFamily="34" charset="0"/>
              </a:rPr>
              <a:t>Important</a:t>
            </a:r>
            <a:r>
              <a:rPr lang="en-US" b="0" i="0" dirty="0">
                <a:solidFill>
                  <a:srgbClr val="000000"/>
                </a:solidFill>
                <a:effectLst/>
                <a:latin typeface="arial" panose="020B0604020202020204" pitchFamily="34" charset="0"/>
              </a:rPr>
              <a:t>:  ATM withdrawals, counter withdrawals, and checks made payable to cash are prohibited and may be considered a red flag indicator of misuse.  If the fiduciary completed a cash withdrawal, and the use of those funds cannot be associated to a legitimate expense, establish a misuse allegation.</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663163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I.3.C.3.f.</a:t>
            </a:r>
          </a:p>
          <a:p>
            <a:pPr defTabSz="923018">
              <a:defRPr/>
            </a:pPr>
            <a:endParaRPr lang="en-US" i="1" dirty="0">
              <a:solidFill>
                <a:prstClr val="black"/>
              </a:solidFill>
            </a:endParaRPr>
          </a:p>
          <a:p>
            <a:r>
              <a:rPr lang="en-US" u="sng" dirty="0"/>
              <a:t>Instructor Notes:</a:t>
            </a:r>
          </a:p>
          <a:p>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panose="020B0604020202020204" pitchFamily="34" charset="0"/>
              </a:rPr>
              <a:t>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Examples of unusual expenses requiring clarification include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purchase of an automobile for a beneficiary when the previous field examination or medical evidence in the eFolder suggest that the beneficiary may not be able to operate a vehicle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expenses or funds distributed for a purpose other than the care or services for the beneficiary and their dependents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expenses for improvements to any structure or other property not owned by the beneficiary</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loans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cash withdrawals, such as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automated teller machine (ATM) withdrawals</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counter withdrawals, and/or</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checks made payable to cash</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fees taken when not allowed by VA or a court of jurisdiction, and</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administrative fee/expenses in addition to the fee for fiduciary services, excluding verified fees for guardian of the person authorized by a State court of jurisdiction.</a:t>
            </a:r>
          </a:p>
          <a:p>
            <a:pPr algn="l"/>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2099760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u="sng" dirty="0">
                <a:solidFill>
                  <a:prstClr val="black"/>
                </a:solidFill>
              </a:rPr>
              <a:t>Instructor Notes:</a:t>
            </a:r>
          </a:p>
          <a:p>
            <a:endParaRPr lang="en-US" dirty="0"/>
          </a:p>
          <a:p>
            <a:r>
              <a:rPr lang="en-US" dirty="0"/>
              <a:t>At the end of this lesson, given the training and corresponding references, the learner will be able to:</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Recognize all required accounting documentation</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Identify proper starting balance of an accounting</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Verify and reconcile income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Verify, question, and reconcile expenses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Review fiduciary fees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Confirm appropriate FUM and investments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Request and verify surety  bonds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Identify and address red flags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2407774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I.3.C.3.h.</a:t>
            </a:r>
          </a:p>
          <a:p>
            <a:pPr defTabSz="923018">
              <a:defRPr/>
            </a:pPr>
            <a:endParaRPr lang="en-US" i="1" dirty="0">
              <a:solidFill>
                <a:prstClr val="black"/>
              </a:solidFill>
            </a:endParaRPr>
          </a:p>
          <a:p>
            <a:r>
              <a:rPr lang="en-US" u="sng" dirty="0"/>
              <a:t>Instructor Notes:</a:t>
            </a:r>
          </a:p>
          <a:p>
            <a:endParaRPr lang="en-US" u="sng" dirty="0"/>
          </a:p>
          <a:p>
            <a:pPr algn="l"/>
            <a:r>
              <a:rPr lang="en-US" b="0" i="0" dirty="0">
                <a:solidFill>
                  <a:srgbClr val="000000"/>
                </a:solidFill>
                <a:effectLst/>
                <a:latin typeface="arial" panose="020B0604020202020204" pitchFamily="34" charset="0"/>
              </a:rPr>
              <a:t>The auditing hub personnel must validate all expenses shown on the </a:t>
            </a:r>
            <a:r>
              <a:rPr lang="en-US" b="1" i="1" u="sng" dirty="0">
                <a:solidFill>
                  <a:srgbClr val="0000FF"/>
                </a:solidFill>
                <a:effectLst/>
                <a:latin typeface="arial" panose="020B0604020202020204" pitchFamily="34" charset="0"/>
                <a:hlinkClick r:id="rId3"/>
              </a:rPr>
              <a:t>VA Form 21P-4706b</a:t>
            </a:r>
            <a:r>
              <a:rPr lang="en-US" b="0" i="1" dirty="0">
                <a:solidFill>
                  <a:srgbClr val="000000"/>
                </a:solidFill>
                <a:effectLst/>
                <a:latin typeface="arial" panose="020B0604020202020204" pitchFamily="34" charset="0"/>
              </a:rPr>
              <a:t> </a:t>
            </a:r>
            <a:r>
              <a:rPr lang="en-US" b="0" i="0" dirty="0">
                <a:solidFill>
                  <a:srgbClr val="000000"/>
                </a:solidFill>
                <a:effectLst/>
                <a:latin typeface="arial" panose="020B0604020202020204" pitchFamily="34" charset="0"/>
              </a:rPr>
              <a:t>or </a:t>
            </a:r>
            <a:r>
              <a:rPr lang="en-US" b="1" i="1" u="sng" dirty="0">
                <a:solidFill>
                  <a:srgbClr val="0000FF"/>
                </a:solidFill>
                <a:effectLst/>
                <a:latin typeface="arial" panose="020B0604020202020204" pitchFamily="34" charset="0"/>
                <a:hlinkClick r:id="rId4"/>
              </a:rPr>
              <a:t>VA Form 21P-4706c</a:t>
            </a:r>
            <a:r>
              <a:rPr lang="en-US" b="0" i="1" dirty="0">
                <a:solidFill>
                  <a:srgbClr val="000000"/>
                </a:solidFill>
                <a:effectLst/>
                <a:latin typeface="arial" panose="020B0604020202020204" pitchFamily="34" charset="0"/>
              </a:rPr>
              <a:t>,</a:t>
            </a:r>
            <a:r>
              <a:rPr lang="en-US" b="0" i="0" dirty="0">
                <a:solidFill>
                  <a:srgbClr val="000000"/>
                </a:solidFill>
                <a:effectLst/>
                <a:latin typeface="arial" panose="020B0604020202020204" pitchFamily="34" charset="0"/>
              </a:rPr>
              <a:t> submitted electronically via FAST or through the mail, against financial institution documents.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Following validation, document all the fiduciary’s use of the beneficiary’s funds during the accounting period in the VBMS Accounting Audit Tool.</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VBMS Accounting Audit Tool will total all expense inputs.</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20</a:t>
            </a:fld>
            <a:endParaRPr lang="en-US" dirty="0"/>
          </a:p>
        </p:txBody>
      </p:sp>
    </p:spTree>
    <p:extLst>
      <p:ext uri="{BB962C8B-B14F-4D97-AF65-F5344CB8AC3E}">
        <p14:creationId xmlns:p14="http://schemas.microsoft.com/office/powerpoint/2010/main" val="1655994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I.3.C.3.l.</a:t>
            </a:r>
          </a:p>
          <a:p>
            <a:pPr marL="0" marR="0" lvl="0" indent="0" algn="l" defTabSz="923018"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pPr algn="l"/>
            <a:r>
              <a:rPr lang="en-US" b="0" i="0" dirty="0">
                <a:solidFill>
                  <a:srgbClr val="000000"/>
                </a:solidFill>
                <a:effectLst/>
                <a:latin typeface="arial" panose="020B0604020202020204" pitchFamily="34" charset="0"/>
              </a:rPr>
              <a:t>The fiduciary’s failure to provide the exact amount or total of an expenditure on a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21P-4706b</a:t>
            </a:r>
            <a:r>
              <a:rPr lang="en-US" b="0" i="0" dirty="0">
                <a:solidFill>
                  <a:srgbClr val="000000"/>
                </a:solidFill>
                <a:effectLst/>
                <a:latin typeface="arial" panose="020B0604020202020204" pitchFamily="34" charset="0"/>
              </a:rPr>
              <a:t> or </a:t>
            </a:r>
            <a:r>
              <a:rPr lang="en-US" b="1" i="1" u="sng" dirty="0">
                <a:solidFill>
                  <a:srgbClr val="0000FF"/>
                </a:solidFill>
                <a:effectLst/>
                <a:latin typeface="arial" panose="020B0604020202020204" pitchFamily="34" charset="0"/>
                <a:hlinkClick r:id="rId4">
                  <a:extLst>
                    <a:ext uri="{A12FA001-AC4F-418D-AE19-62706E023703}">
                      <ahyp:hlinkClr xmlns:ahyp="http://schemas.microsoft.com/office/drawing/2018/hyperlinkcolor" val="tx"/>
                    </a:ext>
                  </a:extLst>
                </a:hlinkClick>
              </a:rPr>
              <a:t>VA Form 21P-4706c</a:t>
            </a:r>
            <a:r>
              <a:rPr lang="en-US" b="0" i="0" dirty="0">
                <a:solidFill>
                  <a:srgbClr val="000000"/>
                </a:solidFill>
                <a:effectLst/>
                <a:latin typeface="arial" panose="020B0604020202020204" pitchFamily="34" charset="0"/>
              </a:rPr>
              <a:t> as shown on the financial institution statement, invoice, receipt, or copy of a check, does not warrant an immediate disapproval of an accounting.</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hub must attempt to contact the fiduciary telephonically to resolve questions, when expense discrepancies may be clarified over the phone and without additional documents.  Both successful and unsuccessful telephone contact attempts must be documented on a </a:t>
            </a:r>
            <a:r>
              <a:rPr lang="en-US" b="1" i="1" u="sng" dirty="0">
                <a:solidFill>
                  <a:srgbClr val="0000FF"/>
                </a:solidFill>
                <a:effectLst/>
                <a:latin typeface="arial" panose="020B0604020202020204" pitchFamily="34" charset="0"/>
                <a:hlinkClick r:id="rId5">
                  <a:extLst>
                    <a:ext uri="{A12FA001-AC4F-418D-AE19-62706E023703}">
                      <ahyp:hlinkClr xmlns:ahyp="http://schemas.microsoft.com/office/drawing/2018/hyperlinkcolor" val="tx"/>
                    </a:ext>
                  </a:extLst>
                </a:hlinkClick>
              </a:rPr>
              <a:t>VA Form 27-0820</a:t>
            </a:r>
            <a:r>
              <a:rPr lang="en-US" b="0" i="1" dirty="0">
                <a:solidFill>
                  <a:srgbClr val="000000"/>
                </a:solidFill>
                <a:effectLst/>
                <a:latin typeface="arial" panose="020B0604020202020204" pitchFamily="34" charset="0"/>
              </a:rPr>
              <a:t> </a:t>
            </a:r>
            <a:r>
              <a:rPr lang="en-US" b="0" i="0" dirty="0">
                <a:solidFill>
                  <a:srgbClr val="000000"/>
                </a:solidFill>
                <a:effectLst/>
                <a:latin typeface="arial" panose="020B0604020202020204" pitchFamily="34" charset="0"/>
              </a:rPr>
              <a:t>and uploaded in the beneficiary’s eFolder.</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Hub personnel must document in the </a:t>
            </a:r>
            <a:r>
              <a:rPr lang="en-US" b="0" i="1" dirty="0">
                <a:solidFill>
                  <a:srgbClr val="000000"/>
                </a:solidFill>
                <a:effectLst/>
                <a:latin typeface="arial" panose="020B0604020202020204" pitchFamily="34" charset="0"/>
              </a:rPr>
              <a:t>Accounting Audit Tool</a:t>
            </a:r>
            <a:r>
              <a:rPr lang="en-US" b="0" i="0" dirty="0">
                <a:solidFill>
                  <a:srgbClr val="000000"/>
                </a:solidFill>
                <a:effectLst/>
                <a:latin typeface="arial" panose="020B0604020202020204" pitchFamily="34" charset="0"/>
              </a:rPr>
              <a:t> the specific expense amount discrepancy and how the expense was reconciled.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Disapprove the accounting and allow the fiduciary 14 days to provide clarification or missing information when the hub cannot reconcile expenses because documents or information is unavailable for review to reconcile the income discrepancy.</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Examples of documents or information that would allow the LIE to reconcile information may include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financial institution document(s) for the entire accounting period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copies of checks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receipts,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statements of clarification.</a:t>
            </a:r>
            <a:endParaRPr lang="en-US" b="0" i="0" dirty="0">
              <a:solidFill>
                <a:srgbClr val="000000"/>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21</a:t>
            </a:fld>
            <a:endParaRPr lang="en-US" dirty="0"/>
          </a:p>
        </p:txBody>
      </p:sp>
    </p:spTree>
    <p:extLst>
      <p:ext uri="{BB962C8B-B14F-4D97-AF65-F5344CB8AC3E}">
        <p14:creationId xmlns:p14="http://schemas.microsoft.com/office/powerpoint/2010/main" val="26760935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I.3.C.3.i.</a:t>
            </a:r>
          </a:p>
          <a:p>
            <a:pPr marL="0" marR="0" lvl="0" indent="0" algn="l" defTabSz="923018"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algn="l"/>
            <a:br>
              <a:rPr lang="en-US" dirty="0">
                <a:effectLst/>
                <a:latin typeface="arial" panose="020B0604020202020204" pitchFamily="34" charset="0"/>
              </a:rPr>
            </a:br>
            <a:r>
              <a:rPr lang="en-US" b="0" i="0" dirty="0">
                <a:solidFill>
                  <a:srgbClr val="000000"/>
                </a:solidFill>
                <a:effectLst/>
                <a:latin typeface="arial" panose="020B0604020202020204" pitchFamily="34" charset="0"/>
              </a:rPr>
              <a:t>In any instance where a fiduciary’s accounting contains unusual unexplained activity and the fiduciary does not explain in the response to the VA inquiry, the hub must:</a:t>
            </a:r>
          </a:p>
          <a:p>
            <a:pPr algn="l"/>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document the reason for disapproval in the Accounting Audit Tool</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immediately disapprove the accounting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establish a misuse</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allegation on the day of discovery, and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EP,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follow the misuse protocol.</a:t>
            </a:r>
            <a:endParaRPr lang="en-US" b="0" i="0" dirty="0">
              <a:solidFill>
                <a:srgbClr val="000000"/>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22</a:t>
            </a:fld>
            <a:endParaRPr lang="en-US" dirty="0"/>
          </a:p>
        </p:txBody>
      </p:sp>
    </p:spTree>
    <p:extLst>
      <p:ext uri="{BB962C8B-B14F-4D97-AF65-F5344CB8AC3E}">
        <p14:creationId xmlns:p14="http://schemas.microsoft.com/office/powerpoint/2010/main" val="3216637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I.3.C.4.a.</a:t>
            </a:r>
          </a:p>
          <a:p>
            <a:pPr defTabSz="923018">
              <a:defRPr/>
            </a:pPr>
            <a:endParaRPr lang="en-US" i="1" dirty="0">
              <a:solidFill>
                <a:prstClr val="black"/>
              </a:solidFill>
            </a:endParaRPr>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The hub must verify whether fees taken during an accounting period were properly authorized.</a:t>
            </a:r>
          </a:p>
          <a:p>
            <a:pPr fontAlgn="base"/>
            <a:endParaRPr lang="en-US" dirty="0">
              <a:effectLst/>
              <a:latin typeface="arial" panose="020B0604020202020204" pitchFamily="34" charset="0"/>
            </a:endParaRPr>
          </a:p>
          <a:p>
            <a:pPr fontAlgn="base"/>
            <a:r>
              <a:rPr lang="en-US" dirty="0">
                <a:effectLst/>
                <a:latin typeface="arial" panose="020B0604020202020204" pitchFamily="34" charset="0"/>
              </a:rPr>
              <a:t>Following review if fees have been properly authorized, the hub must review all fiduciary fees charged by a VA-appointed fiduciary to ensure the charges do not exceed the amount authorized by the Fiduciary Hub Manager (FHM).</a:t>
            </a: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Do not approve an accounting for a VA-appointed fiduciary if the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fee amount exceeds the percentage authorized by the FHM for fiduciary services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fee is not approved</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on a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21P-555</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on the most recent fee notification letter within the eFolder</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within the audit history in the system, or</a:t>
            </a:r>
            <a:endParaRPr lang="en-US" dirty="0">
              <a:effectLst/>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with an annotation in the EP or task notes in VBMS</a:t>
            </a:r>
            <a:endParaRPr lang="en-US" b="0" i="0" dirty="0">
              <a:solidFill>
                <a:srgbClr val="000000"/>
              </a:solidFill>
              <a:effectLst/>
              <a:latin typeface="Helvetica Neue"/>
            </a:endParaRPr>
          </a:p>
          <a:p>
            <a:pPr marL="171450" indent="-171450" fontAlgn="base">
              <a:buFont typeface="Arial" panose="020B0604020202020204" pitchFamily="34" charset="0"/>
              <a:buChar char="•"/>
            </a:pPr>
            <a:r>
              <a:rPr lang="en-US" dirty="0">
                <a:effectLst/>
                <a:latin typeface="arial" panose="020B0604020202020204" pitchFamily="34" charset="0"/>
              </a:rPr>
              <a:t>fees were collected for a period when the hub or court of jurisdiction determined that the fiduciary misused all or part of the beneficiary’s VA benefits, or</a:t>
            </a:r>
            <a:endParaRPr lang="en-US" dirty="0">
              <a:effectLst/>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total fees taken during the accounting period exceed the total amount allowed based upon a calculation of total income received and the percent allowed, unless satisfactory evidence is of record and fully documented that the fiduciary earned the fee in the previous accounting period or was not authorized the fee by VA, until the following accounting period.</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23</a:t>
            </a:fld>
            <a:endParaRPr lang="en-US" dirty="0"/>
          </a:p>
        </p:txBody>
      </p:sp>
    </p:spTree>
    <p:extLst>
      <p:ext uri="{BB962C8B-B14F-4D97-AF65-F5344CB8AC3E}">
        <p14:creationId xmlns:p14="http://schemas.microsoft.com/office/powerpoint/2010/main" val="4002980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I.3.C.4.a.</a:t>
            </a:r>
          </a:p>
          <a:p>
            <a:pPr defTabSz="923018">
              <a:defRPr/>
            </a:pPr>
            <a:endParaRPr lang="en-US" i="1" dirty="0">
              <a:solidFill>
                <a:prstClr val="black"/>
              </a:solidFill>
            </a:endParaRPr>
          </a:p>
          <a:p>
            <a:r>
              <a:rPr lang="en-US" u="sng" dirty="0"/>
              <a:t>Instructor Notes:</a:t>
            </a:r>
          </a:p>
          <a:p>
            <a:pPr fontAlgn="base"/>
            <a:endParaRPr lang="en-US" dirty="0">
              <a:effectLst/>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The hub must take action to ensure reimbursement of fees/charges in excess of the approved amount to the beneficiary’s account.  The hub must verify the fiduciary reimbursed the beneficiary’s FUM prior to accounting approval.  To control this action, the LIE must establish the appropriate development activity with a 14-day due date.</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If the hub discovers a fiduciary fee exceeds the authorized percentage because the fiduciary fee was calculated by rounding the monthly award up to the nearest penny, the hub may approve the accounting under mitigating circumstances.  The hub must document the mitigating circumstance and notify the fiduciary to round fiduciary fees down to nearest penny in the future.</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If the fiduciary is submitting their accounting within FAST, the system requires the fiduciary correct the rounding error prior to submission.</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show the students example(s) of a fiduciary fee being authorized (555, VBMS-Fid, Notification letter), how you would verify appropriate fees and ensure reimbursement.</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24</a:t>
            </a:fld>
            <a:endParaRPr lang="en-US" dirty="0"/>
          </a:p>
        </p:txBody>
      </p:sp>
    </p:spTree>
    <p:extLst>
      <p:ext uri="{BB962C8B-B14F-4D97-AF65-F5344CB8AC3E}">
        <p14:creationId xmlns:p14="http://schemas.microsoft.com/office/powerpoint/2010/main" val="28849578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Policy Reference(s): FPM I.3.C.4.b.</a:t>
            </a:r>
          </a:p>
          <a:p>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endParaRPr lang="en-US" sz="1200" b="0" i="0" kern="1200" dirty="0">
              <a:solidFill>
                <a:schemeClr val="tx1"/>
              </a:solidFill>
              <a:effectLst/>
              <a:latin typeface="+mn-lt"/>
              <a:ea typeface="+mn-ea"/>
              <a:cs typeface="+mn-cs"/>
            </a:endParaRPr>
          </a:p>
          <a:p>
            <a:pPr algn="l"/>
            <a:br>
              <a:rPr lang="en-US" dirty="0">
                <a:effectLst/>
                <a:latin typeface="arial" panose="020B0604020202020204" pitchFamily="34" charset="0"/>
              </a:rPr>
            </a:br>
            <a:r>
              <a:rPr lang="en-US" b="0" i="0" dirty="0">
                <a:solidFill>
                  <a:srgbClr val="000000"/>
                </a:solidFill>
                <a:effectLst/>
                <a:latin typeface="arial" panose="020B0604020202020204" pitchFamily="34" charset="0"/>
              </a:rPr>
              <a:t>A VA-appointed fiduciary may collect conservator or guardian fees exceeding 4 percent of the VA FUM when authorized by the court of jurisdiction, based on responsibilities required beyond those of a VA-appointed fiduciary.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For listings of the responsibilities a fiduciary must provide in the VA as part of the VA Fiduciary Program, see </a:t>
            </a:r>
            <a:r>
              <a:rPr lang="en-US" b="1" i="0" u="sng" dirty="0">
                <a:solidFill>
                  <a:srgbClr val="0000FF"/>
                </a:solidFill>
                <a:effectLst/>
                <a:latin typeface="arial" panose="020B0604020202020204" pitchFamily="34" charset="0"/>
                <a:hlinkClick r:id="rId3"/>
              </a:rPr>
              <a:t>38 CFR 13.140(b) and (c)</a:t>
            </a:r>
            <a:r>
              <a:rPr lang="en-US" b="0" i="0" dirty="0">
                <a:solidFill>
                  <a:srgbClr val="000000"/>
                </a:solidFill>
                <a:effectLst/>
                <a:latin typeface="arial" panose="020B0604020202020204" pitchFamily="34" charset="0"/>
              </a:rPr>
              <a:t>, or a </a:t>
            </a:r>
            <a:r>
              <a:rPr lang="en-US" b="1" i="1" u="sng" dirty="0">
                <a:solidFill>
                  <a:srgbClr val="0000FF"/>
                </a:solidFill>
                <a:effectLst/>
                <a:latin typeface="arial" panose="020B0604020202020204" pitchFamily="34" charset="0"/>
                <a:hlinkClick r:id="rId4"/>
              </a:rPr>
              <a:t>VA Form 21P-4703, Fiduciary Agreement</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A conservator or guardian fee may be paid from VA FUM in addition to a VA authorized fiduciary fee when a court authorizes services beyond those of a VA-appointed fiduciary.  If the services provided are not independent of required VA fiduciary services, only one of the two fees may be authorized.</a:t>
            </a:r>
            <a:endParaRPr lang="en-US" b="0" i="0" dirty="0">
              <a:solidFill>
                <a:srgbClr val="000000"/>
              </a:solidFill>
              <a:effectLst/>
              <a:latin typeface="Helvetica Neue"/>
            </a:endParaRPr>
          </a:p>
          <a:p>
            <a:pPr algn="l"/>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25</a:t>
            </a:fld>
            <a:endParaRPr lang="en-US" dirty="0"/>
          </a:p>
        </p:txBody>
      </p:sp>
    </p:spTree>
    <p:extLst>
      <p:ext uri="{BB962C8B-B14F-4D97-AF65-F5344CB8AC3E}">
        <p14:creationId xmlns:p14="http://schemas.microsoft.com/office/powerpoint/2010/main" val="39459373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a:ea typeface="+mn-ea"/>
                <a:cs typeface="+mn-cs"/>
              </a:rPr>
              <a:t>Policy Reference(s): FPM I.3.C.4.b.</a:t>
            </a:r>
          </a:p>
          <a:p>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endParaRPr lang="en-US" sz="1200" b="0" i="0"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1" i="1" dirty="0">
                <a:solidFill>
                  <a:srgbClr val="000000"/>
                </a:solidFill>
                <a:effectLst/>
                <a:latin typeface="arial" panose="020B0604020202020204" pitchFamily="34" charset="0"/>
              </a:rPr>
              <a:t>Example</a:t>
            </a:r>
            <a:r>
              <a:rPr lang="en-US" b="0" i="0" dirty="0">
                <a:solidFill>
                  <a:srgbClr val="000000"/>
                </a:solidFill>
                <a:effectLst/>
                <a:latin typeface="arial" panose="020B0604020202020204" pitchFamily="34" charset="0"/>
              </a:rPr>
              <a:t>:  A VA-appointed fiduciary who collects a 4 percent fiduciary fee is also the court-appointed guardian of the beneficiary.  The guardianship directs that the fiduciary assists the beneficiary in making medical decisions and end of life decisions on their behalf but does not include responsibilities a VA fiduciary must provide.  Since the guardianship responsibilities extend beyond and do not overlap the responsibilities listed in </a:t>
            </a:r>
            <a:r>
              <a:rPr lang="en-US" b="1" i="0" u="sng" dirty="0">
                <a:solidFill>
                  <a:srgbClr val="0000FF"/>
                </a:solidFill>
                <a:effectLst/>
                <a:latin typeface="arial" panose="020B0604020202020204" pitchFamily="34" charset="0"/>
                <a:hlinkClick r:id="rId3"/>
              </a:rPr>
              <a:t>38 CFR 13.140(b) and (c)</a:t>
            </a:r>
            <a:r>
              <a:rPr lang="en-US" b="0" i="0" dirty="0">
                <a:solidFill>
                  <a:srgbClr val="000000"/>
                </a:solidFill>
                <a:effectLst/>
                <a:latin typeface="arial" panose="020B0604020202020204" pitchFamily="34" charset="0"/>
              </a:rPr>
              <a:t>, the fiduciary is authorized to receive an additional fee from VA FUM.</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hub determines the fees for fiduciary services exceed the authorized amount or are excessive based on the service performed, a detailed explanation may be required from the fiduciary prior to accounting approval.  Excessive does not always mean a high dollar amount, but rather does the charge exceed a reasonable amount for the services performed in an area of service.</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hub must track any request for a disapproved accounting with an appropriate suspense within the accounting EP.</a:t>
            </a:r>
            <a:endParaRPr lang="en-US" b="0" i="0" dirty="0">
              <a:solidFill>
                <a:srgbClr val="000000"/>
              </a:solidFill>
              <a:effectLst/>
              <a:latin typeface="Helvetica Neue"/>
            </a:endParaRPr>
          </a:p>
          <a:p>
            <a:pPr fontAlgn="base"/>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26</a:t>
            </a:fld>
            <a:endParaRPr lang="en-US" dirty="0"/>
          </a:p>
        </p:txBody>
      </p:sp>
    </p:spTree>
    <p:extLst>
      <p:ext uri="{BB962C8B-B14F-4D97-AF65-F5344CB8AC3E}">
        <p14:creationId xmlns:p14="http://schemas.microsoft.com/office/powerpoint/2010/main" val="24096002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I.3.C.4.c.</a:t>
            </a:r>
          </a:p>
          <a:p>
            <a:pPr defTabSz="923018">
              <a:defRPr/>
            </a:pPr>
            <a:endParaRPr lang="en-US" i="1" dirty="0">
              <a:solidFill>
                <a:prstClr val="black"/>
              </a:solidFill>
            </a:endParaRPr>
          </a:p>
          <a:p>
            <a:r>
              <a:rPr lang="en-US" u="sng" dirty="0"/>
              <a:t>Instructor Notes:</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sz="1200" b="0" i="0" kern="1200" dirty="0">
                <a:solidFill>
                  <a:schemeClr val="tx1"/>
                </a:solidFill>
                <a:effectLst/>
                <a:latin typeface="+mn-lt"/>
                <a:ea typeface="+mn-ea"/>
                <a:cs typeface="+mn-cs"/>
              </a:rPr>
              <a:t>Effective August 13, 2018, 38 CFR 13.220 provides that VA will not allow more than a 4 percent fiduciary fee to be taken from the beneficiary’s VA funds for an accounting period starting on or after August 13, 2018.  For all cases in which VA previously allowed a fee greater than 4 percent due to a court authorization, VA must notify the fiduciary and the court of jurisdiction that a fee more than 4 percent of the VA benefits is not authorized. </a:t>
            </a:r>
          </a:p>
          <a:p>
            <a:pPr marL="0" indent="0">
              <a:buFont typeface="Arial" panose="020B0604020202020204" pitchFamily="34" charset="0"/>
              <a:buNone/>
            </a:pPr>
            <a:r>
              <a:rPr lang="en-US" sz="1200" b="0" i="0" kern="1200" dirty="0">
                <a:solidFill>
                  <a:schemeClr val="tx1"/>
                </a:solidFill>
                <a:effectLst/>
                <a:latin typeface="+mn-lt"/>
                <a:ea typeface="+mn-ea"/>
                <a:cs typeface="+mn-cs"/>
              </a:rPr>
              <a:t> </a:t>
            </a:r>
          </a:p>
          <a:p>
            <a:pPr marL="0" indent="0">
              <a:buFont typeface="Arial" panose="020B0604020202020204" pitchFamily="34" charset="0"/>
              <a:buNone/>
            </a:pPr>
            <a:r>
              <a:rPr lang="en-US" sz="1200" b="0" i="0" kern="1200" dirty="0">
                <a:solidFill>
                  <a:schemeClr val="tx1"/>
                </a:solidFill>
                <a:effectLst/>
                <a:latin typeface="+mn-lt"/>
                <a:ea typeface="+mn-ea"/>
                <a:cs typeface="+mn-cs"/>
              </a:rPr>
              <a:t>When guardianship or conservatorship responsibilities extend beyond the responsibilities of a VA-appointed fiduciary, they may be authorized to receive a fee in excess of the 4-percent fee outlined in the table on the next slide.</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sz="1200" b="0" i="0" kern="1200" dirty="0">
                <a:solidFill>
                  <a:schemeClr val="tx1"/>
                </a:solidFill>
                <a:effectLst/>
                <a:latin typeface="+mn-lt"/>
                <a:ea typeface="+mn-ea"/>
                <a:cs typeface="+mn-cs"/>
              </a:rPr>
              <a:t>Effective August 13, 2018, VA no longer automatically recognizes court-appointed fiduciaries as a VA fiduciary.</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27</a:t>
            </a:fld>
            <a:endParaRPr lang="en-US" dirty="0"/>
          </a:p>
        </p:txBody>
      </p:sp>
    </p:spTree>
    <p:extLst>
      <p:ext uri="{BB962C8B-B14F-4D97-AF65-F5344CB8AC3E}">
        <p14:creationId xmlns:p14="http://schemas.microsoft.com/office/powerpoint/2010/main" val="30247723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I.3.C.4.c.</a:t>
            </a:r>
          </a:p>
          <a:p>
            <a:pPr defTabSz="923018">
              <a:defRPr/>
            </a:pPr>
            <a:endParaRPr lang="en-US" i="1" dirty="0">
              <a:solidFill>
                <a:prstClr val="black"/>
              </a:solidFill>
            </a:endParaRPr>
          </a:p>
          <a:p>
            <a:r>
              <a:rPr lang="en-US" u="sng" dirty="0"/>
              <a:t>Instructor Notes:</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b="0" i="0" dirty="0">
                <a:solidFill>
                  <a:srgbClr val="000000"/>
                </a:solidFill>
                <a:effectLst/>
                <a:latin typeface="arial" panose="020B0604020202020204" pitchFamily="34" charset="0"/>
              </a:rPr>
              <a:t>Use this table to determine the actions to take for fiduciary fees earned prior to and after the effective date of August 13, 2018.</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28</a:t>
            </a:fld>
            <a:endParaRPr lang="en-US" dirty="0"/>
          </a:p>
        </p:txBody>
      </p:sp>
    </p:spTree>
    <p:extLst>
      <p:ext uri="{BB962C8B-B14F-4D97-AF65-F5344CB8AC3E}">
        <p14:creationId xmlns:p14="http://schemas.microsoft.com/office/powerpoint/2010/main" val="2889920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I.3.C.4.d.</a:t>
            </a:r>
          </a:p>
          <a:p>
            <a:pPr defTabSz="923018">
              <a:defRPr/>
            </a:pPr>
            <a:endParaRPr lang="en-US" i="1" dirty="0">
              <a:solidFill>
                <a:prstClr val="black"/>
              </a:solidFill>
            </a:endParaRPr>
          </a:p>
          <a:p>
            <a:r>
              <a:rPr lang="en-US" u="sng" dirty="0"/>
              <a:t>Instructor Notes:</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b="0" i="0" dirty="0">
                <a:solidFill>
                  <a:srgbClr val="000000"/>
                </a:solidFill>
                <a:effectLst/>
                <a:latin typeface="arial" panose="020B0604020202020204" pitchFamily="34" charset="0"/>
              </a:rPr>
              <a:t>Use this table to determine the actions to take for fiduciary fees earned prior to and after the effective date of August 13, 2018.</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29</a:t>
            </a:fld>
            <a:endParaRPr lang="en-US" dirty="0"/>
          </a:p>
        </p:txBody>
      </p:sp>
    </p:spTree>
    <p:extLst>
      <p:ext uri="{BB962C8B-B14F-4D97-AF65-F5344CB8AC3E}">
        <p14:creationId xmlns:p14="http://schemas.microsoft.com/office/powerpoint/2010/main" val="194579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our references for today’s training: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38 CFR 13,</a:t>
            </a:r>
            <a:r>
              <a:rPr lang="en-US" sz="1200" i="1" kern="1200" dirty="0">
                <a:solidFill>
                  <a:schemeClr val="tx1"/>
                </a:solidFill>
                <a:effectLst/>
                <a:latin typeface="+mn-lt"/>
                <a:ea typeface="+mn-ea"/>
                <a:cs typeface="+mn-cs"/>
              </a:rPr>
              <a:t> Fiduciary Activities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pt-BR" sz="1200" kern="1200" dirty="0">
                <a:solidFill>
                  <a:schemeClr val="tx1"/>
                </a:solidFill>
                <a:effectLst/>
                <a:latin typeface="+mn-lt"/>
                <a:ea typeface="+mn-ea"/>
                <a:cs typeface="+mn-cs"/>
              </a:rPr>
              <a:t>FPM I.3.A.3.a. </a:t>
            </a:r>
            <a:r>
              <a:rPr lang="en-US" sz="1200" kern="1200" dirty="0">
                <a:solidFill>
                  <a:schemeClr val="tx1"/>
                </a:solidFill>
                <a:effectLst/>
                <a:latin typeface="+mn-lt"/>
                <a:ea typeface="+mn-ea"/>
                <a:cs typeface="+mn-cs"/>
              </a:rPr>
              <a:t>Elements of a Complete Accounting</a:t>
            </a:r>
            <a:endParaRPr lang="pt-BR" sz="1200" kern="1200" dirty="0">
              <a:solidFill>
                <a:schemeClr val="tx1"/>
              </a:solidFill>
              <a:effectLst/>
              <a:latin typeface="+mn-lt"/>
              <a:ea typeface="+mn-ea"/>
              <a:cs typeface="+mn-cs"/>
            </a:endParaRPr>
          </a:p>
          <a:p>
            <a:pPr marL="171450" indent="-171450">
              <a:buFont typeface="Arial" panose="020B0604020202020204" pitchFamily="34" charset="0"/>
              <a:buChar char="•"/>
            </a:pPr>
            <a:r>
              <a:rPr lang="pt-BR" sz="1200" kern="1200" dirty="0">
                <a:solidFill>
                  <a:schemeClr val="tx1"/>
                </a:solidFill>
                <a:effectLst/>
                <a:latin typeface="+mn-lt"/>
                <a:ea typeface="+mn-ea"/>
                <a:cs typeface="+mn-cs"/>
              </a:rPr>
              <a:t>FPM I.3.C.2. Accounting Review</a:t>
            </a:r>
          </a:p>
          <a:p>
            <a:pPr marL="171450" indent="-171450">
              <a:buFont typeface="Arial" panose="020B0604020202020204" pitchFamily="34" charset="0"/>
              <a:buChar char="•"/>
            </a:pPr>
            <a:r>
              <a:rPr lang="pt-BR" sz="1200" kern="1200" dirty="0">
                <a:solidFill>
                  <a:schemeClr val="tx1"/>
                </a:solidFill>
                <a:effectLst/>
                <a:latin typeface="+mn-lt"/>
                <a:ea typeface="+mn-ea"/>
                <a:cs typeface="+mn-cs"/>
              </a:rPr>
              <a:t>FPM I.3.C.3. Verifying Income and Expenses</a:t>
            </a:r>
          </a:p>
          <a:p>
            <a:pPr marL="171450" indent="-171450">
              <a:buFont typeface="Arial" panose="020B0604020202020204" pitchFamily="34" charset="0"/>
              <a:buChar char="•"/>
            </a:pPr>
            <a:r>
              <a:rPr lang="da-DK" sz="1200" kern="1200" dirty="0">
                <a:solidFill>
                  <a:schemeClr val="tx1"/>
                </a:solidFill>
                <a:effectLst/>
                <a:latin typeface="+mn-lt"/>
                <a:ea typeface="+mn-ea"/>
                <a:cs typeface="+mn-cs"/>
              </a:rPr>
              <a:t>FPM I.3.C.4. Examining VA-Appointed Fiduciary Fees</a:t>
            </a:r>
          </a:p>
          <a:p>
            <a:pPr marL="171450" indent="-171450">
              <a:buFont typeface="Arial" panose="020B0604020202020204" pitchFamily="34" charset="0"/>
              <a:buChar char="•"/>
            </a:pPr>
            <a:r>
              <a:rPr lang="da-DK" sz="1200" kern="1200" dirty="0">
                <a:solidFill>
                  <a:schemeClr val="tx1"/>
                </a:solidFill>
                <a:effectLst/>
                <a:latin typeface="+mn-lt"/>
                <a:ea typeface="+mn-ea"/>
                <a:cs typeface="+mn-cs"/>
              </a:rPr>
              <a:t>FPM I.3.C.5. </a:t>
            </a:r>
            <a:r>
              <a:rPr lang="en-US" sz="1200" kern="1200" dirty="0">
                <a:solidFill>
                  <a:schemeClr val="tx1"/>
                </a:solidFill>
                <a:effectLst/>
                <a:latin typeface="+mn-lt"/>
                <a:ea typeface="+mn-ea"/>
                <a:cs typeface="+mn-cs"/>
              </a:rPr>
              <a:t>Review of Investments, Surety Bonds, and Administration of VA and Other FUM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FPM I.3.C.6. Red Flag Indicators of Misuse, Fraud, or Improper Use</a:t>
            </a:r>
            <a:endParaRPr lang="da-DK"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pt-BR"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pt-BR" sz="1200" kern="1200" dirty="0">
              <a:solidFill>
                <a:schemeClr val="tx1"/>
              </a:solidFill>
              <a:effectLst/>
              <a:latin typeface="+mn-lt"/>
              <a:ea typeface="+mn-ea"/>
              <a:cs typeface="+mn-cs"/>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819617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I.3.C.4.d.</a:t>
            </a:r>
          </a:p>
          <a:p>
            <a:pPr defTabSz="923018">
              <a:defRPr/>
            </a:pPr>
            <a:endParaRPr lang="en-US" i="1" dirty="0">
              <a:solidFill>
                <a:prstClr val="black"/>
              </a:solidFill>
            </a:endParaRPr>
          </a:p>
          <a:p>
            <a:r>
              <a:rPr lang="en-US" u="sng" dirty="0"/>
              <a:t>Instructor Notes:</a:t>
            </a:r>
          </a:p>
          <a:p>
            <a:pPr fontAlgn="base"/>
            <a:endParaRPr lang="en-US" dirty="0">
              <a:effectLst/>
            </a:endParaRPr>
          </a:p>
          <a:p>
            <a:pPr algn="l"/>
            <a:r>
              <a:rPr lang="en-US" b="0" i="0" dirty="0">
                <a:solidFill>
                  <a:srgbClr val="000000"/>
                </a:solidFill>
                <a:effectLst/>
                <a:latin typeface="arial" panose="020B0604020202020204" pitchFamily="34" charset="0"/>
              </a:rPr>
              <a:t>VA-appointed fiduciaries who are attorneys and who may serve in a dual capacity cannot use their attorney fee schedule when charging for duties performed as a fiduciary, such as paying the monthly bills of the beneficiary.  Any activity that does not require a licensed attorney cannot be billed at attorney rates.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hub must question and request time and billing records for such charges and refer issues that cannot be resolved to the District Counsel and the court of jurisdiction.  Hubs must follow the guidance to reconcile expenses.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A successor fiduciary must be appointed in all cases in which an attorney serving as a VA-appointed fiduciary charges a fiduciary fee to the beneficiary from VA benefits and refuses to reimburse the amount charged in excess of the VA or court ordered authorized percentage or amount.</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30</a:t>
            </a:fld>
            <a:endParaRPr lang="en-US" dirty="0"/>
          </a:p>
        </p:txBody>
      </p:sp>
    </p:spTree>
    <p:extLst>
      <p:ext uri="{BB962C8B-B14F-4D97-AF65-F5344CB8AC3E}">
        <p14:creationId xmlns:p14="http://schemas.microsoft.com/office/powerpoint/2010/main" val="8554043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I.3.C.4.e.</a:t>
            </a:r>
          </a:p>
          <a:p>
            <a:pPr defTabSz="923018">
              <a:defRPr/>
            </a:pPr>
            <a:endParaRPr lang="en-US" i="1" dirty="0">
              <a:solidFill>
                <a:prstClr val="black"/>
              </a:solidFill>
            </a:endParaRPr>
          </a:p>
          <a:p>
            <a:r>
              <a:rPr lang="en-US" u="sng" dirty="0"/>
              <a:t>Instructor Notes:</a:t>
            </a:r>
          </a:p>
          <a:p>
            <a:endParaRPr lang="en-US" u="sng" dirty="0"/>
          </a:p>
          <a:p>
            <a:pPr algn="l"/>
            <a:r>
              <a:rPr lang="en-US" b="0" i="0" dirty="0">
                <a:solidFill>
                  <a:srgbClr val="000000"/>
                </a:solidFill>
                <a:effectLst/>
                <a:latin typeface="arial" panose="020B0604020202020204" pitchFamily="34" charset="0"/>
              </a:rPr>
              <a:t>The hub must review attorney fees for accuracy.  Time and billing invoices/records for any charges associated with legal fees must be in the eFolder.  Hubs must question duplicate entries for the same service annotated on time and billing records.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Examine attorney fees associated with claims of creditors for accuracy and validity.  VA benefit payments are exempt, both before and after receipt by the beneficiary, from the claims of creditors and taxation.  The hub must notify and instruct the fiduciary to invoke this defense in applicable circumstances.  This does not preclude a just debt owed by the beneficiary, and a fiduciary or beneficiary cannot arbitrarily invoke this protection to avoid payment of a just debt.  If the fiduciary does not do so, the FHM may refer the matter to District Counsel for evaluation and appropriate legal action.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Attorney fees must not be excessive, meaning </a:t>
            </a:r>
            <a:r>
              <a:rPr lang="en-US" b="0" i="1" dirty="0">
                <a:solidFill>
                  <a:srgbClr val="000000"/>
                </a:solidFill>
                <a:effectLst/>
                <a:latin typeface="arial" panose="020B0604020202020204" pitchFamily="34" charset="0"/>
              </a:rPr>
              <a:t>not exceeding a normal, usual, reasonable, or proper limit</a:t>
            </a:r>
            <a:r>
              <a:rPr lang="en-US" b="0" i="0" dirty="0">
                <a:solidFill>
                  <a:srgbClr val="000000"/>
                </a:solidFill>
                <a:effectLst/>
                <a:latin typeface="arial" panose="020B0604020202020204" pitchFamily="34" charset="0"/>
              </a:rPr>
              <a:t>.  Excessive does not always equal a high dollar amount, but rather attorney fees not exceeding a reasonable limit for the services rendered.  The hub must document objections to a fee and/or charges to include why the fees are considered excessive for the services performed.</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Immediately upon detection of cases involving apparent illegal or excessive attorney fees, the FHM must refer the matter to District Counsel to take any action that may be appropriate to affect the reduction or recovery of the amount in question.</a:t>
            </a:r>
            <a:endParaRPr lang="en-US" b="0" i="0" dirty="0">
              <a:solidFill>
                <a:srgbClr val="000000"/>
              </a:solidFill>
              <a:effectLst/>
              <a:latin typeface="Helvetica Neue"/>
            </a:endParaRPr>
          </a:p>
          <a:p>
            <a:pPr fontAlgn="base"/>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31</a:t>
            </a:fld>
            <a:endParaRPr lang="en-US" dirty="0"/>
          </a:p>
        </p:txBody>
      </p:sp>
    </p:spTree>
    <p:extLst>
      <p:ext uri="{BB962C8B-B14F-4D97-AF65-F5344CB8AC3E}">
        <p14:creationId xmlns:p14="http://schemas.microsoft.com/office/powerpoint/2010/main" val="18847908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I.3.C.5.a.</a:t>
            </a:r>
          </a:p>
          <a:p>
            <a:pPr defTabSz="923018">
              <a:defRPr/>
            </a:pPr>
            <a:endParaRPr lang="en-US" i="1" dirty="0">
              <a:solidFill>
                <a:prstClr val="black"/>
              </a:solidFill>
            </a:endParaRPr>
          </a:p>
          <a:p>
            <a:r>
              <a:rPr lang="en-US" u="sng" dirty="0"/>
              <a:t>Instructor Notes:</a:t>
            </a:r>
          </a:p>
          <a:p>
            <a:pPr algn="l"/>
            <a:br>
              <a:rPr lang="en-US" dirty="0">
                <a:effectLst/>
                <a:latin typeface="arial" panose="020B0604020202020204" pitchFamily="34" charset="0"/>
              </a:rPr>
            </a:br>
            <a:r>
              <a:rPr lang="en-US" b="0" i="0" dirty="0">
                <a:solidFill>
                  <a:srgbClr val="000000"/>
                </a:solidFill>
                <a:effectLst/>
                <a:latin typeface="arial" panose="020B0604020202020204" pitchFamily="34" charset="0"/>
              </a:rPr>
              <a:t>The hub must review the accounting for indications of improper investments.  The hub must determine if the fiduciary established accounts and invested FUM appropriately.  If the hub discovers indications of improper accounts or investments, the hub must act to</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correct the deficiencies found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document questionable accounts and or investments in the NOTES section of the VBMS Accounting Audit Tool</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disapprove the accounting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notify the fiduciary of the issues and request a response within 14 days, and </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immediately forward indications of misuse, misappropriation or fraud to the misuse team for review and completion of the misuse protocol.</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Hubs must use the most appropriate development activity and update the suspense date to control for the receipt of the corrected information.</a:t>
            </a:r>
            <a:endParaRPr lang="en-US" b="0" i="0" dirty="0">
              <a:solidFill>
                <a:srgbClr val="000000"/>
              </a:solidFill>
              <a:effectLst/>
              <a:latin typeface="Helvetica Neue"/>
            </a:endParaRPr>
          </a:p>
          <a:p>
            <a:pPr fontAlgn="base"/>
            <a:r>
              <a:rPr lang="en-US" dirty="0">
                <a:effectLst/>
                <a:latin typeface="arial" panose="020B0604020202020204" pitchFamily="34" charset="0"/>
              </a:rPr>
              <a:t> </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Effective August 13, 2018, the effective date of new fiduciary regulations, all future investments must adhere to VA policy.  Previously recognized court-appointed (VA recognized) fiduciaries may have existing investments that do not adhere to current VA policy.  VA recognizes the risks that may be involved in any liquidation or changes and VA will not require the fiduciary to disturb investments in existence prior to August 13, 2018.</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32</a:t>
            </a:fld>
            <a:endParaRPr lang="en-US" dirty="0"/>
          </a:p>
        </p:txBody>
      </p:sp>
    </p:spTree>
    <p:extLst>
      <p:ext uri="{BB962C8B-B14F-4D97-AF65-F5344CB8AC3E}">
        <p14:creationId xmlns:p14="http://schemas.microsoft.com/office/powerpoint/2010/main" val="18727969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I.3.C.5.b.</a:t>
            </a:r>
          </a:p>
          <a:p>
            <a:pPr lvl="0"/>
            <a:endParaRPr lang="en-US" i="1" dirty="0">
              <a:solidFill>
                <a:prstClr val="black"/>
              </a:solidFill>
            </a:endParaRPr>
          </a:p>
          <a:p>
            <a:r>
              <a:rPr lang="en-US" u="sng" dirty="0"/>
              <a:t>Instructor Notes:</a:t>
            </a: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The LIE must ensure that all VA and other FUM by the fiduciary are deposited and meet all of the requirements listed below, unless exempt: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fiduciary must establish and maintain a separate financial institution account for each VA beneficiary served, unless otherwise exempt.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account must be</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established to allow for the direct deposit of VA benefits</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Federally insured and not exceed current insured limits of protection, and</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properly titled in the beneficiary’s and fiduciary’s names and note the existence of the fiduciary relationship, unless otherwise exempt.</a:t>
            </a:r>
          </a:p>
          <a:p>
            <a:pPr marL="742950" lvl="1" indent="-285750" algn="l">
              <a:buFont typeface="Arial" panose="020B0604020202020204" pitchFamily="34" charset="0"/>
              <a:buChar cha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LIE must verify</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all known accounts and FUM,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U.S. Savings Bonds and other allowable securities purchased with or containing VA funds.  This review should include verification in the VBMS Accounting Audit Tool of the savings bond and values via the </a:t>
            </a:r>
            <a:r>
              <a:rPr lang="en-US" b="1" i="0" u="sng" dirty="0" err="1">
                <a:solidFill>
                  <a:srgbClr val="0000FF"/>
                </a:solidFill>
                <a:effectLst/>
                <a:latin typeface="Arial" panose="020B0604020202020204" pitchFamily="34" charset="0"/>
                <a:hlinkClick r:id="rId3"/>
              </a:rPr>
              <a:t>TreasuryDirect</a:t>
            </a:r>
            <a:r>
              <a:rPr lang="en-US" b="1" i="0" u="sng" dirty="0">
                <a:solidFill>
                  <a:srgbClr val="0000FF"/>
                </a:solidFill>
                <a:effectLst/>
                <a:latin typeface="Arial" panose="020B0604020202020204" pitchFamily="34" charset="0"/>
                <a:hlinkClick r:id="rId3"/>
              </a:rPr>
              <a:t> website</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33</a:t>
            </a:fld>
            <a:endParaRPr lang="en-US" dirty="0"/>
          </a:p>
        </p:txBody>
      </p:sp>
    </p:spTree>
    <p:extLst>
      <p:ext uri="{BB962C8B-B14F-4D97-AF65-F5344CB8AC3E}">
        <p14:creationId xmlns:p14="http://schemas.microsoft.com/office/powerpoint/2010/main" val="1213342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I.3.C.5.b.</a:t>
            </a:r>
          </a:p>
          <a:p>
            <a:pPr lvl="0"/>
            <a:endParaRPr lang="en-US" i="1" dirty="0">
              <a:solidFill>
                <a:prstClr val="black"/>
              </a:solidFill>
            </a:endParaRPr>
          </a:p>
          <a:p>
            <a:r>
              <a:rPr lang="en-US" u="sng" dirty="0"/>
              <a:t>Instructor Notes:</a:t>
            </a:r>
          </a:p>
          <a:p>
            <a:pPr marL="0" lv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b="0" i="0" dirty="0">
                <a:solidFill>
                  <a:srgbClr val="000000"/>
                </a:solidFill>
                <a:effectLst/>
                <a:latin typeface="Arial" panose="020B0604020202020204" pitchFamily="34" charset="0"/>
              </a:rPr>
              <a:t>Follow the steps in this table when verifying all known accounts and FUM.</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34</a:t>
            </a:fld>
            <a:endParaRPr lang="en-US" dirty="0"/>
          </a:p>
        </p:txBody>
      </p:sp>
    </p:spTree>
    <p:extLst>
      <p:ext uri="{BB962C8B-B14F-4D97-AF65-F5344CB8AC3E}">
        <p14:creationId xmlns:p14="http://schemas.microsoft.com/office/powerpoint/2010/main" val="37976683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I.3.C.5.b.</a:t>
            </a:r>
          </a:p>
          <a:p>
            <a:pPr lvl="0"/>
            <a:endParaRPr lang="en-US" i="1" dirty="0">
              <a:solidFill>
                <a:prstClr val="black"/>
              </a:solidFill>
            </a:endParaRPr>
          </a:p>
          <a:p>
            <a:r>
              <a:rPr lang="en-US" u="sng" dirty="0"/>
              <a:t>Instructor Notes:</a:t>
            </a:r>
          </a:p>
          <a:p>
            <a:pPr marL="0" lv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b="0" i="0" dirty="0">
                <a:solidFill>
                  <a:srgbClr val="000000"/>
                </a:solidFill>
                <a:effectLst/>
                <a:latin typeface="Arial" panose="020B0604020202020204" pitchFamily="34" charset="0"/>
              </a:rPr>
              <a:t>Follow the steps in this table when verifying all known accounts and FUM.</a:t>
            </a:r>
          </a:p>
        </p:txBody>
      </p:sp>
      <p:sp>
        <p:nvSpPr>
          <p:cNvPr id="4" name="Slide Number Placeholder 3"/>
          <p:cNvSpPr>
            <a:spLocks noGrp="1"/>
          </p:cNvSpPr>
          <p:nvPr>
            <p:ph type="sldNum" sz="quarter" idx="10"/>
          </p:nvPr>
        </p:nvSpPr>
        <p:spPr/>
        <p:txBody>
          <a:bodyPr/>
          <a:lstStyle/>
          <a:p>
            <a:fld id="{8DB40390-A3B2-46B9-9773-DB13838AA237}" type="slidenum">
              <a:rPr lang="en-US" smtClean="0"/>
              <a:t>35</a:t>
            </a:fld>
            <a:endParaRPr lang="en-US" dirty="0"/>
          </a:p>
        </p:txBody>
      </p:sp>
    </p:spTree>
    <p:extLst>
      <p:ext uri="{BB962C8B-B14F-4D97-AF65-F5344CB8AC3E}">
        <p14:creationId xmlns:p14="http://schemas.microsoft.com/office/powerpoint/2010/main" val="41185923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I.3.C.5.b.</a:t>
            </a:r>
          </a:p>
          <a:p>
            <a:pPr lvl="0"/>
            <a:endParaRPr lang="en-US" i="1" dirty="0">
              <a:solidFill>
                <a:prstClr val="black"/>
              </a:solidFill>
            </a:endParaRPr>
          </a:p>
          <a:p>
            <a:r>
              <a:rPr lang="en-US" u="sng" dirty="0"/>
              <a:t>Instructor Notes:</a:t>
            </a:r>
          </a:p>
          <a:p>
            <a:pPr marL="0" lv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b="0" i="0" dirty="0">
                <a:solidFill>
                  <a:srgbClr val="000000"/>
                </a:solidFill>
                <a:effectLst/>
                <a:latin typeface="Arial" panose="020B0604020202020204" pitchFamily="34" charset="0"/>
              </a:rPr>
              <a:t>Follow the steps in this table when verifying all known accounts and FUM.</a:t>
            </a:r>
          </a:p>
          <a:p>
            <a:pPr marL="0" indent="0">
              <a:buFont typeface="Arial" panose="020B0604020202020204" pitchFamily="34" charset="0"/>
              <a:buNone/>
            </a:pPr>
            <a:endParaRPr lang="en-US" sz="1200" b="0" i="0" kern="1200" dirty="0">
              <a:solidFill>
                <a:srgbClr val="000000"/>
              </a:solidFill>
              <a:effectLst/>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Important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The trust officer cannot certify as the financial institution.</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36</a:t>
            </a:fld>
            <a:endParaRPr lang="en-US" dirty="0"/>
          </a:p>
        </p:txBody>
      </p:sp>
    </p:spTree>
    <p:extLst>
      <p:ext uri="{BB962C8B-B14F-4D97-AF65-F5344CB8AC3E}">
        <p14:creationId xmlns:p14="http://schemas.microsoft.com/office/powerpoint/2010/main" val="17994083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I.3.C.5.c.</a:t>
            </a:r>
          </a:p>
          <a:p>
            <a:pPr defTabSz="923018">
              <a:defRPr/>
            </a:pPr>
            <a:endParaRPr lang="en-US" i="1" dirty="0">
              <a:solidFill>
                <a:prstClr val="black"/>
              </a:solidFill>
            </a:endParaRPr>
          </a:p>
          <a:p>
            <a:r>
              <a:rPr lang="en-US" u="sng" dirty="0"/>
              <a:t>Instructor Notes:</a:t>
            </a:r>
          </a:p>
          <a:p>
            <a:endParaRPr lang="en-US" sz="1200" u="sng"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The LIE must review the FUM at the time of each accounting audit to determine if a corporate surety bond is required.</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Unless the fiduciary is exempted, a corporate surety bond is required when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VA FUM exceeds $25,000,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FHM determines obtaining a surety bond is in the best interest of the beneficiary, without regard to the amount of VA benefit FUM.</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a corporate surety bond is required but is not in place, the hub must take immediate action to ensure appropriate protection of VA FUM.</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hub must notify the fiduciary and State court of jurisdiction (if applicable) of the corporate surety bond requirement.  </a:t>
            </a:r>
            <a:endParaRPr lang="en-US" b="0" i="0" dirty="0">
              <a:solidFill>
                <a:srgbClr val="000000"/>
              </a:solidFill>
              <a:effectLst/>
              <a:latin typeface="Helvetica Neue"/>
            </a:endParaRPr>
          </a:p>
          <a:p>
            <a:pPr algn="l"/>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37</a:t>
            </a:fld>
            <a:endParaRPr lang="en-US" dirty="0"/>
          </a:p>
        </p:txBody>
      </p:sp>
    </p:spTree>
    <p:extLst>
      <p:ext uri="{BB962C8B-B14F-4D97-AF65-F5344CB8AC3E}">
        <p14:creationId xmlns:p14="http://schemas.microsoft.com/office/powerpoint/2010/main" val="27784619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I.3.C.5.c.</a:t>
            </a:r>
          </a:p>
          <a:p>
            <a:pPr defTabSz="923018">
              <a:defRPr/>
            </a:pPr>
            <a:endParaRPr lang="en-US" i="1" dirty="0">
              <a:solidFill>
                <a:prstClr val="black"/>
              </a:solidFill>
            </a:endParaRPr>
          </a:p>
          <a:p>
            <a:r>
              <a:rPr lang="en-US" u="sng" dirty="0"/>
              <a:t>Instructor Notes:</a:t>
            </a:r>
          </a:p>
          <a:p>
            <a:endParaRPr lang="en-US" sz="1200" u="sng"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The corporate surety bond must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identify the</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fiduciary (principal), and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bonding company (surety)</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contain a statement that the bond is payable to the Secretary of VA (</a:t>
            </a:r>
            <a:r>
              <a:rPr lang="en-US" b="0" i="0" dirty="0" err="1">
                <a:solidFill>
                  <a:srgbClr val="000000"/>
                </a:solidFill>
                <a:effectLst/>
                <a:latin typeface="arial" panose="020B0604020202020204" pitchFamily="34" charset="0"/>
              </a:rPr>
              <a:t>obligee</a:t>
            </a:r>
            <a:r>
              <a:rPr lang="en-US" b="0" i="0" dirty="0">
                <a:solidFill>
                  <a:srgbClr val="000000"/>
                </a:solidFill>
                <a:effectLst/>
                <a:latin typeface="arial" panose="020B0604020202020204" pitchFamily="34" charset="0"/>
              </a:rPr>
              <a:t>),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be received no later than 30 days from the date of notification to the fiduciary. </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fiduciary requests additional time to obtain the corporate surety bond, the hub may allow an additional 14 days, not to exceed 60 days from the first date of notification to the fiduciary.</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fiduciary is unwilling or cannot obtain a corporate surety bond, the hub must appoint a successor fiduciary and/or initiate a misuse investigation.</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38</a:t>
            </a:fld>
            <a:endParaRPr lang="en-US" dirty="0"/>
          </a:p>
        </p:txBody>
      </p:sp>
    </p:spTree>
    <p:extLst>
      <p:ext uri="{BB962C8B-B14F-4D97-AF65-F5344CB8AC3E}">
        <p14:creationId xmlns:p14="http://schemas.microsoft.com/office/powerpoint/2010/main" val="32382741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I.3.C.5.c.</a:t>
            </a:r>
          </a:p>
          <a:p>
            <a:pPr defTabSz="923018">
              <a:defRPr/>
            </a:pPr>
            <a:endParaRPr lang="en-US" i="1" dirty="0">
              <a:solidFill>
                <a:prstClr val="black"/>
              </a:solidFill>
            </a:endParaRPr>
          </a:p>
          <a:p>
            <a:r>
              <a:rPr lang="en-US" u="sng" dirty="0"/>
              <a:t>Instructor Notes:</a:t>
            </a:r>
          </a:p>
          <a:p>
            <a:endParaRPr lang="en-US" sz="1200" u="sng" kern="1200" dirty="0">
              <a:solidFill>
                <a:schemeClr val="tx1"/>
              </a:solidFill>
              <a:effectLst/>
              <a:latin typeface="+mn-lt"/>
              <a:ea typeface="+mn-ea"/>
              <a:cs typeface="+mn-cs"/>
            </a:endParaRPr>
          </a:p>
          <a:p>
            <a:pPr algn="l"/>
            <a:r>
              <a:rPr lang="en-US" b="1" i="1" dirty="0">
                <a:solidFill>
                  <a:srgbClr val="000000"/>
                </a:solidFill>
                <a:effectLst/>
                <a:latin typeface="arial" panose="020B0604020202020204" pitchFamily="34" charset="0"/>
              </a:rPr>
              <a:t>Exception</a:t>
            </a:r>
            <a:r>
              <a:rPr lang="en-US" b="0" i="0" dirty="0">
                <a:solidFill>
                  <a:srgbClr val="000000"/>
                </a:solidFill>
                <a:effectLst/>
                <a:latin typeface="arial" panose="020B0604020202020204" pitchFamily="34" charset="0"/>
              </a:rPr>
              <a:t>:  If a VA-appointed fiduciary also serving as a court-appointed fiduciary already has a surety bond established with the court of jurisdiction as the </a:t>
            </a:r>
            <a:r>
              <a:rPr lang="en-US" b="0" i="0" dirty="0" err="1">
                <a:solidFill>
                  <a:srgbClr val="000000"/>
                </a:solidFill>
                <a:effectLst/>
                <a:latin typeface="arial" panose="020B0604020202020204" pitchFamily="34" charset="0"/>
              </a:rPr>
              <a:t>obligee</a:t>
            </a:r>
            <a:r>
              <a:rPr lang="en-US" b="0" i="0" dirty="0">
                <a:solidFill>
                  <a:srgbClr val="000000"/>
                </a:solidFill>
                <a:effectLst/>
                <a:latin typeface="arial" panose="020B0604020202020204" pitchFamily="34" charset="0"/>
              </a:rPr>
              <a:t>, accept this bond if it covers the value of both the VA and other FUM. If the value of the court ordered surety bond does not cover both the VA and other FUM, have the fiduciary update the amount of the existing surety bond.</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39</a:t>
            </a:fld>
            <a:endParaRPr lang="en-US" dirty="0"/>
          </a:p>
        </p:txBody>
      </p:sp>
    </p:spTree>
    <p:extLst>
      <p:ext uri="{BB962C8B-B14F-4D97-AF65-F5344CB8AC3E}">
        <p14:creationId xmlns:p14="http://schemas.microsoft.com/office/powerpoint/2010/main" val="1061670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i="1" dirty="0">
                <a:solidFill>
                  <a:prstClr val="black"/>
                </a:solidFill>
              </a:rPr>
              <a:t>Policy Reference(s):  FPM I.3.A.3.a., FPM I.3.C.2.d.</a:t>
            </a:r>
          </a:p>
          <a:p>
            <a:endParaRPr lang="en-US" i="1" dirty="0">
              <a:solidFill>
                <a:prstClr val="black"/>
              </a:solidFill>
            </a:endParaRPr>
          </a:p>
          <a:p>
            <a:r>
              <a:rPr lang="en-US" u="sng" dirty="0"/>
              <a:t>Instructor Notes:</a:t>
            </a:r>
            <a:endParaRPr lang="en-US" dirty="0">
              <a:solidFill>
                <a:schemeClr val="tx1"/>
              </a:solidFill>
            </a:endParaRPr>
          </a:p>
          <a:p>
            <a:pPr fontAlgn="base"/>
            <a:br>
              <a:rPr lang="en-US" dirty="0">
                <a:effectLst/>
                <a:latin typeface="arial" panose="020B0604020202020204" pitchFamily="34" charset="0"/>
              </a:rPr>
            </a:br>
            <a:r>
              <a:rPr lang="en-US" dirty="0">
                <a:effectLst/>
                <a:latin typeface="arial" panose="020B0604020202020204" pitchFamily="34" charset="0"/>
              </a:rPr>
              <a:t>Hubs must review all documents the fiduciary submits in response to a VA request for an annual accounting.  The hub must determine if the accounting submission is complete before auditing an accounting submission by the fiduciary.</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A complete accounting means that the accounting contains enough information for VA to review all income and expenditures during the accounting period.</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An accounting report submission by a fiduciary is considered complete and ready for audit if all the conditions below are met:</a:t>
            </a:r>
            <a:endParaRPr lang="en-US" dirty="0">
              <a:effectLst/>
            </a:endParaRPr>
          </a:p>
          <a:p>
            <a:pPr fontAlgn="base">
              <a:buFont typeface="Arial" panose="020B0604020202020204" pitchFamily="34" charset="0"/>
              <a:buChar char="•"/>
            </a:pPr>
            <a:r>
              <a:rPr lang="en-US" dirty="0">
                <a:effectLst/>
                <a:latin typeface="arial" panose="020B0604020202020204" pitchFamily="34" charset="0"/>
              </a:rPr>
              <a:t>the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21P-4706b,</a:t>
            </a:r>
            <a:r>
              <a:rPr lang="en-US" b="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Fiduciary’s Account</a:t>
            </a:r>
            <a:r>
              <a:rPr lang="en-US" dirty="0">
                <a:effectLst/>
                <a:latin typeface="arial" panose="020B0604020202020204" pitchFamily="34" charset="0"/>
              </a:rPr>
              <a:t>, </a:t>
            </a:r>
            <a:r>
              <a:rPr lang="en-US" b="1" i="1" u="sng" dirty="0">
                <a:solidFill>
                  <a:srgbClr val="0000FF"/>
                </a:solidFill>
                <a:effectLst/>
                <a:latin typeface="arial" panose="020B0604020202020204" pitchFamily="34" charset="0"/>
                <a:hlinkClick r:id="rId4">
                  <a:extLst>
                    <a:ext uri="{A12FA001-AC4F-418D-AE19-62706E023703}">
                      <ahyp:hlinkClr xmlns:ahyp="http://schemas.microsoft.com/office/drawing/2018/hyperlinkcolor" val="tx"/>
                    </a:ext>
                  </a:extLst>
                </a:hlinkClick>
              </a:rPr>
              <a:t>VA Form 21P-4706c, Court Appointed Fiduciary’s Account</a:t>
            </a:r>
            <a:r>
              <a:rPr lang="en-US" i="1" dirty="0">
                <a:effectLst/>
                <a:latin typeface="arial" panose="020B0604020202020204" pitchFamily="34" charset="0"/>
              </a:rPr>
              <a:t>, </a:t>
            </a:r>
            <a:r>
              <a:rPr lang="en-US" dirty="0">
                <a:effectLst/>
                <a:latin typeface="arial" panose="020B0604020202020204" pitchFamily="34" charset="0"/>
              </a:rPr>
              <a:t>or an accounting submitted via FAST contains the</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name of the beneficiary</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VA file number associated with the beneficiary</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expenses, and</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income, and</a:t>
            </a:r>
            <a:endParaRPr lang="en-US" dirty="0">
              <a:effectLst/>
            </a:endParaRPr>
          </a:p>
          <a:p>
            <a:pPr fontAlgn="base">
              <a:buFont typeface="Arial" panose="020B0604020202020204" pitchFamily="34" charset="0"/>
              <a:buChar char="•"/>
            </a:pPr>
            <a:r>
              <a:rPr lang="en-US" dirty="0">
                <a:effectLst/>
                <a:latin typeface="arial" panose="020B0604020202020204" pitchFamily="34" charset="0"/>
              </a:rPr>
              <a:t>the fiduciary</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completes the background information, and</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provides financial statements detailing account transactions during the entire accounting period.</a:t>
            </a:r>
            <a:endParaRPr lang="en-US" dirty="0">
              <a:effectLst/>
            </a:endParaRPr>
          </a:p>
          <a:p>
            <a:endParaRPr lang="en-US" b="0" dirty="0"/>
          </a:p>
          <a:p>
            <a:r>
              <a:rPr lang="en-US" b="0" i="0" dirty="0">
                <a:solidFill>
                  <a:srgbClr val="000000"/>
                </a:solidFill>
                <a:effectLst/>
                <a:latin typeface="arial" panose="020B0604020202020204" pitchFamily="34" charset="0"/>
              </a:rPr>
              <a:t>During the accounting audit, examine all accounting report documents closely for inconsistencies in type face, print quality, website addresses, or color.  The LIE must question any documents that show signs of alteration.</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show the students example(s) of VA Forms 21P-4706b and 4706c, eFolder, FAST.</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3877450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I.3.C.5.d.</a:t>
            </a:r>
          </a:p>
          <a:p>
            <a:pPr defTabSz="923018">
              <a:defRPr/>
            </a:pPr>
            <a:endParaRPr lang="en-US" i="1" dirty="0">
              <a:solidFill>
                <a:prstClr val="black"/>
              </a:solidFill>
            </a:endParaRPr>
          </a:p>
          <a:p>
            <a:r>
              <a:rPr lang="en-US" u="sng" dirty="0"/>
              <a:t>Instructor Notes:</a:t>
            </a:r>
          </a:p>
          <a:p>
            <a:pPr fontAlgn="t"/>
            <a:br>
              <a:rPr lang="en-US" dirty="0">
                <a:effectLst/>
                <a:latin typeface="arial" panose="020B0604020202020204" pitchFamily="34" charset="0"/>
              </a:rPr>
            </a:br>
            <a:r>
              <a:rPr lang="en-US" dirty="0">
                <a:effectLst/>
                <a:latin typeface="arial" panose="020B0604020202020204" pitchFamily="34" charset="0"/>
              </a:rPr>
              <a:t>The hub must notify the beneficiary in writing regarding the corporate surety bond furnished at the beneficiary's expense.  The notice must be sent regarding their fiduciary’s requirement to secure or adjust a surety bond.</a:t>
            </a:r>
            <a:endParaRPr lang="en-US" dirty="0">
              <a:effectLst/>
            </a:endParaRPr>
          </a:p>
          <a:p>
            <a:pPr fontAlgn="t"/>
            <a:r>
              <a:rPr lang="en-US" dirty="0">
                <a:effectLst/>
                <a:latin typeface="arial" panose="020B0604020202020204" pitchFamily="34" charset="0"/>
              </a:rPr>
              <a:t> </a:t>
            </a:r>
            <a:endParaRPr lang="en-US" dirty="0">
              <a:effectLst/>
            </a:endParaRPr>
          </a:p>
          <a:p>
            <a:pPr fontAlgn="t"/>
            <a:r>
              <a:rPr lang="en-US" dirty="0">
                <a:effectLst/>
                <a:latin typeface="arial" panose="020B0604020202020204" pitchFamily="34" charset="0"/>
              </a:rPr>
              <a:t>The hub must also notify the fiduciary regarding their requirement to secure, increase, or exonerate a surety bond.</a:t>
            </a:r>
          </a:p>
          <a:p>
            <a:pPr fontAlgn="t"/>
            <a:endParaRPr lang="en-US" dirty="0">
              <a:effectLst/>
              <a:latin typeface="arial" panose="020B0604020202020204" pitchFamily="34" charset="0"/>
            </a:endParaRPr>
          </a:p>
          <a:p>
            <a:pPr fontAlgn="t"/>
            <a:r>
              <a:rPr lang="en-US" dirty="0">
                <a:effectLst/>
                <a:latin typeface="arial" panose="020B0604020202020204" pitchFamily="34" charset="0"/>
              </a:rPr>
              <a:t>Allow 30 days for the fiduciary to provide required documentation in response to these requests.</a:t>
            </a:r>
            <a:endParaRPr lang="en-US" sz="1200" u="sng"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40</a:t>
            </a:fld>
            <a:endParaRPr lang="en-US" dirty="0"/>
          </a:p>
        </p:txBody>
      </p:sp>
    </p:spTree>
    <p:extLst>
      <p:ext uri="{BB962C8B-B14F-4D97-AF65-F5344CB8AC3E}">
        <p14:creationId xmlns:p14="http://schemas.microsoft.com/office/powerpoint/2010/main" val="35845912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I.3.C.5.e.</a:t>
            </a:r>
          </a:p>
          <a:p>
            <a:pPr defTabSz="923018">
              <a:defRPr/>
            </a:pPr>
            <a:endParaRPr lang="en-US" i="1" dirty="0">
              <a:solidFill>
                <a:prstClr val="black"/>
              </a:solidFill>
            </a:endParaRPr>
          </a:p>
          <a:p>
            <a:r>
              <a:rPr lang="en-US" u="sng" dirty="0"/>
              <a:t>Instructor Notes:</a:t>
            </a:r>
            <a:br>
              <a:rPr lang="en-US" dirty="0">
                <a:effectLst/>
                <a:latin typeface="arial" panose="020B0604020202020204" pitchFamily="34" charset="0"/>
              </a:rPr>
            </a:br>
            <a:br>
              <a:rPr lang="en-US" dirty="0">
                <a:effectLst/>
                <a:latin typeface="Arial" panose="020B0604020202020204" pitchFamily="34" charset="0"/>
              </a:rPr>
            </a:br>
            <a:r>
              <a:rPr lang="en-US" dirty="0">
                <a:effectLst/>
                <a:latin typeface="Arial" panose="020B0604020202020204" pitchFamily="34" charset="0"/>
              </a:rPr>
              <a:t>A fiduciary must furnish proof of adequate bonding at any time the hub requests proof of protection.</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hub must contact the bonding company to verify the corporate surety bond information for all new and existing surety bonds.  If there is an existing allowable blanket bond or liability insurance, the hub must contact the bond or insurance company to verify that the protection remains in place.  The hub must update all fields of the BOND section of the Accounting Audit Tool with any information received from the bond or insurance company.  If information is not known, input </a:t>
            </a:r>
            <a:r>
              <a:rPr lang="en-US" i="1" dirty="0">
                <a:effectLst/>
                <a:latin typeface="Arial" panose="020B0604020202020204" pitchFamily="34" charset="0"/>
              </a:rPr>
              <a:t>UNK</a:t>
            </a:r>
            <a:r>
              <a:rPr lang="en-US" dirty="0">
                <a:effectLst/>
                <a:latin typeface="Arial" panose="020B0604020202020204" pitchFamily="34" charset="0"/>
              </a:rPr>
              <a:t>.</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With the exception for blanket bonds held by State agencies, the bond shall not be a criminal, fidelity or insurance policy protecting the policy holder (fiduciary) from theft or fraudulent acts of employees.</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A VA-appointed fiduciary must adjust a corporate surety bond for any increase or decrease of more than 20 percent between the corporate surety bond and the current VA FUM.</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hub must review for VA withdrawal agreements, </a:t>
            </a:r>
            <a:r>
              <a:rPr lang="en-US" b="1" i="1" u="sng" dirty="0">
                <a:solidFill>
                  <a:srgbClr val="0000FF"/>
                </a:solidFill>
                <a:effectLst/>
                <a:latin typeface="arial" panose="020B0604020202020204" pitchFamily="34" charset="0"/>
                <a:hlinkClick r:id="rId3"/>
              </a:rPr>
              <a:t>VA Form 21-8473, Withdrawal Agreement</a:t>
            </a:r>
            <a:r>
              <a:rPr lang="en-US" i="1" dirty="0">
                <a:effectLst/>
                <a:latin typeface="arial" panose="020B0604020202020204" pitchFamily="34" charset="0"/>
              </a:rPr>
              <a:t>,</a:t>
            </a:r>
            <a:r>
              <a:rPr lang="en-US" dirty="0">
                <a:effectLst/>
                <a:latin typeface="arial" panose="020B0604020202020204" pitchFamily="34" charset="0"/>
              </a:rPr>
              <a:t> or restricted or blocked accounts.  If a withdrawal agreement or restricted or blocked account is existing, refer to </a:t>
            </a:r>
            <a:r>
              <a:rPr lang="en-US" b="1" u="sng" dirty="0">
                <a:solidFill>
                  <a:srgbClr val="0000FF"/>
                </a:solidFill>
                <a:effectLst/>
                <a:latin typeface="arial" panose="020B0604020202020204" pitchFamily="34" charset="0"/>
                <a:hlinkClick r:id="rId4"/>
              </a:rPr>
              <a:t>FPM, Part II, 2.B.3</a:t>
            </a:r>
            <a:r>
              <a:rPr lang="en-US" dirty="0">
                <a:effectLst/>
                <a:latin typeface="arial" panose="020B0604020202020204" pitchFamily="34" charset="0"/>
              </a:rPr>
              <a:t> for policy guidance.</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If the bond cannot be verified, contact the fiduciary and follow the steps in the table found in </a:t>
            </a:r>
            <a:r>
              <a:rPr lang="en-US" b="1" u="sng" dirty="0">
                <a:solidFill>
                  <a:srgbClr val="0000FF"/>
                </a:solidFill>
                <a:effectLst/>
                <a:latin typeface="arial" panose="020B0604020202020204" pitchFamily="34" charset="0"/>
                <a:hlinkClick r:id="rId4"/>
              </a:rPr>
              <a:t>FPM, Part II, 2.B.2.e</a:t>
            </a:r>
            <a:r>
              <a:rPr lang="en-US" dirty="0">
                <a:effectLst/>
                <a:latin typeface="arial" panose="020B0604020202020204" pitchFamily="34" charset="0"/>
              </a:rPr>
              <a:t>.</a:t>
            </a:r>
            <a:endParaRPr lang="en-US" dirty="0">
              <a:effectLst/>
            </a:endParaRPr>
          </a:p>
          <a:p>
            <a:pPr fontAlgn="base"/>
            <a:r>
              <a:rPr lang="en-US" dirty="0">
                <a:effectLst/>
                <a:latin typeface="arial" panose="020B0604020202020204" pitchFamily="34" charset="0"/>
              </a:rPr>
              <a:t> </a:t>
            </a: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41</a:t>
            </a:fld>
            <a:endParaRPr lang="en-US" dirty="0"/>
          </a:p>
        </p:txBody>
      </p:sp>
    </p:spTree>
    <p:extLst>
      <p:ext uri="{BB962C8B-B14F-4D97-AF65-F5344CB8AC3E}">
        <p14:creationId xmlns:p14="http://schemas.microsoft.com/office/powerpoint/2010/main" val="16962395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i="1" dirty="0">
                <a:solidFill>
                  <a:prstClr val="black"/>
                </a:solidFill>
              </a:rPr>
              <a:t>Policy Reference(s):  FPM I.3.C.6.a.</a:t>
            </a:r>
          </a:p>
          <a:p>
            <a:pPr defTabSz="923018">
              <a:defRPr/>
            </a:pPr>
            <a:endParaRPr lang="en-US" i="1" dirty="0">
              <a:solidFill>
                <a:prstClr val="black"/>
              </a:solidFill>
            </a:endParaRPr>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A </a:t>
            </a:r>
            <a:r>
              <a:rPr lang="en-US" b="1" i="1" dirty="0">
                <a:effectLst/>
                <a:latin typeface="arial" panose="020B0604020202020204" pitchFamily="34" charset="0"/>
              </a:rPr>
              <a:t>red flag</a:t>
            </a:r>
            <a:r>
              <a:rPr lang="en-US" dirty="0">
                <a:effectLst/>
                <a:latin typeface="arial" panose="020B0604020202020204" pitchFamily="34" charset="0"/>
              </a:rPr>
              <a:t> is an indicator of possible misuse, fraud, or improper use of FUM by a fiduciary.  The hub must closely scrutinize any red flags.  A single red flag may or may not be of significance whereas multiple red flags form a basis for concern.</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hub must document an allegation of misuse for any instances where a fiduciary’s accounting contains one or more red flags that cannot be resolved.</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Submit the accounting EP for cancellation.  Upon cancellation of the accounting EP, establish a misuse EP.</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42</a:t>
            </a:fld>
            <a:endParaRPr lang="en-US" dirty="0"/>
          </a:p>
        </p:txBody>
      </p:sp>
    </p:spTree>
    <p:extLst>
      <p:ext uri="{BB962C8B-B14F-4D97-AF65-F5344CB8AC3E}">
        <p14:creationId xmlns:p14="http://schemas.microsoft.com/office/powerpoint/2010/main" val="12420786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i="1" dirty="0">
                <a:solidFill>
                  <a:prstClr val="black"/>
                </a:solidFill>
              </a:rPr>
              <a:t>Policy Reference(s):  FPM I.3.C.6.a.</a:t>
            </a:r>
          </a:p>
          <a:p>
            <a:pPr defTabSz="923018">
              <a:defRPr/>
            </a:pPr>
            <a:endParaRPr lang="en-US" i="1" dirty="0">
              <a:solidFill>
                <a:prstClr val="black"/>
              </a:solidFill>
            </a:endParaRPr>
          </a:p>
          <a:p>
            <a:r>
              <a:rPr lang="en-US" u="sng" dirty="0"/>
              <a:t>Instructor Notes:</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fontAlgn="base"/>
            <a:r>
              <a:rPr lang="en-US" dirty="0">
                <a:effectLst/>
                <a:latin typeface="arial" panose="020B0604020202020204" pitchFamily="34" charset="0"/>
              </a:rPr>
              <a:t>The LIE may discover the following red flags of misuse while auditing an accounting, such as the fiduciary</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charged fees not authorized by VA or court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fees exceeded authorized amount/percentage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charged additional fees for service already agreed to as one of the basic responsibilities of the fiduciary</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leaves expenses unpaid when the beneficiary has enough funds to pay the expenses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is unable to account for questionable expenditures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failed to report all income and/or transfers from a previous fiduciary</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claimed that they were not notified of accounting, surety bond, and/or proper account registration requirements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fails to provide complete bank financial statements that match the appropriate VA accounting form</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extended personal loans from the beneficiary’s funds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completed repeated cash withdrawals</a:t>
            </a:r>
            <a:endParaRPr lang="en-US" dirty="0">
              <a:effectLst/>
            </a:endParaRPr>
          </a:p>
          <a:p>
            <a:pPr marL="171450" indent="-171450" fontAlgn="base">
              <a:buFont typeface="Arial" panose="020B0604020202020204" pitchFamily="34" charset="0"/>
              <a:buChar char="•"/>
            </a:pPr>
            <a:r>
              <a:rPr lang="en-US" dirty="0" err="1">
                <a:effectLst/>
                <a:latin typeface="arial" panose="020B0604020202020204" pitchFamily="34" charset="0"/>
              </a:rPr>
              <a:t>falied</a:t>
            </a:r>
            <a:r>
              <a:rPr lang="en-US" dirty="0">
                <a:effectLst/>
                <a:latin typeface="arial" panose="020B0604020202020204" pitchFamily="34" charset="0"/>
              </a:rPr>
              <a:t> to transfer VA FUM in the time required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is unable to provide documentation supporting assets previously documented in a field examination, fund usage report, or accounting, and/or</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accepted payments on behalf of a deceased beneficiary.</a:t>
            </a:r>
          </a:p>
          <a:p>
            <a:pPr marL="0" indent="0" fontAlgn="base">
              <a:buFont typeface="Arial" panose="020B0604020202020204" pitchFamily="34" charset="0"/>
              <a:buNone/>
            </a:pP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43</a:t>
            </a:fld>
            <a:endParaRPr lang="en-US" dirty="0"/>
          </a:p>
        </p:txBody>
      </p:sp>
    </p:spTree>
    <p:extLst>
      <p:ext uri="{BB962C8B-B14F-4D97-AF65-F5344CB8AC3E}">
        <p14:creationId xmlns:p14="http://schemas.microsoft.com/office/powerpoint/2010/main" val="22590379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i="1" dirty="0">
                <a:solidFill>
                  <a:prstClr val="black"/>
                </a:solidFill>
              </a:rPr>
              <a:t>Policy Reference(s):  FPM I.3.C.6.b.</a:t>
            </a:r>
          </a:p>
          <a:p>
            <a:pPr defTabSz="923018">
              <a:defRPr/>
            </a:pPr>
            <a:endParaRPr lang="en-US" i="1" dirty="0">
              <a:solidFill>
                <a:prstClr val="black"/>
              </a:solidFill>
            </a:endParaRPr>
          </a:p>
          <a:p>
            <a:r>
              <a:rPr lang="en-US" u="sng" dirty="0"/>
              <a:t>Instructor Notes:</a:t>
            </a:r>
            <a:br>
              <a:rPr lang="en-US" dirty="0">
                <a:effectLst/>
                <a:latin typeface="arial" panose="020B0604020202020204" pitchFamily="34" charset="0"/>
              </a:rPr>
            </a:br>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Fiduciaries who are evasive in the accounting review process avoid answering direct questions regarding funds usage or submit documents that fail to provide answers to VA’s inquiry.  Evasiveness is also shown when the fiduciary submits the same documents for the same expense or deposits that show changes in information.</a:t>
            </a:r>
          </a:p>
          <a:p>
            <a:pPr fontAlgn="base"/>
            <a:endParaRPr lang="en-US" dirty="0">
              <a:effectLst/>
              <a:latin typeface="arial" panose="020B0604020202020204" pitchFamily="34" charset="0"/>
            </a:endParaRPr>
          </a:p>
          <a:p>
            <a:pPr fontAlgn="base"/>
            <a:r>
              <a:rPr lang="en-US" dirty="0">
                <a:effectLst/>
              </a:rPr>
              <a:t>Do not reconcile an accounting when the fiduciary shows signs of evasiveness.</a:t>
            </a:r>
          </a:p>
          <a:p>
            <a:pPr fontAlgn="base"/>
            <a:endParaRPr lang="en-US" dirty="0">
              <a:effectLst/>
            </a:endParaRPr>
          </a:p>
          <a:p>
            <a:pPr fontAlgn="base"/>
            <a:r>
              <a:rPr lang="en-US" dirty="0">
                <a:effectLst/>
                <a:latin typeface="arial" panose="020B0604020202020204" pitchFamily="34" charset="0"/>
              </a:rPr>
              <a:t>If a fiduciary shows signs of evasiveness, the hub must conduct a fund usage field examination.  The field examination is conducted to</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attempt to obtain the required documents,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determine if</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an allegation of misuse is warranted, and</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the fiduciary should remain in place.</a:t>
            </a:r>
            <a:endParaRPr lang="en-US" dirty="0">
              <a:effectLst/>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44</a:t>
            </a:fld>
            <a:endParaRPr lang="en-US" dirty="0"/>
          </a:p>
        </p:txBody>
      </p:sp>
    </p:spTree>
    <p:extLst>
      <p:ext uri="{BB962C8B-B14F-4D97-AF65-F5344CB8AC3E}">
        <p14:creationId xmlns:p14="http://schemas.microsoft.com/office/powerpoint/2010/main" val="31747138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i="1" dirty="0">
                <a:solidFill>
                  <a:prstClr val="black"/>
                </a:solidFill>
              </a:rPr>
              <a:t>Policy Reference(s):  FPM I.3.C.6.b.</a:t>
            </a:r>
          </a:p>
          <a:p>
            <a:pPr defTabSz="923018">
              <a:defRPr/>
            </a:pPr>
            <a:endParaRPr lang="en-US" i="1" dirty="0">
              <a:solidFill>
                <a:prstClr val="black"/>
              </a:solidFill>
            </a:endParaRPr>
          </a:p>
          <a:p>
            <a:r>
              <a:rPr lang="en-US" u="sng" dirty="0"/>
              <a:t>Instructor Notes:</a:t>
            </a:r>
            <a:br>
              <a:rPr lang="en-US" dirty="0">
                <a:effectLst/>
                <a:latin typeface="arial" panose="020B0604020202020204" pitchFamily="34" charset="0"/>
              </a:rPr>
            </a:br>
            <a:r>
              <a:rPr lang="en-US" dirty="0">
                <a:effectLst/>
                <a:latin typeface="arial" panose="020B0604020202020204" pitchFamily="34" charset="0"/>
              </a:rPr>
              <a:t> </a:t>
            </a:r>
            <a:endParaRPr lang="en-US" dirty="0">
              <a:effectLst/>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r>
              <a:rPr lang="en-US" b="0" i="0" dirty="0">
                <a:solidFill>
                  <a:srgbClr val="000000"/>
                </a:solidFill>
                <a:effectLst/>
                <a:latin typeface="arial" panose="020B0604020202020204" pitchFamily="34" charset="0"/>
              </a:rPr>
              <a:t>Follow the steps in this table to complete the fund usage field examination.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45</a:t>
            </a:fld>
            <a:endParaRPr lang="en-US" dirty="0"/>
          </a:p>
        </p:txBody>
      </p:sp>
    </p:spTree>
    <p:extLst>
      <p:ext uri="{BB962C8B-B14F-4D97-AF65-F5344CB8AC3E}">
        <p14:creationId xmlns:p14="http://schemas.microsoft.com/office/powerpoint/2010/main" val="38240352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18">
              <a:defRPr/>
            </a:pPr>
            <a:r>
              <a:rPr lang="en-US" i="1" dirty="0">
                <a:solidFill>
                  <a:prstClr val="black"/>
                </a:solidFill>
              </a:rPr>
              <a:t>Policy Reference(s):  FPM I.3.C.6.b.</a:t>
            </a:r>
          </a:p>
          <a:p>
            <a:pPr defTabSz="923018">
              <a:defRPr/>
            </a:pPr>
            <a:endParaRPr lang="en-US" i="1" dirty="0">
              <a:solidFill>
                <a:prstClr val="black"/>
              </a:solidFill>
            </a:endParaRPr>
          </a:p>
          <a:p>
            <a:r>
              <a:rPr lang="en-US" u="sng" dirty="0"/>
              <a:t>Instructor Notes:</a:t>
            </a:r>
            <a:br>
              <a:rPr lang="en-US" dirty="0">
                <a:effectLst/>
                <a:latin typeface="arial" panose="020B0604020202020204" pitchFamily="34" charset="0"/>
              </a:rPr>
            </a:br>
            <a:r>
              <a:rPr lang="en-US" dirty="0">
                <a:effectLst/>
                <a:latin typeface="arial" panose="020B0604020202020204" pitchFamily="34" charset="0"/>
              </a:rPr>
              <a:t> </a:t>
            </a:r>
            <a:endParaRPr lang="en-US" dirty="0">
              <a:effectLst/>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r>
              <a:rPr lang="en-US" b="0" i="0" dirty="0">
                <a:solidFill>
                  <a:srgbClr val="000000"/>
                </a:solidFill>
                <a:effectLst/>
                <a:latin typeface="arial" panose="020B0604020202020204" pitchFamily="34" charset="0"/>
              </a:rPr>
              <a:t>Follow the steps in this table to complete the fund usage field examination.</a:t>
            </a: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US" b="0" i="0"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r>
              <a:rPr kumimoji="0" lang="en-US" sz="1200" b="1"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Important for Step 6</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endParaRPr lang="en-US" b="0" i="0"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US" b="0" i="0"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r>
              <a:rPr lang="en-US" b="0" i="0" dirty="0">
                <a:solidFill>
                  <a:srgbClr val="000000"/>
                </a:solidFill>
                <a:effectLst/>
                <a:latin typeface="arial" panose="020B0604020202020204" pitchFamily="34" charset="0"/>
              </a:rPr>
              <a:t>Leave the accounting EP pending until the field examination is completed and either an accounting is available for audit and the FE determines that a misuse allegation is not warranted, or a misuse allegation is warranted.</a:t>
            </a: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US" sz="1200" b="0" i="0" kern="1200" dirty="0">
              <a:solidFill>
                <a:srgbClr val="000000"/>
              </a:solidFill>
              <a:effectLst/>
              <a:latin typeface="arial" panose="020B0604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The date of claim for the SIA EP is the date on which VA identifies or documents the fiduciary’s evasiveness.</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46</a:t>
            </a:fld>
            <a:endParaRPr lang="en-US" dirty="0"/>
          </a:p>
        </p:txBody>
      </p:sp>
    </p:spTree>
    <p:extLst>
      <p:ext uri="{BB962C8B-B14F-4D97-AF65-F5344CB8AC3E}">
        <p14:creationId xmlns:p14="http://schemas.microsoft.com/office/powerpoint/2010/main" val="420845116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026">
              <a:defRPr/>
            </a:pPr>
            <a:r>
              <a:rPr lang="en-US" u="sng" dirty="0"/>
              <a:t>Instructor Notes:</a:t>
            </a:r>
            <a:endParaRPr lang="en-US" u="none" dirty="0"/>
          </a:p>
          <a:p>
            <a:pPr marL="0" lvl="1" defTabSz="914026">
              <a:defRPr/>
            </a:pPr>
            <a:endParaRPr lang="en-US" u="sng" dirty="0"/>
          </a:p>
          <a:p>
            <a:r>
              <a:rPr lang="en-US" dirty="0"/>
              <a:t>(Recall)  These</a:t>
            </a:r>
            <a:r>
              <a:rPr lang="en-US" baseline="0" dirty="0"/>
              <a:t> are our learning objectives as stated from the beginning of the training:</a:t>
            </a:r>
            <a:endParaRPr lang="en-US" dirty="0"/>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Recognize all required accounting documentation</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Identify proper starting balance of an accounting</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Verify and reconcile income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Verify, question, and reconcile expenses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Review fiduciary fees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Confirm appropriate FUM and investments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Request and verify surety  bonds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  Identify and address red flags</a:t>
            </a:r>
          </a:p>
          <a:p>
            <a:pPr marL="0" lvl="1" defTabSz="922967">
              <a:defRPr/>
            </a:pPr>
            <a:endParaRPr lang="en-US" dirty="0"/>
          </a:p>
          <a:p>
            <a:pPr marL="0" lvl="1" defTabSz="922967">
              <a:defRPr/>
            </a:pPr>
            <a:r>
              <a:rPr lang="en-US" b="1" dirty="0"/>
              <a:t>Are there any questions?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47</a:t>
            </a:fld>
            <a:endParaRPr lang="en-US" dirty="0"/>
          </a:p>
        </p:txBody>
      </p:sp>
    </p:spTree>
    <p:extLst>
      <p:ext uri="{BB962C8B-B14F-4D97-AF65-F5344CB8AC3E}">
        <p14:creationId xmlns:p14="http://schemas.microsoft.com/office/powerpoint/2010/main" val="23048665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48</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3018" rtl="0" eaLnBrk="1" fontAlgn="auto" latinLnBrk="0" hangingPunct="1">
              <a:lnSpc>
                <a:spcPct val="100000"/>
              </a:lnSpc>
              <a:spcBef>
                <a:spcPts val="0"/>
              </a:spcBef>
              <a:spcAft>
                <a:spcPts val="0"/>
              </a:spcAft>
              <a:buClrTx/>
              <a:buSzTx/>
              <a:buFontTx/>
              <a:buNone/>
              <a:tabLst/>
              <a:defRPr/>
            </a:pPr>
            <a:r>
              <a:rPr lang="en-US" i="1" dirty="0">
                <a:solidFill>
                  <a:prstClr val="black"/>
                </a:solidFill>
              </a:rPr>
              <a:t>Policy Reference(s):  FPM I.3.C.2.h.</a:t>
            </a:r>
          </a:p>
          <a:p>
            <a:pPr defTabSz="923018">
              <a:defRPr/>
            </a:pPr>
            <a:endParaRPr lang="en-US" i="1" dirty="0">
              <a:solidFill>
                <a:prstClr val="black"/>
              </a:solidFill>
            </a:endParaRPr>
          </a:p>
          <a:p>
            <a:r>
              <a:rPr lang="en-US" u="sng" dirty="0"/>
              <a:t>Instructor Notes:</a:t>
            </a:r>
            <a:endParaRPr lang="en-US" dirty="0">
              <a:effectLst/>
              <a:latin typeface="arial" panose="020B0604020202020204" pitchFamily="34" charset="0"/>
            </a:endParaRPr>
          </a:p>
          <a:p>
            <a:pPr fontAlgn="base"/>
            <a:br>
              <a:rPr lang="en-US" dirty="0">
                <a:effectLst/>
                <a:latin typeface="Arial" panose="020B0604020202020204" pitchFamily="34" charset="0"/>
              </a:rPr>
            </a:br>
            <a:r>
              <a:rPr lang="en-US" dirty="0">
                <a:effectLst/>
                <a:latin typeface="Arial" panose="020B0604020202020204" pitchFamily="34" charset="0"/>
              </a:rPr>
              <a:t>Hub personnel will review the eFolder for existing properly titled account verification. The hub will accept previously submitted evidence verifying a properly titled account as long as the evidence met the verification requirements in place at the time of initial verification and the accounting documents do not contain conflicting information.</a:t>
            </a:r>
            <a:endParaRPr lang="en-US" dirty="0">
              <a:effectLst/>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US" dirty="0">
              <a:effectLst/>
              <a:latin typeface="arial" panose="020B0604020202020204" pitchFamily="34" charset="0"/>
            </a:endParaRPr>
          </a:p>
          <a:p>
            <a:pPr algn="l"/>
            <a:r>
              <a:rPr lang="en-US" b="0" i="0" dirty="0">
                <a:solidFill>
                  <a:srgbClr val="000000"/>
                </a:solidFill>
                <a:effectLst/>
                <a:latin typeface="Arial" panose="020B0604020202020204" pitchFamily="34" charset="0"/>
              </a:rPr>
              <a:t>Examples of conflicting evidence include the following: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fiduciary provided an acceptable voided check that appropriately verified the establishment of a properly titled investment account for transfer of VA FUM from the prior fiduciary upon appointment.  However, the financial statements submitted with the accounting contain either a different account number or banking institution name when compared to the voided check of record, and the eFolder does not reveal acceptable verification that the investment account is properly titled per </a:t>
            </a:r>
            <a:r>
              <a:rPr lang="en-US" b="1" i="0" u="sng" dirty="0">
                <a:solidFill>
                  <a:srgbClr val="0000FF"/>
                </a:solidFill>
                <a:effectLst/>
                <a:latin typeface="Arial" panose="020B0604020202020204" pitchFamily="34" charset="0"/>
                <a:hlinkClick r:id="rId3"/>
              </a:rPr>
              <a:t>FPM, Part II, 2.A.2.d</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review of the eFolder reveals that the fiduciary provided a </a:t>
            </a:r>
            <a:r>
              <a:rPr lang="en-US" b="1" i="1" u="sng" dirty="0">
                <a:solidFill>
                  <a:srgbClr val="0000FF"/>
                </a:solidFill>
                <a:effectLst/>
                <a:latin typeface="Arial" panose="020B0604020202020204" pitchFamily="34" charset="0"/>
                <a:hlinkClick r:id="rId4"/>
              </a:rPr>
              <a:t>Standard Form 1199A, Direct Deposit Sign-Up Form</a:t>
            </a:r>
            <a:r>
              <a:rPr lang="en-US" b="0" i="0" dirty="0">
                <a:solidFill>
                  <a:srgbClr val="000000"/>
                </a:solidFill>
                <a:effectLst/>
                <a:latin typeface="Arial" panose="020B0604020202020204" pitchFamily="34" charset="0"/>
              </a:rPr>
              <a:t>, that appropriately verified the initial establishment of a properly titled direct deposit account for VA benefit payments.  However, the documentation submitted with the accounting contains copies of checks from the same account which do not reflect the fiduciary relationship.</a:t>
            </a:r>
          </a:p>
          <a:p>
            <a:pPr algn="l">
              <a:buFont typeface="Arial" panose="020B0604020202020204" pitchFamily="34" charset="0"/>
              <a:buNone/>
            </a:pPr>
            <a:endParaRPr lang="en-US" b="0" i="0" dirty="0">
              <a:solidFill>
                <a:srgbClr val="000000"/>
              </a:solidFill>
              <a:effectLst/>
              <a:latin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Financial statements are not a reliable source for verifying that an account is or is not properly titled due to varying bank procedures.  The full account title, to include the fiduciary relationship, may not be reflected on the financial statement.  While the lack of full account titling on the financial statement is not considered conflicting information, the financial statements must still be utilized to review for other conflicting information, as described in the examples above.</a:t>
            </a:r>
            <a:endParaRPr lang="en-US" b="0" i="0" dirty="0">
              <a:solidFill>
                <a:srgbClr val="000000"/>
              </a:solidFill>
              <a:effectLst/>
              <a:latin typeface="Helvetica Neue"/>
            </a:endParaRPr>
          </a:p>
          <a:p>
            <a:pPr algn="l">
              <a:buFont typeface="Arial" panose="020B0604020202020204" pitchFamily="34" charset="0"/>
              <a:buNone/>
            </a:pPr>
            <a:endParaRPr lang="en-US" b="0" i="0" dirty="0">
              <a:solidFill>
                <a:srgbClr val="000000"/>
              </a:solidFill>
              <a:effectLst/>
              <a:latin typeface="Helvetica Neue"/>
            </a:endParaRPr>
          </a:p>
          <a:p>
            <a:pPr marL="0" indent="0" algn="l">
              <a:buFont typeface="Arial" panose="020B0604020202020204" pitchFamily="34" charset="0"/>
              <a:buNone/>
            </a:pPr>
            <a:r>
              <a:rPr lang="en-US" b="0" i="0" dirty="0">
                <a:solidFill>
                  <a:srgbClr val="000000"/>
                </a:solidFill>
                <a:effectLst/>
                <a:latin typeface="Arial" panose="020B0604020202020204" pitchFamily="34" charset="0"/>
              </a:rPr>
              <a:t>If there is no existing properly titled account verification of record in the eFolder, or the accounting documents show conflicting information to the evidence previously submitted, the hub employee </a:t>
            </a:r>
            <a:r>
              <a:rPr lang="en-US" b="0" i="1" dirty="0">
                <a:solidFill>
                  <a:srgbClr val="000000"/>
                </a:solidFill>
                <a:effectLst/>
                <a:latin typeface="Arial" panose="020B0604020202020204" pitchFamily="34" charset="0"/>
              </a:rPr>
              <a:t>must</a:t>
            </a:r>
            <a:r>
              <a:rPr lang="en-US" b="0" i="0" dirty="0">
                <a:solidFill>
                  <a:srgbClr val="000000"/>
                </a:solidFill>
                <a:effectLst/>
                <a:latin typeface="Arial" panose="020B0604020202020204" pitchFamily="34" charset="0"/>
              </a:rPr>
              <a:t> disapprove the accounting and request evidence that the fiduciary has established a properly titled account.  The hub must specifically request that the fiduciary provide evidence of an update on all accounts for which the fiduciary manages VA benefit funds. Disapprove the accounting.</a:t>
            </a:r>
            <a:endParaRPr lang="en-US" b="0" i="0" dirty="0">
              <a:solidFill>
                <a:srgbClr val="000000"/>
              </a:solidFill>
              <a:effectLst/>
              <a:latin typeface="Helvetica Neue"/>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and demonstrate examples of various financial statements/account titles</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3974434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3018" rtl="0" eaLnBrk="1" fontAlgn="auto" latinLnBrk="0" hangingPunct="1">
              <a:lnSpc>
                <a:spcPct val="100000"/>
              </a:lnSpc>
              <a:spcBef>
                <a:spcPts val="0"/>
              </a:spcBef>
              <a:spcAft>
                <a:spcPts val="0"/>
              </a:spcAft>
              <a:buClrTx/>
              <a:buSzTx/>
              <a:buFontTx/>
              <a:buNone/>
              <a:tabLst/>
              <a:defRPr/>
            </a:pPr>
            <a:r>
              <a:rPr lang="en-US" i="1" dirty="0">
                <a:solidFill>
                  <a:prstClr val="black"/>
                </a:solidFill>
              </a:rPr>
              <a:t>Policy Reference(s):  FPM I.3.C.2.f., g.</a:t>
            </a:r>
          </a:p>
          <a:p>
            <a:pPr defTabSz="923018">
              <a:defRPr/>
            </a:pPr>
            <a:endParaRPr lang="en-US" i="1" dirty="0">
              <a:solidFill>
                <a:prstClr val="black"/>
              </a:solidFill>
            </a:endParaRPr>
          </a:p>
          <a:p>
            <a:r>
              <a:rPr lang="en-US" u="sng" dirty="0"/>
              <a:t>Instructor Notes:</a:t>
            </a:r>
            <a:endParaRPr lang="en-US" dirty="0">
              <a:effectLst/>
              <a:latin typeface="arial" panose="020B0604020202020204" pitchFamily="34" charset="0"/>
            </a:endParaRPr>
          </a:p>
          <a:p>
            <a:pPr algn="l"/>
            <a:br>
              <a:rPr lang="en-US" dirty="0">
                <a:effectLst/>
                <a:latin typeface="Arial" panose="020B0604020202020204" pitchFamily="34" charset="0"/>
              </a:rPr>
            </a:br>
            <a:r>
              <a:rPr lang="en-US" b="0" i="0" dirty="0">
                <a:solidFill>
                  <a:srgbClr val="000000"/>
                </a:solidFill>
                <a:effectLst/>
                <a:latin typeface="arial" panose="020B0604020202020204" pitchFamily="34" charset="0"/>
              </a:rPr>
              <a:t>Hub personnel must be able to clearly identify income and expenditures for each beneficiary.</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a review of the accounting documents shows that the fiduciary use of a pooled account is restricted, disapprove the accounting.</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Request evidence that the fiduciary has established a properly titled account.  The hub must specifically request that the fiduciary provide evidence of an update on all accounts for which the fiduciary manages VA benefit funds.</a:t>
            </a:r>
            <a:endParaRPr lang="en-US" b="0" i="0" dirty="0">
              <a:solidFill>
                <a:srgbClr val="000000"/>
              </a:solidFill>
              <a:effectLst/>
              <a:latin typeface="Helvetica Neue"/>
            </a:endParaRPr>
          </a:p>
          <a:p>
            <a:pPr fontAlgn="base"/>
            <a:endParaRPr lang="en-US" sz="1200" b="0" i="0"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For VA purposes, a commingled financial account, whether custodial, personal or business, contains funds from multiple individuals.  Generally, a fiduciary must not commingle funds. The exceptions to this requirement are addressed in the Fiduciary Accounts and Investments training.</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financial account containing multiple source funds (e.g., VA and Social Security Administration (SSA)) for the same beneficiary is not considered a commingled financial account and is acceptable.  When multiple source funds for the same beneficiary are in the same beneficiary-fiduciary account, the fiduciary shall provide an accounting report that addresses all source funds.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Regarding spouses, it is VA's policy to minimize the government's intrusion into the marital relationship and avoid dictating requirements for property that is jointly owned by a beneficiary and spouse.  Therefore, a beneficiary’s spouse may commingle funds in the same financial accounts.</a:t>
            </a:r>
          </a:p>
          <a:p>
            <a:pPr marL="171450" indent="-171450" algn="l">
              <a:buFont typeface="Arial" panose="020B0604020202020204" pitchFamily="34" charset="0"/>
              <a:buChar cha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fiduciary must submit sufficient financial documentation such that the LIE is able to identify the income and expenditures for the specified beneficiary.  This may be satisfied through the use of a ledger containing all transactions for the beneficiary.</a:t>
            </a:r>
            <a:endParaRPr lang="en-US" b="0" i="0" dirty="0">
              <a:solidFill>
                <a:srgbClr val="000000"/>
              </a:solidFill>
              <a:effectLst/>
              <a:latin typeface="Helvetica Neue"/>
            </a:endParaRPr>
          </a:p>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081921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I.3.C.3.a.</a:t>
            </a:r>
          </a:p>
          <a:p>
            <a:pPr defTabSz="923018">
              <a:defRPr/>
            </a:pPr>
            <a:endParaRPr lang="en-US" i="1" dirty="0">
              <a:solidFill>
                <a:prstClr val="black"/>
              </a:solidFill>
            </a:endParaRPr>
          </a:p>
          <a:p>
            <a:r>
              <a:rPr lang="en-US" u="sng" dirty="0"/>
              <a:t>Instructor Notes:</a:t>
            </a:r>
          </a:p>
          <a:p>
            <a:pPr marL="171450" indent="-171450" fontAlgn="base">
              <a:buFont typeface="Arial" panose="020B0604020202020204" pitchFamily="34" charset="0"/>
              <a:buChar char="•"/>
            </a:pPr>
            <a:endParaRPr lang="en-US" sz="1200" kern="1200" dirty="0">
              <a:solidFill>
                <a:schemeClr val="tx1"/>
              </a:solidFill>
              <a:effectLst/>
              <a:latin typeface="+mn-lt"/>
              <a:ea typeface="+mn-ea"/>
              <a:cs typeface="+mn-cs"/>
            </a:endParaRPr>
          </a:p>
          <a:p>
            <a:pPr marL="0" indent="0" fontAlgn="base">
              <a:buFont typeface="Arial" panose="020B0604020202020204" pitchFamily="34" charset="0"/>
              <a:buNone/>
            </a:pPr>
            <a:r>
              <a:rPr lang="en-US" sz="1200" kern="1200" dirty="0">
                <a:solidFill>
                  <a:schemeClr val="tx1"/>
                </a:solidFill>
                <a:effectLst/>
                <a:latin typeface="+mn-lt"/>
                <a:ea typeface="+mn-ea"/>
                <a:cs typeface="+mn-cs"/>
              </a:rPr>
              <a:t>The hub must verify the starting balance on accounting reports.  The starting balance of the accounting period is referred to as the</a:t>
            </a:r>
            <a:endParaRPr lang="en-US" dirty="0">
              <a:effectLst/>
            </a:endParaRPr>
          </a:p>
          <a:p>
            <a:pPr marL="628650" lvl="1" indent="-171450" fontAlgn="base">
              <a:buFont typeface="Arial" panose="020B0604020202020204" pitchFamily="34" charset="0"/>
              <a:buChar char="•"/>
            </a:pPr>
            <a:r>
              <a:rPr lang="en-US" sz="1200" kern="1200" dirty="0">
                <a:solidFill>
                  <a:schemeClr val="tx1"/>
                </a:solidFill>
                <a:effectLst/>
                <a:latin typeface="+mn-lt"/>
                <a:ea typeface="+mn-ea"/>
                <a:cs typeface="+mn-cs"/>
              </a:rPr>
              <a:t>TOTAL ESTATE AT BEGINNING OF PERIOD on a </a:t>
            </a:r>
            <a:r>
              <a:rPr lang="en-US" sz="1200" b="1" i="1"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VA Form 21P-4706b</a:t>
            </a:r>
            <a:r>
              <a:rPr lang="en-US" sz="1200" kern="1200" dirty="0">
                <a:solidFill>
                  <a:schemeClr val="tx1"/>
                </a:solidFill>
                <a:effectLst/>
                <a:latin typeface="+mn-lt"/>
                <a:ea typeface="+mn-ea"/>
                <a:cs typeface="+mn-cs"/>
              </a:rPr>
              <a:t>, and</a:t>
            </a:r>
            <a:endParaRPr lang="en-US" dirty="0">
              <a:solidFill>
                <a:schemeClr val="tx1"/>
              </a:solidFill>
              <a:effectLst/>
            </a:endParaRPr>
          </a:p>
          <a:p>
            <a:pPr marL="628650" lvl="1" indent="-171450" fontAlgn="base">
              <a:buFont typeface="Arial" panose="020B0604020202020204" pitchFamily="34" charset="0"/>
              <a:buChar char="•"/>
            </a:pPr>
            <a:r>
              <a:rPr lang="en-US" sz="1200" kern="1200" dirty="0">
                <a:solidFill>
                  <a:schemeClr val="tx1"/>
                </a:solidFill>
                <a:effectLst/>
                <a:latin typeface="+mn-lt"/>
                <a:ea typeface="+mn-ea"/>
                <a:cs typeface="+mn-cs"/>
              </a:rPr>
              <a:t>CASH BALANCE FROM LAST ACCOUNTING on a </a:t>
            </a:r>
            <a:r>
              <a:rPr lang="en-US" sz="1200" b="1" i="1"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VA Form 21P-4706c</a:t>
            </a:r>
            <a:r>
              <a:rPr lang="en-US" sz="1200" kern="1200" dirty="0">
                <a:solidFill>
                  <a:schemeClr val="tx1"/>
                </a:solidFill>
                <a:effectLst/>
                <a:latin typeface="+mn-lt"/>
                <a:ea typeface="+mn-ea"/>
                <a:cs typeface="+mn-cs"/>
              </a:rPr>
              <a:t>.</a:t>
            </a:r>
            <a:endParaRPr lang="en-US" dirty="0">
              <a:solidFill>
                <a:schemeClr val="tx1"/>
              </a:solidFill>
              <a:effectLst/>
            </a:endParaRPr>
          </a:p>
          <a:p>
            <a:pPr marL="0" indent="0" fontAlgn="base">
              <a:buFont typeface="Arial" panose="020B0604020202020204" pitchFamily="34" charset="0"/>
              <a:buNone/>
            </a:pPr>
            <a:endParaRPr lang="en-US" sz="1200" kern="1200" dirty="0">
              <a:solidFill>
                <a:schemeClr val="tx1"/>
              </a:solidFill>
              <a:effectLst/>
              <a:latin typeface="+mn-lt"/>
              <a:ea typeface="+mn-ea"/>
              <a:cs typeface="+mn-cs"/>
            </a:endParaRPr>
          </a:p>
          <a:p>
            <a:pPr marL="0" indent="0" fontAlgn="base">
              <a:buFont typeface="Arial" panose="020B0604020202020204" pitchFamily="34" charset="0"/>
              <a:buNone/>
            </a:pPr>
            <a:r>
              <a:rPr lang="en-US" sz="1200" kern="1200" dirty="0">
                <a:solidFill>
                  <a:schemeClr val="tx1"/>
                </a:solidFill>
                <a:effectLst/>
                <a:latin typeface="+mn-lt"/>
                <a:ea typeface="+mn-ea"/>
                <a:cs typeface="+mn-cs"/>
              </a:rPr>
              <a:t>The above fields are applicable regardless to whether the accounting is received via mail or within FAST.</a:t>
            </a:r>
            <a:endParaRPr lang="en-US" dirty="0">
              <a:effectLst/>
            </a:endParaRPr>
          </a:p>
          <a:p>
            <a:pPr marL="0" indent="0" fontAlgn="base">
              <a:buFont typeface="Arial" panose="020B0604020202020204" pitchFamily="34" charset="0"/>
              <a:buNone/>
            </a:pPr>
            <a:r>
              <a:rPr lang="en-US" sz="1200" kern="1200" dirty="0">
                <a:solidFill>
                  <a:schemeClr val="tx1"/>
                </a:solidFill>
                <a:effectLst/>
                <a:latin typeface="+mn-lt"/>
                <a:ea typeface="+mn-ea"/>
                <a:cs typeface="+mn-cs"/>
              </a:rPr>
              <a:t> </a:t>
            </a:r>
            <a:endParaRPr lang="en-US" dirty="0">
              <a:effectLst/>
            </a:endParaRPr>
          </a:p>
          <a:p>
            <a:pPr marL="0" indent="0" fontAlgn="base">
              <a:buFont typeface="Arial" panose="020B0604020202020204" pitchFamily="34" charset="0"/>
              <a:buNone/>
            </a:pPr>
            <a:r>
              <a:rPr lang="en-US" sz="1200" kern="1200" dirty="0">
                <a:solidFill>
                  <a:schemeClr val="tx1"/>
                </a:solidFill>
                <a:effectLst/>
                <a:latin typeface="+mn-lt"/>
                <a:ea typeface="+mn-ea"/>
                <a:cs typeface="+mn-cs"/>
              </a:rPr>
              <a:t>The following describes the appropriate starting balance for the accounting type:</a:t>
            </a:r>
          </a:p>
          <a:p>
            <a:pPr marL="628650" lvl="1" indent="-171450" fontAlgn="base">
              <a:buFont typeface="Arial" panose="020B0604020202020204" pitchFamily="34" charset="0"/>
              <a:buChar char="•"/>
            </a:pPr>
            <a:r>
              <a:rPr lang="en-US" sz="1200" kern="1200" dirty="0">
                <a:solidFill>
                  <a:schemeClr val="tx1"/>
                </a:solidFill>
                <a:effectLst/>
                <a:latin typeface="+mn-lt"/>
                <a:ea typeface="+mn-ea"/>
                <a:cs typeface="+mn-cs"/>
              </a:rPr>
              <a:t>First accounting following an IA—Starting Balance $0</a:t>
            </a:r>
          </a:p>
          <a:p>
            <a:pPr marL="628650" lvl="1" indent="-171450" fontAlgn="base">
              <a:buFont typeface="Arial" panose="020B0604020202020204" pitchFamily="34" charset="0"/>
              <a:buChar char="•"/>
            </a:pPr>
            <a:r>
              <a:rPr lang="en-US" sz="1200" kern="1200" dirty="0">
                <a:solidFill>
                  <a:schemeClr val="tx1"/>
                </a:solidFill>
                <a:effectLst/>
                <a:latin typeface="+mn-lt"/>
                <a:ea typeface="+mn-ea"/>
                <a:cs typeface="+mn-cs"/>
              </a:rPr>
              <a:t>First accounting following a SIA—Starting Balance $0</a:t>
            </a:r>
          </a:p>
          <a:p>
            <a:pPr marL="628650" lvl="1" indent="-171450" fontAlgn="base">
              <a:buFont typeface="Arial" panose="020B0604020202020204" pitchFamily="34" charset="0"/>
              <a:buChar char="•"/>
            </a:pPr>
            <a:r>
              <a:rPr lang="en-US" sz="1200" kern="1200" dirty="0">
                <a:solidFill>
                  <a:schemeClr val="tx1"/>
                </a:solidFill>
                <a:effectLst/>
                <a:latin typeface="+mn-lt"/>
                <a:ea typeface="+mn-ea"/>
                <a:cs typeface="+mn-cs"/>
              </a:rPr>
              <a:t>Subsequent accounting—Starting balance of this accounting is the ending balance as indicated in the previously approved accounting</a:t>
            </a:r>
          </a:p>
          <a:p>
            <a:pPr marL="628650" lvl="1" indent="-171450" fontAlgn="base">
              <a:buFont typeface="Arial" panose="020B0604020202020204" pitchFamily="34" charset="0"/>
              <a:buChar char="•"/>
            </a:pPr>
            <a:r>
              <a:rPr lang="en-US" sz="1200" kern="1200" dirty="0">
                <a:solidFill>
                  <a:schemeClr val="tx1"/>
                </a:solidFill>
                <a:effectLst/>
                <a:latin typeface="+mn-lt"/>
                <a:ea typeface="+mn-ea"/>
                <a:cs typeface="+mn-cs"/>
              </a:rPr>
              <a:t>New accounting requirement established after the IA or SIA due to the discovery of VA FUM exceeding $10,000 or a determination under 38 CFR 13.280(a)(4)—Starting balance is </a:t>
            </a:r>
            <a:r>
              <a:rPr lang="en-US" b="0" i="0" dirty="0">
                <a:solidFill>
                  <a:srgbClr val="000000"/>
                </a:solidFill>
                <a:effectLst/>
                <a:latin typeface="arial" panose="020B0604020202020204" pitchFamily="34" charset="0"/>
              </a:rPr>
              <a:t>the verified VA FUM amount documented on the field examination or in the eFolder on the date of the field examination, fund usage review, or other routine oversight.</a:t>
            </a:r>
          </a:p>
          <a:p>
            <a:pPr marL="628650" lvl="1" indent="-171450" algn="l">
              <a:buFont typeface="Arial" panose="020B0604020202020204" pitchFamily="34" charset="0"/>
              <a:buChar char="•"/>
            </a:pPr>
            <a:r>
              <a:rPr lang="en-US" sz="1200" kern="1200" dirty="0">
                <a:solidFill>
                  <a:schemeClr val="tx1"/>
                </a:solidFill>
                <a:effectLst/>
                <a:latin typeface="+mn-lt"/>
                <a:ea typeface="+mn-ea"/>
                <a:cs typeface="+mn-cs"/>
              </a:rPr>
              <a:t>New accounting requirement established after the IA or SIA due to an increase in the Veterans compensation payment to the 100% rate—Starting balance is </a:t>
            </a:r>
            <a:r>
              <a:rPr lang="en-US" b="0" i="0" dirty="0">
                <a:solidFill>
                  <a:srgbClr val="000000"/>
                </a:solidFill>
                <a:effectLst/>
                <a:latin typeface="arial" panose="020B0604020202020204" pitchFamily="34" charset="0"/>
              </a:rPr>
              <a:t>the verified VA FUM amount documented on the field examination or in the eFolder on the date of the field examination, fund usage review, or other routine oversight, if known.</a:t>
            </a:r>
            <a:r>
              <a:rPr lang="en-US" b="0" i="0" dirty="0">
                <a:solidFill>
                  <a:srgbClr val="000000"/>
                </a:solidFill>
                <a:effectLst/>
                <a:latin typeface="Helvetica Neue"/>
              </a:rPr>
              <a:t> </a:t>
            </a:r>
            <a:r>
              <a:rPr lang="en-US" b="0" i="0" dirty="0">
                <a:solidFill>
                  <a:srgbClr val="000000"/>
                </a:solidFill>
                <a:effectLst/>
                <a:latin typeface="arial" panose="020B0604020202020204" pitchFamily="34" charset="0"/>
              </a:rPr>
              <a:t>If the VA FUM amount is unknown, the appropriate starting balance is $0.</a:t>
            </a:r>
            <a:endParaRPr lang="en-US" b="0" i="0" dirty="0">
              <a:solidFill>
                <a:srgbClr val="000000"/>
              </a:solidFill>
              <a:effectLst/>
              <a:latin typeface="Helvetica Neue"/>
            </a:endParaRPr>
          </a:p>
          <a:p>
            <a:pPr marL="457200" lvl="1" indent="0" fontAlgn="base">
              <a:buFont typeface="Arial" panose="020B0604020202020204" pitchFamily="34" charset="0"/>
              <a:buNone/>
            </a:pPr>
            <a:endParaRPr lang="en-US" sz="1200"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VBMS uses the accounting period starting balance in conjunction with the previous VA FUM amount and other FUM to automatically calculate the total FUM.</a:t>
            </a:r>
            <a:endParaRPr lang="en-US" b="0" i="0" dirty="0">
              <a:solidFill>
                <a:srgbClr val="000000"/>
              </a:solidFill>
              <a:effectLst/>
              <a:latin typeface="Helvetica Neue"/>
            </a:endParaRPr>
          </a:p>
          <a:p>
            <a:pPr algn="l"/>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841042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I.3.C.3.a.</a:t>
            </a:r>
          </a:p>
          <a:p>
            <a:pPr defTabSz="923018">
              <a:defRPr/>
            </a:pPr>
            <a:endParaRPr lang="en-US" i="1" dirty="0">
              <a:solidFill>
                <a:prstClr val="black"/>
              </a:solidFill>
            </a:endParaRPr>
          </a:p>
          <a:p>
            <a:r>
              <a:rPr lang="en-US" u="sng" dirty="0"/>
              <a:t>Instructor Notes:</a:t>
            </a:r>
          </a:p>
          <a:p>
            <a:pPr marL="171450" indent="-171450" fontAlgn="base">
              <a:buFont typeface="Arial" panose="020B0604020202020204" pitchFamily="34" charset="0"/>
              <a:buChar char="•"/>
            </a:pPr>
            <a:endParaRPr lang="en-US" sz="1200" kern="1200" dirty="0">
              <a:solidFill>
                <a:schemeClr val="tx1"/>
              </a:solidFill>
              <a:effectLst/>
              <a:latin typeface="+mn-lt"/>
              <a:ea typeface="+mn-ea"/>
              <a:cs typeface="+mn-cs"/>
            </a:endParaRPr>
          </a:p>
          <a:p>
            <a:pPr algn="l"/>
            <a:r>
              <a:rPr lang="en-US" b="0" i="0" dirty="0">
                <a:solidFill>
                  <a:srgbClr val="000000"/>
                </a:solidFill>
                <a:effectLst/>
                <a:latin typeface="arial" panose="020B0604020202020204" pitchFamily="34" charset="0"/>
              </a:rPr>
              <a:t>Any funds an individual managed prior to being appointed as a VA fiduciary are </a:t>
            </a:r>
            <a:r>
              <a:rPr lang="en-US" b="1" i="1" dirty="0">
                <a:solidFill>
                  <a:srgbClr val="000000"/>
                </a:solidFill>
                <a:effectLst/>
                <a:latin typeface="arial" panose="020B0604020202020204" pitchFamily="34" charset="0"/>
              </a:rPr>
              <a:t>not</a:t>
            </a:r>
            <a:r>
              <a:rPr lang="en-US" b="0" i="0" dirty="0">
                <a:solidFill>
                  <a:srgbClr val="000000"/>
                </a:solidFill>
                <a:effectLst/>
                <a:latin typeface="arial" panose="020B0604020202020204" pitchFamily="34" charset="0"/>
              </a:rPr>
              <a:t> considered FUM.</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Hub personnel should not disapprove the accounting when the beginning balance on the accounting form is incorrect if the LIE can validate the correct starting balance based on financial documentation provided with the accounting.</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In any situation where the fiduciary’s accounting form starting balance does not match the correct starting balance: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 not immediately disapprove the accounting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utilize the financial institution statements and the previously approved accounting to validate the actual starting balance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list the correct starting balance in the VBMS </a:t>
            </a:r>
            <a:r>
              <a:rPr lang="en-US" b="0" i="1" dirty="0">
                <a:solidFill>
                  <a:srgbClr val="000000"/>
                </a:solidFill>
                <a:effectLst/>
                <a:latin typeface="arial" panose="020B0604020202020204" pitchFamily="34" charset="0"/>
              </a:rPr>
              <a:t>Accounting Audit Tool</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document the discrepancy in the NOTES section in the VBMS </a:t>
            </a:r>
            <a:r>
              <a:rPr lang="en-US" b="0" i="1" dirty="0">
                <a:solidFill>
                  <a:srgbClr val="000000"/>
                </a:solidFill>
                <a:effectLst/>
                <a:latin typeface="arial" panose="020B0604020202020204" pitchFamily="34" charset="0"/>
              </a:rPr>
              <a:t>Accounting Audit Tool</a:t>
            </a:r>
            <a:r>
              <a:rPr lang="en-US" b="0" i="0" dirty="0">
                <a:solidFill>
                  <a:srgbClr val="000000"/>
                </a:solidFill>
                <a:effectLst/>
                <a:latin typeface="arial" panose="020B0604020202020204" pitchFamily="34" charset="0"/>
              </a:rPr>
              <a:t>,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notify the fiduciary of the discrepancy.</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Document any starting balance discrepancies in the NOTES section of the VBMS Accounting Audit Tool.  The note must detail the varying amounts between the accounting form balance and financial institution statement and indicate that the financial statement balance was validated as the actual amount.</a:t>
            </a:r>
          </a:p>
          <a:p>
            <a:pPr algn="l"/>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and demonstrate the guidance on this slide and the previous slide, including where beginning balance can be found on VA Form 4706b and 4706c, where verified VA FUM amounts can be found in VBMS-Fiduciary, and how discrepancies are documented in the AAT.</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4121309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solidFill>
                  <a:prstClr val="black"/>
                </a:solidFill>
              </a:rPr>
              <a:t>Policy Reference(s):  FPM I.3.C.3.b.</a:t>
            </a:r>
          </a:p>
          <a:p>
            <a:pPr defTabSz="923018">
              <a:defRPr/>
            </a:pPr>
            <a:endParaRPr lang="en-US" i="1" dirty="0">
              <a:solidFill>
                <a:prstClr val="black"/>
              </a:solidFill>
            </a:endParaRPr>
          </a:p>
          <a:p>
            <a:r>
              <a:rPr lang="en-US" u="sng" dirty="0"/>
              <a:t>Instructor Notes:</a:t>
            </a:r>
            <a:endParaRPr lang="en-US" sz="1200" b="1" u="sng" kern="1200" dirty="0">
              <a:solidFill>
                <a:schemeClr val="tx1"/>
              </a:solidFill>
              <a:effectLst/>
              <a:latin typeface="+mn-lt"/>
              <a:ea typeface="+mn-ea"/>
              <a:cs typeface="+mn-cs"/>
            </a:endParaRPr>
          </a:p>
          <a:p>
            <a:pPr fontAlgn="base"/>
            <a:br>
              <a:rPr lang="en-US" dirty="0">
                <a:effectLst/>
                <a:latin typeface="arial" panose="020B0604020202020204" pitchFamily="34" charset="0"/>
              </a:rPr>
            </a:br>
            <a:r>
              <a:rPr lang="en-US" dirty="0">
                <a:effectLst/>
                <a:latin typeface="arial" panose="020B0604020202020204" pitchFamily="34" charset="0"/>
              </a:rPr>
              <a:t>Income refers to cash or cash-equivalents the fiduciary receives on behalf of the beneficiary for which the fiduciary manages.</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auditing hub personnel must verify that the fiduciary reported all regular and one-time income received on behalf of the beneficiary including, but not limited to</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VA benefit payment deposit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funds transferred from previous fiduciary</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savings of VA benefit funds including interest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interest income resulting from the investment or saving</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rental income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employment income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Federal benefit payments (retirement, Social Security, etc.), and </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annuity.</a:t>
            </a:r>
          </a:p>
          <a:p>
            <a:pPr marL="0" indent="0" fontAlgn="base">
              <a:buFont typeface="Arial" panose="020B0604020202020204" pitchFamily="34" charset="0"/>
              <a:buNone/>
            </a:pP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4277108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dirty="0"/>
              <a:t>Click to edit Master title style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276477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userDrawn="1"/>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Tree>
    <p:extLst>
      <p:ext uri="{BB962C8B-B14F-4D97-AF65-F5344CB8AC3E}">
        <p14:creationId xmlns:p14="http://schemas.microsoft.com/office/powerpoint/2010/main" val="8717553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563624" y="143256"/>
            <a:ext cx="7162800" cy="381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C9B0C31-1D58-41AF-AF6C-AC3774E4933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782825546"/>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defTabSz="914400" rtl="0" eaLnBrk="1" latinLnBrk="0" hangingPunct="1">
        <a:spcBef>
          <a:spcPct val="0"/>
        </a:spcBef>
        <a:buNone/>
        <a:defRPr sz="24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vba.va.gov/pubs/forms/VBA-21P-4718a-ARE.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vbaw.vba.va.gov/bl/20/cio/20s5/forms/VBA-21-3537a-ARE.pdf"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2308416"/>
            <a:ext cx="6553200" cy="968184"/>
          </a:xfrm>
        </p:spPr>
        <p:txBody>
          <a:bodyPr>
            <a:normAutofit fontScale="90000"/>
          </a:bodyPr>
          <a:lstStyle/>
          <a:p>
            <a:br>
              <a:rPr lang="en-US" dirty="0"/>
            </a:br>
            <a:r>
              <a:rPr lang="en-US" dirty="0"/>
              <a:t>Accounting Audit (Core)</a:t>
            </a:r>
            <a:br>
              <a:rPr lang="en-US" dirty="0"/>
            </a:br>
            <a:endParaRPr lang="en-US" dirty="0"/>
          </a:p>
        </p:txBody>
      </p:sp>
      <p:sp>
        <p:nvSpPr>
          <p:cNvPr id="4" name="Subtitle 2">
            <a:extLst>
              <a:ext uri="{FF2B5EF4-FFF2-40B4-BE49-F238E27FC236}">
                <a16:creationId xmlns:a16="http://schemas.microsoft.com/office/drawing/2014/main" id="{30E8A7BA-9F1D-8135-2549-ACA26E79A853}"/>
              </a:ext>
            </a:extLst>
          </p:cNvPr>
          <p:cNvSpPr txBox="1">
            <a:spLocks/>
          </p:cNvSpPr>
          <p:nvPr/>
        </p:nvSpPr>
        <p:spPr>
          <a:xfrm>
            <a:off x="2590800" y="6186487"/>
            <a:ext cx="5181600" cy="6858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bg1"/>
                </a:solidFill>
              </a:rPr>
              <a:t>Pension and Fiduciary Service | April 2023</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9547E-7928-4333-AB7D-96BA35726867}"/>
              </a:ext>
            </a:extLst>
          </p:cNvPr>
          <p:cNvSpPr>
            <a:spLocks noGrp="1"/>
          </p:cNvSpPr>
          <p:nvPr>
            <p:ph type="title"/>
          </p:nvPr>
        </p:nvSpPr>
        <p:spPr/>
        <p:txBody>
          <a:bodyPr/>
          <a:lstStyle/>
          <a:p>
            <a:r>
              <a:rPr lang="en-US" dirty="0"/>
              <a:t>Income Verification</a:t>
            </a:r>
          </a:p>
        </p:txBody>
      </p:sp>
      <p:sp>
        <p:nvSpPr>
          <p:cNvPr id="3" name="Content Placeholder 2">
            <a:extLst>
              <a:ext uri="{FF2B5EF4-FFF2-40B4-BE49-F238E27FC236}">
                <a16:creationId xmlns:a16="http://schemas.microsoft.com/office/drawing/2014/main" id="{35FF2F01-B277-4147-BAF9-C20F96B1932A}"/>
              </a:ext>
            </a:extLst>
          </p:cNvPr>
          <p:cNvSpPr>
            <a:spLocks noGrp="1"/>
          </p:cNvSpPr>
          <p:nvPr>
            <p:ph idx="1"/>
          </p:nvPr>
        </p:nvSpPr>
        <p:spPr/>
        <p:txBody>
          <a:bodyPr/>
          <a:lstStyle/>
          <a:p>
            <a:r>
              <a:rPr lang="en-US" dirty="0"/>
              <a:t>Verify all income and amounts</a:t>
            </a:r>
          </a:p>
          <a:p>
            <a:pPr lvl="1"/>
            <a:r>
              <a:rPr lang="en-US" dirty="0"/>
              <a:t>Field examination report</a:t>
            </a:r>
          </a:p>
          <a:p>
            <a:pPr lvl="1"/>
            <a:r>
              <a:rPr lang="en-US" dirty="0"/>
              <a:t>Fund usage report</a:t>
            </a:r>
          </a:p>
          <a:p>
            <a:pPr lvl="1"/>
            <a:r>
              <a:rPr lang="en-US" dirty="0"/>
              <a:t>Accounting</a:t>
            </a:r>
          </a:p>
          <a:p>
            <a:pPr lvl="1"/>
            <a:r>
              <a:rPr lang="en-US" dirty="0"/>
              <a:t>Financial institution documents</a:t>
            </a:r>
          </a:p>
          <a:p>
            <a:pPr lvl="1"/>
            <a:r>
              <a:rPr lang="en-US" dirty="0"/>
              <a:t>Corporate record</a:t>
            </a:r>
          </a:p>
          <a:p>
            <a:pPr lvl="1"/>
            <a:r>
              <a:rPr lang="en-US" dirty="0"/>
              <a:t>SSA inquiry</a:t>
            </a:r>
          </a:p>
          <a:p>
            <a:pPr lvl="1"/>
            <a:r>
              <a:rPr lang="en-US" dirty="0"/>
              <a:t>Check or check stub</a:t>
            </a:r>
          </a:p>
        </p:txBody>
      </p:sp>
      <p:pic>
        <p:nvPicPr>
          <p:cNvPr id="6" name="Picture 3" descr="computer monitor with display showing &quot;Instructor Demonstration&quot;">
            <a:extLst>
              <a:ext uri="{FF2B5EF4-FFF2-40B4-BE49-F238E27FC236}">
                <a16:creationId xmlns:a16="http://schemas.microsoft.com/office/drawing/2014/main" id="{74253374-6692-9934-1036-17F091989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03624"/>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a:extLst>
              <a:ext uri="{FF2B5EF4-FFF2-40B4-BE49-F238E27FC236}">
                <a16:creationId xmlns:a16="http://schemas.microsoft.com/office/drawing/2014/main" id="{6F4B200F-393B-40D8-A4A1-43D6F1351D33}"/>
              </a:ext>
            </a:extLst>
          </p:cNvPr>
          <p:cNvSpPr>
            <a:spLocks noGrp="1"/>
          </p:cNvSpPr>
          <p:nvPr>
            <p:ph type="sldNum" sz="quarter" idx="12"/>
          </p:nvPr>
        </p:nvSpPr>
        <p:spPr/>
        <p:txBody>
          <a:bodyPr/>
          <a:lstStyle/>
          <a:p>
            <a:fld id="{31640669-3FD2-4B34-9A2D-584949EF09F8}" type="slidenum">
              <a:rPr lang="en-US" smtClean="0"/>
              <a:pPr/>
              <a:t>10</a:t>
            </a:fld>
            <a:endParaRPr lang="en-US" dirty="0"/>
          </a:p>
        </p:txBody>
      </p:sp>
      <p:sp>
        <p:nvSpPr>
          <p:cNvPr id="7" name="Title 1">
            <a:extLst>
              <a:ext uri="{FF2B5EF4-FFF2-40B4-BE49-F238E27FC236}">
                <a16:creationId xmlns:a16="http://schemas.microsoft.com/office/drawing/2014/main" id="{C0ABACBC-04DC-83E0-E91B-90808B33EC3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784687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9547E-7928-4333-AB7D-96BA35726867}"/>
              </a:ext>
            </a:extLst>
          </p:cNvPr>
          <p:cNvSpPr>
            <a:spLocks noGrp="1"/>
          </p:cNvSpPr>
          <p:nvPr>
            <p:ph type="title"/>
          </p:nvPr>
        </p:nvSpPr>
        <p:spPr/>
        <p:txBody>
          <a:bodyPr/>
          <a:lstStyle/>
          <a:p>
            <a:r>
              <a:rPr lang="en-US" dirty="0"/>
              <a:t>Documenting in VBMS</a:t>
            </a:r>
          </a:p>
        </p:txBody>
      </p:sp>
      <p:graphicFrame>
        <p:nvGraphicFramePr>
          <p:cNvPr id="5" name="Table 7">
            <a:extLst>
              <a:ext uri="{FF2B5EF4-FFF2-40B4-BE49-F238E27FC236}">
                <a16:creationId xmlns:a16="http://schemas.microsoft.com/office/drawing/2014/main" id="{597A2EA8-B0A9-4098-8C2B-97EE9F9D364B}"/>
              </a:ext>
            </a:extLst>
          </p:cNvPr>
          <p:cNvGraphicFramePr>
            <a:graphicFrameLocks noGrp="1"/>
          </p:cNvGraphicFramePr>
          <p:nvPr>
            <p:ph idx="1"/>
            <p:extLst>
              <p:ext uri="{D42A27DB-BD31-4B8C-83A1-F6EECF244321}">
                <p14:modId xmlns:p14="http://schemas.microsoft.com/office/powerpoint/2010/main" val="3076188467"/>
              </p:ext>
            </p:extLst>
          </p:nvPr>
        </p:nvGraphicFramePr>
        <p:xfrm>
          <a:off x="457200" y="1752600"/>
          <a:ext cx="8229600" cy="39598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856803864"/>
                    </a:ext>
                  </a:extLst>
                </a:gridCol>
                <a:gridCol w="2743200">
                  <a:extLst>
                    <a:ext uri="{9D8B030D-6E8A-4147-A177-3AD203B41FA5}">
                      <a16:colId xmlns:a16="http://schemas.microsoft.com/office/drawing/2014/main" val="482139626"/>
                    </a:ext>
                  </a:extLst>
                </a:gridCol>
                <a:gridCol w="2743200">
                  <a:extLst>
                    <a:ext uri="{9D8B030D-6E8A-4147-A177-3AD203B41FA5}">
                      <a16:colId xmlns:a16="http://schemas.microsoft.com/office/drawing/2014/main" val="719844149"/>
                    </a:ext>
                  </a:extLst>
                </a:gridCol>
              </a:tblGrid>
              <a:tr h="370840">
                <a:tc>
                  <a:txBody>
                    <a:bodyPr/>
                    <a:lstStyle/>
                    <a:p>
                      <a:pPr algn="l" fontAlgn="t"/>
                      <a:r>
                        <a:rPr lang="en-US" sz="1600" b="1" dirty="0">
                          <a:effectLst/>
                          <a:latin typeface="arial" panose="020B0604020202020204" pitchFamily="34" charset="0"/>
                        </a:rPr>
                        <a:t>If income type is …</a:t>
                      </a:r>
                      <a:endParaRPr lang="en-US" sz="1600" dirty="0">
                        <a:effectLst/>
                      </a:endParaRPr>
                    </a:p>
                  </a:txBody>
                  <a:tcPr marL="6350" marR="6350" marT="6350" marB="6350"/>
                </a:tc>
                <a:tc>
                  <a:txBody>
                    <a:bodyPr/>
                    <a:lstStyle/>
                    <a:p>
                      <a:pPr algn="l" fontAlgn="t"/>
                      <a:r>
                        <a:rPr lang="en-US" sz="1600" b="1" dirty="0">
                          <a:effectLst/>
                          <a:latin typeface="arial" panose="020B0604020202020204" pitchFamily="34" charset="0"/>
                        </a:rPr>
                        <a:t>Then document …</a:t>
                      </a:r>
                      <a:endParaRPr lang="en-US" sz="1600" dirty="0">
                        <a:effectLst/>
                      </a:endParaRPr>
                    </a:p>
                  </a:txBody>
                  <a:tcPr marL="6350" marR="6350" marT="6350" marB="6350"/>
                </a:tc>
                <a:tc>
                  <a:txBody>
                    <a:bodyPr/>
                    <a:lstStyle/>
                    <a:p>
                      <a:pPr algn="l" fontAlgn="t"/>
                      <a:r>
                        <a:rPr lang="en-US" sz="1600" b="1" dirty="0">
                          <a:effectLst/>
                          <a:latin typeface="arial" panose="020B0604020202020204" pitchFamily="34" charset="0"/>
                        </a:rPr>
                        <a:t>AAT will total and list ...</a:t>
                      </a:r>
                      <a:endParaRPr lang="en-US" sz="1600" dirty="0">
                        <a:effectLst/>
                      </a:endParaRPr>
                    </a:p>
                  </a:txBody>
                  <a:tcPr marL="6350" marR="6350" marT="6350" marB="6350"/>
                </a:tc>
                <a:extLst>
                  <a:ext uri="{0D108BD9-81ED-4DB2-BD59-A6C34878D82A}">
                    <a16:rowId xmlns:a16="http://schemas.microsoft.com/office/drawing/2014/main" val="501713136"/>
                  </a:ext>
                </a:extLst>
              </a:tr>
              <a:tr h="370840">
                <a:tc>
                  <a:txBody>
                    <a:bodyPr/>
                    <a:lstStyle/>
                    <a:p>
                      <a:pPr fontAlgn="t"/>
                      <a:r>
                        <a:rPr lang="en-US" sz="1600" i="1" dirty="0">
                          <a:effectLst/>
                          <a:latin typeface="arial" panose="020B0604020202020204" pitchFamily="34" charset="0"/>
                        </a:rPr>
                        <a:t>VA</a:t>
                      </a:r>
                      <a:endParaRPr lang="en-US" sz="1600" dirty="0">
                        <a:effectLst/>
                      </a:endParaRPr>
                    </a:p>
                  </a:txBody>
                  <a:tcPr marL="6350" marR="6350" marT="6350" marB="6350"/>
                </a:tc>
                <a:tc>
                  <a:txBody>
                    <a:bodyPr/>
                    <a:lstStyle/>
                    <a:p>
                      <a:pPr fontAlgn="t"/>
                      <a:r>
                        <a:rPr lang="en-US" sz="1600" dirty="0">
                          <a:effectLst/>
                          <a:latin typeface="arial" panose="020B0604020202020204" pitchFamily="34" charset="0"/>
                        </a:rPr>
                        <a:t>amount of VA income paid monthly, quarterly, semiannually, or annually</a:t>
                      </a:r>
                      <a:endParaRPr lang="en-US" sz="1600" dirty="0">
                        <a:effectLst/>
                      </a:endParaRPr>
                    </a:p>
                  </a:txBody>
                  <a:tcPr marL="6350" marR="6350" marT="6350" marB="6350"/>
                </a:tc>
                <a:tc rowSpan="3">
                  <a:txBody>
                    <a:bodyPr/>
                    <a:lstStyle/>
                    <a:p>
                      <a:pPr fontAlgn="t"/>
                      <a:r>
                        <a:rPr lang="it-IT" sz="1600" dirty="0">
                          <a:effectLst/>
                          <a:latin typeface="arial" panose="020B0604020202020204" pitchFamily="34" charset="0"/>
                        </a:rPr>
                        <a:t>all VA income as VA FUM</a:t>
                      </a:r>
                      <a:endParaRPr lang="it-IT" sz="1600" dirty="0">
                        <a:effectLst/>
                      </a:endParaRPr>
                    </a:p>
                  </a:txBody>
                  <a:tcPr marL="6350" marR="6350" marT="6350" marB="6350"/>
                </a:tc>
                <a:extLst>
                  <a:ext uri="{0D108BD9-81ED-4DB2-BD59-A6C34878D82A}">
                    <a16:rowId xmlns:a16="http://schemas.microsoft.com/office/drawing/2014/main" val="2643706161"/>
                  </a:ext>
                </a:extLst>
              </a:tr>
              <a:tr h="370840">
                <a:tc>
                  <a:txBody>
                    <a:bodyPr/>
                    <a:lstStyle/>
                    <a:p>
                      <a:pPr fontAlgn="t"/>
                      <a:r>
                        <a:rPr lang="en-US" sz="1600" i="1">
                          <a:effectLst/>
                          <a:latin typeface="arial" panose="020B0604020202020204" pitchFamily="34" charset="0"/>
                        </a:rPr>
                        <a:t>VA Lump Sum</a:t>
                      </a:r>
                      <a:endParaRPr lang="en-US" sz="1600">
                        <a:effectLst/>
                      </a:endParaRPr>
                    </a:p>
                  </a:txBody>
                  <a:tcPr marL="6350" marR="6350" marT="6350" marB="6350"/>
                </a:tc>
                <a:tc>
                  <a:txBody>
                    <a:bodyPr/>
                    <a:lstStyle/>
                    <a:p>
                      <a:pPr fontAlgn="t"/>
                      <a:r>
                        <a:rPr lang="en-US" sz="1600">
                          <a:effectLst/>
                          <a:latin typeface="arial" panose="020B0604020202020204" pitchFamily="34" charset="0"/>
                        </a:rPr>
                        <a:t>total retroactive VA payments</a:t>
                      </a:r>
                      <a:endParaRPr lang="en-US" sz="1600">
                        <a:effectLst/>
                      </a:endParaRPr>
                    </a:p>
                  </a:txBody>
                  <a:tcPr marL="6350" marR="6350" marT="6350" marB="6350"/>
                </a:tc>
                <a:tc vMerge="1">
                  <a:txBody>
                    <a:bodyPr/>
                    <a:lstStyle/>
                    <a:p>
                      <a:endParaRPr lang="en-US"/>
                    </a:p>
                  </a:txBody>
                  <a:tcPr/>
                </a:tc>
                <a:extLst>
                  <a:ext uri="{0D108BD9-81ED-4DB2-BD59-A6C34878D82A}">
                    <a16:rowId xmlns:a16="http://schemas.microsoft.com/office/drawing/2014/main" val="5388308"/>
                  </a:ext>
                </a:extLst>
              </a:tr>
              <a:tr h="370840">
                <a:tc>
                  <a:txBody>
                    <a:bodyPr/>
                    <a:lstStyle/>
                    <a:p>
                      <a:pPr fontAlgn="t"/>
                      <a:r>
                        <a:rPr lang="en-US" sz="1600" i="1">
                          <a:effectLst/>
                          <a:latin typeface="arial" panose="020B0604020202020204" pitchFamily="34" charset="0"/>
                        </a:rPr>
                        <a:t>Other VA</a:t>
                      </a:r>
                      <a:endParaRPr lang="en-US" sz="1600">
                        <a:effectLst/>
                      </a:endParaRPr>
                    </a:p>
                  </a:txBody>
                  <a:tcPr marL="6350" marR="6350" marT="6350" marB="6350"/>
                </a:tc>
                <a:tc>
                  <a:txBody>
                    <a:bodyPr/>
                    <a:lstStyle/>
                    <a:p>
                      <a:pPr fontAlgn="t"/>
                      <a:r>
                        <a:rPr lang="en-US" sz="1600" dirty="0">
                          <a:effectLst/>
                          <a:latin typeface="arial" panose="020B0604020202020204" pitchFamily="34" charset="0"/>
                        </a:rPr>
                        <a:t>total amount of other VA payments paid to fiduciary in a properly titled account</a:t>
                      </a:r>
                      <a:endParaRPr lang="en-US" sz="1600" dirty="0">
                        <a:effectLst/>
                      </a:endParaRPr>
                    </a:p>
                  </a:txBody>
                  <a:tcPr marL="6350" marR="6350" marT="6350" marB="6350"/>
                </a:tc>
                <a:tc vMerge="1">
                  <a:txBody>
                    <a:bodyPr/>
                    <a:lstStyle/>
                    <a:p>
                      <a:endParaRPr lang="en-US"/>
                    </a:p>
                  </a:txBody>
                  <a:tcPr/>
                </a:tc>
                <a:extLst>
                  <a:ext uri="{0D108BD9-81ED-4DB2-BD59-A6C34878D82A}">
                    <a16:rowId xmlns:a16="http://schemas.microsoft.com/office/drawing/2014/main" val="389801392"/>
                  </a:ext>
                </a:extLst>
              </a:tr>
              <a:tr h="370840">
                <a:tc>
                  <a:txBody>
                    <a:bodyPr/>
                    <a:lstStyle/>
                    <a:p>
                      <a:pPr fontAlgn="t"/>
                      <a:r>
                        <a:rPr lang="en-US" sz="1600" i="1">
                          <a:effectLst/>
                          <a:latin typeface="arial" panose="020B0604020202020204" pitchFamily="34" charset="0"/>
                        </a:rPr>
                        <a:t>Social Security</a:t>
                      </a:r>
                      <a:endParaRPr lang="en-US" sz="1600">
                        <a:effectLst/>
                      </a:endParaRPr>
                    </a:p>
                  </a:txBody>
                  <a:tcPr marL="6350" marR="6350" marT="6350" marB="6350"/>
                </a:tc>
                <a:tc>
                  <a:txBody>
                    <a:bodyPr/>
                    <a:lstStyle/>
                    <a:p>
                      <a:pPr fontAlgn="t"/>
                      <a:r>
                        <a:rPr lang="en-US" sz="1600">
                          <a:effectLst/>
                          <a:latin typeface="arial" panose="020B0604020202020204" pitchFamily="34" charset="0"/>
                        </a:rPr>
                        <a:t>amount of income</a:t>
                      </a:r>
                      <a:endParaRPr lang="en-US" sz="1600">
                        <a:effectLst/>
                      </a:endParaRPr>
                    </a:p>
                  </a:txBody>
                  <a:tcPr marL="6350" marR="6350" marT="6350" marB="6350"/>
                </a:tc>
                <a:tc rowSpan="3">
                  <a:txBody>
                    <a:bodyPr/>
                    <a:lstStyle/>
                    <a:p>
                      <a:pPr fontAlgn="t"/>
                      <a:r>
                        <a:rPr lang="en-US" sz="1600" dirty="0">
                          <a:effectLst/>
                          <a:latin typeface="arial" panose="020B0604020202020204" pitchFamily="34" charset="0"/>
                        </a:rPr>
                        <a:t>the income as other FUM</a:t>
                      </a:r>
                      <a:endParaRPr lang="en-US" sz="1600" dirty="0">
                        <a:effectLst/>
                      </a:endParaRPr>
                    </a:p>
                  </a:txBody>
                  <a:tcPr marL="6350" marR="6350" marT="6350" marB="6350"/>
                </a:tc>
                <a:extLst>
                  <a:ext uri="{0D108BD9-81ED-4DB2-BD59-A6C34878D82A}">
                    <a16:rowId xmlns:a16="http://schemas.microsoft.com/office/drawing/2014/main" val="1935661405"/>
                  </a:ext>
                </a:extLst>
              </a:tr>
              <a:tr h="370840">
                <a:tc>
                  <a:txBody>
                    <a:bodyPr/>
                    <a:lstStyle/>
                    <a:p>
                      <a:pPr fontAlgn="t"/>
                      <a:r>
                        <a:rPr lang="en-US" sz="1600" i="1">
                          <a:effectLst/>
                          <a:latin typeface="arial" panose="020B0604020202020204" pitchFamily="34" charset="0"/>
                        </a:rPr>
                        <a:t>Other Interest Earned</a:t>
                      </a:r>
                      <a:endParaRPr lang="en-US" sz="1600">
                        <a:effectLst/>
                      </a:endParaRPr>
                    </a:p>
                  </a:txBody>
                  <a:tcPr marL="6350" marR="6350" marT="6350" marB="6350"/>
                </a:tc>
                <a:tc>
                  <a:txBody>
                    <a:bodyPr/>
                    <a:lstStyle/>
                    <a:p>
                      <a:pPr fontAlgn="t"/>
                      <a:r>
                        <a:rPr lang="en-US" sz="1600" dirty="0">
                          <a:effectLst/>
                          <a:latin typeface="arial" panose="020B0604020202020204" pitchFamily="34" charset="0"/>
                        </a:rPr>
                        <a:t>total interest income</a:t>
                      </a:r>
                      <a:endParaRPr lang="en-US" sz="1600" dirty="0">
                        <a:effectLst/>
                      </a:endParaRPr>
                    </a:p>
                  </a:txBody>
                  <a:tcPr marL="6350" marR="6350" marT="6350" marB="6350"/>
                </a:tc>
                <a:tc vMerge="1">
                  <a:txBody>
                    <a:bodyPr/>
                    <a:lstStyle/>
                    <a:p>
                      <a:endParaRPr lang="en-US"/>
                    </a:p>
                  </a:txBody>
                  <a:tcPr/>
                </a:tc>
                <a:extLst>
                  <a:ext uri="{0D108BD9-81ED-4DB2-BD59-A6C34878D82A}">
                    <a16:rowId xmlns:a16="http://schemas.microsoft.com/office/drawing/2014/main" val="1838886502"/>
                  </a:ext>
                </a:extLst>
              </a:tr>
              <a:tr h="370840">
                <a:tc>
                  <a:txBody>
                    <a:bodyPr/>
                    <a:lstStyle/>
                    <a:p>
                      <a:pPr fontAlgn="t"/>
                      <a:r>
                        <a:rPr lang="en-US" sz="1600" i="1">
                          <a:effectLst/>
                          <a:latin typeface="arial" panose="020B0604020202020204" pitchFamily="34" charset="0"/>
                        </a:rPr>
                        <a:t>Other</a:t>
                      </a:r>
                      <a:endParaRPr lang="en-US" sz="1600">
                        <a:effectLst/>
                      </a:endParaRPr>
                    </a:p>
                  </a:txBody>
                  <a:tcPr marL="6350" marR="6350" marT="6350" marB="6350"/>
                </a:tc>
                <a:tc>
                  <a:txBody>
                    <a:bodyPr/>
                    <a:lstStyle/>
                    <a:p>
                      <a:pPr marL="285750" indent="-285750" fontAlgn="t">
                        <a:buFont typeface="Arial" panose="020B0604020202020204" pitchFamily="34" charset="0"/>
                        <a:buChar char="•"/>
                      </a:pPr>
                      <a:r>
                        <a:rPr lang="en-US" sz="1600" dirty="0">
                          <a:effectLst/>
                          <a:latin typeface="arial" panose="020B0604020202020204" pitchFamily="34" charset="0"/>
                        </a:rPr>
                        <a:t>description of income type</a:t>
                      </a:r>
                      <a:endParaRPr lang="en-US" sz="1600" dirty="0">
                        <a:effectLst/>
                      </a:endParaRPr>
                    </a:p>
                    <a:p>
                      <a:pPr marL="285750" indent="-285750" fontAlgn="t">
                        <a:buFont typeface="Arial" panose="020B0604020202020204" pitchFamily="34" charset="0"/>
                        <a:buChar char="•"/>
                      </a:pPr>
                      <a:r>
                        <a:rPr lang="en-US" sz="1600" dirty="0">
                          <a:effectLst/>
                          <a:latin typeface="arial" panose="020B0604020202020204" pitchFamily="34" charset="0"/>
                        </a:rPr>
                        <a:t>total amount received during accounting period for each type of income</a:t>
                      </a:r>
                      <a:endParaRPr lang="en-US" sz="1600" dirty="0">
                        <a:effectLst/>
                      </a:endParaRPr>
                    </a:p>
                  </a:txBody>
                  <a:tcPr marL="6350" marR="6350" marT="6350" marB="6350"/>
                </a:tc>
                <a:tc vMerge="1">
                  <a:txBody>
                    <a:bodyPr/>
                    <a:lstStyle/>
                    <a:p>
                      <a:endParaRPr lang="en-US"/>
                    </a:p>
                  </a:txBody>
                  <a:tcPr/>
                </a:tc>
                <a:extLst>
                  <a:ext uri="{0D108BD9-81ED-4DB2-BD59-A6C34878D82A}">
                    <a16:rowId xmlns:a16="http://schemas.microsoft.com/office/drawing/2014/main" val="251011421"/>
                  </a:ext>
                </a:extLst>
              </a:tr>
            </a:tbl>
          </a:graphicData>
        </a:graphic>
      </p:graphicFrame>
      <p:sp>
        <p:nvSpPr>
          <p:cNvPr id="4" name="Slide Number Placeholder 3">
            <a:extLst>
              <a:ext uri="{FF2B5EF4-FFF2-40B4-BE49-F238E27FC236}">
                <a16:creationId xmlns:a16="http://schemas.microsoft.com/office/drawing/2014/main" id="{6F4B200F-393B-40D8-A4A1-43D6F1351D33}"/>
              </a:ext>
            </a:extLst>
          </p:cNvPr>
          <p:cNvSpPr>
            <a:spLocks noGrp="1"/>
          </p:cNvSpPr>
          <p:nvPr>
            <p:ph type="sldNum" sz="quarter" idx="12"/>
          </p:nvPr>
        </p:nvSpPr>
        <p:spPr/>
        <p:txBody>
          <a:bodyPr/>
          <a:lstStyle/>
          <a:p>
            <a:fld id="{31640669-3FD2-4B34-9A2D-584949EF09F8}" type="slidenum">
              <a:rPr lang="en-US" smtClean="0"/>
              <a:pPr/>
              <a:t>11</a:t>
            </a:fld>
            <a:endParaRPr lang="en-US" dirty="0"/>
          </a:p>
        </p:txBody>
      </p:sp>
      <p:sp>
        <p:nvSpPr>
          <p:cNvPr id="7" name="Title 1">
            <a:extLst>
              <a:ext uri="{FF2B5EF4-FFF2-40B4-BE49-F238E27FC236}">
                <a16:creationId xmlns:a16="http://schemas.microsoft.com/office/drawing/2014/main" id="{C0ABACBC-04DC-83E0-E91B-90808B33EC3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989073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B1872-A498-40DE-93EF-D8583D7BA1E4}"/>
              </a:ext>
            </a:extLst>
          </p:cNvPr>
          <p:cNvSpPr>
            <a:spLocks noGrp="1"/>
          </p:cNvSpPr>
          <p:nvPr>
            <p:ph type="title"/>
          </p:nvPr>
        </p:nvSpPr>
        <p:spPr/>
        <p:txBody>
          <a:bodyPr/>
          <a:lstStyle/>
          <a:p>
            <a:r>
              <a:rPr lang="en-US" dirty="0"/>
              <a:t>Reconciliation</a:t>
            </a:r>
          </a:p>
        </p:txBody>
      </p:sp>
      <p:sp>
        <p:nvSpPr>
          <p:cNvPr id="3" name="Content Placeholder 2">
            <a:extLst>
              <a:ext uri="{FF2B5EF4-FFF2-40B4-BE49-F238E27FC236}">
                <a16:creationId xmlns:a16="http://schemas.microsoft.com/office/drawing/2014/main" id="{A4E9215F-14E5-4239-AAE3-E29CBA894AA5}"/>
              </a:ext>
            </a:extLst>
          </p:cNvPr>
          <p:cNvSpPr>
            <a:spLocks noGrp="1"/>
          </p:cNvSpPr>
          <p:nvPr>
            <p:ph idx="1"/>
          </p:nvPr>
        </p:nvSpPr>
        <p:spPr/>
        <p:txBody>
          <a:bodyPr/>
          <a:lstStyle/>
          <a:p>
            <a:r>
              <a:rPr lang="en-US" dirty="0"/>
              <a:t>Ensures that account balance is correct</a:t>
            </a:r>
          </a:p>
          <a:p>
            <a:r>
              <a:rPr lang="en-US" dirty="0"/>
              <a:t>Aligns AAT with bank statements</a:t>
            </a:r>
          </a:p>
          <a:p>
            <a:r>
              <a:rPr lang="en-US" dirty="0"/>
              <a:t>Resolves discrepancies on accounting form</a:t>
            </a:r>
          </a:p>
          <a:p>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566E2C93-CC94-46C3-B83B-BEB5874DDE3E}"/>
              </a:ext>
            </a:extLst>
          </p:cNvPr>
          <p:cNvSpPr>
            <a:spLocks noGrp="1"/>
          </p:cNvSpPr>
          <p:nvPr>
            <p:ph type="sldNum" sz="quarter" idx="12"/>
          </p:nvPr>
        </p:nvSpPr>
        <p:spPr/>
        <p:txBody>
          <a:bodyPr/>
          <a:lstStyle/>
          <a:p>
            <a:fld id="{31640669-3FD2-4B34-9A2D-584949EF09F8}" type="slidenum">
              <a:rPr lang="en-US" smtClean="0"/>
              <a:pPr/>
              <a:t>12</a:t>
            </a:fld>
            <a:endParaRPr lang="en-US" dirty="0"/>
          </a:p>
        </p:txBody>
      </p:sp>
      <p:sp>
        <p:nvSpPr>
          <p:cNvPr id="5" name="Title 1">
            <a:extLst>
              <a:ext uri="{FF2B5EF4-FFF2-40B4-BE49-F238E27FC236}">
                <a16:creationId xmlns:a16="http://schemas.microsoft.com/office/drawing/2014/main" id="{0D10068B-4AE6-D617-A0EE-7DD26CADEFD5}"/>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1365952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Reconciling Income</a:t>
            </a:r>
          </a:p>
        </p:txBody>
      </p:sp>
      <p:sp>
        <p:nvSpPr>
          <p:cNvPr id="3" name="Content Placeholder 2"/>
          <p:cNvSpPr>
            <a:spLocks noGrp="1"/>
          </p:cNvSpPr>
          <p:nvPr>
            <p:ph idx="1"/>
          </p:nvPr>
        </p:nvSpPr>
        <p:spPr/>
        <p:txBody>
          <a:bodyPr>
            <a:normAutofit/>
          </a:bodyPr>
          <a:lstStyle/>
          <a:p>
            <a:r>
              <a:rPr lang="en-US" dirty="0"/>
              <a:t>If accounting form differs from statements</a:t>
            </a:r>
          </a:p>
          <a:p>
            <a:pPr lvl="1"/>
            <a:r>
              <a:rPr lang="en-US" dirty="0"/>
              <a:t>Do not automatically disapprove</a:t>
            </a:r>
          </a:p>
          <a:p>
            <a:pPr lvl="1"/>
            <a:r>
              <a:rPr lang="en-US" dirty="0"/>
              <a:t>Validate using financial statements</a:t>
            </a:r>
          </a:p>
          <a:p>
            <a:pPr lvl="1"/>
            <a:r>
              <a:rPr lang="en-US" dirty="0"/>
              <a:t>Call fiduciary and document on 0820</a:t>
            </a:r>
          </a:p>
          <a:p>
            <a:pPr lvl="1"/>
            <a:r>
              <a:rPr lang="en-US" dirty="0"/>
              <a:t>List correct income in AAT</a:t>
            </a:r>
          </a:p>
          <a:p>
            <a:pPr lvl="1"/>
            <a:r>
              <a:rPr lang="en-US" dirty="0"/>
              <a:t>Document in AAT notes</a:t>
            </a:r>
          </a:p>
          <a:p>
            <a:pPr lvl="1"/>
            <a:r>
              <a:rPr lang="en-US" dirty="0"/>
              <a:t>Notify fiduciary</a:t>
            </a:r>
          </a:p>
          <a:p>
            <a:r>
              <a:rPr lang="en-US" dirty="0"/>
              <a:t>Disapprove if unsuccessful</a:t>
            </a:r>
          </a:p>
        </p:txBody>
      </p:sp>
      <p:pic>
        <p:nvPicPr>
          <p:cNvPr id="6" name="Picture 3" descr="computer monitor with display showing &quot;Instructor Demonstration&quot;">
            <a:extLst>
              <a:ext uri="{FF2B5EF4-FFF2-40B4-BE49-F238E27FC236}">
                <a16:creationId xmlns:a16="http://schemas.microsoft.com/office/drawing/2014/main" id="{F47A6AF1-9CFF-2283-B405-453F4B28D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03624"/>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
        <p:nvSpPr>
          <p:cNvPr id="7" name="Title 1">
            <a:extLst>
              <a:ext uri="{FF2B5EF4-FFF2-40B4-BE49-F238E27FC236}">
                <a16:creationId xmlns:a16="http://schemas.microsoft.com/office/drawing/2014/main" id="{010F7105-7B59-3233-EA42-4E880E056786}"/>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4037540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Expenses</a:t>
            </a:r>
          </a:p>
        </p:txBody>
      </p:sp>
      <p:sp>
        <p:nvSpPr>
          <p:cNvPr id="3" name="Content Placeholder 2"/>
          <p:cNvSpPr>
            <a:spLocks noGrp="1"/>
          </p:cNvSpPr>
          <p:nvPr>
            <p:ph idx="1"/>
          </p:nvPr>
        </p:nvSpPr>
        <p:spPr/>
        <p:txBody>
          <a:bodyPr>
            <a:normAutofit/>
          </a:bodyPr>
          <a:lstStyle/>
          <a:p>
            <a:r>
              <a:rPr lang="en-US" dirty="0"/>
              <a:t>Best interest of beneficiary and dependents</a:t>
            </a:r>
          </a:p>
          <a:p>
            <a:r>
              <a:rPr lang="en-US" dirty="0"/>
              <a:t>Review all relevant forms and documents</a:t>
            </a:r>
          </a:p>
          <a:p>
            <a:r>
              <a:rPr lang="en-US" dirty="0"/>
              <a:t>Accounting errors</a:t>
            </a:r>
          </a:p>
          <a:p>
            <a:pPr lvl="1"/>
            <a:r>
              <a:rPr lang="en-US" dirty="0"/>
              <a:t>Attempt to validate before disapproving</a:t>
            </a:r>
          </a:p>
          <a:p>
            <a:pPr lvl="1"/>
            <a:r>
              <a:rPr lang="en-US" dirty="0"/>
              <a:t>Document in AAT notes</a:t>
            </a:r>
          </a:p>
          <a:p>
            <a:pPr lvl="1"/>
            <a:r>
              <a:rPr lang="en-US" dirty="0"/>
              <a:t>Notify fiduciary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sp>
        <p:nvSpPr>
          <p:cNvPr id="5" name="Title 1">
            <a:extLst>
              <a:ext uri="{FF2B5EF4-FFF2-40B4-BE49-F238E27FC236}">
                <a16:creationId xmlns:a16="http://schemas.microsoft.com/office/drawing/2014/main" id="{EF7F2C50-C4CF-9B6A-1402-A8C67296642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842977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Gifts</a:t>
            </a:r>
          </a:p>
        </p:txBody>
      </p:sp>
      <p:sp>
        <p:nvSpPr>
          <p:cNvPr id="3" name="Content Placeholder 2"/>
          <p:cNvSpPr>
            <a:spLocks noGrp="1"/>
          </p:cNvSpPr>
          <p:nvPr>
            <p:ph idx="1"/>
          </p:nvPr>
        </p:nvSpPr>
        <p:spPr/>
        <p:txBody>
          <a:bodyPr>
            <a:normAutofit/>
          </a:bodyPr>
          <a:lstStyle/>
          <a:p>
            <a:pPr marL="514350" indent="-457200"/>
            <a:r>
              <a:rPr lang="en-US" dirty="0"/>
              <a:t>Review each gift</a:t>
            </a:r>
          </a:p>
          <a:p>
            <a:pPr marL="514350" indent="-457200"/>
            <a:r>
              <a:rPr lang="en-US" dirty="0"/>
              <a:t>Cultural norms</a:t>
            </a:r>
          </a:p>
          <a:p>
            <a:pPr marL="514350" indent="-457200"/>
            <a:r>
              <a:rPr lang="en-US" dirty="0"/>
              <a:t>Appropriate gifts</a:t>
            </a:r>
          </a:p>
          <a:p>
            <a:pPr marL="914400" lvl="1" indent="-457200"/>
            <a:r>
              <a:rPr lang="en-US" dirty="0"/>
              <a:t>Habitual</a:t>
            </a:r>
          </a:p>
          <a:p>
            <a:pPr marL="914400" lvl="1" indent="-457200"/>
            <a:r>
              <a:rPr lang="en-US" dirty="0"/>
              <a:t>From surplus income</a:t>
            </a:r>
          </a:p>
          <a:p>
            <a:pPr marL="914400" lvl="1" indent="-457200"/>
            <a:r>
              <a:rPr lang="en-US" dirty="0"/>
              <a:t>Not a loan or investment</a:t>
            </a:r>
          </a:p>
          <a:p>
            <a:pPr marL="914400" lvl="1" indent="-457200"/>
            <a:r>
              <a:rPr lang="en-US" dirty="0"/>
              <a:t>Does not benefit third party with guise of benefit to beneficiary</a:t>
            </a:r>
          </a:p>
          <a:p>
            <a:pPr marL="457200" lvl="1"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dirty="0"/>
          </a:p>
        </p:txBody>
      </p:sp>
      <p:sp>
        <p:nvSpPr>
          <p:cNvPr id="5" name="Title 1">
            <a:extLst>
              <a:ext uri="{FF2B5EF4-FFF2-40B4-BE49-F238E27FC236}">
                <a16:creationId xmlns:a16="http://schemas.microsoft.com/office/drawing/2014/main" id="{7244B030-4371-3242-1B86-B03B1C3F093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265119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E7AC0-3243-47D6-8C83-BF31A4827D88}"/>
              </a:ext>
            </a:extLst>
          </p:cNvPr>
          <p:cNvSpPr>
            <a:spLocks noGrp="1"/>
          </p:cNvSpPr>
          <p:nvPr>
            <p:ph type="title"/>
          </p:nvPr>
        </p:nvSpPr>
        <p:spPr/>
        <p:txBody>
          <a:bodyPr/>
          <a:lstStyle/>
          <a:p>
            <a:r>
              <a:rPr lang="en-US" dirty="0"/>
              <a:t>Non-Questionable Expenses</a:t>
            </a:r>
          </a:p>
        </p:txBody>
      </p:sp>
      <p:sp>
        <p:nvSpPr>
          <p:cNvPr id="3" name="Content Placeholder 2">
            <a:extLst>
              <a:ext uri="{FF2B5EF4-FFF2-40B4-BE49-F238E27FC236}">
                <a16:creationId xmlns:a16="http://schemas.microsoft.com/office/drawing/2014/main" id="{BFB6C96A-4A13-45BE-B4BA-D3FC00FD264C}"/>
              </a:ext>
            </a:extLst>
          </p:cNvPr>
          <p:cNvSpPr>
            <a:spLocks noGrp="1"/>
          </p:cNvSpPr>
          <p:nvPr>
            <p:ph idx="1"/>
          </p:nvPr>
        </p:nvSpPr>
        <p:spPr/>
        <p:txBody>
          <a:bodyPr/>
          <a:lstStyle/>
          <a:p>
            <a:r>
              <a:rPr lang="en-US" dirty="0"/>
              <a:t>Housing costs</a:t>
            </a:r>
          </a:p>
          <a:p>
            <a:r>
              <a:rPr lang="en-US" dirty="0"/>
              <a:t>Utilities</a:t>
            </a:r>
          </a:p>
          <a:p>
            <a:r>
              <a:rPr lang="en-US" dirty="0"/>
              <a:t>Food costs</a:t>
            </a:r>
          </a:p>
          <a:p>
            <a:r>
              <a:rPr lang="en-US" dirty="0"/>
              <a:t>Personal spending</a:t>
            </a:r>
          </a:p>
          <a:p>
            <a:r>
              <a:rPr lang="en-US" dirty="0"/>
              <a:t>Known home repairs</a:t>
            </a:r>
          </a:p>
          <a:p>
            <a:r>
              <a:rPr lang="en-US" dirty="0"/>
              <a:t>Authorized fiduciary fees</a:t>
            </a:r>
          </a:p>
        </p:txBody>
      </p:sp>
      <p:sp>
        <p:nvSpPr>
          <p:cNvPr id="4" name="Slide Number Placeholder 3">
            <a:extLst>
              <a:ext uri="{FF2B5EF4-FFF2-40B4-BE49-F238E27FC236}">
                <a16:creationId xmlns:a16="http://schemas.microsoft.com/office/drawing/2014/main" id="{03590F6C-9329-45F7-9A83-820B1C0D2F44}"/>
              </a:ext>
            </a:extLst>
          </p:cNvPr>
          <p:cNvSpPr>
            <a:spLocks noGrp="1"/>
          </p:cNvSpPr>
          <p:nvPr>
            <p:ph type="sldNum" sz="quarter" idx="12"/>
          </p:nvPr>
        </p:nvSpPr>
        <p:spPr/>
        <p:txBody>
          <a:bodyPr/>
          <a:lstStyle/>
          <a:p>
            <a:fld id="{31640669-3FD2-4B34-9A2D-584949EF09F8}" type="slidenum">
              <a:rPr lang="en-US" smtClean="0"/>
              <a:pPr/>
              <a:t>16</a:t>
            </a:fld>
            <a:endParaRPr lang="en-US" dirty="0"/>
          </a:p>
        </p:txBody>
      </p:sp>
      <p:sp>
        <p:nvSpPr>
          <p:cNvPr id="5" name="Title 1">
            <a:extLst>
              <a:ext uri="{FF2B5EF4-FFF2-40B4-BE49-F238E27FC236}">
                <a16:creationId xmlns:a16="http://schemas.microsoft.com/office/drawing/2014/main" id="{52C0528C-1766-EC24-97BA-53862234187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303488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Questioning Expenses</a:t>
            </a:r>
          </a:p>
        </p:txBody>
      </p:sp>
      <p:sp>
        <p:nvSpPr>
          <p:cNvPr id="3" name="Content Placeholder 2"/>
          <p:cNvSpPr>
            <a:spLocks noGrp="1"/>
          </p:cNvSpPr>
          <p:nvPr>
            <p:ph idx="1"/>
          </p:nvPr>
        </p:nvSpPr>
        <p:spPr/>
        <p:txBody>
          <a:bodyPr>
            <a:normAutofit/>
          </a:bodyPr>
          <a:lstStyle/>
          <a:p>
            <a:r>
              <a:rPr lang="en-US" dirty="0"/>
              <a:t>Verify fund usage</a:t>
            </a:r>
          </a:p>
          <a:p>
            <a:pPr lvl="1"/>
            <a:r>
              <a:rPr lang="en-US" dirty="0"/>
              <a:t>Field examinations</a:t>
            </a:r>
          </a:p>
          <a:p>
            <a:pPr lvl="1"/>
            <a:r>
              <a:rPr lang="en-US" dirty="0"/>
              <a:t>Fund usage reports</a:t>
            </a:r>
          </a:p>
          <a:p>
            <a:pPr lvl="1"/>
            <a:r>
              <a:rPr lang="en-US" dirty="0"/>
              <a:t>Accountings</a:t>
            </a:r>
          </a:p>
          <a:p>
            <a:r>
              <a:rPr lang="en-US" dirty="0"/>
              <a:t>Expense(s) unverified or unwarranted</a:t>
            </a:r>
          </a:p>
          <a:p>
            <a:pPr lvl="1"/>
            <a:r>
              <a:rPr lang="en-US" dirty="0"/>
              <a:t>Request:</a:t>
            </a:r>
          </a:p>
          <a:p>
            <a:pPr lvl="2"/>
            <a:r>
              <a:rPr lang="en-US" sz="2000" dirty="0"/>
              <a:t>Receipts</a:t>
            </a:r>
          </a:p>
          <a:p>
            <a:pPr lvl="2"/>
            <a:r>
              <a:rPr lang="en-US" sz="2000" dirty="0"/>
              <a:t>Copies of checks</a:t>
            </a:r>
          </a:p>
          <a:p>
            <a:pPr lvl="2"/>
            <a:r>
              <a:rPr lang="en-US" sz="2000" dirty="0"/>
              <a:t>Invoices or other documents</a:t>
            </a: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dirty="0"/>
          </a:p>
        </p:txBody>
      </p:sp>
      <p:sp>
        <p:nvSpPr>
          <p:cNvPr id="5" name="Title 1">
            <a:extLst>
              <a:ext uri="{FF2B5EF4-FFF2-40B4-BE49-F238E27FC236}">
                <a16:creationId xmlns:a16="http://schemas.microsoft.com/office/drawing/2014/main" id="{1F1E8764-0296-24B4-98FB-CADEBD32263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762217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Questioning Expenses</a:t>
            </a:r>
          </a:p>
        </p:txBody>
      </p:sp>
      <p:sp>
        <p:nvSpPr>
          <p:cNvPr id="3" name="Content Placeholder 2"/>
          <p:cNvSpPr>
            <a:spLocks noGrp="1"/>
          </p:cNvSpPr>
          <p:nvPr>
            <p:ph idx="1"/>
          </p:nvPr>
        </p:nvSpPr>
        <p:spPr/>
        <p:txBody>
          <a:bodyPr>
            <a:normAutofit/>
          </a:bodyPr>
          <a:lstStyle/>
          <a:p>
            <a:r>
              <a:rPr lang="en-US" dirty="0"/>
              <a:t>Document and explain unusual expenses</a:t>
            </a:r>
          </a:p>
          <a:p>
            <a:pPr lvl="1"/>
            <a:r>
              <a:rPr lang="en-US" dirty="0"/>
              <a:t>Nonrecurring and inconsistent with expected fund usage</a:t>
            </a:r>
          </a:p>
          <a:p>
            <a:pPr lvl="1"/>
            <a:r>
              <a:rPr lang="en-US" dirty="0"/>
              <a:t>Contact:</a:t>
            </a:r>
          </a:p>
          <a:p>
            <a:pPr lvl="2"/>
            <a:r>
              <a:rPr lang="en-US" sz="2000" dirty="0"/>
              <a:t>Fiduciary</a:t>
            </a:r>
          </a:p>
          <a:p>
            <a:pPr lvl="2"/>
            <a:r>
              <a:rPr lang="en-US" sz="2000" dirty="0"/>
              <a:t>Care providers</a:t>
            </a:r>
          </a:p>
          <a:p>
            <a:pPr lvl="2"/>
            <a:r>
              <a:rPr lang="en-US" sz="2000" dirty="0"/>
              <a:t>Financial institutions</a:t>
            </a:r>
          </a:p>
          <a:p>
            <a:pPr lvl="2"/>
            <a:r>
              <a:rPr lang="en-US" sz="2000" dirty="0"/>
              <a:t>Family members</a:t>
            </a:r>
          </a:p>
          <a:p>
            <a:pPr lvl="2"/>
            <a:r>
              <a:rPr lang="en-US" sz="2000" dirty="0"/>
              <a:t>Beneficiary</a:t>
            </a:r>
          </a:p>
          <a:p>
            <a:r>
              <a:rPr lang="en-US" dirty="0"/>
              <a:t>Document clarification received in AAT NOTES section</a:t>
            </a:r>
          </a:p>
          <a:p>
            <a:r>
              <a:rPr lang="en-US" dirty="0"/>
              <a:t>Cash withdrawals may be considered misuse red flag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18</a:t>
            </a:fld>
            <a:endParaRPr lang="en-US" dirty="0"/>
          </a:p>
        </p:txBody>
      </p:sp>
      <p:sp>
        <p:nvSpPr>
          <p:cNvPr id="5" name="Title 1">
            <a:extLst>
              <a:ext uri="{FF2B5EF4-FFF2-40B4-BE49-F238E27FC236}">
                <a16:creationId xmlns:a16="http://schemas.microsoft.com/office/drawing/2014/main" id="{1F1E8764-0296-24B4-98FB-CADEBD32263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945361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Questioning Expenses</a:t>
            </a:r>
          </a:p>
        </p:txBody>
      </p:sp>
      <p:sp>
        <p:nvSpPr>
          <p:cNvPr id="3" name="Content Placeholder 2"/>
          <p:cNvSpPr>
            <a:spLocks noGrp="1"/>
          </p:cNvSpPr>
          <p:nvPr>
            <p:ph idx="1"/>
          </p:nvPr>
        </p:nvSpPr>
        <p:spPr>
          <a:xfrm>
            <a:off x="457200" y="1600200"/>
            <a:ext cx="8229600" cy="4373563"/>
          </a:xfrm>
        </p:spPr>
        <p:txBody>
          <a:bodyPr>
            <a:normAutofit/>
          </a:bodyPr>
          <a:lstStyle/>
          <a:p>
            <a:r>
              <a:rPr lang="en-US" dirty="0"/>
              <a:t>Examples</a:t>
            </a:r>
          </a:p>
          <a:p>
            <a:pPr lvl="1"/>
            <a:r>
              <a:rPr lang="en-US" dirty="0"/>
              <a:t>Automobile purchase when beneficiary cannot operate vehicle</a:t>
            </a:r>
          </a:p>
          <a:p>
            <a:pPr lvl="1"/>
            <a:r>
              <a:rPr lang="en-US" dirty="0"/>
              <a:t>For purpose other than care/services for beneficiary/dependents</a:t>
            </a:r>
          </a:p>
          <a:p>
            <a:pPr lvl="1"/>
            <a:r>
              <a:rPr lang="en-US" dirty="0"/>
              <a:t>Improvements to any structure or property not owned by beneficiary</a:t>
            </a:r>
          </a:p>
          <a:p>
            <a:pPr lvl="1"/>
            <a:r>
              <a:rPr lang="en-US" dirty="0"/>
              <a:t>Loans</a:t>
            </a:r>
          </a:p>
          <a:p>
            <a:pPr lvl="1"/>
            <a:r>
              <a:rPr lang="en-US" dirty="0"/>
              <a:t>Cash withdrawals</a:t>
            </a:r>
          </a:p>
          <a:p>
            <a:pPr lvl="1"/>
            <a:r>
              <a:rPr lang="en-US" dirty="0"/>
              <a:t>Fees taken when not allowed by VA or court of jurisdiction</a:t>
            </a:r>
          </a:p>
          <a:p>
            <a:pPr lvl="1"/>
            <a:r>
              <a:rPr lang="en-US" dirty="0"/>
              <a:t>Administrative fee/expenses in addition to fee for fiduciary service</a:t>
            </a:r>
          </a:p>
          <a:p>
            <a:pPr lvl="2"/>
            <a:r>
              <a:rPr lang="en-US" dirty="0"/>
              <a:t>Excluding verified fees for guardian authorized by court of jurisdiction.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19</a:t>
            </a:fld>
            <a:endParaRPr lang="en-US" dirty="0"/>
          </a:p>
        </p:txBody>
      </p:sp>
      <p:sp>
        <p:nvSpPr>
          <p:cNvPr id="5" name="Title 1">
            <a:extLst>
              <a:ext uri="{FF2B5EF4-FFF2-40B4-BE49-F238E27FC236}">
                <a16:creationId xmlns:a16="http://schemas.microsoft.com/office/drawing/2014/main" id="{1F1E8764-0296-24B4-98FB-CADEBD32263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894205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Autofit/>
          </a:bodyPr>
          <a:lstStyle/>
          <a:p>
            <a:pPr marL="171450" lvl="0" indent="-171450"/>
            <a:r>
              <a:rPr lang="en-US" sz="2800" dirty="0"/>
              <a:t>  Recognize all required accounting documentation</a:t>
            </a:r>
          </a:p>
          <a:p>
            <a:pPr marL="171450" lvl="0" indent="-171450"/>
            <a:r>
              <a:rPr lang="en-US" sz="2800" dirty="0"/>
              <a:t>  Identify proper starting balance of an accounting</a:t>
            </a:r>
          </a:p>
          <a:p>
            <a:pPr marL="171450" lvl="0" indent="-171450"/>
            <a:r>
              <a:rPr lang="en-US" sz="2800" dirty="0"/>
              <a:t>  Verify and reconcile income</a:t>
            </a:r>
          </a:p>
          <a:p>
            <a:pPr marL="171450" lvl="0" indent="-171450"/>
            <a:r>
              <a:rPr lang="en-US" sz="2800" dirty="0"/>
              <a:t>  Verify, question, and reconcile expenses</a:t>
            </a:r>
          </a:p>
          <a:p>
            <a:pPr marL="171450" lvl="0" indent="-171450"/>
            <a:r>
              <a:rPr lang="en-US" sz="2800" dirty="0"/>
              <a:t>  Review fiduciary fees</a:t>
            </a:r>
          </a:p>
          <a:p>
            <a:pPr marL="171450" indent="-171450"/>
            <a:r>
              <a:rPr lang="en-US" sz="2800" dirty="0"/>
              <a:t>  Confirm appropriate FUM and investments</a:t>
            </a:r>
          </a:p>
          <a:p>
            <a:pPr marL="171450" lvl="0" indent="-171450"/>
            <a:r>
              <a:rPr lang="en-US" sz="2800" dirty="0"/>
              <a:t>  Request and verify surety  bonds</a:t>
            </a:r>
          </a:p>
          <a:p>
            <a:pPr marL="171450" lvl="0" indent="-171450"/>
            <a:r>
              <a:rPr lang="en-US" sz="2800" dirty="0"/>
              <a:t>  Identify and address red flags</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
        <p:nvSpPr>
          <p:cNvPr id="5" name="Title 1">
            <a:extLst>
              <a:ext uri="{FF2B5EF4-FFF2-40B4-BE49-F238E27FC236}">
                <a16:creationId xmlns:a16="http://schemas.microsoft.com/office/drawing/2014/main" id="{89B9534E-B8D2-855F-6202-B697992A795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138757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Expenses</a:t>
            </a:r>
          </a:p>
        </p:txBody>
      </p:sp>
      <p:sp>
        <p:nvSpPr>
          <p:cNvPr id="3" name="Content Placeholder 2"/>
          <p:cNvSpPr>
            <a:spLocks noGrp="1"/>
          </p:cNvSpPr>
          <p:nvPr>
            <p:ph idx="1"/>
          </p:nvPr>
        </p:nvSpPr>
        <p:spPr>
          <a:xfrm>
            <a:off x="457200" y="1600200"/>
            <a:ext cx="8229600" cy="4373563"/>
          </a:xfrm>
        </p:spPr>
        <p:txBody>
          <a:bodyPr>
            <a:normAutofit/>
          </a:bodyPr>
          <a:lstStyle/>
          <a:p>
            <a:r>
              <a:rPr lang="en-US" dirty="0"/>
              <a:t>Validate all expenses shown on VA accounting form</a:t>
            </a:r>
          </a:p>
          <a:p>
            <a:pPr lvl="1"/>
            <a:r>
              <a:rPr lang="en-US" dirty="0"/>
              <a:t>Against financial institution documents</a:t>
            </a:r>
          </a:p>
          <a:p>
            <a:r>
              <a:rPr lang="en-US" dirty="0"/>
              <a:t>Following validation</a:t>
            </a:r>
          </a:p>
          <a:p>
            <a:pPr lvl="1"/>
            <a:r>
              <a:rPr lang="en-US" dirty="0"/>
              <a:t>Document all accounting period fund usage in AAT</a:t>
            </a:r>
          </a:p>
          <a:p>
            <a:pPr lvl="1"/>
            <a:r>
              <a:rPr lang="en-US" dirty="0"/>
              <a:t>AAT will total all expense inputs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20</a:t>
            </a:fld>
            <a:endParaRPr lang="en-US" dirty="0"/>
          </a:p>
        </p:txBody>
      </p:sp>
      <p:sp>
        <p:nvSpPr>
          <p:cNvPr id="5" name="Title 1">
            <a:extLst>
              <a:ext uri="{FF2B5EF4-FFF2-40B4-BE49-F238E27FC236}">
                <a16:creationId xmlns:a16="http://schemas.microsoft.com/office/drawing/2014/main" id="{1F1E8764-0296-24B4-98FB-CADEBD32263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998172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56D68-1768-4F72-8170-B252391E7BB4}"/>
              </a:ext>
            </a:extLst>
          </p:cNvPr>
          <p:cNvSpPr>
            <a:spLocks noGrp="1"/>
          </p:cNvSpPr>
          <p:nvPr>
            <p:ph type="title"/>
          </p:nvPr>
        </p:nvSpPr>
        <p:spPr/>
        <p:txBody>
          <a:bodyPr/>
          <a:lstStyle/>
          <a:p>
            <a:r>
              <a:rPr lang="en-US" dirty="0"/>
              <a:t>Reconciling Expenses</a:t>
            </a:r>
          </a:p>
        </p:txBody>
      </p:sp>
      <p:sp>
        <p:nvSpPr>
          <p:cNvPr id="3" name="Content Placeholder 2">
            <a:extLst>
              <a:ext uri="{FF2B5EF4-FFF2-40B4-BE49-F238E27FC236}">
                <a16:creationId xmlns:a16="http://schemas.microsoft.com/office/drawing/2014/main" id="{6A42776F-DE2F-4B88-BE8E-D0C0D15FFDF9}"/>
              </a:ext>
            </a:extLst>
          </p:cNvPr>
          <p:cNvSpPr>
            <a:spLocks noGrp="1"/>
          </p:cNvSpPr>
          <p:nvPr>
            <p:ph idx="1"/>
          </p:nvPr>
        </p:nvSpPr>
        <p:spPr/>
        <p:txBody>
          <a:bodyPr/>
          <a:lstStyle/>
          <a:p>
            <a:r>
              <a:rPr lang="en-US" dirty="0"/>
              <a:t>Failure to provide exact expenditure amount</a:t>
            </a:r>
          </a:p>
          <a:p>
            <a:pPr lvl="1"/>
            <a:r>
              <a:rPr lang="en-US" dirty="0"/>
              <a:t>Not automatic disapproval</a:t>
            </a:r>
          </a:p>
          <a:p>
            <a:r>
              <a:rPr lang="en-US" dirty="0"/>
              <a:t>Call the fiduciary</a:t>
            </a:r>
          </a:p>
          <a:p>
            <a:pPr lvl="1"/>
            <a:r>
              <a:rPr lang="en-US" dirty="0"/>
              <a:t>Document all attempts on 0820</a:t>
            </a:r>
          </a:p>
          <a:p>
            <a:r>
              <a:rPr lang="en-US" dirty="0"/>
              <a:t>Document in AAT</a:t>
            </a:r>
          </a:p>
          <a:p>
            <a:pPr lvl="1"/>
            <a:r>
              <a:rPr lang="en-US" dirty="0"/>
              <a:t>Specific discrepancy amount and how reconciled</a:t>
            </a:r>
          </a:p>
          <a:p>
            <a:r>
              <a:rPr lang="en-US" dirty="0"/>
              <a:t>Disapprove when reconciliation not possible</a:t>
            </a:r>
          </a:p>
          <a:p>
            <a:pPr lvl="1"/>
            <a:r>
              <a:rPr lang="en-US" dirty="0"/>
              <a:t>Allow 14 days for response</a:t>
            </a:r>
          </a:p>
          <a:p>
            <a:r>
              <a:rPr lang="en-US" dirty="0"/>
              <a:t>Examples</a:t>
            </a:r>
          </a:p>
        </p:txBody>
      </p:sp>
      <p:sp>
        <p:nvSpPr>
          <p:cNvPr id="4" name="Slide Number Placeholder 3">
            <a:extLst>
              <a:ext uri="{FF2B5EF4-FFF2-40B4-BE49-F238E27FC236}">
                <a16:creationId xmlns:a16="http://schemas.microsoft.com/office/drawing/2014/main" id="{961AB792-5BB4-4425-8FC8-0C9E9EA0B002}"/>
              </a:ext>
            </a:extLst>
          </p:cNvPr>
          <p:cNvSpPr>
            <a:spLocks noGrp="1"/>
          </p:cNvSpPr>
          <p:nvPr>
            <p:ph type="sldNum" sz="quarter" idx="12"/>
          </p:nvPr>
        </p:nvSpPr>
        <p:spPr/>
        <p:txBody>
          <a:bodyPr/>
          <a:lstStyle/>
          <a:p>
            <a:fld id="{31640669-3FD2-4B34-9A2D-584949EF09F8}" type="slidenum">
              <a:rPr lang="en-US" smtClean="0"/>
              <a:pPr/>
              <a:t>21</a:t>
            </a:fld>
            <a:endParaRPr lang="en-US" dirty="0"/>
          </a:p>
        </p:txBody>
      </p:sp>
      <p:sp>
        <p:nvSpPr>
          <p:cNvPr id="5" name="Title 1">
            <a:extLst>
              <a:ext uri="{FF2B5EF4-FFF2-40B4-BE49-F238E27FC236}">
                <a16:creationId xmlns:a16="http://schemas.microsoft.com/office/drawing/2014/main" id="{658CCAC5-D289-9050-ABC3-F24082B96FA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4286874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0F461-5F67-4C35-BCC7-CA5A7EFDA1B1}"/>
              </a:ext>
            </a:extLst>
          </p:cNvPr>
          <p:cNvSpPr>
            <a:spLocks noGrp="1"/>
          </p:cNvSpPr>
          <p:nvPr>
            <p:ph type="title"/>
          </p:nvPr>
        </p:nvSpPr>
        <p:spPr/>
        <p:txBody>
          <a:bodyPr/>
          <a:lstStyle/>
          <a:p>
            <a:r>
              <a:rPr lang="en-US" dirty="0"/>
              <a:t>Potential Misuse Identified</a:t>
            </a:r>
          </a:p>
        </p:txBody>
      </p:sp>
      <p:sp>
        <p:nvSpPr>
          <p:cNvPr id="3" name="Content Placeholder 2">
            <a:extLst>
              <a:ext uri="{FF2B5EF4-FFF2-40B4-BE49-F238E27FC236}">
                <a16:creationId xmlns:a16="http://schemas.microsoft.com/office/drawing/2014/main" id="{77978D8B-A92F-4F5F-894B-CB3BF2BB9220}"/>
              </a:ext>
            </a:extLst>
          </p:cNvPr>
          <p:cNvSpPr>
            <a:spLocks noGrp="1"/>
          </p:cNvSpPr>
          <p:nvPr>
            <p:ph idx="1"/>
          </p:nvPr>
        </p:nvSpPr>
        <p:spPr/>
        <p:txBody>
          <a:bodyPr/>
          <a:lstStyle/>
          <a:p>
            <a:r>
              <a:rPr lang="en-US" dirty="0"/>
              <a:t>Unusual unexplained activity with no response/explanation</a:t>
            </a:r>
          </a:p>
          <a:p>
            <a:pPr lvl="1"/>
            <a:r>
              <a:rPr lang="en-US" dirty="0"/>
              <a:t>Document disapproval reason in AAT</a:t>
            </a:r>
          </a:p>
          <a:p>
            <a:pPr lvl="1"/>
            <a:r>
              <a:rPr lang="en-US" dirty="0"/>
              <a:t>Disapprove accounting</a:t>
            </a:r>
          </a:p>
          <a:p>
            <a:pPr lvl="1"/>
            <a:r>
              <a:rPr lang="en-US" dirty="0"/>
              <a:t>Establish</a:t>
            </a:r>
          </a:p>
          <a:p>
            <a:pPr lvl="2"/>
            <a:r>
              <a:rPr lang="en-US" sz="2000" dirty="0"/>
              <a:t>Misuse allegation</a:t>
            </a:r>
          </a:p>
          <a:p>
            <a:pPr lvl="2"/>
            <a:r>
              <a:rPr lang="en-US" sz="2000" dirty="0"/>
              <a:t>Misuse end product</a:t>
            </a:r>
          </a:p>
          <a:p>
            <a:pPr lvl="1"/>
            <a:r>
              <a:rPr lang="en-US" dirty="0"/>
              <a:t>Follow misuse protocol</a:t>
            </a:r>
          </a:p>
        </p:txBody>
      </p:sp>
      <p:sp>
        <p:nvSpPr>
          <p:cNvPr id="4" name="Slide Number Placeholder 3">
            <a:extLst>
              <a:ext uri="{FF2B5EF4-FFF2-40B4-BE49-F238E27FC236}">
                <a16:creationId xmlns:a16="http://schemas.microsoft.com/office/drawing/2014/main" id="{BC076C21-6454-4D6E-84FA-D2D2D2762910}"/>
              </a:ext>
            </a:extLst>
          </p:cNvPr>
          <p:cNvSpPr>
            <a:spLocks noGrp="1"/>
          </p:cNvSpPr>
          <p:nvPr>
            <p:ph type="sldNum" sz="quarter" idx="12"/>
          </p:nvPr>
        </p:nvSpPr>
        <p:spPr/>
        <p:txBody>
          <a:bodyPr/>
          <a:lstStyle/>
          <a:p>
            <a:fld id="{31640669-3FD2-4B34-9A2D-584949EF09F8}" type="slidenum">
              <a:rPr lang="en-US" smtClean="0"/>
              <a:pPr/>
              <a:t>22</a:t>
            </a:fld>
            <a:endParaRPr lang="en-US" dirty="0"/>
          </a:p>
        </p:txBody>
      </p:sp>
      <p:sp>
        <p:nvSpPr>
          <p:cNvPr id="5" name="Title 1">
            <a:extLst>
              <a:ext uri="{FF2B5EF4-FFF2-40B4-BE49-F238E27FC236}">
                <a16:creationId xmlns:a16="http://schemas.microsoft.com/office/drawing/2014/main" id="{8B062C72-F5E0-9C72-EDC0-87A1688E5369}"/>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729437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Fees</a:t>
            </a:r>
          </a:p>
        </p:txBody>
      </p:sp>
      <p:sp>
        <p:nvSpPr>
          <p:cNvPr id="3" name="Content Placeholder 2"/>
          <p:cNvSpPr>
            <a:spLocks noGrp="1"/>
          </p:cNvSpPr>
          <p:nvPr>
            <p:ph idx="1"/>
          </p:nvPr>
        </p:nvSpPr>
        <p:spPr/>
        <p:txBody>
          <a:bodyPr>
            <a:normAutofit/>
          </a:bodyPr>
          <a:lstStyle/>
          <a:p>
            <a:r>
              <a:rPr lang="en-US" dirty="0"/>
              <a:t>Do not approve accountings when</a:t>
            </a:r>
          </a:p>
          <a:p>
            <a:pPr lvl="1"/>
            <a:r>
              <a:rPr lang="en-US" dirty="0"/>
              <a:t>Fees exceed authorized percentage</a:t>
            </a:r>
          </a:p>
          <a:p>
            <a:pPr lvl="1"/>
            <a:r>
              <a:rPr lang="en-US" dirty="0"/>
              <a:t>Fees are not approved on:</a:t>
            </a:r>
          </a:p>
          <a:p>
            <a:pPr lvl="2"/>
            <a:r>
              <a:rPr lang="en-US" sz="2000" dirty="0"/>
              <a:t>VA Form 21P-555</a:t>
            </a:r>
          </a:p>
          <a:p>
            <a:pPr lvl="2"/>
            <a:r>
              <a:rPr lang="en-US" sz="2000" dirty="0"/>
              <a:t>Most recent fee notification letter in eFolder</a:t>
            </a:r>
          </a:p>
          <a:p>
            <a:pPr lvl="2"/>
            <a:r>
              <a:rPr lang="en-US" sz="2000" dirty="0"/>
              <a:t>Audit history in the system, or</a:t>
            </a:r>
          </a:p>
          <a:p>
            <a:pPr lvl="2"/>
            <a:r>
              <a:rPr lang="en-US" sz="2000" dirty="0"/>
              <a:t>Annotation in EP or task notes</a:t>
            </a:r>
          </a:p>
          <a:p>
            <a:pPr lvl="1"/>
            <a:r>
              <a:rPr lang="en-US" dirty="0"/>
              <a:t>Fees collected when misuse occurred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23</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984636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Fees</a:t>
            </a:r>
          </a:p>
        </p:txBody>
      </p:sp>
      <p:sp>
        <p:nvSpPr>
          <p:cNvPr id="3" name="Content Placeholder 2"/>
          <p:cNvSpPr>
            <a:spLocks noGrp="1"/>
          </p:cNvSpPr>
          <p:nvPr>
            <p:ph idx="1"/>
          </p:nvPr>
        </p:nvSpPr>
        <p:spPr/>
        <p:txBody>
          <a:bodyPr>
            <a:normAutofit/>
          </a:bodyPr>
          <a:lstStyle/>
          <a:p>
            <a:r>
              <a:rPr lang="en-US" dirty="0"/>
              <a:t>Ensure reimbursement</a:t>
            </a:r>
          </a:p>
          <a:p>
            <a:pPr lvl="1"/>
            <a:r>
              <a:rPr lang="en-US" dirty="0"/>
              <a:t>Prior to accounting approval</a:t>
            </a:r>
          </a:p>
          <a:p>
            <a:pPr lvl="1"/>
            <a:r>
              <a:rPr lang="en-US" dirty="0"/>
              <a:t>Establish MISC VA MEMO/LETTER task</a:t>
            </a:r>
          </a:p>
          <a:p>
            <a:pPr lvl="2"/>
            <a:r>
              <a:rPr lang="en-US" dirty="0"/>
              <a:t>Description: </a:t>
            </a:r>
            <a:r>
              <a:rPr lang="en-US" i="1" dirty="0"/>
              <a:t>Fee Reimbursement</a:t>
            </a:r>
          </a:p>
          <a:p>
            <a:pPr lvl="2"/>
            <a:r>
              <a:rPr lang="en-US" dirty="0"/>
              <a:t>14-day due date</a:t>
            </a:r>
          </a:p>
          <a:p>
            <a:r>
              <a:rPr lang="en-US" dirty="0"/>
              <a:t>Excessive fee due to rounding error</a:t>
            </a:r>
          </a:p>
          <a:p>
            <a:pPr lvl="1"/>
            <a:r>
              <a:rPr lang="en-US" dirty="0"/>
              <a:t>Fiduciary rounding up to nearest penny</a:t>
            </a:r>
          </a:p>
          <a:p>
            <a:pPr lvl="1"/>
            <a:r>
              <a:rPr lang="en-US" dirty="0"/>
              <a:t>May approve under mitigating circumstances</a:t>
            </a:r>
          </a:p>
          <a:p>
            <a:pPr lvl="1"/>
            <a:r>
              <a:rPr lang="en-US" dirty="0"/>
              <a:t>Document and notify fiduciary to round down</a:t>
            </a:r>
          </a:p>
          <a:p>
            <a:pPr lvl="1"/>
            <a:r>
              <a:rPr lang="en-US" dirty="0"/>
              <a:t>FAST submission prevents rounding error</a:t>
            </a:r>
          </a:p>
        </p:txBody>
      </p:sp>
      <p:pic>
        <p:nvPicPr>
          <p:cNvPr id="6" name="Picture 3" descr="computer monitor with display showing &quot;Instructor Demonstration&quot;">
            <a:extLst>
              <a:ext uri="{FF2B5EF4-FFF2-40B4-BE49-F238E27FC236}">
                <a16:creationId xmlns:a16="http://schemas.microsoft.com/office/drawing/2014/main" id="{887CCF67-3B35-2073-60C4-659DD9EC67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03624"/>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24</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509065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7C848C2-5909-F913-A29E-1D8993340C49}"/>
              </a:ext>
              <a:ext uri="{C183D7F6-B498-43B3-948B-1728B52AA6E4}">
                <adec:decorative xmlns:adec="http://schemas.microsoft.com/office/drawing/2017/decorative" val="1"/>
              </a:ext>
            </a:extLst>
          </p:cNvPr>
          <p:cNvSpPr txBox="1">
            <a:spLocks/>
          </p:cNvSpPr>
          <p:nvPr/>
        </p:nvSpPr>
        <p:spPr>
          <a:xfrm>
            <a:off x="1600200" y="123824"/>
            <a:ext cx="71628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Accounting Audit (Core)</a:t>
            </a:r>
          </a:p>
        </p:txBody>
      </p:sp>
      <p:sp>
        <p:nvSpPr>
          <p:cNvPr id="2" name="Title 1"/>
          <p:cNvSpPr>
            <a:spLocks noGrp="1"/>
          </p:cNvSpPr>
          <p:nvPr>
            <p:ph type="title"/>
          </p:nvPr>
        </p:nvSpPr>
        <p:spPr/>
        <p:txBody>
          <a:bodyPr/>
          <a:lstStyle/>
          <a:p>
            <a:r>
              <a:rPr lang="en-US" dirty="0"/>
              <a:t>Court Authorized Fees</a:t>
            </a:r>
          </a:p>
        </p:txBody>
      </p:sp>
      <p:sp>
        <p:nvSpPr>
          <p:cNvPr id="3" name="Content Placeholder 2"/>
          <p:cNvSpPr>
            <a:spLocks noGrp="1"/>
          </p:cNvSpPr>
          <p:nvPr>
            <p:ph idx="1"/>
          </p:nvPr>
        </p:nvSpPr>
        <p:spPr/>
        <p:txBody>
          <a:bodyPr>
            <a:normAutofit/>
          </a:bodyPr>
          <a:lstStyle/>
          <a:p>
            <a:r>
              <a:rPr lang="en-US" dirty="0"/>
              <a:t>Fiduciary may collect conservator or guardian fees over 4%</a:t>
            </a:r>
          </a:p>
          <a:p>
            <a:pPr lvl="1"/>
            <a:r>
              <a:rPr lang="en-US" dirty="0"/>
              <a:t>When authorized by court of jurisdiction</a:t>
            </a:r>
          </a:p>
          <a:p>
            <a:pPr lvl="1"/>
            <a:r>
              <a:rPr lang="en-US" dirty="0"/>
              <a:t>Based on responsibilities required beyond those of VA fiduciary</a:t>
            </a:r>
          </a:p>
          <a:p>
            <a:r>
              <a:rPr lang="en-US" dirty="0"/>
              <a:t>VA fiduciary responsibilities</a:t>
            </a:r>
          </a:p>
          <a:p>
            <a:pPr lvl="1"/>
            <a:r>
              <a:rPr lang="en-US" dirty="0"/>
              <a:t>38 CFR 13.140(b) and (c)</a:t>
            </a:r>
          </a:p>
          <a:p>
            <a:pPr lvl="1"/>
            <a:r>
              <a:rPr lang="en-US" dirty="0"/>
              <a:t>VA Form 21P-4703</a:t>
            </a:r>
          </a:p>
          <a:p>
            <a:r>
              <a:rPr lang="en-US" dirty="0"/>
              <a:t>Conservator or guardian fee in addition to fiduciary fee</a:t>
            </a:r>
          </a:p>
          <a:p>
            <a:pPr lvl="1"/>
            <a:r>
              <a:rPr lang="en-US" dirty="0"/>
              <a:t>When court authorizes services beyond those of VA fiduciary</a:t>
            </a:r>
          </a:p>
          <a:p>
            <a:r>
              <a:rPr lang="en-US" dirty="0"/>
              <a:t>If services not independent of required VA fiduciary services</a:t>
            </a:r>
          </a:p>
          <a:p>
            <a:pPr lvl="1"/>
            <a:r>
              <a:rPr lang="en-US" dirty="0"/>
              <a:t>Only one of the two fees may be authorized</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25</a:t>
            </a:fld>
            <a:endParaRPr lang="en-US" dirty="0"/>
          </a:p>
        </p:txBody>
      </p:sp>
    </p:spTree>
    <p:extLst>
      <p:ext uri="{BB962C8B-B14F-4D97-AF65-F5344CB8AC3E}">
        <p14:creationId xmlns:p14="http://schemas.microsoft.com/office/powerpoint/2010/main" val="2028457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7C848C2-5909-F913-A29E-1D8993340C49}"/>
              </a:ext>
              <a:ext uri="{C183D7F6-B498-43B3-948B-1728B52AA6E4}">
                <adec:decorative xmlns:adec="http://schemas.microsoft.com/office/drawing/2017/decorative" val="1"/>
              </a:ext>
            </a:extLst>
          </p:cNvPr>
          <p:cNvSpPr txBox="1">
            <a:spLocks/>
          </p:cNvSpPr>
          <p:nvPr/>
        </p:nvSpPr>
        <p:spPr>
          <a:xfrm>
            <a:off x="1600200" y="123824"/>
            <a:ext cx="71628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
        <p:nvSpPr>
          <p:cNvPr id="2" name="Title 1"/>
          <p:cNvSpPr>
            <a:spLocks noGrp="1"/>
          </p:cNvSpPr>
          <p:nvPr>
            <p:ph type="title"/>
          </p:nvPr>
        </p:nvSpPr>
        <p:spPr/>
        <p:txBody>
          <a:bodyPr/>
          <a:lstStyle/>
          <a:p>
            <a:r>
              <a:rPr lang="en-US" dirty="0"/>
              <a:t>Court Authorized Fees</a:t>
            </a:r>
          </a:p>
        </p:txBody>
      </p:sp>
      <p:sp>
        <p:nvSpPr>
          <p:cNvPr id="3" name="Content Placeholder 2"/>
          <p:cNvSpPr>
            <a:spLocks noGrp="1"/>
          </p:cNvSpPr>
          <p:nvPr>
            <p:ph idx="1"/>
          </p:nvPr>
        </p:nvSpPr>
        <p:spPr/>
        <p:txBody>
          <a:bodyPr>
            <a:normAutofit fontScale="92500" lnSpcReduction="10000"/>
          </a:bodyPr>
          <a:lstStyle/>
          <a:p>
            <a:r>
              <a:rPr lang="en-US" dirty="0"/>
              <a:t>Example</a:t>
            </a:r>
          </a:p>
          <a:p>
            <a:pPr lvl="1"/>
            <a:r>
              <a:rPr lang="en-US" dirty="0"/>
              <a:t>Guardianship directs fiduciary to assist with medical decisions</a:t>
            </a:r>
          </a:p>
          <a:p>
            <a:pPr lvl="1"/>
            <a:r>
              <a:rPr lang="en-US" dirty="0"/>
              <a:t>Does not include VA fiduciary responsibilities</a:t>
            </a:r>
          </a:p>
          <a:p>
            <a:pPr lvl="1"/>
            <a:r>
              <a:rPr lang="en-US" dirty="0"/>
              <a:t>Guardianship responsibilities extend beyond/do not overlap</a:t>
            </a:r>
          </a:p>
          <a:p>
            <a:pPr lvl="1"/>
            <a:r>
              <a:rPr lang="en-US" dirty="0"/>
              <a:t>Fiduciary authorized to receive additional fee from VA FUM</a:t>
            </a:r>
          </a:p>
          <a:p>
            <a:r>
              <a:rPr lang="en-US" dirty="0"/>
              <a:t>If fees for fiduciary services excessive</a:t>
            </a:r>
          </a:p>
          <a:p>
            <a:pPr lvl="1"/>
            <a:r>
              <a:rPr lang="en-US" dirty="0"/>
              <a:t>Detailed explanation may be required from fiduciary</a:t>
            </a:r>
          </a:p>
          <a:p>
            <a:pPr lvl="1"/>
            <a:r>
              <a:rPr lang="en-US" dirty="0"/>
              <a:t>Prior to accounting approval</a:t>
            </a:r>
          </a:p>
          <a:p>
            <a:r>
              <a:rPr lang="en-US" dirty="0"/>
              <a:t>Excessive does not always mean high dollar amount</a:t>
            </a:r>
          </a:p>
          <a:p>
            <a:pPr lvl="1"/>
            <a:r>
              <a:rPr lang="en-US" dirty="0"/>
              <a:t>Does charge exceed reasonable amount for services?</a:t>
            </a:r>
          </a:p>
          <a:p>
            <a:r>
              <a:rPr lang="en-US" dirty="0"/>
              <a:t>Track request for disapproved accounting with suspense</a:t>
            </a:r>
          </a:p>
          <a:p>
            <a:pPr lvl="1"/>
            <a:r>
              <a:rPr lang="en-US" dirty="0"/>
              <a:t>Within accounting EP</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26</a:t>
            </a:fld>
            <a:endParaRPr lang="en-US" dirty="0"/>
          </a:p>
        </p:txBody>
      </p:sp>
    </p:spTree>
    <p:extLst>
      <p:ext uri="{BB962C8B-B14F-4D97-AF65-F5344CB8AC3E}">
        <p14:creationId xmlns:p14="http://schemas.microsoft.com/office/powerpoint/2010/main" val="3228701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 Analysis</a:t>
            </a:r>
          </a:p>
        </p:txBody>
      </p:sp>
      <p:sp>
        <p:nvSpPr>
          <p:cNvPr id="3" name="Content Placeholder 2"/>
          <p:cNvSpPr>
            <a:spLocks noGrp="1"/>
          </p:cNvSpPr>
          <p:nvPr>
            <p:ph idx="1"/>
          </p:nvPr>
        </p:nvSpPr>
        <p:spPr/>
        <p:txBody>
          <a:bodyPr>
            <a:normAutofit/>
          </a:bodyPr>
          <a:lstStyle/>
          <a:p>
            <a:r>
              <a:rPr lang="en-US" dirty="0"/>
              <a:t>VA will not allow more than a 4 percent fiduciary fee to be taken from the beneficiary’s VA funds for an accounting period starting on or after August 13, 2018</a:t>
            </a:r>
          </a:p>
          <a:p>
            <a:r>
              <a:rPr lang="en-US" dirty="0"/>
              <a:t>When guardianship responsibilities extend beyond the responsibilities of a VA-appointed fiduciary, they may receive a fee in excess of 4-percent</a:t>
            </a:r>
          </a:p>
          <a:p>
            <a:r>
              <a:rPr lang="en-US" dirty="0"/>
              <a:t>VA no longer automatically recognizes court-appointed fiduciaries as a VA fiduciary</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27</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1917914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 Analysis</a:t>
            </a:r>
          </a:p>
        </p:txBody>
      </p:sp>
      <p:graphicFrame>
        <p:nvGraphicFramePr>
          <p:cNvPr id="5" name="Table 5">
            <a:extLst>
              <a:ext uri="{FF2B5EF4-FFF2-40B4-BE49-F238E27FC236}">
                <a16:creationId xmlns:a16="http://schemas.microsoft.com/office/drawing/2014/main" id="{E4B39AE7-4B3A-4FB6-B57C-D2F2C83F4F36}"/>
              </a:ext>
            </a:extLst>
          </p:cNvPr>
          <p:cNvGraphicFramePr>
            <a:graphicFrameLocks noGrp="1"/>
          </p:cNvGraphicFramePr>
          <p:nvPr>
            <p:ph idx="1"/>
            <p:extLst>
              <p:ext uri="{D42A27DB-BD31-4B8C-83A1-F6EECF244321}">
                <p14:modId xmlns:p14="http://schemas.microsoft.com/office/powerpoint/2010/main" val="4061898497"/>
              </p:ext>
            </p:extLst>
          </p:nvPr>
        </p:nvGraphicFramePr>
        <p:xfrm>
          <a:off x="457200" y="1752600"/>
          <a:ext cx="8229600" cy="4267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148364081"/>
                    </a:ext>
                  </a:extLst>
                </a:gridCol>
                <a:gridCol w="4114800">
                  <a:extLst>
                    <a:ext uri="{9D8B030D-6E8A-4147-A177-3AD203B41FA5}">
                      <a16:colId xmlns:a16="http://schemas.microsoft.com/office/drawing/2014/main" val="106864239"/>
                    </a:ext>
                  </a:extLst>
                </a:gridCol>
              </a:tblGrid>
              <a:tr h="400007">
                <a:tc>
                  <a:txBody>
                    <a:bodyPr/>
                    <a:lstStyle/>
                    <a:p>
                      <a:pPr algn="l" fontAlgn="t"/>
                      <a:r>
                        <a:rPr lang="en-US" b="1" dirty="0">
                          <a:effectLst/>
                          <a:latin typeface="arial" panose="020B0604020202020204" pitchFamily="34" charset="0"/>
                        </a:rPr>
                        <a:t> If ...</a:t>
                      </a:r>
                      <a:endParaRPr lang="en-US" dirty="0">
                        <a:effectLst/>
                      </a:endParaRPr>
                    </a:p>
                  </a:txBody>
                  <a:tcPr marL="9525" marR="9525" marT="9525" marB="9525"/>
                </a:tc>
                <a:tc>
                  <a:txBody>
                    <a:bodyPr/>
                    <a:lstStyle/>
                    <a:p>
                      <a:pPr algn="l" fontAlgn="t"/>
                      <a:r>
                        <a:rPr lang="en-US" b="1" dirty="0">
                          <a:effectLst/>
                          <a:latin typeface="arial" panose="020B0604020202020204" pitchFamily="34" charset="0"/>
                        </a:rPr>
                        <a:t> Then the hub ...</a:t>
                      </a:r>
                      <a:endParaRPr lang="en-US" dirty="0">
                        <a:effectLst/>
                      </a:endParaRPr>
                    </a:p>
                  </a:txBody>
                  <a:tcPr marL="9525" marR="9525" marT="9525" marB="9525"/>
                </a:tc>
                <a:extLst>
                  <a:ext uri="{0D108BD9-81ED-4DB2-BD59-A6C34878D82A}">
                    <a16:rowId xmlns:a16="http://schemas.microsoft.com/office/drawing/2014/main" val="2703580246"/>
                  </a:ext>
                </a:extLst>
              </a:tr>
              <a:tr h="3867193">
                <a:tc>
                  <a:txBody>
                    <a:bodyPr/>
                    <a:lstStyle/>
                    <a:p>
                      <a:pPr marL="285750" indent="-285750" fontAlgn="t">
                        <a:buFont typeface="Arial" panose="020B0604020202020204" pitchFamily="34" charset="0"/>
                        <a:buChar char="•"/>
                      </a:pPr>
                      <a:r>
                        <a:rPr lang="en-US" dirty="0">
                          <a:effectLst/>
                          <a:latin typeface="arial" panose="020B0604020202020204" pitchFamily="34" charset="0"/>
                        </a:rPr>
                        <a:t>the annual accounting begins prior to August 13, 2018</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the fiduciary was authorized fees exceeding the 4 percent allowance on the previous accounting period, and</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documentation indicates fees in the following accounting period will exceed 4 percent</a:t>
                      </a:r>
                      <a:endParaRPr lang="en-US" dirty="0">
                        <a:effectLst/>
                      </a:endParaRPr>
                    </a:p>
                  </a:txBody>
                  <a:tcPr marL="9525" marR="9525" marT="9525" marB="9525"/>
                </a:tc>
                <a:tc>
                  <a:txBody>
                    <a:bodyPr/>
                    <a:lstStyle/>
                    <a:p>
                      <a:pPr marL="285750" indent="-285750" fontAlgn="t">
                        <a:buFont typeface="Arial" panose="020B0604020202020204" pitchFamily="34" charset="0"/>
                        <a:buChar char="•"/>
                      </a:pPr>
                      <a:r>
                        <a:rPr lang="en-US" dirty="0">
                          <a:effectLst/>
                          <a:latin typeface="arial" panose="020B0604020202020204" pitchFamily="34" charset="0"/>
                        </a:rPr>
                        <a:t>reviews all fiduciary fees, accepts the current accounting period fees if within previously authorized amounts, including fees earned in a previous accounting period</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notifies the fiduciary, State court of jurisdiction (if required), and District Counsel that any fiduciary fees over 4 percent in the future will not be approved from VA derived income, and</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requires accountings submitted on the proper VA form.</a:t>
                      </a:r>
                      <a:endParaRPr lang="en-US" dirty="0">
                        <a:effectLst/>
                      </a:endParaRPr>
                    </a:p>
                  </a:txBody>
                  <a:tcPr marL="9525" marR="9525" marT="9525" marB="9525"/>
                </a:tc>
                <a:extLst>
                  <a:ext uri="{0D108BD9-81ED-4DB2-BD59-A6C34878D82A}">
                    <a16:rowId xmlns:a16="http://schemas.microsoft.com/office/drawing/2014/main" val="3312998198"/>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28</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242159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 Analysis</a:t>
            </a:r>
          </a:p>
        </p:txBody>
      </p:sp>
      <p:graphicFrame>
        <p:nvGraphicFramePr>
          <p:cNvPr id="5" name="Table 5">
            <a:extLst>
              <a:ext uri="{FF2B5EF4-FFF2-40B4-BE49-F238E27FC236}">
                <a16:creationId xmlns:a16="http://schemas.microsoft.com/office/drawing/2014/main" id="{E4B39AE7-4B3A-4FB6-B57C-D2F2C83F4F36}"/>
              </a:ext>
            </a:extLst>
          </p:cNvPr>
          <p:cNvGraphicFramePr>
            <a:graphicFrameLocks noGrp="1"/>
          </p:cNvGraphicFramePr>
          <p:nvPr>
            <p:ph idx="1"/>
            <p:extLst>
              <p:ext uri="{D42A27DB-BD31-4B8C-83A1-F6EECF244321}">
                <p14:modId xmlns:p14="http://schemas.microsoft.com/office/powerpoint/2010/main" val="3465072593"/>
              </p:ext>
            </p:extLst>
          </p:nvPr>
        </p:nvGraphicFramePr>
        <p:xfrm>
          <a:off x="457200" y="1752600"/>
          <a:ext cx="8229600" cy="4267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148364081"/>
                    </a:ext>
                  </a:extLst>
                </a:gridCol>
                <a:gridCol w="4114800">
                  <a:extLst>
                    <a:ext uri="{9D8B030D-6E8A-4147-A177-3AD203B41FA5}">
                      <a16:colId xmlns:a16="http://schemas.microsoft.com/office/drawing/2014/main" val="106864239"/>
                    </a:ext>
                  </a:extLst>
                </a:gridCol>
              </a:tblGrid>
              <a:tr h="400007">
                <a:tc>
                  <a:txBody>
                    <a:bodyPr/>
                    <a:lstStyle/>
                    <a:p>
                      <a:pPr algn="l" fontAlgn="t"/>
                      <a:r>
                        <a:rPr lang="en-US" b="1" dirty="0">
                          <a:effectLst/>
                          <a:latin typeface="arial" panose="020B0604020202020204" pitchFamily="34" charset="0"/>
                        </a:rPr>
                        <a:t> If ...</a:t>
                      </a:r>
                      <a:endParaRPr lang="en-US" dirty="0">
                        <a:effectLst/>
                      </a:endParaRPr>
                    </a:p>
                  </a:txBody>
                  <a:tcPr marL="9525" marR="9525" marT="9525" marB="9525"/>
                </a:tc>
                <a:tc>
                  <a:txBody>
                    <a:bodyPr/>
                    <a:lstStyle/>
                    <a:p>
                      <a:pPr algn="l" fontAlgn="t"/>
                      <a:r>
                        <a:rPr lang="en-US" b="1" dirty="0">
                          <a:effectLst/>
                          <a:latin typeface="arial" panose="020B0604020202020204" pitchFamily="34" charset="0"/>
                        </a:rPr>
                        <a:t> Then the hub ...</a:t>
                      </a:r>
                      <a:endParaRPr lang="en-US" dirty="0">
                        <a:effectLst/>
                      </a:endParaRPr>
                    </a:p>
                  </a:txBody>
                  <a:tcPr marL="9525" marR="9525" marT="9525" marB="9525"/>
                </a:tc>
                <a:extLst>
                  <a:ext uri="{0D108BD9-81ED-4DB2-BD59-A6C34878D82A}">
                    <a16:rowId xmlns:a16="http://schemas.microsoft.com/office/drawing/2014/main" val="2703580246"/>
                  </a:ext>
                </a:extLst>
              </a:tr>
              <a:tr h="3867193">
                <a:tc>
                  <a:txBody>
                    <a:bodyPr/>
                    <a:lstStyle/>
                    <a:p>
                      <a:pPr marL="285750" indent="-285750" fontAlgn="t">
                        <a:buFont typeface="Arial" panose="020B0604020202020204" pitchFamily="34" charset="0"/>
                        <a:buChar char="•"/>
                      </a:pPr>
                      <a:r>
                        <a:rPr lang="en-US" dirty="0">
                          <a:effectLst/>
                          <a:latin typeface="arial" panose="020B0604020202020204" pitchFamily="34" charset="0"/>
                        </a:rPr>
                        <a:t>the annual accounting begins on or after August 13, 2018</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the fiduciary was authorized fees exceeding the 4 percent allowance on the previous accounting period</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documentation indicates fees in the current accounting period will exceed 4 percent, and</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the fiduciary was notified of the discontinuance of fees exceeding 4 percent</a:t>
                      </a:r>
                      <a:endParaRPr lang="en-US" dirty="0">
                        <a:effectLst/>
                      </a:endParaRPr>
                    </a:p>
                  </a:txBody>
                  <a:tcPr marL="9525" marR="9525" marT="9525" marB="9525"/>
                </a:tc>
                <a:tc>
                  <a:txBody>
                    <a:bodyPr/>
                    <a:lstStyle/>
                    <a:p>
                      <a:pPr marL="285750" indent="-285750" fontAlgn="t">
                        <a:buFont typeface="Arial" panose="020B0604020202020204" pitchFamily="34" charset="0"/>
                        <a:buChar char="•"/>
                      </a:pPr>
                      <a:r>
                        <a:rPr lang="en-US" dirty="0">
                          <a:effectLst/>
                          <a:latin typeface="arial" panose="020B0604020202020204" pitchFamily="34" charset="0"/>
                        </a:rPr>
                        <a:t>reviews all fiduciary fees, disapproves the current accounting period fees if exceeds 4 percent, excluding fees earned in a previous accounting period and paid in the current accounting period, and</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notifies the fiduciary, State court of jurisdiction (if required), and District Counsel that any fiduciary fees over 4 percent in the future cannot approved.</a:t>
                      </a:r>
                      <a:endParaRPr lang="en-US" dirty="0">
                        <a:effectLst/>
                      </a:endParaRPr>
                    </a:p>
                  </a:txBody>
                  <a:tcPr marL="9525" marR="9525" marT="9525" marB="9525"/>
                </a:tc>
                <a:extLst>
                  <a:ext uri="{0D108BD9-81ED-4DB2-BD59-A6C34878D82A}">
                    <a16:rowId xmlns:a16="http://schemas.microsoft.com/office/drawing/2014/main" val="3312998198"/>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29</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163001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38 CFR 13</a:t>
            </a:r>
          </a:p>
          <a:p>
            <a:r>
              <a:rPr lang="en-US" dirty="0"/>
              <a:t>FPM I.3.A.3.a.</a:t>
            </a:r>
          </a:p>
          <a:p>
            <a:r>
              <a:rPr lang="en-US" dirty="0"/>
              <a:t>FPM I.3.C.2.</a:t>
            </a:r>
          </a:p>
          <a:p>
            <a:r>
              <a:rPr lang="en-US" dirty="0"/>
              <a:t>FPM I.3.C.3.</a:t>
            </a:r>
          </a:p>
          <a:p>
            <a:r>
              <a:rPr lang="en-US" dirty="0"/>
              <a:t>FPM I.3.C.4.</a:t>
            </a:r>
          </a:p>
          <a:p>
            <a:r>
              <a:rPr lang="da-DK" dirty="0"/>
              <a:t>FPM I.3.C.5.</a:t>
            </a:r>
          </a:p>
          <a:p>
            <a:r>
              <a:rPr lang="da-DK" dirty="0"/>
              <a:t>FPM I.3.C.6.</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
        <p:nvSpPr>
          <p:cNvPr id="5" name="Title 1">
            <a:extLst>
              <a:ext uri="{FF2B5EF4-FFF2-40B4-BE49-F238E27FC236}">
                <a16:creationId xmlns:a16="http://schemas.microsoft.com/office/drawing/2014/main" id="{C644B32D-2DA6-38E3-B869-D034CD11200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7822918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Attorney Fiduciaries</a:t>
            </a:r>
          </a:p>
        </p:txBody>
      </p:sp>
      <p:sp>
        <p:nvSpPr>
          <p:cNvPr id="3" name="Content Placeholder 2"/>
          <p:cNvSpPr>
            <a:spLocks noGrp="1"/>
          </p:cNvSpPr>
          <p:nvPr>
            <p:ph idx="1"/>
          </p:nvPr>
        </p:nvSpPr>
        <p:spPr/>
        <p:txBody>
          <a:bodyPr>
            <a:normAutofit/>
          </a:bodyPr>
          <a:lstStyle/>
          <a:p>
            <a:r>
              <a:rPr lang="en-US" dirty="0"/>
              <a:t>Cannot use attorney fee schedule for fiduciary duties</a:t>
            </a:r>
          </a:p>
          <a:p>
            <a:r>
              <a:rPr lang="en-US" dirty="0"/>
              <a:t>Any activity that does not require licensed attorney</a:t>
            </a:r>
          </a:p>
          <a:p>
            <a:pPr lvl="1"/>
            <a:r>
              <a:rPr lang="en-US" dirty="0"/>
              <a:t>Cannot be billed at attorney rates</a:t>
            </a:r>
          </a:p>
          <a:p>
            <a:r>
              <a:rPr lang="en-US" dirty="0"/>
              <a:t>Request time and billing records for such charges</a:t>
            </a:r>
          </a:p>
          <a:p>
            <a:pPr lvl="1"/>
            <a:r>
              <a:rPr lang="en-US" dirty="0"/>
              <a:t>Refer unresolvable issues to District Counsel and court of jurisdiction</a:t>
            </a:r>
          </a:p>
          <a:p>
            <a:r>
              <a:rPr lang="en-US" dirty="0"/>
              <a:t>If fiduciary refuses to reimburse</a:t>
            </a:r>
          </a:p>
          <a:p>
            <a:pPr lvl="1"/>
            <a:r>
              <a:rPr lang="en-US" dirty="0"/>
              <a:t>SIA must be conducted</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30</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923908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Attorney Fees</a:t>
            </a:r>
          </a:p>
        </p:txBody>
      </p:sp>
      <p:sp>
        <p:nvSpPr>
          <p:cNvPr id="3" name="Content Placeholder 2"/>
          <p:cNvSpPr>
            <a:spLocks noGrp="1"/>
          </p:cNvSpPr>
          <p:nvPr>
            <p:ph idx="1"/>
          </p:nvPr>
        </p:nvSpPr>
        <p:spPr/>
        <p:txBody>
          <a:bodyPr>
            <a:normAutofit/>
          </a:bodyPr>
          <a:lstStyle/>
          <a:p>
            <a:r>
              <a:rPr lang="en-US" dirty="0"/>
              <a:t>Review attorney fees for accuracy</a:t>
            </a:r>
          </a:p>
          <a:p>
            <a:r>
              <a:rPr lang="en-US" dirty="0"/>
              <a:t>Time and billing invoices/records must be in eFolder</a:t>
            </a:r>
          </a:p>
          <a:p>
            <a:r>
              <a:rPr lang="en-US" dirty="0"/>
              <a:t>Question duplicate entries</a:t>
            </a:r>
          </a:p>
          <a:p>
            <a:r>
              <a:rPr lang="en-US" dirty="0"/>
              <a:t>Examine claims of creditors for accuracy/validity</a:t>
            </a:r>
          </a:p>
          <a:p>
            <a:pPr lvl="1"/>
            <a:r>
              <a:rPr lang="en-US" dirty="0"/>
              <a:t>VA benefits usually exempt from creditors and taxation</a:t>
            </a:r>
          </a:p>
          <a:p>
            <a:r>
              <a:rPr lang="en-US" dirty="0"/>
              <a:t>Attorney fees must not be excessive</a:t>
            </a:r>
          </a:p>
          <a:p>
            <a:pPr lvl="1"/>
            <a:r>
              <a:rPr lang="en-US" dirty="0"/>
              <a:t>Document objections to fee including why it is excessive</a:t>
            </a:r>
          </a:p>
          <a:p>
            <a:r>
              <a:rPr lang="en-US" dirty="0"/>
              <a:t>Illegal or excessive attorney fees identified</a:t>
            </a:r>
          </a:p>
          <a:p>
            <a:pPr lvl="1"/>
            <a:r>
              <a:rPr lang="en-US" dirty="0"/>
              <a:t>Immediately refer to District Counsel</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31</a:t>
            </a:fld>
            <a:endParaRPr lang="en-US" dirty="0"/>
          </a:p>
        </p:txBody>
      </p:sp>
      <p:sp>
        <p:nvSpPr>
          <p:cNvPr id="7" name="Title 1">
            <a:extLst>
              <a:ext uri="{FF2B5EF4-FFF2-40B4-BE49-F238E27FC236}">
                <a16:creationId xmlns:a16="http://schemas.microsoft.com/office/drawing/2014/main" id="{37874DD0-9194-85AD-21FB-1FEF3B9C660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373731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Investments</a:t>
            </a:r>
          </a:p>
        </p:txBody>
      </p:sp>
      <p:sp>
        <p:nvSpPr>
          <p:cNvPr id="3" name="Content Placeholder 2"/>
          <p:cNvSpPr>
            <a:spLocks noGrp="1"/>
          </p:cNvSpPr>
          <p:nvPr>
            <p:ph idx="1"/>
          </p:nvPr>
        </p:nvSpPr>
        <p:spPr/>
        <p:txBody>
          <a:bodyPr>
            <a:normAutofit/>
          </a:bodyPr>
          <a:lstStyle/>
          <a:p>
            <a:r>
              <a:rPr lang="en-US" dirty="0"/>
              <a:t>Review for improper investments</a:t>
            </a:r>
          </a:p>
          <a:p>
            <a:pPr lvl="1"/>
            <a:r>
              <a:rPr lang="en-US" dirty="0"/>
              <a:t>Correct deficiencies found</a:t>
            </a:r>
          </a:p>
          <a:p>
            <a:pPr lvl="1"/>
            <a:r>
              <a:rPr lang="en-US" dirty="0"/>
              <a:t>Document questionable accounts/investments in AAT NOTES section</a:t>
            </a:r>
          </a:p>
          <a:p>
            <a:pPr lvl="1"/>
            <a:r>
              <a:rPr lang="en-US" dirty="0"/>
              <a:t>Disapprove accounting</a:t>
            </a:r>
          </a:p>
          <a:p>
            <a:pPr lvl="1"/>
            <a:r>
              <a:rPr lang="en-US" dirty="0"/>
              <a:t>Notify fiduciary of issues and request response within 14 days</a:t>
            </a:r>
          </a:p>
          <a:p>
            <a:pPr lvl="1"/>
            <a:r>
              <a:rPr lang="en-US" dirty="0"/>
              <a:t>Immediately forward indications of misuse, misappropriation or fraud to misuse team for review and completion of misuse protocol</a:t>
            </a:r>
          </a:p>
          <a:p>
            <a:pPr lvl="1"/>
            <a:r>
              <a:rPr lang="en-US" dirty="0"/>
              <a:t>Use appropriate development activity and update suspense</a:t>
            </a:r>
          </a:p>
          <a:p>
            <a:r>
              <a:rPr lang="en-US" dirty="0"/>
              <a:t>August 13, 2018</a:t>
            </a:r>
          </a:p>
          <a:p>
            <a:pPr lvl="1"/>
            <a:r>
              <a:rPr lang="en-US" dirty="0"/>
              <a:t>Effective date of current investment regulations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32</a:t>
            </a:fld>
            <a:endParaRPr lang="en-US" dirty="0"/>
          </a:p>
        </p:txBody>
      </p:sp>
      <p:sp>
        <p:nvSpPr>
          <p:cNvPr id="5" name="Title 1">
            <a:extLst>
              <a:ext uri="{FF2B5EF4-FFF2-40B4-BE49-F238E27FC236}">
                <a16:creationId xmlns:a16="http://schemas.microsoft.com/office/drawing/2014/main" id="{CCFD97AF-09D6-F38D-F6BA-484F777726B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102645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FUM Requirements</a:t>
            </a:r>
          </a:p>
        </p:txBody>
      </p:sp>
      <p:sp>
        <p:nvSpPr>
          <p:cNvPr id="3" name="Content Placeholder 2"/>
          <p:cNvSpPr>
            <a:spLocks noGrp="1"/>
          </p:cNvSpPr>
          <p:nvPr>
            <p:ph idx="1"/>
          </p:nvPr>
        </p:nvSpPr>
        <p:spPr/>
        <p:txBody>
          <a:bodyPr>
            <a:normAutofit/>
          </a:bodyPr>
          <a:lstStyle/>
          <a:p>
            <a:r>
              <a:rPr lang="en-US" dirty="0"/>
              <a:t>Account requirements</a:t>
            </a:r>
          </a:p>
          <a:p>
            <a:pPr lvl="1"/>
            <a:r>
              <a:rPr lang="en-US" dirty="0"/>
              <a:t>Separate account for each beneficiary</a:t>
            </a:r>
          </a:p>
          <a:p>
            <a:pPr lvl="1"/>
            <a:r>
              <a:rPr lang="en-US" dirty="0"/>
              <a:t>Allows direct deposit</a:t>
            </a:r>
          </a:p>
          <a:p>
            <a:pPr lvl="1"/>
            <a:r>
              <a:rPr lang="en-US" dirty="0"/>
              <a:t>Federally insured</a:t>
            </a:r>
          </a:p>
          <a:p>
            <a:pPr lvl="1"/>
            <a:r>
              <a:rPr lang="en-US" dirty="0"/>
              <a:t>Does not exceed insured limits of protection</a:t>
            </a:r>
          </a:p>
          <a:p>
            <a:pPr lvl="1"/>
            <a:r>
              <a:rPr lang="en-US" dirty="0"/>
              <a:t>Properly titled</a:t>
            </a:r>
          </a:p>
          <a:p>
            <a:r>
              <a:rPr lang="en-US" dirty="0"/>
              <a:t>Must verify:</a:t>
            </a:r>
          </a:p>
          <a:p>
            <a:pPr lvl="1"/>
            <a:r>
              <a:rPr lang="en-US" dirty="0"/>
              <a:t>All known accounts and FUM</a:t>
            </a:r>
          </a:p>
          <a:p>
            <a:pPr lvl="1"/>
            <a:r>
              <a:rPr lang="en-US" dirty="0"/>
              <a:t>U.S. Savings Bonds and other securities containing VA funds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33</a:t>
            </a:fld>
            <a:endParaRPr lang="en-US" dirty="0"/>
          </a:p>
        </p:txBody>
      </p:sp>
      <p:sp>
        <p:nvSpPr>
          <p:cNvPr id="5" name="Title 1">
            <a:extLst>
              <a:ext uri="{FF2B5EF4-FFF2-40B4-BE49-F238E27FC236}">
                <a16:creationId xmlns:a16="http://schemas.microsoft.com/office/drawing/2014/main" id="{7D7F871A-3F22-1D0C-C439-BE34793F5006}"/>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2746960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FUM and Account Verification</a:t>
            </a:r>
          </a:p>
        </p:txBody>
      </p:sp>
      <p:graphicFrame>
        <p:nvGraphicFramePr>
          <p:cNvPr id="5" name="Table 7">
            <a:extLst>
              <a:ext uri="{FF2B5EF4-FFF2-40B4-BE49-F238E27FC236}">
                <a16:creationId xmlns:a16="http://schemas.microsoft.com/office/drawing/2014/main" id="{E2E42949-7D8D-4D16-9264-A49D36A1C3CA}"/>
              </a:ext>
            </a:extLst>
          </p:cNvPr>
          <p:cNvGraphicFramePr>
            <a:graphicFrameLocks noGrp="1"/>
          </p:cNvGraphicFramePr>
          <p:nvPr>
            <p:ph idx="1"/>
            <p:extLst>
              <p:ext uri="{D42A27DB-BD31-4B8C-83A1-F6EECF244321}">
                <p14:modId xmlns:p14="http://schemas.microsoft.com/office/powerpoint/2010/main" val="1206503630"/>
              </p:ext>
            </p:extLst>
          </p:nvPr>
        </p:nvGraphicFramePr>
        <p:xfrm>
          <a:off x="457200" y="1752600"/>
          <a:ext cx="8229600" cy="4386971"/>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4280856026"/>
                    </a:ext>
                  </a:extLst>
                </a:gridCol>
                <a:gridCol w="7543800">
                  <a:extLst>
                    <a:ext uri="{9D8B030D-6E8A-4147-A177-3AD203B41FA5}">
                      <a16:colId xmlns:a16="http://schemas.microsoft.com/office/drawing/2014/main" val="2804330798"/>
                    </a:ext>
                  </a:extLst>
                </a:gridCol>
              </a:tblGrid>
              <a:tr h="381000">
                <a:tc>
                  <a:txBody>
                    <a:bodyPr/>
                    <a:lstStyle/>
                    <a:p>
                      <a:pPr algn="ctr" fontAlgn="base"/>
                      <a:r>
                        <a:rPr lang="en-US" b="1" dirty="0">
                          <a:effectLst/>
                          <a:latin typeface="arial" panose="020B0604020202020204" pitchFamily="34" charset="0"/>
                        </a:rPr>
                        <a:t>Step</a:t>
                      </a:r>
                      <a:endParaRPr lang="en-US" dirty="0">
                        <a:effectLst/>
                      </a:endParaRPr>
                    </a:p>
                  </a:txBody>
                  <a:tcPr marL="6350" marR="6350" marT="6350" marB="6350" anchor="ctr"/>
                </a:tc>
                <a:tc>
                  <a:txBody>
                    <a:bodyPr/>
                    <a:lstStyle/>
                    <a:p>
                      <a:pPr algn="ctr" fontAlgn="base"/>
                      <a:r>
                        <a:rPr lang="en-US" b="1">
                          <a:effectLst/>
                          <a:latin typeface="arial" panose="020B0604020202020204" pitchFamily="34" charset="0"/>
                        </a:rPr>
                        <a:t>Action</a:t>
                      </a:r>
                      <a:endParaRPr lang="en-US">
                        <a:effectLst/>
                      </a:endParaRPr>
                    </a:p>
                  </a:txBody>
                  <a:tcPr marL="6350" marR="6350" marT="6350" marB="6350" anchor="ctr"/>
                </a:tc>
                <a:extLst>
                  <a:ext uri="{0D108BD9-81ED-4DB2-BD59-A6C34878D82A}">
                    <a16:rowId xmlns:a16="http://schemas.microsoft.com/office/drawing/2014/main" val="3179513010"/>
                  </a:ext>
                </a:extLst>
              </a:tr>
              <a:tr h="1238055">
                <a:tc>
                  <a:txBody>
                    <a:bodyPr/>
                    <a:lstStyle/>
                    <a:p>
                      <a:pPr algn="ctr" fontAlgn="base"/>
                      <a:r>
                        <a:rPr lang="en-US" dirty="0">
                          <a:effectLst/>
                          <a:latin typeface="arial" panose="020B0604020202020204" pitchFamily="34" charset="0"/>
                        </a:rPr>
                        <a:t>1</a:t>
                      </a:r>
                      <a:endParaRPr lang="en-US" dirty="0">
                        <a:effectLst/>
                      </a:endParaRPr>
                    </a:p>
                  </a:txBody>
                  <a:tcPr marL="6350" marR="6350" marT="6350" marB="6350" anchor="ctr"/>
                </a:tc>
                <a:tc>
                  <a:txBody>
                    <a:bodyPr/>
                    <a:lstStyle/>
                    <a:p>
                      <a:pPr fontAlgn="base"/>
                      <a:r>
                        <a:rPr lang="en-US">
                          <a:effectLst/>
                          <a:latin typeface="arial" panose="020B0604020202020204" pitchFamily="34" charset="0"/>
                        </a:rPr>
                        <a:t>Verify receipt of all original, photocopied, or computer-generated bank statements from the financial institution’s website that bear the institution’s internet address covering the entire accounting period with no signs of alteration.</a:t>
                      </a:r>
                      <a:endParaRPr lang="en-US">
                        <a:effectLst/>
                      </a:endParaRPr>
                    </a:p>
                  </a:txBody>
                  <a:tcPr marL="6350" marR="6350" marT="6350" marB="6350" anchor="ctr"/>
                </a:tc>
                <a:extLst>
                  <a:ext uri="{0D108BD9-81ED-4DB2-BD59-A6C34878D82A}">
                    <a16:rowId xmlns:a16="http://schemas.microsoft.com/office/drawing/2014/main" val="2317296811"/>
                  </a:ext>
                </a:extLst>
              </a:tr>
              <a:tr h="2767916">
                <a:tc>
                  <a:txBody>
                    <a:bodyPr/>
                    <a:lstStyle/>
                    <a:p>
                      <a:pPr algn="ctr" fontAlgn="base"/>
                      <a:r>
                        <a:rPr lang="en-US">
                          <a:effectLst/>
                          <a:latin typeface="arial" panose="020B0604020202020204" pitchFamily="34" charset="0"/>
                        </a:rPr>
                        <a:t>2</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Verify investments reported on previous accountings are accounted for.  If there are changes in investments, ensure documentation noted in the current accounting reflects:</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investment</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redemption</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transfer, or</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sale, and/or</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purchase of a similar investment with proceeds and interest both received and realized at the time of purchase.</a:t>
                      </a:r>
                      <a:endParaRPr lang="en-US" dirty="0">
                        <a:effectLst/>
                      </a:endParaRPr>
                    </a:p>
                  </a:txBody>
                  <a:tcPr marL="6350" marR="6350" marT="6350" marB="6350" anchor="ctr"/>
                </a:tc>
                <a:extLst>
                  <a:ext uri="{0D108BD9-81ED-4DB2-BD59-A6C34878D82A}">
                    <a16:rowId xmlns:a16="http://schemas.microsoft.com/office/drawing/2014/main" val="3364457975"/>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34</a:t>
            </a:fld>
            <a:endParaRPr lang="en-US" dirty="0"/>
          </a:p>
        </p:txBody>
      </p:sp>
      <p:sp>
        <p:nvSpPr>
          <p:cNvPr id="7" name="Title 1">
            <a:extLst>
              <a:ext uri="{FF2B5EF4-FFF2-40B4-BE49-F238E27FC236}">
                <a16:creationId xmlns:a16="http://schemas.microsoft.com/office/drawing/2014/main" id="{AE91D67F-8D7B-90F0-BA47-8F1D4F1B87E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7534312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FUM and Account Verification</a:t>
            </a:r>
          </a:p>
        </p:txBody>
      </p:sp>
      <p:graphicFrame>
        <p:nvGraphicFramePr>
          <p:cNvPr id="5" name="Table 5">
            <a:extLst>
              <a:ext uri="{FF2B5EF4-FFF2-40B4-BE49-F238E27FC236}">
                <a16:creationId xmlns:a16="http://schemas.microsoft.com/office/drawing/2014/main" id="{056BC79E-1A08-4972-90ED-B45FEE02154B}"/>
              </a:ext>
            </a:extLst>
          </p:cNvPr>
          <p:cNvGraphicFramePr>
            <a:graphicFrameLocks noGrp="1"/>
          </p:cNvGraphicFramePr>
          <p:nvPr>
            <p:ph idx="1"/>
            <p:extLst>
              <p:ext uri="{D42A27DB-BD31-4B8C-83A1-F6EECF244321}">
                <p14:modId xmlns:p14="http://schemas.microsoft.com/office/powerpoint/2010/main" val="497379774"/>
              </p:ext>
            </p:extLst>
          </p:nvPr>
        </p:nvGraphicFramePr>
        <p:xfrm>
          <a:off x="457200" y="1752600"/>
          <a:ext cx="8229600" cy="439674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757798248"/>
                    </a:ext>
                  </a:extLst>
                </a:gridCol>
                <a:gridCol w="7543800">
                  <a:extLst>
                    <a:ext uri="{9D8B030D-6E8A-4147-A177-3AD203B41FA5}">
                      <a16:colId xmlns:a16="http://schemas.microsoft.com/office/drawing/2014/main" val="3949169111"/>
                    </a:ext>
                  </a:extLst>
                </a:gridCol>
              </a:tblGrid>
              <a:tr h="370840">
                <a:tc>
                  <a:txBody>
                    <a:bodyPr/>
                    <a:lstStyle/>
                    <a:p>
                      <a:pPr algn="ctr" fontAlgn="base"/>
                      <a:r>
                        <a:rPr lang="en-US" b="1" dirty="0">
                          <a:effectLst/>
                          <a:latin typeface="arial" panose="020B0604020202020204" pitchFamily="34" charset="0"/>
                        </a:rPr>
                        <a:t>Step</a:t>
                      </a:r>
                      <a:endParaRPr lang="en-US" dirty="0">
                        <a:effectLst/>
                      </a:endParaRPr>
                    </a:p>
                  </a:txBody>
                  <a:tcPr marL="6350" marR="6350" marT="6350" marB="6350" anchor="ctr"/>
                </a:tc>
                <a:tc>
                  <a:txBody>
                    <a:bodyPr/>
                    <a:lstStyle/>
                    <a:p>
                      <a:pPr algn="ctr" fontAlgn="base"/>
                      <a:r>
                        <a:rPr lang="en-US" b="1" dirty="0">
                          <a:effectLst/>
                          <a:latin typeface="arial" panose="020B0604020202020204" pitchFamily="34" charset="0"/>
                        </a:rPr>
                        <a:t>Action</a:t>
                      </a:r>
                      <a:endParaRPr lang="en-US" dirty="0">
                        <a:effectLst/>
                      </a:endParaRPr>
                    </a:p>
                  </a:txBody>
                  <a:tcPr marL="6350" marR="6350" marT="6350" marB="6350" anchor="ctr"/>
                </a:tc>
                <a:extLst>
                  <a:ext uri="{0D108BD9-81ED-4DB2-BD59-A6C34878D82A}">
                    <a16:rowId xmlns:a16="http://schemas.microsoft.com/office/drawing/2014/main" val="1855313525"/>
                  </a:ext>
                </a:extLst>
              </a:tr>
              <a:tr h="464820">
                <a:tc>
                  <a:txBody>
                    <a:bodyPr/>
                    <a:lstStyle/>
                    <a:p>
                      <a:pPr algn="ctr" fontAlgn="base"/>
                      <a:r>
                        <a:rPr lang="en-US" dirty="0">
                          <a:effectLst/>
                          <a:latin typeface="arial" panose="020B0604020202020204" pitchFamily="34" charset="0"/>
                        </a:rPr>
                        <a:t>3</a:t>
                      </a:r>
                      <a:endParaRPr lang="en-US" dirty="0">
                        <a:effectLst/>
                      </a:endParaRPr>
                    </a:p>
                  </a:txBody>
                  <a:tcPr marL="6350" marR="6350" marT="6350" marB="6350" anchor="ctr"/>
                </a:tc>
                <a:tc>
                  <a:txBody>
                    <a:bodyPr/>
                    <a:lstStyle/>
                    <a:p>
                      <a:pPr fontAlgn="base"/>
                      <a:r>
                        <a:rPr lang="en-US" dirty="0">
                          <a:effectLst/>
                          <a:latin typeface="arial" panose="020B0604020202020204" pitchFamily="34" charset="0"/>
                        </a:rPr>
                        <a:t>Ensure investments are properly titled. (unless exempt)</a:t>
                      </a:r>
                      <a:endParaRPr lang="en-US" dirty="0">
                        <a:effectLst/>
                      </a:endParaRPr>
                    </a:p>
                  </a:txBody>
                  <a:tcPr marL="6350" marR="6350" marT="6350" marB="6350" anchor="ctr"/>
                </a:tc>
                <a:extLst>
                  <a:ext uri="{0D108BD9-81ED-4DB2-BD59-A6C34878D82A}">
                    <a16:rowId xmlns:a16="http://schemas.microsoft.com/office/drawing/2014/main" val="2179281100"/>
                  </a:ext>
                </a:extLst>
              </a:tr>
              <a:tr h="1353820">
                <a:tc>
                  <a:txBody>
                    <a:bodyPr/>
                    <a:lstStyle/>
                    <a:p>
                      <a:pPr algn="ctr" fontAlgn="base"/>
                      <a:r>
                        <a:rPr lang="en-US">
                          <a:effectLst/>
                          <a:latin typeface="arial" panose="020B0604020202020204" pitchFamily="34" charset="0"/>
                        </a:rPr>
                        <a:t>4</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Ensure VA funds direct deposited into Federally insured accounts when funds qualify for deposit insurance, unless fiduciary is exempt. If fiduciary does not qualify for pooled account, hub must notify fiduciary of disapproval and requirement to maintain non-pooled accounts.</a:t>
                      </a:r>
                      <a:endParaRPr lang="en-US" dirty="0">
                        <a:effectLst/>
                      </a:endParaRPr>
                    </a:p>
                  </a:txBody>
                  <a:tcPr marL="6350" marR="6350" marT="6350" marB="6350" anchor="ctr"/>
                </a:tc>
                <a:extLst>
                  <a:ext uri="{0D108BD9-81ED-4DB2-BD59-A6C34878D82A}">
                    <a16:rowId xmlns:a16="http://schemas.microsoft.com/office/drawing/2014/main" val="299616120"/>
                  </a:ext>
                </a:extLst>
              </a:tr>
              <a:tr h="370840">
                <a:tc>
                  <a:txBody>
                    <a:bodyPr/>
                    <a:lstStyle/>
                    <a:p>
                      <a:pPr algn="ctr" fontAlgn="base"/>
                      <a:r>
                        <a:rPr lang="en-US">
                          <a:effectLst/>
                          <a:latin typeface="arial" panose="020B0604020202020204" pitchFamily="34" charset="0"/>
                        </a:rPr>
                        <a:t>5</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Verify FUM value as reported by VA-appointed fiduciary who also serves as court-appointed fiduciary.</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Ensure accounting method used remains consistent with previous method of accounting, such as cost or market value. </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hub must review, document, and notify fiduciary </a:t>
                      </a:r>
                      <a:r>
                        <a:rPr lang="en-US" b="1" i="1" dirty="0">
                          <a:effectLst/>
                          <a:latin typeface="arial" panose="020B0604020202020204" pitchFamily="34" charset="0"/>
                        </a:rPr>
                        <a:t>and</a:t>
                      </a:r>
                      <a:r>
                        <a:rPr lang="en-US" dirty="0">
                          <a:effectLst/>
                          <a:latin typeface="arial" panose="020B0604020202020204" pitchFamily="34" charset="0"/>
                        </a:rPr>
                        <a:t> State court of any change in the accounting method.</a:t>
                      </a:r>
                      <a:endParaRPr lang="en-US" dirty="0">
                        <a:effectLst/>
                      </a:endParaRPr>
                    </a:p>
                  </a:txBody>
                  <a:tcPr marL="6350" marR="6350" marT="6350" marB="6350" anchor="ctr"/>
                </a:tc>
                <a:extLst>
                  <a:ext uri="{0D108BD9-81ED-4DB2-BD59-A6C34878D82A}">
                    <a16:rowId xmlns:a16="http://schemas.microsoft.com/office/drawing/2014/main" val="1976500265"/>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35</a:t>
            </a:fld>
            <a:endParaRPr lang="en-US" dirty="0"/>
          </a:p>
        </p:txBody>
      </p:sp>
      <p:sp>
        <p:nvSpPr>
          <p:cNvPr id="7" name="Title 1">
            <a:extLst>
              <a:ext uri="{FF2B5EF4-FFF2-40B4-BE49-F238E27FC236}">
                <a16:creationId xmlns:a16="http://schemas.microsoft.com/office/drawing/2014/main" id="{AE91D67F-8D7B-90F0-BA47-8F1D4F1B87E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180796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FUM and Account Verification</a:t>
            </a:r>
          </a:p>
        </p:txBody>
      </p:sp>
      <p:graphicFrame>
        <p:nvGraphicFramePr>
          <p:cNvPr id="5" name="Table 5">
            <a:extLst>
              <a:ext uri="{FF2B5EF4-FFF2-40B4-BE49-F238E27FC236}">
                <a16:creationId xmlns:a16="http://schemas.microsoft.com/office/drawing/2014/main" id="{674E1D66-73E7-4B6A-ABEF-120F99FCDD34}"/>
              </a:ext>
            </a:extLst>
          </p:cNvPr>
          <p:cNvGraphicFramePr>
            <a:graphicFrameLocks noGrp="1"/>
          </p:cNvGraphicFramePr>
          <p:nvPr>
            <p:ph idx="1"/>
            <p:extLst>
              <p:ext uri="{D42A27DB-BD31-4B8C-83A1-F6EECF244321}">
                <p14:modId xmlns:p14="http://schemas.microsoft.com/office/powerpoint/2010/main" val="1852845196"/>
              </p:ext>
            </p:extLst>
          </p:nvPr>
        </p:nvGraphicFramePr>
        <p:xfrm>
          <a:off x="457200" y="1752600"/>
          <a:ext cx="8229600" cy="441960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097631514"/>
                    </a:ext>
                  </a:extLst>
                </a:gridCol>
                <a:gridCol w="7543800">
                  <a:extLst>
                    <a:ext uri="{9D8B030D-6E8A-4147-A177-3AD203B41FA5}">
                      <a16:colId xmlns:a16="http://schemas.microsoft.com/office/drawing/2014/main" val="256121158"/>
                    </a:ext>
                  </a:extLst>
                </a:gridCol>
              </a:tblGrid>
              <a:tr h="412308">
                <a:tc>
                  <a:txBody>
                    <a:bodyPr/>
                    <a:lstStyle/>
                    <a:p>
                      <a:pPr algn="ctr" fontAlgn="base"/>
                      <a:r>
                        <a:rPr lang="en-US" b="1">
                          <a:effectLst/>
                          <a:latin typeface="arial" panose="020B0604020202020204" pitchFamily="34" charset="0"/>
                        </a:rPr>
                        <a:t>Step</a:t>
                      </a:r>
                      <a:endParaRPr lang="en-US">
                        <a:effectLst/>
                      </a:endParaRPr>
                    </a:p>
                  </a:txBody>
                  <a:tcPr marL="6350" marR="6350" marT="6350" marB="6350" anchor="ctr"/>
                </a:tc>
                <a:tc>
                  <a:txBody>
                    <a:bodyPr/>
                    <a:lstStyle/>
                    <a:p>
                      <a:pPr algn="ctr" fontAlgn="base"/>
                      <a:r>
                        <a:rPr lang="en-US" b="1" dirty="0">
                          <a:effectLst/>
                          <a:latin typeface="arial" panose="020B0604020202020204" pitchFamily="34" charset="0"/>
                        </a:rPr>
                        <a:t>Action</a:t>
                      </a:r>
                      <a:endParaRPr lang="en-US" dirty="0">
                        <a:effectLst/>
                      </a:endParaRPr>
                    </a:p>
                  </a:txBody>
                  <a:tcPr marL="6350" marR="6350" marT="6350" marB="6350" anchor="ctr"/>
                </a:tc>
                <a:extLst>
                  <a:ext uri="{0D108BD9-81ED-4DB2-BD59-A6C34878D82A}">
                    <a16:rowId xmlns:a16="http://schemas.microsoft.com/office/drawing/2014/main" val="1302126175"/>
                  </a:ext>
                </a:extLst>
              </a:tr>
              <a:tr h="929104">
                <a:tc>
                  <a:txBody>
                    <a:bodyPr/>
                    <a:lstStyle/>
                    <a:p>
                      <a:pPr algn="ctr" fontAlgn="base"/>
                      <a:r>
                        <a:rPr lang="en-US" dirty="0">
                          <a:effectLst/>
                          <a:latin typeface="arial" panose="020B0604020202020204" pitchFamily="34" charset="0"/>
                        </a:rPr>
                        <a:t>6</a:t>
                      </a:r>
                      <a:endParaRPr lang="en-US" dirty="0">
                        <a:effectLst/>
                      </a:endParaRPr>
                    </a:p>
                  </a:txBody>
                  <a:tcPr marL="6350" marR="6350" marT="6350" marB="6350" anchor="ctr"/>
                </a:tc>
                <a:tc>
                  <a:txBody>
                    <a:bodyPr/>
                    <a:lstStyle/>
                    <a:p>
                      <a:pPr fontAlgn="base"/>
                      <a:r>
                        <a:rPr lang="en-US" dirty="0">
                          <a:effectLst/>
                          <a:latin typeface="arial" panose="020B0604020202020204" pitchFamily="34" charset="0"/>
                        </a:rPr>
                        <a:t>Verify investments reported in previous accounting or inventory are accounted for by checking investment accounts and serial numbers to ensure they are the same as previously reported.</a:t>
                      </a:r>
                      <a:endParaRPr lang="en-US" dirty="0">
                        <a:effectLst/>
                      </a:endParaRPr>
                    </a:p>
                  </a:txBody>
                  <a:tcPr marL="6350" marR="6350" marT="6350" marB="6350" anchor="ctr"/>
                </a:tc>
                <a:extLst>
                  <a:ext uri="{0D108BD9-81ED-4DB2-BD59-A6C34878D82A}">
                    <a16:rowId xmlns:a16="http://schemas.microsoft.com/office/drawing/2014/main" val="2873692857"/>
                  </a:ext>
                </a:extLst>
              </a:tr>
              <a:tr h="1539094">
                <a:tc>
                  <a:txBody>
                    <a:bodyPr/>
                    <a:lstStyle/>
                    <a:p>
                      <a:pPr algn="ctr" fontAlgn="base"/>
                      <a:r>
                        <a:rPr lang="en-US">
                          <a:effectLst/>
                          <a:latin typeface="arial" panose="020B0604020202020204" pitchFamily="34" charset="0"/>
                        </a:rPr>
                        <a:t>7</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Verify accounting ledgers by ensuring they:</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are held by trust company organized under laws of U.S. or State</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contain account period ledgers for each financial institution the trust company uses to maintain FUM, and</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are clearly certified by each financial institution seal. </a:t>
                      </a:r>
                      <a:endParaRPr lang="en-US" dirty="0">
                        <a:effectLst/>
                      </a:endParaRPr>
                    </a:p>
                  </a:txBody>
                  <a:tcPr marL="6350" marR="6350" marT="6350" marB="6350" anchor="ctr"/>
                </a:tc>
                <a:extLst>
                  <a:ext uri="{0D108BD9-81ED-4DB2-BD59-A6C34878D82A}">
                    <a16:rowId xmlns:a16="http://schemas.microsoft.com/office/drawing/2014/main" val="1664953655"/>
                  </a:ext>
                </a:extLst>
              </a:tr>
              <a:tr h="1539094">
                <a:tc>
                  <a:txBody>
                    <a:bodyPr/>
                    <a:lstStyle/>
                    <a:p>
                      <a:pPr algn="ctr" fontAlgn="base"/>
                      <a:r>
                        <a:rPr lang="en-US">
                          <a:effectLst/>
                          <a:latin typeface="Arial" panose="020B0604020202020204" pitchFamily="34" charset="0"/>
                        </a:rPr>
                        <a:t>8</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Resolve any discrepancies identified through corrected or supplemental accounting prior to approval of the accounting. </a:t>
                      </a:r>
                      <a:endParaRPr lang="en-US" dirty="0">
                        <a:effectLst/>
                      </a:endParaRPr>
                    </a:p>
                    <a:p>
                      <a:pPr fontAlgn="base"/>
                      <a:r>
                        <a:rPr lang="en-US" dirty="0">
                          <a:effectLst/>
                          <a:latin typeface="Arial" panose="020B0604020202020204" pitchFamily="34" charset="0"/>
                        </a:rPr>
                        <a:t>The hub may require </a:t>
                      </a:r>
                      <a:r>
                        <a:rPr lang="en-US" b="1" i="1" u="sng" dirty="0">
                          <a:solidFill>
                            <a:srgbClr val="0000FF"/>
                          </a:solidFill>
                          <a:effectLst/>
                          <a:latin typeface="Arial" panose="020B0604020202020204" pitchFamily="34" charset="0"/>
                          <a:hlinkClick r:id="rId3"/>
                        </a:rPr>
                        <a:t>VA Form 21P-4718a</a:t>
                      </a:r>
                      <a:r>
                        <a:rPr lang="en-US" dirty="0">
                          <a:effectLst/>
                          <a:latin typeface="Arial" panose="020B0604020202020204" pitchFamily="34" charset="0"/>
                        </a:rPr>
                        <a:t> if financial transactions or statements require further explanation.  The form must contain an unaltered signature, financial institution seal, and properly titled accounts.</a:t>
                      </a:r>
                      <a:endParaRPr lang="en-US" dirty="0">
                        <a:effectLst/>
                      </a:endParaRPr>
                    </a:p>
                  </a:txBody>
                  <a:tcPr marL="6350" marR="6350" marT="6350" marB="6350" anchor="ctr"/>
                </a:tc>
                <a:extLst>
                  <a:ext uri="{0D108BD9-81ED-4DB2-BD59-A6C34878D82A}">
                    <a16:rowId xmlns:a16="http://schemas.microsoft.com/office/drawing/2014/main" val="571102481"/>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36</a:t>
            </a:fld>
            <a:endParaRPr lang="en-US" dirty="0"/>
          </a:p>
        </p:txBody>
      </p:sp>
      <p:sp>
        <p:nvSpPr>
          <p:cNvPr id="7" name="Title 1">
            <a:extLst>
              <a:ext uri="{FF2B5EF4-FFF2-40B4-BE49-F238E27FC236}">
                <a16:creationId xmlns:a16="http://schemas.microsoft.com/office/drawing/2014/main" id="{AE91D67F-8D7B-90F0-BA47-8F1D4F1B87E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442043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Surety Bonds</a:t>
            </a:r>
          </a:p>
        </p:txBody>
      </p:sp>
      <p:sp>
        <p:nvSpPr>
          <p:cNvPr id="3" name="Content Placeholder 2"/>
          <p:cNvSpPr>
            <a:spLocks noGrp="1"/>
          </p:cNvSpPr>
          <p:nvPr>
            <p:ph idx="1"/>
          </p:nvPr>
        </p:nvSpPr>
        <p:spPr/>
        <p:txBody>
          <a:bodyPr>
            <a:normAutofit/>
          </a:bodyPr>
          <a:lstStyle/>
          <a:p>
            <a:r>
              <a:rPr lang="en-US" dirty="0"/>
              <a:t>Determine if surety bond required</a:t>
            </a:r>
          </a:p>
          <a:p>
            <a:pPr lvl="1"/>
            <a:r>
              <a:rPr lang="en-US" dirty="0"/>
              <a:t>VA FUM exceeds $25,000, or</a:t>
            </a:r>
          </a:p>
          <a:p>
            <a:pPr lvl="1"/>
            <a:r>
              <a:rPr lang="en-US" dirty="0"/>
              <a:t>FHM deems bond necessary</a:t>
            </a:r>
          </a:p>
          <a:p>
            <a:r>
              <a:rPr lang="en-US" dirty="0"/>
              <a:t>If bond required, but not in place</a:t>
            </a:r>
          </a:p>
          <a:p>
            <a:pPr lvl="1"/>
            <a:r>
              <a:rPr lang="en-US" dirty="0"/>
              <a:t>Take immediate action to ensure appropriate funds protection</a:t>
            </a:r>
          </a:p>
          <a:p>
            <a:pPr lvl="1"/>
            <a:r>
              <a:rPr lang="en-US" dirty="0"/>
              <a:t>Notify fiduciary and court (if applicable) of bond requirement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37</a:t>
            </a:fld>
            <a:endParaRPr lang="en-US" dirty="0"/>
          </a:p>
        </p:txBody>
      </p:sp>
      <p:sp>
        <p:nvSpPr>
          <p:cNvPr id="7" name="Title 1">
            <a:extLst>
              <a:ext uri="{FF2B5EF4-FFF2-40B4-BE49-F238E27FC236}">
                <a16:creationId xmlns:a16="http://schemas.microsoft.com/office/drawing/2014/main" id="{12E06466-C8E5-9221-E280-7EED0E9B8B8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941672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Requirements</a:t>
            </a:r>
          </a:p>
        </p:txBody>
      </p:sp>
      <p:sp>
        <p:nvSpPr>
          <p:cNvPr id="3" name="Content Placeholder 2"/>
          <p:cNvSpPr>
            <a:spLocks noGrp="1"/>
          </p:cNvSpPr>
          <p:nvPr>
            <p:ph idx="1"/>
          </p:nvPr>
        </p:nvSpPr>
        <p:spPr/>
        <p:txBody>
          <a:bodyPr>
            <a:normAutofit/>
          </a:bodyPr>
          <a:lstStyle/>
          <a:p>
            <a:r>
              <a:rPr lang="en-US" dirty="0"/>
              <a:t>Identify fiduciary (principal)</a:t>
            </a:r>
          </a:p>
          <a:p>
            <a:r>
              <a:rPr lang="en-US" dirty="0"/>
              <a:t>Identify bonding company (surety)</a:t>
            </a:r>
          </a:p>
          <a:p>
            <a:r>
              <a:rPr lang="en-US" dirty="0"/>
              <a:t>State bond payable to Secretary of VA (</a:t>
            </a:r>
            <a:r>
              <a:rPr lang="en-US" dirty="0" err="1"/>
              <a:t>obligee</a:t>
            </a:r>
            <a:r>
              <a:rPr lang="en-US" dirty="0"/>
              <a:t>)</a:t>
            </a:r>
          </a:p>
          <a:p>
            <a:r>
              <a:rPr lang="en-US" dirty="0"/>
              <a:t>Received no later than 30 days from notification date</a:t>
            </a:r>
          </a:p>
          <a:p>
            <a:r>
              <a:rPr lang="en-US" dirty="0"/>
              <a:t>If fiduciary requests additional time to obtain bond</a:t>
            </a:r>
          </a:p>
          <a:p>
            <a:pPr lvl="1"/>
            <a:r>
              <a:rPr lang="en-US" dirty="0"/>
              <a:t>Hub may allow additional 14 days (not exceeding 60 total days)</a:t>
            </a:r>
          </a:p>
          <a:p>
            <a:r>
              <a:rPr lang="en-US" dirty="0"/>
              <a:t>If fiduciary unwilling or unable to obtain bond</a:t>
            </a:r>
          </a:p>
          <a:p>
            <a:pPr lvl="1"/>
            <a:r>
              <a:rPr lang="en-US" dirty="0"/>
              <a:t>Appoint successor fiduciary and/or</a:t>
            </a:r>
          </a:p>
          <a:p>
            <a:pPr lvl="1"/>
            <a:r>
              <a:rPr lang="en-US" dirty="0"/>
              <a:t>Initiate misuse investigation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38</a:t>
            </a:fld>
            <a:endParaRPr lang="en-US" dirty="0"/>
          </a:p>
        </p:txBody>
      </p:sp>
      <p:sp>
        <p:nvSpPr>
          <p:cNvPr id="7" name="Title 1">
            <a:extLst>
              <a:ext uri="{FF2B5EF4-FFF2-40B4-BE49-F238E27FC236}">
                <a16:creationId xmlns:a16="http://schemas.microsoft.com/office/drawing/2014/main" id="{12E06466-C8E5-9221-E280-7EED0E9B8B8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5393179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Bonds</a:t>
            </a:r>
          </a:p>
        </p:txBody>
      </p:sp>
      <p:sp>
        <p:nvSpPr>
          <p:cNvPr id="3" name="Content Placeholder 2"/>
          <p:cNvSpPr>
            <a:spLocks noGrp="1"/>
          </p:cNvSpPr>
          <p:nvPr>
            <p:ph idx="1"/>
          </p:nvPr>
        </p:nvSpPr>
        <p:spPr/>
        <p:txBody>
          <a:bodyPr>
            <a:normAutofit/>
          </a:bodyPr>
          <a:lstStyle/>
          <a:p>
            <a:pPr marL="0" indent="0" algn="ctr">
              <a:buNone/>
            </a:pPr>
            <a:r>
              <a:rPr lang="en-US" dirty="0"/>
              <a:t>If a VA-appointed fiduciary also serving as a court-appointed fiduciary already has a surety bond established with the court of jurisdiction as the </a:t>
            </a:r>
            <a:r>
              <a:rPr lang="en-US" dirty="0" err="1"/>
              <a:t>obligee</a:t>
            </a:r>
            <a:r>
              <a:rPr lang="en-US" dirty="0"/>
              <a:t>, accept this bond if it covers the value of both the VA and other FUM.</a:t>
            </a:r>
          </a:p>
          <a:p>
            <a:pPr marL="0" indent="0" algn="ctr">
              <a:buNone/>
            </a:pPr>
            <a:endParaRPr lang="en-US" dirty="0"/>
          </a:p>
          <a:p>
            <a:pPr marL="0" indent="0" algn="ctr">
              <a:buNone/>
            </a:pPr>
            <a:r>
              <a:rPr lang="en-US" dirty="0"/>
              <a:t>If the value of the court ordered surety bond does not cover both the VA and other FUM, have the fiduciary update the amount of the existing surety bond.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39</a:t>
            </a:fld>
            <a:endParaRPr lang="en-US" dirty="0"/>
          </a:p>
        </p:txBody>
      </p:sp>
      <p:sp>
        <p:nvSpPr>
          <p:cNvPr id="7" name="Title 1">
            <a:extLst>
              <a:ext uri="{FF2B5EF4-FFF2-40B4-BE49-F238E27FC236}">
                <a16:creationId xmlns:a16="http://schemas.microsoft.com/office/drawing/2014/main" id="{12E06466-C8E5-9221-E280-7EED0E9B8B8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18966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Documents</a:t>
            </a:r>
          </a:p>
        </p:txBody>
      </p:sp>
      <p:sp>
        <p:nvSpPr>
          <p:cNvPr id="3" name="Content Placeholder 2"/>
          <p:cNvSpPr>
            <a:spLocks noGrp="1"/>
          </p:cNvSpPr>
          <p:nvPr>
            <p:ph idx="1"/>
          </p:nvPr>
        </p:nvSpPr>
        <p:spPr/>
        <p:txBody>
          <a:bodyPr>
            <a:normAutofit/>
          </a:bodyPr>
          <a:lstStyle/>
          <a:p>
            <a:r>
              <a:rPr lang="en-US" dirty="0"/>
              <a:t>VA Form 21P-4706b or 4706c</a:t>
            </a:r>
          </a:p>
          <a:p>
            <a:r>
              <a:rPr lang="en-US" dirty="0"/>
              <a:t>FAST</a:t>
            </a:r>
          </a:p>
          <a:p>
            <a:r>
              <a:rPr lang="en-US" dirty="0"/>
              <a:t>Financial statements</a:t>
            </a:r>
          </a:p>
          <a:p>
            <a:r>
              <a:rPr lang="en-US" dirty="0"/>
              <a:t>Review</a:t>
            </a:r>
          </a:p>
          <a:p>
            <a:pPr lvl="1"/>
            <a:r>
              <a:rPr lang="en-US" dirty="0"/>
              <a:t>Completeness</a:t>
            </a:r>
          </a:p>
          <a:p>
            <a:pPr lvl="1"/>
            <a:r>
              <a:rPr lang="en-US" dirty="0"/>
              <a:t>Inconsistencies</a:t>
            </a:r>
          </a:p>
        </p:txBody>
      </p:sp>
      <p:pic>
        <p:nvPicPr>
          <p:cNvPr id="5" name="Picture 3" descr="computer monitor with display showing &quot;Instructor Demonstration&quot;">
            <a:extLst>
              <a:ext uri="{FF2B5EF4-FFF2-40B4-BE49-F238E27FC236}">
                <a16:creationId xmlns:a16="http://schemas.microsoft.com/office/drawing/2014/main" id="{787D2F90-056F-4657-AADC-78133AA6AC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03624"/>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
        <p:nvSpPr>
          <p:cNvPr id="6" name="Title 1">
            <a:extLst>
              <a:ext uri="{FF2B5EF4-FFF2-40B4-BE49-F238E27FC236}">
                <a16:creationId xmlns:a16="http://schemas.microsoft.com/office/drawing/2014/main" id="{E91B5191-1422-7A23-3C25-319CC4E39928}"/>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9338922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Notifications</a:t>
            </a:r>
          </a:p>
        </p:txBody>
      </p:sp>
      <p:sp>
        <p:nvSpPr>
          <p:cNvPr id="3" name="Content Placeholder 2"/>
          <p:cNvSpPr>
            <a:spLocks noGrp="1"/>
          </p:cNvSpPr>
          <p:nvPr>
            <p:ph idx="1"/>
          </p:nvPr>
        </p:nvSpPr>
        <p:spPr/>
        <p:txBody>
          <a:bodyPr>
            <a:normAutofit/>
          </a:bodyPr>
          <a:lstStyle/>
          <a:p>
            <a:r>
              <a:rPr lang="en-US" dirty="0"/>
              <a:t>Notify beneficiary in writing regarding bond</a:t>
            </a:r>
          </a:p>
          <a:p>
            <a:pPr lvl="1"/>
            <a:r>
              <a:rPr lang="en-US" dirty="0"/>
              <a:t>Furnished at beneficiary’s expense</a:t>
            </a:r>
          </a:p>
          <a:p>
            <a:pPr lvl="1"/>
            <a:r>
              <a:rPr lang="en-US" dirty="0"/>
              <a:t>Regarding fiduciary’s requirement to secure or adjust bond</a:t>
            </a:r>
          </a:p>
          <a:p>
            <a:r>
              <a:rPr lang="en-US" dirty="0"/>
              <a:t>Notify fiduciary regarding requirement to:</a:t>
            </a:r>
          </a:p>
          <a:p>
            <a:pPr lvl="1"/>
            <a:r>
              <a:rPr lang="en-US" dirty="0"/>
              <a:t>Secure</a:t>
            </a:r>
          </a:p>
          <a:p>
            <a:pPr lvl="1"/>
            <a:r>
              <a:rPr lang="en-US" dirty="0"/>
              <a:t>Increase</a:t>
            </a:r>
          </a:p>
          <a:p>
            <a:pPr lvl="1"/>
            <a:r>
              <a:rPr lang="en-US" dirty="0"/>
              <a:t>Exonerate</a:t>
            </a:r>
          </a:p>
          <a:p>
            <a:r>
              <a:rPr lang="en-US" dirty="0"/>
              <a:t>Allow fiduciary 30 days to respond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40</a:t>
            </a:fld>
            <a:endParaRPr lang="en-US" dirty="0"/>
          </a:p>
        </p:txBody>
      </p:sp>
      <p:sp>
        <p:nvSpPr>
          <p:cNvPr id="7" name="Title 1">
            <a:extLst>
              <a:ext uri="{FF2B5EF4-FFF2-40B4-BE49-F238E27FC236}">
                <a16:creationId xmlns:a16="http://schemas.microsoft.com/office/drawing/2014/main" id="{12E06466-C8E5-9221-E280-7EED0E9B8B8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0516476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Verifying Funds Protection</a:t>
            </a:r>
          </a:p>
        </p:txBody>
      </p:sp>
      <p:sp>
        <p:nvSpPr>
          <p:cNvPr id="3" name="Content Placeholder 2"/>
          <p:cNvSpPr>
            <a:spLocks noGrp="1"/>
          </p:cNvSpPr>
          <p:nvPr>
            <p:ph idx="1"/>
          </p:nvPr>
        </p:nvSpPr>
        <p:spPr/>
        <p:txBody>
          <a:bodyPr>
            <a:normAutofit/>
          </a:bodyPr>
          <a:lstStyle/>
          <a:p>
            <a:r>
              <a:rPr lang="en-US" dirty="0"/>
              <a:t>Contact bonding company to verify bond information</a:t>
            </a:r>
          </a:p>
          <a:p>
            <a:pPr lvl="1"/>
            <a:r>
              <a:rPr lang="en-US" dirty="0"/>
              <a:t>For all new and existing surety bonds</a:t>
            </a:r>
          </a:p>
          <a:p>
            <a:r>
              <a:rPr lang="en-US" dirty="0"/>
              <a:t>If blanket bond or liability insurance allowed</a:t>
            </a:r>
          </a:p>
          <a:p>
            <a:pPr lvl="1"/>
            <a:r>
              <a:rPr lang="en-US" dirty="0"/>
              <a:t>Contact company to verify protection remains in place</a:t>
            </a:r>
          </a:p>
          <a:p>
            <a:r>
              <a:rPr lang="en-US" dirty="0"/>
              <a:t>Update all fields of BOND section in AAT</a:t>
            </a:r>
          </a:p>
          <a:p>
            <a:pPr lvl="1"/>
            <a:r>
              <a:rPr lang="en-US" dirty="0"/>
              <a:t>If information unknown, input </a:t>
            </a:r>
            <a:r>
              <a:rPr lang="en-US" i="1" dirty="0"/>
              <a:t>UNK</a:t>
            </a:r>
          </a:p>
          <a:p>
            <a:r>
              <a:rPr lang="en-US" dirty="0"/>
              <a:t>Bond shall not be criminal, fidelity, or insurance policy protecting fiduciary from acts of employees</a:t>
            </a:r>
          </a:p>
          <a:p>
            <a:r>
              <a:rPr lang="en-US" dirty="0"/>
              <a:t>Adjust bond for increase/decrease exceeding 20%</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41</a:t>
            </a:fld>
            <a:endParaRPr lang="en-US" dirty="0"/>
          </a:p>
        </p:txBody>
      </p:sp>
      <p:sp>
        <p:nvSpPr>
          <p:cNvPr id="7" name="Title 1">
            <a:extLst>
              <a:ext uri="{FF2B5EF4-FFF2-40B4-BE49-F238E27FC236}">
                <a16:creationId xmlns:a16="http://schemas.microsoft.com/office/drawing/2014/main" id="{12E06466-C8E5-9221-E280-7EED0E9B8B8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34753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Red Flags</a:t>
            </a:r>
          </a:p>
        </p:txBody>
      </p:sp>
      <p:sp>
        <p:nvSpPr>
          <p:cNvPr id="3" name="Content Placeholder 2"/>
          <p:cNvSpPr>
            <a:spLocks noGrp="1"/>
          </p:cNvSpPr>
          <p:nvPr>
            <p:ph idx="1"/>
          </p:nvPr>
        </p:nvSpPr>
        <p:spPr/>
        <p:txBody>
          <a:bodyPr>
            <a:normAutofit/>
          </a:bodyPr>
          <a:lstStyle/>
          <a:p>
            <a:r>
              <a:rPr lang="en-US" dirty="0"/>
              <a:t>Indicator of possible misuse, fraud, or improper use</a:t>
            </a:r>
          </a:p>
          <a:p>
            <a:r>
              <a:rPr lang="en-US" dirty="0"/>
              <a:t>Closely scrutinize any red flags</a:t>
            </a:r>
          </a:p>
          <a:p>
            <a:r>
              <a:rPr lang="en-US" dirty="0"/>
              <a:t>Single red flag may or may not be significant</a:t>
            </a:r>
          </a:p>
          <a:p>
            <a:r>
              <a:rPr lang="en-US" dirty="0"/>
              <a:t>Multiple red flags form a basis for concern</a:t>
            </a:r>
          </a:p>
          <a:p>
            <a:r>
              <a:rPr lang="en-US" dirty="0"/>
              <a:t>Unresolved red flag(s)</a:t>
            </a:r>
          </a:p>
          <a:p>
            <a:pPr lvl="1"/>
            <a:r>
              <a:rPr lang="en-US" dirty="0"/>
              <a:t>Document allegation of misuse</a:t>
            </a:r>
          </a:p>
          <a:p>
            <a:pPr lvl="1"/>
            <a:r>
              <a:rPr lang="en-US" dirty="0"/>
              <a:t>Submit accounting EP for cancellation</a:t>
            </a:r>
          </a:p>
          <a:p>
            <a:pPr lvl="1"/>
            <a:r>
              <a:rPr lang="en-US" dirty="0"/>
              <a:t>Establish misuse EP</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42</a:t>
            </a:fld>
            <a:endParaRPr lang="en-US" dirty="0"/>
          </a:p>
        </p:txBody>
      </p:sp>
      <p:sp>
        <p:nvSpPr>
          <p:cNvPr id="7" name="Title 1">
            <a:extLst>
              <a:ext uri="{FF2B5EF4-FFF2-40B4-BE49-F238E27FC236}">
                <a16:creationId xmlns:a16="http://schemas.microsoft.com/office/drawing/2014/main" id="{545DA53E-9859-5500-3D20-2F25360C813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501927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Red Flags</a:t>
            </a:r>
          </a:p>
        </p:txBody>
      </p:sp>
      <p:sp>
        <p:nvSpPr>
          <p:cNvPr id="3" name="Content Placeholder 2"/>
          <p:cNvSpPr>
            <a:spLocks noGrp="1"/>
          </p:cNvSpPr>
          <p:nvPr>
            <p:ph idx="1"/>
          </p:nvPr>
        </p:nvSpPr>
        <p:spPr/>
        <p:txBody>
          <a:bodyPr>
            <a:normAutofit fontScale="85000" lnSpcReduction="20000"/>
          </a:bodyPr>
          <a:lstStyle/>
          <a:p>
            <a:r>
              <a:rPr lang="en-US" dirty="0"/>
              <a:t>charged fees not authorized by VA or court</a:t>
            </a:r>
          </a:p>
          <a:p>
            <a:r>
              <a:rPr lang="en-US" dirty="0"/>
              <a:t>fees exceeded authorized amount</a:t>
            </a:r>
          </a:p>
          <a:p>
            <a:r>
              <a:rPr lang="en-US" dirty="0"/>
              <a:t>charged additional fees for fiduciary responsibilities</a:t>
            </a:r>
          </a:p>
          <a:p>
            <a:r>
              <a:rPr lang="en-US" dirty="0"/>
              <a:t>leaves expenses unpaid when the beneficiary has enough funds</a:t>
            </a:r>
          </a:p>
          <a:p>
            <a:r>
              <a:rPr lang="en-US" dirty="0"/>
              <a:t>is unable to account for questionable expenditures</a:t>
            </a:r>
          </a:p>
          <a:p>
            <a:r>
              <a:rPr lang="en-US" dirty="0"/>
              <a:t>failed to report all income and/or transfers</a:t>
            </a:r>
          </a:p>
          <a:p>
            <a:r>
              <a:rPr lang="en-US" dirty="0"/>
              <a:t>claimed that they were not notified of requirements</a:t>
            </a:r>
          </a:p>
          <a:p>
            <a:r>
              <a:rPr lang="en-US" dirty="0"/>
              <a:t>fails to provide complete bank statements</a:t>
            </a:r>
          </a:p>
          <a:p>
            <a:r>
              <a:rPr lang="en-US" dirty="0"/>
              <a:t>extended personal loans from the beneficiary’s funds</a:t>
            </a:r>
          </a:p>
          <a:p>
            <a:r>
              <a:rPr lang="en-US" dirty="0"/>
              <a:t>completed repeated cash withdrawals</a:t>
            </a:r>
          </a:p>
          <a:p>
            <a:r>
              <a:rPr lang="en-US" dirty="0"/>
              <a:t>failed to transfer VA FUM in the time required</a:t>
            </a:r>
          </a:p>
          <a:p>
            <a:r>
              <a:rPr lang="en-US" dirty="0"/>
              <a:t>unable to provide documentation supporting assets</a:t>
            </a:r>
          </a:p>
          <a:p>
            <a:r>
              <a:rPr lang="en-US" dirty="0"/>
              <a:t>accepted payments on behalf of a deceased beneficiary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43</a:t>
            </a:fld>
            <a:endParaRPr lang="en-US" dirty="0"/>
          </a:p>
        </p:txBody>
      </p:sp>
      <p:sp>
        <p:nvSpPr>
          <p:cNvPr id="7" name="Title 1">
            <a:extLst>
              <a:ext uri="{FF2B5EF4-FFF2-40B4-BE49-F238E27FC236}">
                <a16:creationId xmlns:a16="http://schemas.microsoft.com/office/drawing/2014/main" id="{545DA53E-9859-5500-3D20-2F25360C813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138545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Evasive Fiduciary</a:t>
            </a:r>
          </a:p>
        </p:txBody>
      </p:sp>
      <p:sp>
        <p:nvSpPr>
          <p:cNvPr id="3" name="Content Placeholder 2"/>
          <p:cNvSpPr>
            <a:spLocks noGrp="1"/>
          </p:cNvSpPr>
          <p:nvPr>
            <p:ph idx="1"/>
          </p:nvPr>
        </p:nvSpPr>
        <p:spPr/>
        <p:txBody>
          <a:bodyPr>
            <a:normAutofit/>
          </a:bodyPr>
          <a:lstStyle/>
          <a:p>
            <a:r>
              <a:rPr lang="en-US" dirty="0"/>
              <a:t>Evasiveness</a:t>
            </a:r>
          </a:p>
          <a:p>
            <a:pPr lvl="1"/>
            <a:r>
              <a:rPr lang="en-US" dirty="0"/>
              <a:t>Avoids answering direct questions</a:t>
            </a:r>
          </a:p>
          <a:p>
            <a:pPr lvl="1"/>
            <a:r>
              <a:rPr lang="en-US" dirty="0"/>
              <a:t>Submits documents that fail to provide answers</a:t>
            </a:r>
          </a:p>
          <a:p>
            <a:pPr lvl="1"/>
            <a:r>
              <a:rPr lang="en-US" dirty="0"/>
              <a:t>Submits documents for same expenses/deposits that show changes</a:t>
            </a:r>
          </a:p>
          <a:p>
            <a:r>
              <a:rPr lang="en-US" dirty="0"/>
              <a:t>Do not reconcile accounting when fiduciary is evasive</a:t>
            </a:r>
          </a:p>
          <a:p>
            <a:r>
              <a:rPr lang="en-US" dirty="0"/>
              <a:t>Conduct fund usage field examination</a:t>
            </a:r>
          </a:p>
          <a:p>
            <a:pPr lvl="1"/>
            <a:r>
              <a:rPr lang="en-US" dirty="0"/>
              <a:t>Attempt to obtain required documents</a:t>
            </a:r>
          </a:p>
          <a:p>
            <a:pPr lvl="1"/>
            <a:r>
              <a:rPr lang="en-US" dirty="0"/>
              <a:t>Determine if misuse allegation warranted</a:t>
            </a:r>
          </a:p>
          <a:p>
            <a:pPr lvl="1"/>
            <a:r>
              <a:rPr lang="en-US" dirty="0"/>
              <a:t>Determine if fiduciary should remain in place</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44</a:t>
            </a:fld>
            <a:endParaRPr lang="en-US" dirty="0"/>
          </a:p>
        </p:txBody>
      </p:sp>
      <p:sp>
        <p:nvSpPr>
          <p:cNvPr id="7" name="Title 1">
            <a:extLst>
              <a:ext uri="{FF2B5EF4-FFF2-40B4-BE49-F238E27FC236}">
                <a16:creationId xmlns:a16="http://schemas.microsoft.com/office/drawing/2014/main" id="{B6A54748-AFC6-991D-1014-285822846EF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16390891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Fund Usage Field Exam</a:t>
            </a:r>
          </a:p>
        </p:txBody>
      </p:sp>
      <p:graphicFrame>
        <p:nvGraphicFramePr>
          <p:cNvPr id="5" name="Table 5">
            <a:extLst>
              <a:ext uri="{FF2B5EF4-FFF2-40B4-BE49-F238E27FC236}">
                <a16:creationId xmlns:a16="http://schemas.microsoft.com/office/drawing/2014/main" id="{0F96A553-E517-4285-A78F-4A453F17A28C}"/>
              </a:ext>
            </a:extLst>
          </p:cNvPr>
          <p:cNvGraphicFramePr>
            <a:graphicFrameLocks noGrp="1"/>
          </p:cNvGraphicFramePr>
          <p:nvPr>
            <p:ph idx="1"/>
            <p:extLst>
              <p:ext uri="{D42A27DB-BD31-4B8C-83A1-F6EECF244321}">
                <p14:modId xmlns:p14="http://schemas.microsoft.com/office/powerpoint/2010/main" val="519842725"/>
              </p:ext>
            </p:extLst>
          </p:nvPr>
        </p:nvGraphicFramePr>
        <p:xfrm>
          <a:off x="457200" y="1752600"/>
          <a:ext cx="8229600" cy="4354872"/>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778717119"/>
                    </a:ext>
                  </a:extLst>
                </a:gridCol>
                <a:gridCol w="7620000">
                  <a:extLst>
                    <a:ext uri="{9D8B030D-6E8A-4147-A177-3AD203B41FA5}">
                      <a16:colId xmlns:a16="http://schemas.microsoft.com/office/drawing/2014/main" val="3060733989"/>
                    </a:ext>
                  </a:extLst>
                </a:gridCol>
              </a:tblGrid>
              <a:tr h="413364">
                <a:tc>
                  <a:txBody>
                    <a:bodyPr/>
                    <a:lstStyle/>
                    <a:p>
                      <a:pPr algn="ctr" fontAlgn="base"/>
                      <a:r>
                        <a:rPr lang="en-US" b="1" dirty="0">
                          <a:effectLst/>
                          <a:latin typeface="arial" panose="020B0604020202020204" pitchFamily="34" charset="0"/>
                        </a:rPr>
                        <a:t>Step</a:t>
                      </a:r>
                      <a:endParaRPr lang="en-US" dirty="0">
                        <a:effectLst/>
                      </a:endParaRPr>
                    </a:p>
                  </a:txBody>
                  <a:tcPr marL="6350" marR="6350" marT="6350" marB="6350" anchor="ctr"/>
                </a:tc>
                <a:tc>
                  <a:txBody>
                    <a:bodyPr/>
                    <a:lstStyle/>
                    <a:p>
                      <a:pPr algn="ctr" fontAlgn="base"/>
                      <a:r>
                        <a:rPr lang="en-US" b="1">
                          <a:effectLst/>
                          <a:latin typeface="arial" panose="020B0604020202020204" pitchFamily="34" charset="0"/>
                        </a:rPr>
                        <a:t>Action</a:t>
                      </a:r>
                      <a:endParaRPr lang="en-US">
                        <a:effectLst/>
                      </a:endParaRPr>
                    </a:p>
                  </a:txBody>
                  <a:tcPr marL="6350" marR="6350" marT="6350" marB="6350" anchor="ctr"/>
                </a:tc>
                <a:extLst>
                  <a:ext uri="{0D108BD9-81ED-4DB2-BD59-A6C34878D82A}">
                    <a16:rowId xmlns:a16="http://schemas.microsoft.com/office/drawing/2014/main" val="1897756245"/>
                  </a:ext>
                </a:extLst>
              </a:tr>
              <a:tr h="501036">
                <a:tc>
                  <a:txBody>
                    <a:bodyPr/>
                    <a:lstStyle/>
                    <a:p>
                      <a:pPr algn="ctr" fontAlgn="base"/>
                      <a:r>
                        <a:rPr lang="en-US">
                          <a:effectLst/>
                          <a:latin typeface="arial" panose="020B0604020202020204" pitchFamily="34" charset="0"/>
                        </a:rPr>
                        <a:t>1</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Document telephonic conversation, if applicable</a:t>
                      </a:r>
                      <a:endParaRPr lang="en-US" dirty="0">
                        <a:effectLst/>
                      </a:endParaRPr>
                    </a:p>
                  </a:txBody>
                  <a:tcPr marL="6350" marR="6350" marT="6350" marB="6350" anchor="ctr"/>
                </a:tc>
                <a:extLst>
                  <a:ext uri="{0D108BD9-81ED-4DB2-BD59-A6C34878D82A}">
                    <a16:rowId xmlns:a16="http://schemas.microsoft.com/office/drawing/2014/main" val="122075867"/>
                  </a:ext>
                </a:extLst>
              </a:tr>
              <a:tr h="468672">
                <a:tc>
                  <a:txBody>
                    <a:bodyPr/>
                    <a:lstStyle/>
                    <a:p>
                      <a:pPr algn="ctr" fontAlgn="base"/>
                      <a:r>
                        <a:rPr lang="en-US">
                          <a:effectLst/>
                          <a:latin typeface="arial" panose="020B0604020202020204" pitchFamily="34" charset="0"/>
                        </a:rPr>
                        <a:t>2</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Ensure all accounting related correspondence in eFolder</a:t>
                      </a:r>
                      <a:endParaRPr lang="en-US" dirty="0">
                        <a:effectLst/>
                      </a:endParaRPr>
                    </a:p>
                  </a:txBody>
                  <a:tcPr marL="6350" marR="6350" marT="6350" marB="6350" anchor="ctr"/>
                </a:tc>
                <a:extLst>
                  <a:ext uri="{0D108BD9-81ED-4DB2-BD59-A6C34878D82A}">
                    <a16:rowId xmlns:a16="http://schemas.microsoft.com/office/drawing/2014/main" val="1333279165"/>
                  </a:ext>
                </a:extLst>
              </a:tr>
              <a:tr h="533400">
                <a:tc>
                  <a:txBody>
                    <a:bodyPr/>
                    <a:lstStyle/>
                    <a:p>
                      <a:pPr algn="ctr" fontAlgn="base"/>
                      <a:r>
                        <a:rPr lang="en-US">
                          <a:effectLst/>
                          <a:latin typeface="arial" panose="020B0604020202020204" pitchFamily="34" charset="0"/>
                        </a:rPr>
                        <a:t>3</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Ensure Accounting Audit Tool and accounting EP updated appropriately</a:t>
                      </a:r>
                      <a:endParaRPr lang="en-US" dirty="0">
                        <a:effectLst/>
                      </a:endParaRPr>
                    </a:p>
                  </a:txBody>
                  <a:tcPr marL="6350" marR="6350" marT="6350" marB="6350" anchor="ctr"/>
                </a:tc>
                <a:extLst>
                  <a:ext uri="{0D108BD9-81ED-4DB2-BD59-A6C34878D82A}">
                    <a16:rowId xmlns:a16="http://schemas.microsoft.com/office/drawing/2014/main" val="1418129047"/>
                  </a:ext>
                </a:extLst>
              </a:tr>
              <a:tr h="2438400">
                <a:tc>
                  <a:txBody>
                    <a:bodyPr/>
                    <a:lstStyle/>
                    <a:p>
                      <a:pPr algn="ctr" fontAlgn="base"/>
                      <a:r>
                        <a:rPr lang="en-US">
                          <a:effectLst/>
                          <a:latin typeface="arial" panose="020B0604020202020204" pitchFamily="34" charset="0"/>
                        </a:rPr>
                        <a:t>4</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Complete </a:t>
                      </a:r>
                      <a:r>
                        <a:rPr lang="en-US" b="1" i="1" u="sng" dirty="0">
                          <a:solidFill>
                            <a:srgbClr val="0000FF"/>
                          </a:solidFill>
                          <a:effectLst/>
                          <a:latin typeface="arial" panose="020B0604020202020204" pitchFamily="34" charset="0"/>
                          <a:hlinkClick r:id="rId3"/>
                        </a:rPr>
                        <a:t>VA Form 21-3537a, Field Examination Request</a:t>
                      </a:r>
                      <a:r>
                        <a:rPr lang="en-US" i="1" dirty="0">
                          <a:effectLst/>
                          <a:latin typeface="arial" panose="020B0604020202020204" pitchFamily="34" charset="0"/>
                        </a:rPr>
                        <a:t>.</a:t>
                      </a:r>
                      <a:endParaRPr lang="en-US" dirty="0">
                        <a:effectLst/>
                      </a:endParaRPr>
                    </a:p>
                    <a:p>
                      <a:pPr fontAlgn="base"/>
                      <a:r>
                        <a:rPr lang="en-US" dirty="0">
                          <a:effectLst/>
                          <a:latin typeface="arial" panose="020B0604020202020204" pitchFamily="34" charset="0"/>
                        </a:rPr>
                        <a:t> </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specifically identify all information that indicates the fiduciary is evasive (include document names, types and dates)</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include the accounting</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period under review, and</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information that would allow approval of the accounting, and</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be uploaded to the eFolder.</a:t>
                      </a:r>
                      <a:endParaRPr lang="en-US" dirty="0">
                        <a:effectLst/>
                      </a:endParaRPr>
                    </a:p>
                  </a:txBody>
                  <a:tcPr marL="6350" marR="6350" marT="6350" marB="6350" anchor="ctr"/>
                </a:tc>
                <a:extLst>
                  <a:ext uri="{0D108BD9-81ED-4DB2-BD59-A6C34878D82A}">
                    <a16:rowId xmlns:a16="http://schemas.microsoft.com/office/drawing/2014/main" val="694489948"/>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45</a:t>
            </a:fld>
            <a:endParaRPr lang="en-US" dirty="0"/>
          </a:p>
        </p:txBody>
      </p:sp>
      <p:sp>
        <p:nvSpPr>
          <p:cNvPr id="7" name="Title 1">
            <a:extLst>
              <a:ext uri="{FF2B5EF4-FFF2-40B4-BE49-F238E27FC236}">
                <a16:creationId xmlns:a16="http://schemas.microsoft.com/office/drawing/2014/main" id="{B6A54748-AFC6-991D-1014-285822846EF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193408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Fund Usage Field Exam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46</a:t>
            </a:fld>
            <a:endParaRPr lang="en-US" dirty="0"/>
          </a:p>
        </p:txBody>
      </p:sp>
      <p:sp>
        <p:nvSpPr>
          <p:cNvPr id="7" name="Title 1">
            <a:extLst>
              <a:ext uri="{FF2B5EF4-FFF2-40B4-BE49-F238E27FC236}">
                <a16:creationId xmlns:a16="http://schemas.microsoft.com/office/drawing/2014/main" id="{B6A54748-AFC6-991D-1014-285822846EF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graphicFrame>
        <p:nvGraphicFramePr>
          <p:cNvPr id="8" name="Table 8">
            <a:extLst>
              <a:ext uri="{FF2B5EF4-FFF2-40B4-BE49-F238E27FC236}">
                <a16:creationId xmlns:a16="http://schemas.microsoft.com/office/drawing/2014/main" id="{210F763F-0847-42E5-8DA7-49C03F1A4036}"/>
              </a:ext>
            </a:extLst>
          </p:cNvPr>
          <p:cNvGraphicFramePr>
            <a:graphicFrameLocks noGrp="1"/>
          </p:cNvGraphicFramePr>
          <p:nvPr>
            <p:ph idx="1"/>
            <p:extLst>
              <p:ext uri="{D42A27DB-BD31-4B8C-83A1-F6EECF244321}">
                <p14:modId xmlns:p14="http://schemas.microsoft.com/office/powerpoint/2010/main" val="1703388707"/>
              </p:ext>
            </p:extLst>
          </p:nvPr>
        </p:nvGraphicFramePr>
        <p:xfrm>
          <a:off x="457200" y="1752600"/>
          <a:ext cx="8229600" cy="432054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1508424113"/>
                    </a:ext>
                  </a:extLst>
                </a:gridCol>
                <a:gridCol w="7620000">
                  <a:extLst>
                    <a:ext uri="{9D8B030D-6E8A-4147-A177-3AD203B41FA5}">
                      <a16:colId xmlns:a16="http://schemas.microsoft.com/office/drawing/2014/main" val="1434794777"/>
                    </a:ext>
                  </a:extLst>
                </a:gridCol>
              </a:tblGrid>
              <a:tr h="370840">
                <a:tc>
                  <a:txBody>
                    <a:bodyPr/>
                    <a:lstStyle/>
                    <a:p>
                      <a:pPr algn="ctr" fontAlgn="base"/>
                      <a:r>
                        <a:rPr lang="en-US" b="1" dirty="0">
                          <a:effectLst/>
                          <a:latin typeface="arial" panose="020B0604020202020204" pitchFamily="34" charset="0"/>
                        </a:rPr>
                        <a:t>Step</a:t>
                      </a:r>
                      <a:endParaRPr lang="en-US" dirty="0">
                        <a:effectLst/>
                      </a:endParaRPr>
                    </a:p>
                  </a:txBody>
                  <a:tcPr marL="6350" marR="6350" marT="6350" marB="6350" anchor="ctr"/>
                </a:tc>
                <a:tc>
                  <a:txBody>
                    <a:bodyPr/>
                    <a:lstStyle/>
                    <a:p>
                      <a:pPr algn="ctr" fontAlgn="base"/>
                      <a:r>
                        <a:rPr lang="en-US" b="1" dirty="0">
                          <a:effectLst/>
                          <a:latin typeface="arial" panose="020B0604020202020204" pitchFamily="34" charset="0"/>
                        </a:rPr>
                        <a:t>Action</a:t>
                      </a:r>
                      <a:endParaRPr lang="en-US" dirty="0">
                        <a:effectLst/>
                      </a:endParaRPr>
                    </a:p>
                  </a:txBody>
                  <a:tcPr marL="6350" marR="6350" marT="6350" marB="6350" anchor="ctr"/>
                </a:tc>
                <a:extLst>
                  <a:ext uri="{0D108BD9-81ED-4DB2-BD59-A6C34878D82A}">
                    <a16:rowId xmlns:a16="http://schemas.microsoft.com/office/drawing/2014/main" val="1514158415"/>
                  </a:ext>
                </a:extLst>
              </a:tr>
              <a:tr h="370840">
                <a:tc>
                  <a:txBody>
                    <a:bodyPr/>
                    <a:lstStyle/>
                    <a:p>
                      <a:pPr algn="ctr" fontAlgn="base"/>
                      <a:r>
                        <a:rPr lang="en-US" dirty="0">
                          <a:effectLst/>
                          <a:latin typeface="arial" panose="020B0604020202020204" pitchFamily="34" charset="0"/>
                        </a:rPr>
                        <a:t>5</a:t>
                      </a:r>
                      <a:endParaRPr lang="en-US" dirty="0">
                        <a:effectLst/>
                      </a:endParaRPr>
                    </a:p>
                  </a:txBody>
                  <a:tcPr marL="6350" marR="6350" marT="6350" marB="6350" anchor="ctr"/>
                </a:tc>
                <a:tc>
                  <a:txBody>
                    <a:bodyPr/>
                    <a:lstStyle/>
                    <a:p>
                      <a:pPr fontAlgn="base"/>
                      <a:r>
                        <a:rPr lang="en-US" dirty="0">
                          <a:effectLst/>
                          <a:latin typeface="arial" panose="020B0604020202020204" pitchFamily="34" charset="0"/>
                        </a:rPr>
                        <a:t>Establish appropriate fund usage field examination EP</a:t>
                      </a:r>
                      <a:endParaRPr lang="en-US" dirty="0">
                        <a:effectLst/>
                      </a:endParaRPr>
                    </a:p>
                  </a:txBody>
                  <a:tcPr marL="6350" marR="6350" marT="6350" marB="6350" anchor="ctr"/>
                </a:tc>
                <a:extLst>
                  <a:ext uri="{0D108BD9-81ED-4DB2-BD59-A6C34878D82A}">
                    <a16:rowId xmlns:a16="http://schemas.microsoft.com/office/drawing/2014/main" val="365922132"/>
                  </a:ext>
                </a:extLst>
              </a:tr>
              <a:tr h="370840">
                <a:tc>
                  <a:txBody>
                    <a:bodyPr/>
                    <a:lstStyle/>
                    <a:p>
                      <a:pPr algn="ctr" fontAlgn="base"/>
                      <a:r>
                        <a:rPr lang="en-US">
                          <a:effectLst/>
                          <a:latin typeface="arial" panose="020B0604020202020204" pitchFamily="34" charset="0"/>
                        </a:rPr>
                        <a:t>6</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Leave accounting EP pending until field exam completed.</a:t>
                      </a: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If misuse allegation warranted, FE must provide evidence supporting decision and document red flag indicators on field examination.</a:t>
                      </a:r>
                      <a:endParaRPr lang="en-US" dirty="0">
                        <a:effectLst/>
                      </a:endParaRPr>
                    </a:p>
                    <a:p>
                      <a:pPr marL="219710"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If FE obtains info needed, audit accounting. If approvable, approve accounting and clear field exam and accounting EPs.</a:t>
                      </a:r>
                    </a:p>
                    <a:p>
                      <a:pPr fontAlgn="base"/>
                      <a:endParaRPr lang="en-US" dirty="0">
                        <a:effectLst/>
                        <a:latin typeface="arial" panose="020B0604020202020204" pitchFamily="34" charset="0"/>
                      </a:endParaRPr>
                    </a:p>
                    <a:p>
                      <a:pPr fontAlgn="base"/>
                      <a:r>
                        <a:rPr lang="en-US" dirty="0">
                          <a:effectLst/>
                          <a:latin typeface="arial" panose="020B0604020202020204" pitchFamily="34" charset="0"/>
                        </a:rPr>
                        <a:t>If accounting is not approvable:</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disapprove accounting, clear accounting EP, and</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establish</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an SIA EP, if successor fiduciary not in place, and/or </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a misuse EP, if FE made misuse referral</a:t>
                      </a:r>
                      <a:endParaRPr lang="en-US" dirty="0">
                        <a:effectLst/>
                      </a:endParaRPr>
                    </a:p>
                  </a:txBody>
                  <a:tcPr marL="6350" marR="6350" marT="6350" marB="6350" anchor="ctr"/>
                </a:tc>
                <a:extLst>
                  <a:ext uri="{0D108BD9-81ED-4DB2-BD59-A6C34878D82A}">
                    <a16:rowId xmlns:a16="http://schemas.microsoft.com/office/drawing/2014/main" val="203074678"/>
                  </a:ext>
                </a:extLst>
              </a:tr>
            </a:tbl>
          </a:graphicData>
        </a:graphic>
      </p:graphicFrame>
    </p:spTree>
    <p:extLst>
      <p:ext uri="{BB962C8B-B14F-4D97-AF65-F5344CB8AC3E}">
        <p14:creationId xmlns:p14="http://schemas.microsoft.com/office/powerpoint/2010/main" val="24231813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5" name="Content Placeholder 4">
            <a:extLst>
              <a:ext uri="{FF2B5EF4-FFF2-40B4-BE49-F238E27FC236}">
                <a16:creationId xmlns:a16="http://schemas.microsoft.com/office/drawing/2014/main" id="{6414413C-87E4-4063-B6BA-55FAC15E15BD}"/>
              </a:ext>
            </a:extLst>
          </p:cNvPr>
          <p:cNvSpPr>
            <a:spLocks noGrp="1"/>
          </p:cNvSpPr>
          <p:nvPr>
            <p:ph idx="1"/>
          </p:nvPr>
        </p:nvSpPr>
        <p:spPr/>
        <p:txBody>
          <a:bodyPr>
            <a:normAutofit/>
          </a:bodyPr>
          <a:lstStyle/>
          <a:p>
            <a:pPr marL="171450" lvl="0" indent="-171450">
              <a:defRPr/>
            </a:pPr>
            <a:r>
              <a:rPr lang="en-US" dirty="0">
                <a:solidFill>
                  <a:srgbClr val="376092"/>
                </a:solidFill>
              </a:rPr>
              <a:t>  Recognize all required accounting documentation</a:t>
            </a:r>
          </a:p>
          <a:p>
            <a:pPr marL="171450" lvl="0" indent="-171450">
              <a:defRPr/>
            </a:pPr>
            <a:r>
              <a:rPr lang="en-US" dirty="0">
                <a:solidFill>
                  <a:srgbClr val="376092"/>
                </a:solidFill>
              </a:rPr>
              <a:t>  Identify proper starting balance of an accounting</a:t>
            </a:r>
          </a:p>
          <a:p>
            <a:pPr marL="171450" lvl="0" indent="-171450">
              <a:defRPr/>
            </a:pPr>
            <a:r>
              <a:rPr lang="en-US" dirty="0">
                <a:solidFill>
                  <a:srgbClr val="376092"/>
                </a:solidFill>
              </a:rPr>
              <a:t>  Verify and reconcile income</a:t>
            </a:r>
          </a:p>
          <a:p>
            <a:pPr marL="171450" lvl="0" indent="-171450">
              <a:defRPr/>
            </a:pPr>
            <a:r>
              <a:rPr lang="en-US" dirty="0">
                <a:solidFill>
                  <a:srgbClr val="376092"/>
                </a:solidFill>
              </a:rPr>
              <a:t>  Verify, question, and reconcile expenses</a:t>
            </a:r>
          </a:p>
          <a:p>
            <a:pPr marL="171450" lvl="0" indent="-171450">
              <a:defRPr/>
            </a:pPr>
            <a:r>
              <a:rPr lang="en-US" dirty="0">
                <a:solidFill>
                  <a:srgbClr val="376092"/>
                </a:solidFill>
              </a:rPr>
              <a:t>  Review fiduciary fees</a:t>
            </a:r>
          </a:p>
          <a:p>
            <a:pPr marL="171450" lvl="0" indent="-171450">
              <a:defRPr/>
            </a:pPr>
            <a:r>
              <a:rPr lang="en-US" dirty="0">
                <a:solidFill>
                  <a:srgbClr val="376092"/>
                </a:solidFill>
              </a:rPr>
              <a:t>  Confirm appropriate FUM and investments</a:t>
            </a:r>
          </a:p>
          <a:p>
            <a:pPr marL="171450" lvl="0" indent="-171450">
              <a:defRPr/>
            </a:pPr>
            <a:r>
              <a:rPr lang="en-US" dirty="0">
                <a:solidFill>
                  <a:srgbClr val="376092"/>
                </a:solidFill>
              </a:rPr>
              <a:t>  Request and verify surety  bonds</a:t>
            </a:r>
          </a:p>
          <a:p>
            <a:pPr marL="171450" lvl="0" indent="-171450">
              <a:defRPr/>
            </a:pPr>
            <a:r>
              <a:rPr lang="en-US" dirty="0">
                <a:solidFill>
                  <a:srgbClr val="376092"/>
                </a:solidFill>
              </a:rPr>
              <a:t>  Identify and address red flags</a:t>
            </a:r>
            <a:endParaRPr lang="en-US" sz="2400" dirty="0">
              <a:solidFill>
                <a:srgbClr val="376092"/>
              </a:solidFill>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47</a:t>
            </a:fld>
            <a:endParaRPr lang="en-US" dirty="0"/>
          </a:p>
        </p:txBody>
      </p:sp>
      <p:sp>
        <p:nvSpPr>
          <p:cNvPr id="6" name="Title 1">
            <a:extLst>
              <a:ext uri="{FF2B5EF4-FFF2-40B4-BE49-F238E27FC236}">
                <a16:creationId xmlns:a16="http://schemas.microsoft.com/office/drawing/2014/main" id="{C307D434-9E08-EDAF-62DD-312D8308864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485903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48</a:t>
            </a:fld>
            <a:endParaRPr lang="en-US" dirty="0"/>
          </a:p>
        </p:txBody>
      </p:sp>
      <p:sp>
        <p:nvSpPr>
          <p:cNvPr id="5" name="Title 1">
            <a:extLst>
              <a:ext uri="{FF2B5EF4-FFF2-40B4-BE49-F238E27FC236}">
                <a16:creationId xmlns:a16="http://schemas.microsoft.com/office/drawing/2014/main" id="{E6E94D64-541E-E54C-5CF0-6DCCE9B38F52}"/>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22503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Properly Titled Account</a:t>
            </a:r>
          </a:p>
        </p:txBody>
      </p:sp>
      <p:sp>
        <p:nvSpPr>
          <p:cNvPr id="3" name="Content Placeholder 2"/>
          <p:cNvSpPr>
            <a:spLocks noGrp="1"/>
          </p:cNvSpPr>
          <p:nvPr>
            <p:ph idx="1"/>
          </p:nvPr>
        </p:nvSpPr>
        <p:spPr/>
        <p:txBody>
          <a:bodyPr>
            <a:normAutofit/>
          </a:bodyPr>
          <a:lstStyle/>
          <a:p>
            <a:r>
              <a:rPr lang="en-US" sz="2400" dirty="0"/>
              <a:t>Review eFolde</a:t>
            </a:r>
            <a:r>
              <a:rPr lang="en-US" dirty="0"/>
              <a:t>r for verification</a:t>
            </a:r>
          </a:p>
          <a:p>
            <a:r>
              <a:rPr lang="en-US" sz="2400" dirty="0"/>
              <a:t>Conflicting evidence examples</a:t>
            </a:r>
          </a:p>
          <a:p>
            <a:pPr lvl="1"/>
            <a:r>
              <a:rPr lang="en-US" dirty="0"/>
              <a:t>Does not include titling of financial statements</a:t>
            </a:r>
          </a:p>
          <a:p>
            <a:r>
              <a:rPr lang="en-US" dirty="0"/>
              <a:t>If conflicting evidence or no verification</a:t>
            </a:r>
          </a:p>
          <a:p>
            <a:pPr lvl="1"/>
            <a:r>
              <a:rPr lang="en-US" dirty="0"/>
              <a:t>Disapprove accounting</a:t>
            </a:r>
          </a:p>
          <a:p>
            <a:pPr lvl="1"/>
            <a:r>
              <a:rPr lang="en-US" dirty="0"/>
              <a:t>Request evidence of proper titling</a:t>
            </a:r>
          </a:p>
          <a:p>
            <a:endParaRPr lang="en-US" dirty="0"/>
          </a:p>
        </p:txBody>
      </p:sp>
      <p:pic>
        <p:nvPicPr>
          <p:cNvPr id="6" name="Picture 3" descr="computer monitor with display showing &quot;Instructor Demonstration&quot;">
            <a:extLst>
              <a:ext uri="{FF2B5EF4-FFF2-40B4-BE49-F238E27FC236}">
                <a16:creationId xmlns:a16="http://schemas.microsoft.com/office/drawing/2014/main" id="{1F44129F-F85B-CD94-57F2-C19D1096E1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03624"/>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
        <p:nvSpPr>
          <p:cNvPr id="7" name="Title 1">
            <a:extLst>
              <a:ext uri="{FF2B5EF4-FFF2-40B4-BE49-F238E27FC236}">
                <a16:creationId xmlns:a16="http://schemas.microsoft.com/office/drawing/2014/main" id="{9F145D75-9BE6-D90F-72B1-16CFA32F3C5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581330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Pooled and Commingled Accounts</a:t>
            </a:r>
          </a:p>
        </p:txBody>
      </p:sp>
      <p:sp>
        <p:nvSpPr>
          <p:cNvPr id="3" name="Content Placeholder 2"/>
          <p:cNvSpPr>
            <a:spLocks noGrp="1"/>
          </p:cNvSpPr>
          <p:nvPr>
            <p:ph idx="1"/>
          </p:nvPr>
        </p:nvSpPr>
        <p:spPr/>
        <p:txBody>
          <a:bodyPr>
            <a:normAutofit/>
          </a:bodyPr>
          <a:lstStyle/>
          <a:p>
            <a:r>
              <a:rPr lang="en-US" dirty="0"/>
              <a:t>The fiduciary hub must be able to clearly identify income and expenditures for each beneficiary</a:t>
            </a:r>
          </a:p>
          <a:p>
            <a:r>
              <a:rPr lang="en-US" dirty="0"/>
              <a:t>Unauthorized pooled account</a:t>
            </a:r>
          </a:p>
          <a:p>
            <a:pPr lvl="1"/>
            <a:r>
              <a:rPr lang="en-US" dirty="0"/>
              <a:t>Disapprove accounting</a:t>
            </a:r>
          </a:p>
          <a:p>
            <a:pPr lvl="1"/>
            <a:r>
              <a:rPr lang="en-US" dirty="0"/>
              <a:t>Request proper titling on all accounts managed by fiduciary</a:t>
            </a:r>
          </a:p>
          <a:p>
            <a:r>
              <a:rPr lang="en-US" dirty="0"/>
              <a:t>Commingled account</a:t>
            </a:r>
          </a:p>
          <a:p>
            <a:pPr lvl="1"/>
            <a:r>
              <a:rPr lang="en-US" dirty="0"/>
              <a:t>Contains funds from multiple individuals</a:t>
            </a:r>
          </a:p>
          <a:p>
            <a:pPr lvl="1"/>
            <a:r>
              <a:rPr lang="en-US" dirty="0"/>
              <a:t>Not permitted unless an exception is met</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
        <p:nvSpPr>
          <p:cNvPr id="7" name="Title 1">
            <a:extLst>
              <a:ext uri="{FF2B5EF4-FFF2-40B4-BE49-F238E27FC236}">
                <a16:creationId xmlns:a16="http://schemas.microsoft.com/office/drawing/2014/main" id="{9F145D75-9BE6-D90F-72B1-16CFA32F3C5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61638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Starting Balance</a:t>
            </a:r>
          </a:p>
        </p:txBody>
      </p:sp>
      <p:graphicFrame>
        <p:nvGraphicFramePr>
          <p:cNvPr id="6" name="Table 6">
            <a:extLst>
              <a:ext uri="{FF2B5EF4-FFF2-40B4-BE49-F238E27FC236}">
                <a16:creationId xmlns:a16="http://schemas.microsoft.com/office/drawing/2014/main" id="{BFA1398F-36DC-4EFA-9EE1-7B73EC3B6DF8}"/>
              </a:ext>
            </a:extLst>
          </p:cNvPr>
          <p:cNvGraphicFramePr>
            <a:graphicFrameLocks noGrp="1"/>
          </p:cNvGraphicFramePr>
          <p:nvPr>
            <p:ph idx="1"/>
            <p:extLst>
              <p:ext uri="{D42A27DB-BD31-4B8C-83A1-F6EECF244321}">
                <p14:modId xmlns:p14="http://schemas.microsoft.com/office/powerpoint/2010/main" val="3159859340"/>
              </p:ext>
            </p:extLst>
          </p:nvPr>
        </p:nvGraphicFramePr>
        <p:xfrm>
          <a:off x="457200" y="1752600"/>
          <a:ext cx="8229600" cy="4343399"/>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327003830"/>
                    </a:ext>
                  </a:extLst>
                </a:gridCol>
                <a:gridCol w="4114800">
                  <a:extLst>
                    <a:ext uri="{9D8B030D-6E8A-4147-A177-3AD203B41FA5}">
                      <a16:colId xmlns:a16="http://schemas.microsoft.com/office/drawing/2014/main" val="1964553987"/>
                    </a:ext>
                  </a:extLst>
                </a:gridCol>
              </a:tblGrid>
              <a:tr h="404940">
                <a:tc>
                  <a:txBody>
                    <a:bodyPr/>
                    <a:lstStyle/>
                    <a:p>
                      <a:pPr algn="l" fontAlgn="base"/>
                      <a:r>
                        <a:rPr lang="en-US" b="1" dirty="0">
                          <a:effectLst/>
                          <a:latin typeface="arial" panose="020B0604020202020204" pitchFamily="34" charset="0"/>
                        </a:rPr>
                        <a:t>If the accounting is a ...</a:t>
                      </a:r>
                      <a:endParaRPr lang="en-US" dirty="0">
                        <a:effectLst/>
                      </a:endParaRPr>
                    </a:p>
                  </a:txBody>
                  <a:tcPr marL="6350" marR="6350" marT="6350" marB="6350" anchor="ctr"/>
                </a:tc>
                <a:tc>
                  <a:txBody>
                    <a:bodyPr/>
                    <a:lstStyle/>
                    <a:p>
                      <a:pPr algn="l" fontAlgn="base"/>
                      <a:r>
                        <a:rPr lang="en-US" b="1" dirty="0">
                          <a:effectLst/>
                          <a:latin typeface="arial" panose="020B0604020202020204" pitchFamily="34" charset="0"/>
                        </a:rPr>
                        <a:t>Appropriate starting balance is …</a:t>
                      </a:r>
                      <a:endParaRPr lang="en-US" dirty="0">
                        <a:effectLst/>
                      </a:endParaRPr>
                    </a:p>
                  </a:txBody>
                  <a:tcPr marL="6350" marR="6350" marT="6350" marB="6350" anchor="ctr"/>
                </a:tc>
                <a:extLst>
                  <a:ext uri="{0D108BD9-81ED-4DB2-BD59-A6C34878D82A}">
                    <a16:rowId xmlns:a16="http://schemas.microsoft.com/office/drawing/2014/main" val="2675842848"/>
                  </a:ext>
                </a:extLst>
              </a:tr>
              <a:tr h="404940">
                <a:tc>
                  <a:txBody>
                    <a:bodyPr/>
                    <a:lstStyle/>
                    <a:p>
                      <a:pPr fontAlgn="base"/>
                      <a:r>
                        <a:rPr lang="en-US" dirty="0">
                          <a:effectLst/>
                          <a:latin typeface="arial" panose="020B0604020202020204" pitchFamily="34" charset="0"/>
                        </a:rPr>
                        <a:t>first accounting following an IA</a:t>
                      </a:r>
                      <a:endParaRPr lang="en-US" dirty="0">
                        <a:effectLst/>
                      </a:endParaRPr>
                    </a:p>
                  </a:txBody>
                  <a:tcPr marL="6350" marR="6350" marT="6350" marB="6350" anchor="ctr"/>
                </a:tc>
                <a:tc>
                  <a:txBody>
                    <a:bodyPr/>
                    <a:lstStyle/>
                    <a:p>
                      <a:pPr fontAlgn="base"/>
                      <a:r>
                        <a:rPr lang="en-US" dirty="0">
                          <a:effectLst/>
                          <a:latin typeface="arial" panose="020B0604020202020204" pitchFamily="34" charset="0"/>
                        </a:rPr>
                        <a:t>$0</a:t>
                      </a:r>
                      <a:endParaRPr lang="en-US" dirty="0">
                        <a:effectLst/>
                      </a:endParaRPr>
                    </a:p>
                  </a:txBody>
                  <a:tcPr marL="6350" marR="6350" marT="6350" marB="6350" anchor="ctr"/>
                </a:tc>
                <a:extLst>
                  <a:ext uri="{0D108BD9-81ED-4DB2-BD59-A6C34878D82A}">
                    <a16:rowId xmlns:a16="http://schemas.microsoft.com/office/drawing/2014/main" val="949002516"/>
                  </a:ext>
                </a:extLst>
              </a:tr>
              <a:tr h="404940">
                <a:tc>
                  <a:txBody>
                    <a:bodyPr/>
                    <a:lstStyle/>
                    <a:p>
                      <a:pPr fontAlgn="base"/>
                      <a:r>
                        <a:rPr lang="en-US" dirty="0">
                          <a:effectLst/>
                          <a:latin typeface="arial" panose="020B0604020202020204" pitchFamily="34" charset="0"/>
                        </a:rPr>
                        <a:t>first accounting following an SIA</a:t>
                      </a:r>
                      <a:endParaRPr lang="en-US" dirty="0">
                        <a:effectLst/>
                      </a:endParaRPr>
                    </a:p>
                  </a:txBody>
                  <a:tcPr marL="6350" marR="6350" marT="6350" marB="6350" anchor="ctr"/>
                </a:tc>
                <a:tc>
                  <a:txBody>
                    <a:bodyPr/>
                    <a:lstStyle/>
                    <a:p>
                      <a:pPr fontAlgn="base"/>
                      <a:r>
                        <a:rPr lang="en-US" dirty="0">
                          <a:effectLst/>
                          <a:latin typeface="arial" panose="020B0604020202020204" pitchFamily="34" charset="0"/>
                        </a:rPr>
                        <a:t>$0</a:t>
                      </a:r>
                      <a:endParaRPr lang="en-US" dirty="0">
                        <a:effectLst/>
                      </a:endParaRPr>
                    </a:p>
                  </a:txBody>
                  <a:tcPr marL="6350" marR="6350" marT="6350" marB="6350" anchor="ctr"/>
                </a:tc>
                <a:extLst>
                  <a:ext uri="{0D108BD9-81ED-4DB2-BD59-A6C34878D82A}">
                    <a16:rowId xmlns:a16="http://schemas.microsoft.com/office/drawing/2014/main" val="2491983936"/>
                  </a:ext>
                </a:extLst>
              </a:tr>
              <a:tr h="404940">
                <a:tc>
                  <a:txBody>
                    <a:bodyPr/>
                    <a:lstStyle/>
                    <a:p>
                      <a:pPr fontAlgn="base"/>
                      <a:r>
                        <a:rPr lang="en-US">
                          <a:effectLst/>
                          <a:latin typeface="arial" panose="020B0604020202020204" pitchFamily="34" charset="0"/>
                        </a:rPr>
                        <a:t>subsequent accounting</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ending balance of previous accounting</a:t>
                      </a:r>
                      <a:endParaRPr lang="en-US" dirty="0">
                        <a:effectLst/>
                      </a:endParaRPr>
                    </a:p>
                  </a:txBody>
                  <a:tcPr marL="6350" marR="6350" marT="6350" marB="6350" anchor="ctr"/>
                </a:tc>
                <a:extLst>
                  <a:ext uri="{0D108BD9-81ED-4DB2-BD59-A6C34878D82A}">
                    <a16:rowId xmlns:a16="http://schemas.microsoft.com/office/drawing/2014/main" val="4001860703"/>
                  </a:ext>
                </a:extLst>
              </a:tr>
              <a:tr h="912502">
                <a:tc>
                  <a:txBody>
                    <a:bodyPr/>
                    <a:lstStyle/>
                    <a:p>
                      <a:pPr fontAlgn="base"/>
                      <a:r>
                        <a:rPr lang="en-US" dirty="0">
                          <a:effectLst/>
                          <a:latin typeface="arial" panose="020B0604020202020204" pitchFamily="34" charset="0"/>
                        </a:rPr>
                        <a:t>new accounting requirement established after the IA or SIA due to the discovery of VA FUM exceeding $10,000</a:t>
                      </a:r>
                      <a:endParaRPr lang="en-US" dirty="0">
                        <a:effectLst/>
                      </a:endParaRPr>
                    </a:p>
                  </a:txBody>
                  <a:tcPr marL="6350" marR="6350" marT="6350" marB="6350" anchor="ctr"/>
                </a:tc>
                <a:tc>
                  <a:txBody>
                    <a:bodyPr/>
                    <a:lstStyle/>
                    <a:p>
                      <a:pPr fontAlgn="base"/>
                      <a:r>
                        <a:rPr lang="en-US" dirty="0">
                          <a:effectLst/>
                          <a:latin typeface="arial" panose="020B0604020202020204" pitchFamily="34" charset="0"/>
                        </a:rPr>
                        <a:t>VA FUM documented on field exam or eFolder on date of field exam, fund usage review, or other routine oversight</a:t>
                      </a:r>
                      <a:endParaRPr lang="en-US" dirty="0">
                        <a:effectLst/>
                      </a:endParaRPr>
                    </a:p>
                  </a:txBody>
                  <a:tcPr marL="6350" marR="6350" marT="6350" marB="6350" anchor="ctr"/>
                </a:tc>
                <a:extLst>
                  <a:ext uri="{0D108BD9-81ED-4DB2-BD59-A6C34878D82A}">
                    <a16:rowId xmlns:a16="http://schemas.microsoft.com/office/drawing/2014/main" val="2154289440"/>
                  </a:ext>
                </a:extLst>
              </a:tr>
              <a:tr h="1811137">
                <a:tc>
                  <a:txBody>
                    <a:bodyPr/>
                    <a:lstStyle/>
                    <a:p>
                      <a:pPr fontAlgn="t"/>
                      <a:r>
                        <a:rPr lang="en-US">
                          <a:effectLst/>
                          <a:latin typeface="arial" panose="020B0604020202020204" pitchFamily="34" charset="0"/>
                        </a:rPr>
                        <a:t>new accounting requirement established after the IA or SIA due to an increase in the Veteran’s compensation payment to the 100-percent rate</a:t>
                      </a:r>
                      <a:endParaRPr lang="en-US">
                        <a:effectLst/>
                      </a:endParaRPr>
                    </a:p>
                  </a:txBody>
                  <a:tcPr marL="6350" marR="6350" marT="6350" marB="6350"/>
                </a:tc>
                <a:tc>
                  <a:txBody>
                    <a:bodyPr/>
                    <a:lstStyle/>
                    <a:p>
                      <a:pPr fontAlgn="base"/>
                      <a:r>
                        <a:rPr lang="en-US" dirty="0">
                          <a:effectLst/>
                          <a:latin typeface="arial" panose="020B0604020202020204" pitchFamily="34" charset="0"/>
                        </a:rPr>
                        <a:t>VA FUM documented on field exam or eFolder on date of field exam, fund usage review, or other routine oversight</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If the VA FUM amount is unknown, the appropriate starting balance is $0</a:t>
                      </a:r>
                      <a:endParaRPr lang="en-US" dirty="0">
                        <a:effectLst/>
                      </a:endParaRPr>
                    </a:p>
                  </a:txBody>
                  <a:tcPr marL="6350" marR="6350" marT="6350" marB="6350" anchor="ctr"/>
                </a:tc>
                <a:extLst>
                  <a:ext uri="{0D108BD9-81ED-4DB2-BD59-A6C34878D82A}">
                    <a16:rowId xmlns:a16="http://schemas.microsoft.com/office/drawing/2014/main" val="3825108811"/>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
        <p:nvSpPr>
          <p:cNvPr id="5" name="Title 1">
            <a:extLst>
              <a:ext uri="{FF2B5EF4-FFF2-40B4-BE49-F238E27FC236}">
                <a16:creationId xmlns:a16="http://schemas.microsoft.com/office/drawing/2014/main" id="{84D9FB15-DD66-DA71-0AD3-E618AD591D4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177401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Starting Balance Continued</a:t>
            </a:r>
          </a:p>
        </p:txBody>
      </p:sp>
      <p:sp>
        <p:nvSpPr>
          <p:cNvPr id="3" name="Content Placeholder 2"/>
          <p:cNvSpPr>
            <a:spLocks noGrp="1"/>
          </p:cNvSpPr>
          <p:nvPr>
            <p:ph idx="1"/>
          </p:nvPr>
        </p:nvSpPr>
        <p:spPr/>
        <p:txBody>
          <a:bodyPr>
            <a:normAutofit/>
          </a:bodyPr>
          <a:lstStyle/>
          <a:p>
            <a:r>
              <a:rPr lang="en-US" dirty="0"/>
              <a:t>Funds managed prior to appointment</a:t>
            </a:r>
          </a:p>
          <a:p>
            <a:pPr lvl="1"/>
            <a:r>
              <a:rPr lang="en-US" dirty="0"/>
              <a:t>Not considered FUM</a:t>
            </a:r>
          </a:p>
          <a:p>
            <a:r>
              <a:rPr lang="en-US" dirty="0"/>
              <a:t>Incorrect beginning balance</a:t>
            </a:r>
          </a:p>
          <a:p>
            <a:pPr lvl="1"/>
            <a:r>
              <a:rPr lang="en-US" dirty="0"/>
              <a:t>Not automatic disapproval</a:t>
            </a:r>
          </a:p>
          <a:p>
            <a:pPr lvl="1"/>
            <a:r>
              <a:rPr lang="en-US" dirty="0"/>
              <a:t>Attempt to validate</a:t>
            </a:r>
          </a:p>
          <a:p>
            <a:pPr lvl="1"/>
            <a:r>
              <a:rPr lang="en-US" dirty="0"/>
              <a:t>Document in Accounting Audit Tool</a:t>
            </a:r>
          </a:p>
          <a:p>
            <a:pPr lvl="1"/>
            <a:r>
              <a:rPr lang="en-US" dirty="0"/>
              <a:t>Notify fiduciary</a:t>
            </a:r>
          </a:p>
        </p:txBody>
      </p:sp>
      <p:pic>
        <p:nvPicPr>
          <p:cNvPr id="6" name="Picture 3" descr="computer monitor with display showing &quot;Instructor Demonstration&quot;">
            <a:extLst>
              <a:ext uri="{FF2B5EF4-FFF2-40B4-BE49-F238E27FC236}">
                <a16:creationId xmlns:a16="http://schemas.microsoft.com/office/drawing/2014/main" id="{87ACAB98-90BA-72F8-E390-C806EA3F6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03624"/>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
        <p:nvSpPr>
          <p:cNvPr id="7" name="Title 1">
            <a:extLst>
              <a:ext uri="{FF2B5EF4-FFF2-40B4-BE49-F238E27FC236}">
                <a16:creationId xmlns:a16="http://schemas.microsoft.com/office/drawing/2014/main" id="{EC349F88-8878-718D-DDEB-209BA662B04D}"/>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85153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 Types</a:t>
            </a:r>
          </a:p>
        </p:txBody>
      </p:sp>
      <p:sp>
        <p:nvSpPr>
          <p:cNvPr id="3" name="Content Placeholder 2"/>
          <p:cNvSpPr>
            <a:spLocks noGrp="1"/>
          </p:cNvSpPr>
          <p:nvPr>
            <p:ph idx="1"/>
          </p:nvPr>
        </p:nvSpPr>
        <p:spPr/>
        <p:txBody>
          <a:bodyPr>
            <a:normAutofit/>
          </a:bodyPr>
          <a:lstStyle/>
          <a:p>
            <a:r>
              <a:rPr lang="en-US" dirty="0"/>
              <a:t>Verify fiduciary reported all income</a:t>
            </a:r>
          </a:p>
          <a:p>
            <a:pPr lvl="1"/>
            <a:r>
              <a:rPr lang="en-US" dirty="0"/>
              <a:t>VA benefit payment</a:t>
            </a:r>
          </a:p>
          <a:p>
            <a:pPr lvl="1"/>
            <a:r>
              <a:rPr lang="en-US" dirty="0"/>
              <a:t>Funds transferred</a:t>
            </a:r>
          </a:p>
          <a:p>
            <a:pPr lvl="1"/>
            <a:r>
              <a:rPr lang="en-US" dirty="0"/>
              <a:t>Interest</a:t>
            </a:r>
          </a:p>
          <a:p>
            <a:pPr lvl="1"/>
            <a:r>
              <a:rPr lang="en-US" dirty="0"/>
              <a:t>Rental income</a:t>
            </a:r>
          </a:p>
          <a:p>
            <a:pPr lvl="1"/>
            <a:r>
              <a:rPr lang="en-US" dirty="0"/>
              <a:t>Employment income</a:t>
            </a:r>
          </a:p>
          <a:p>
            <a:pPr lvl="1"/>
            <a:r>
              <a:rPr lang="en-US" dirty="0"/>
              <a:t>Federal benefit payments</a:t>
            </a:r>
          </a:p>
          <a:p>
            <a:pPr lvl="1"/>
            <a:r>
              <a:rPr lang="en-US" dirty="0"/>
              <a:t>Annuity</a:t>
            </a:r>
          </a:p>
          <a:p>
            <a:pPr lvl="1"/>
            <a:r>
              <a:rPr lang="en-US" dirty="0"/>
              <a:t>Other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
        <p:nvSpPr>
          <p:cNvPr id="5" name="Title 1">
            <a:extLst>
              <a:ext uri="{FF2B5EF4-FFF2-40B4-BE49-F238E27FC236}">
                <a16:creationId xmlns:a16="http://schemas.microsoft.com/office/drawing/2014/main" id="{400D8DF5-8593-80D0-07B2-980368E8786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t>Accounting Audit (Core)</a:t>
            </a:r>
          </a:p>
        </p:txBody>
      </p:sp>
    </p:spTree>
    <p:extLst>
      <p:ext uri="{BB962C8B-B14F-4D97-AF65-F5344CB8AC3E}">
        <p14:creationId xmlns:p14="http://schemas.microsoft.com/office/powerpoint/2010/main" val="33035104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Accounting Audit&amp;quot;&quot;/&gt;&lt;property id=&quot;20307&quot; value=&quot;256&quot;/&gt;&lt;/object&gt;&lt;object type=&quot;3&quot; unique_id=&quot;10004&quot;&gt;&lt;property id=&quot;20148&quot; value=&quot;5&quot;/&gt;&lt;property id=&quot;20300&quot; value=&quot;Slide 2 - &amp;quot;Objectives&amp;quot;&quot;/&gt;&lt;property id=&quot;20307&quot; value=&quot;264&quot;/&gt;&lt;/object&gt;&lt;object type=&quot;3&quot; unique_id=&quot;10005&quot;&gt;&lt;property id=&quot;20148&quot; value=&quot;5&quot;/&gt;&lt;property id=&quot;20300&quot; value=&quot;Slide 3 - &amp;quot;References&amp;quot;&quot;/&gt;&lt;property id=&quot;20307&quot; value=&quot;273&quot;/&gt;&lt;/object&gt;&lt;object type=&quot;3&quot; unique_id=&quot;10006&quot;&gt;&lt;property id=&quot;20148&quot; value=&quot;5&quot;/&gt;&lt;property id=&quot;20300&quot; value=&quot;Slide 4 - &amp;quot;Confirm Completeness&amp;quot;&quot;/&gt;&lt;property id=&quot;20307&quot; value=&quot;274&quot;/&gt;&lt;/object&gt;&lt;object type=&quot;3&quot; unique_id=&quot;10007&quot;&gt;&lt;property id=&quot;20148&quot; value=&quot;5&quot;/&gt;&lt;property id=&quot;20300&quot; value=&quot;Slide 5 - &amp;quot;Accounting Documents&amp;quot;&quot;/&gt;&lt;property id=&quot;20307&quot; value=&quot;279&quot;/&gt;&lt;/object&gt;&lt;object type=&quot;3&quot; unique_id=&quot;10008&quot;&gt;&lt;property id=&quot;20148&quot; value=&quot;5&quot;/&gt;&lt;property id=&quot;20300&quot; value=&quot;Slide 6 - &amp;quot;Create Accounting Wizard&amp;quot;&quot;/&gt;&lt;property id=&quot;20307&quot; value=&quot;260&quot;/&gt;&lt;/object&gt;&lt;object type=&quot;3&quot; unique_id=&quot;10009&quot;&gt;&lt;property id=&quot;20148&quot; value=&quot;5&quot;/&gt;&lt;property id=&quot;20300&quot; value=&quot;Slide 7 - &amp;quot;Starting Balance&amp;quot;&quot;/&gt;&lt;property id=&quot;20307&quot; value=&quot;259&quot;/&gt;&lt;/object&gt;&lt;object type=&quot;3&quot; unique_id=&quot;10010&quot;&gt;&lt;property id=&quot;20148&quot; value=&quot;5&quot;/&gt;&lt;property id=&quot;20300&quot; value=&quot;Slide 8 - &amp;quot;Starting Balance Examples&amp;quot;&quot;/&gt;&lt;property id=&quot;20307&quot; value=&quot;275&quot;/&gt;&lt;/object&gt;&lt;object type=&quot;3&quot; unique_id=&quot;10011&quot;&gt;&lt;property id=&quot;20148&quot; value=&quot;5&quot;/&gt;&lt;property id=&quot;20300&quot; value=&quot;Slide 9 - &amp;quot;Income&amp;quot;&quot;/&gt;&lt;property id=&quot;20307&quot; value=&quot;267&quot;/&gt;&lt;/object&gt;&lt;object type=&quot;3&quot; unique_id=&quot;10012&quot;&gt;&lt;property id=&quot;20148&quot; value=&quot;5&quot;/&gt;&lt;property id=&quot;20300&quot; value=&quot;Slide 10 - &amp;quot;Expenses&amp;quot;&quot;/&gt;&lt;property id=&quot;20307&quot; value=&quot;268&quot;/&gt;&lt;/object&gt;&lt;object type=&quot;3&quot; unique_id=&quot;10013&quot;&gt;&lt;property id=&quot;20148&quot; value=&quot;5&quot;/&gt;&lt;property id=&quot;20300&quot; value=&quot;Slide 11 - &amp;quot;Acceptable Fiduciary Fees&amp;quot;&quot;/&gt;&lt;property id=&quot;20307&quot; value=&quot;280&quot;/&gt;&lt;/object&gt;&lt;object type=&quot;3&quot; unique_id=&quot;10014&quot;&gt;&lt;property id=&quot;20148&quot; value=&quot;5&quot;/&gt;&lt;property id=&quot;20300&quot; value=&quot;Slide 12 - &amp;quot;Assets&amp;quot;&quot;/&gt;&lt;property id=&quot;20307&quot; value=&quot;269&quot;/&gt;&lt;/object&gt;&lt;object type=&quot;3&quot; unique_id=&quot;10015&quot;&gt;&lt;property id=&quot;20148&quot; value=&quot;5&quot;/&gt;&lt;property id=&quot;20300&quot; value=&quot;Slide 13 - &amp;quot;Protecting Funds&amp;quot;&quot;/&gt;&lt;property id=&quot;20307&quot; value=&quot;270&quot;/&gt;&lt;/object&gt;&lt;object type=&quot;3&quot; unique_id=&quot;10016&quot;&gt;&lt;property id=&quot;20148&quot; value=&quot;5&quot;/&gt;&lt;property id=&quot;20300&quot; value=&quot;Slide 14 - &amp;quot;Notes Section&amp;quot;&quot;/&gt;&lt;property id=&quot;20307&quot; value=&quot;272&quot;/&gt;&lt;/object&gt;&lt;object type=&quot;3&quot; unique_id=&quot;10017&quot;&gt;&lt;property id=&quot;20148&quot; value=&quot;5&quot;/&gt;&lt;property id=&quot;20300&quot; value=&quot;Slide 15 - &amp;quot;Accounting Decision&amp;quot;&quot;/&gt;&lt;property id=&quot;20307&quot; value=&quot;271&quot;/&gt;&lt;/object&gt;&lt;object type=&quot;3&quot; unique_id=&quot;10018&quot;&gt;&lt;property id=&quot;20148&quot; value=&quot;5&quot;/&gt;&lt;property id=&quot;20300&quot; value=&quot;Slide 16 - &amp;quot;Questions?&amp;quot;&quot;/&gt;&lt;property id=&quot;20307&quot; value=&quot;276&quot;/&gt;&lt;/object&gt;&lt;object type=&quot;3&quot; unique_id=&quot;10072&quot;&gt;&lt;property id=&quot;20148&quot; value=&quot;5&quot;/&gt;&lt;property id=&quot;20300&quot; value=&quot;Slide 17 - &amp;quot;TMS Survey and Assessment&amp;quot;&quot;/&gt;&lt;property id=&quot;20307&quot; value=&quot;281&quot;/&gt;&lt;/object&gt;&lt;/object&gt;&lt;object type=&quot;8&quot; unique_id=&quot;10071&quot;&gt;&lt;/object&gt;&lt;/object&gt;&lt;/database&gt;"/>
  <p:tag name="SECTOMILLISECCONVERTED" val="1"/>
</p:tagLst>
</file>

<file path=ppt/theme/theme1.xml><?xml version="1.0" encoding="utf-8"?>
<a:theme xmlns:a="http://schemas.openxmlformats.org/drawingml/2006/main" name="1_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c2890bd7-e8ab-4aef-aa1e-8c6f23a9c1f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45E7958EC9444E9367FFAFF8D145B6" ma:contentTypeVersion="13" ma:contentTypeDescription="Create a new document." ma:contentTypeScope="" ma:versionID="93acde9d26358c3d1926501f070d6de5">
  <xsd:schema xmlns:xsd="http://www.w3.org/2001/XMLSchema" xmlns:xs="http://www.w3.org/2001/XMLSchema" xmlns:p="http://schemas.microsoft.com/office/2006/metadata/properties" xmlns:ns2="c2890bd7-e8ab-4aef-aa1e-8c6f23a9c1f6" xmlns:ns3="5306c06b-3bde-47e8-935a-c34b2f6da98c" targetNamespace="http://schemas.microsoft.com/office/2006/metadata/properties" ma:root="true" ma:fieldsID="2bf1d53d6aad5e176fc8ba8a14916f56" ns2:_="" ns3:_="">
    <xsd:import namespace="c2890bd7-e8ab-4aef-aa1e-8c6f23a9c1f6"/>
    <xsd:import namespace="5306c06b-3bde-47e8-935a-c34b2f6da98c"/>
    <xsd:element name="properties">
      <xsd:complexType>
        <xsd:sequence>
          <xsd:element name="documentManagement">
            <xsd:complexType>
              <xsd:all>
                <xsd:element ref="ns2:MediaServiceMetadata" minOccurs="0"/>
                <xsd:element ref="ns2:MediaServiceFastMetadata" minOccurs="0"/>
                <xsd:element ref="ns2:Description0"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90bd7-e8ab-4aef-aa1e-8c6f23a9c1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Description0" ma:index="10" nillable="true" ma:displayName="Description" ma:internalName="Description0">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306c06b-3bde-47e8-935a-c34b2f6da98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A4608B-4EDB-4D7A-A86B-DBA3E3269698}">
  <ds:schemaRefs>
    <ds:schemaRef ds:uri="c2890bd7-e8ab-4aef-aa1e-8c6f23a9c1f6"/>
    <ds:schemaRef ds:uri="http://schemas.microsoft.com/office/2006/documentManagement/types"/>
    <ds:schemaRef ds:uri="5306c06b-3bde-47e8-935a-c34b2f6da98c"/>
    <ds:schemaRef ds:uri="http://schemas.microsoft.com/office/infopath/2007/PartnerControls"/>
    <ds:schemaRef ds:uri="http://purl.org/dc/dcmitype/"/>
    <ds:schemaRef ds:uri="http://schemas.microsoft.com/office/2006/metadata/properties"/>
    <ds:schemaRef ds:uri="http://purl.org/dc/terms/"/>
    <ds:schemaRef ds:uri="http://www.w3.org/XML/1998/namespace"/>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D06F75E9-C60A-4CF4-AB49-C487E67A2003}">
  <ds:schemaRefs>
    <ds:schemaRef ds:uri="http://schemas.microsoft.com/sharepoint/v3/contenttype/forms"/>
  </ds:schemaRefs>
</ds:datastoreItem>
</file>

<file path=customXml/itemProps3.xml><?xml version="1.0" encoding="utf-8"?>
<ds:datastoreItem xmlns:ds="http://schemas.openxmlformats.org/officeDocument/2006/customXml" ds:itemID="{883AB00A-6A75-45B9-BCDC-D5448A3D2A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890bd7-e8ab-4aef-aa1e-8c6f23a9c1f6"/>
    <ds:schemaRef ds:uri="5306c06b-3bde-47e8-935a-c34b2f6da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PFS Template</Template>
  <TotalTime>10383</TotalTime>
  <Words>11014</Words>
  <Application>Microsoft Office PowerPoint</Application>
  <PresentationFormat>On-screen Show (4:3)</PresentationFormat>
  <Paragraphs>1166</Paragraphs>
  <Slides>48</Slides>
  <Notes>48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arial</vt:lpstr>
      <vt:lpstr>Calibri</vt:lpstr>
      <vt:lpstr>Helvetica Neue</vt:lpstr>
      <vt:lpstr>1_PFS Template</vt:lpstr>
      <vt:lpstr> Accounting Audit (Core) </vt:lpstr>
      <vt:lpstr>Objectives</vt:lpstr>
      <vt:lpstr>References</vt:lpstr>
      <vt:lpstr>Accounting Documents</vt:lpstr>
      <vt:lpstr>Properly Titled Account</vt:lpstr>
      <vt:lpstr>Pooled and Commingled Accounts</vt:lpstr>
      <vt:lpstr>Starting Balance</vt:lpstr>
      <vt:lpstr>Starting Balance Continued</vt:lpstr>
      <vt:lpstr>Income Types</vt:lpstr>
      <vt:lpstr>Income Verification</vt:lpstr>
      <vt:lpstr>Documenting in VBMS</vt:lpstr>
      <vt:lpstr>Reconciliation</vt:lpstr>
      <vt:lpstr>Reconciling Income</vt:lpstr>
      <vt:lpstr>Expenses</vt:lpstr>
      <vt:lpstr>Gifts</vt:lpstr>
      <vt:lpstr>Non-Questionable Expenses</vt:lpstr>
      <vt:lpstr>Questioning Expenses</vt:lpstr>
      <vt:lpstr>Questioning Expenses</vt:lpstr>
      <vt:lpstr>Questioning Expenses</vt:lpstr>
      <vt:lpstr>Documenting Expenses</vt:lpstr>
      <vt:lpstr>Reconciling Expenses</vt:lpstr>
      <vt:lpstr>Potential Misuse Identified</vt:lpstr>
      <vt:lpstr>Fiduciary Fees</vt:lpstr>
      <vt:lpstr>Fiduciary Fees</vt:lpstr>
      <vt:lpstr>Court Authorized Fees</vt:lpstr>
      <vt:lpstr>Court Authorized Fees</vt:lpstr>
      <vt:lpstr>Fee Analysis</vt:lpstr>
      <vt:lpstr>Fee Analysis</vt:lpstr>
      <vt:lpstr>Fee Analysis</vt:lpstr>
      <vt:lpstr>Attorney Fiduciaries</vt:lpstr>
      <vt:lpstr>Attorney Fees</vt:lpstr>
      <vt:lpstr>Investments</vt:lpstr>
      <vt:lpstr>FUM Requirements</vt:lpstr>
      <vt:lpstr>FUM and Account Verification</vt:lpstr>
      <vt:lpstr>FUM and Account Verification</vt:lpstr>
      <vt:lpstr>FUM and Account Verification</vt:lpstr>
      <vt:lpstr>Surety Bonds</vt:lpstr>
      <vt:lpstr>Bond Requirements</vt:lpstr>
      <vt:lpstr>Court Bonds</vt:lpstr>
      <vt:lpstr>Bond Notifications</vt:lpstr>
      <vt:lpstr>Verifying Funds Protection</vt:lpstr>
      <vt:lpstr>Red Flags</vt:lpstr>
      <vt:lpstr>Red Flags</vt:lpstr>
      <vt:lpstr>Evasive Fiduciary</vt:lpstr>
      <vt:lpstr>Fund Usage Field Exam</vt:lpstr>
      <vt:lpstr>Fund Usage Field Exam</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Audit PowerPoint Presentation</dc:title>
  <dc:subject>LIE, FE, FSR, QRT, Misuse Team</dc:subject>
  <dc:creator>Department of Veterans Affairs, Veterans Benefits Administration, Fiduciary Service, STAFF</dc:creator>
  <cp:keywords>eFolder,beneficiary fiduciary field system,BFFS,accounting wizard,AW,share</cp:keywords>
  <dc:description>This course teaches fiduciary personnel the accounting audit process using the eFolder, Beneficiary Fiduciary Field System (BFFS) Accounting Wizard, Share, and accounting casework.</dc:description>
  <cp:lastModifiedBy>Kathy Poole</cp:lastModifiedBy>
  <cp:revision>493</cp:revision>
  <cp:lastPrinted>2019-11-27T14:23:12Z</cp:lastPrinted>
  <dcterms:created xsi:type="dcterms:W3CDTF">2016-10-13T19:12:55Z</dcterms:created>
  <dcterms:modified xsi:type="dcterms:W3CDTF">2023-04-26T13:46:13Z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y fmtid="{D5CDD505-2E9C-101B-9397-08002B2CF9AE}" pid="4" name="ContentTypeId">
    <vt:lpwstr>0x0101006845E7958EC9444E9367FFAFF8D145B6</vt:lpwstr>
  </property>
</Properties>
</file>