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26"/>
  </p:notesMasterIdLst>
  <p:handoutMasterIdLst>
    <p:handoutMasterId r:id="rId27"/>
  </p:handoutMasterIdLst>
  <p:sldIdLst>
    <p:sldId id="257" r:id="rId5"/>
    <p:sldId id="262" r:id="rId6"/>
    <p:sldId id="263" r:id="rId7"/>
    <p:sldId id="301" r:id="rId8"/>
    <p:sldId id="302" r:id="rId9"/>
    <p:sldId id="306" r:id="rId10"/>
    <p:sldId id="307" r:id="rId11"/>
    <p:sldId id="311" r:id="rId12"/>
    <p:sldId id="312" r:id="rId13"/>
    <p:sldId id="313" r:id="rId14"/>
    <p:sldId id="314" r:id="rId15"/>
    <p:sldId id="315" r:id="rId16"/>
    <p:sldId id="316" r:id="rId17"/>
    <p:sldId id="303" r:id="rId18"/>
    <p:sldId id="304" r:id="rId19"/>
    <p:sldId id="305" r:id="rId20"/>
    <p:sldId id="309" r:id="rId21"/>
    <p:sldId id="310" r:id="rId22"/>
    <p:sldId id="317" r:id="rId23"/>
    <p:sldId id="318" r:id="rId24"/>
    <p:sldId id="300" r:id="rId25"/>
  </p:sldIdLst>
  <p:sldSz cx="12192000" cy="6858000"/>
  <p:notesSz cx="6858000" cy="92964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vin.Johnston" initials="DJohnston" lastIdx="3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88561" autoAdjust="0"/>
  </p:normalViewPr>
  <p:slideViewPr>
    <p:cSldViewPr snapToGrid="0">
      <p:cViewPr varScale="1">
        <p:scale>
          <a:sx n="106" d="100"/>
          <a:sy n="106" d="100"/>
        </p:scale>
        <p:origin x="792" y="102"/>
      </p:cViewPr>
      <p:guideLst>
        <p:guide orient="horz" pos="2160"/>
        <p:guide pos="3840"/>
      </p:guideLst>
    </p:cSldViewPr>
  </p:slideViewPr>
  <p:notesTextViewPr>
    <p:cViewPr>
      <p:scale>
        <a:sx n="1" d="1"/>
        <a:sy n="1" d="1"/>
      </p:scale>
      <p:origin x="0" y="0"/>
    </p:cViewPr>
  </p:notesTextViewPr>
  <p:sorterViewPr>
    <p:cViewPr>
      <p:scale>
        <a:sx n="100" d="100"/>
        <a:sy n="100" d="100"/>
      </p:scale>
      <p:origin x="0" y="858"/>
    </p:cViewPr>
  </p:sorterViewPr>
  <p:notesViewPr>
    <p:cSldViewPr snapToGrid="0">
      <p:cViewPr varScale="1">
        <p:scale>
          <a:sx n="74" d="100"/>
          <a:sy n="74" d="100"/>
        </p:scale>
        <p:origin x="-2676"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13DACAB9-A087-46C6-8392-9DA45A27783B}" type="datetimeFigureOut">
              <a:rPr lang="en-US" smtClean="0"/>
              <a:t>8/1/2018</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dirty="0"/>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3DF05838-7BCA-4652-9007-BD0302928936}" type="datetimeFigureOut">
              <a:rPr lang="en-US" smtClean="0"/>
              <a:t>8/1/2018</a:t>
            </a:fld>
            <a:endParaRPr lang="en-US" dirty="0"/>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dirty="0"/>
          </a:p>
        </p:txBody>
      </p:sp>
    </p:spTree>
    <p:extLst>
      <p:ext uri="{BB962C8B-B14F-4D97-AF65-F5344CB8AC3E}">
        <p14:creationId xmlns:p14="http://schemas.microsoft.com/office/powerpoint/2010/main" val="4171021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10</a:t>
            </a:fld>
            <a:endParaRPr lang="en-US" dirty="0"/>
          </a:p>
        </p:txBody>
      </p:sp>
    </p:spTree>
    <p:extLst>
      <p:ext uri="{BB962C8B-B14F-4D97-AF65-F5344CB8AC3E}">
        <p14:creationId xmlns:p14="http://schemas.microsoft.com/office/powerpoint/2010/main" val="280775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11</a:t>
            </a:fld>
            <a:endParaRPr lang="en-US" dirty="0"/>
          </a:p>
        </p:txBody>
      </p:sp>
    </p:spTree>
    <p:extLst>
      <p:ext uri="{BB962C8B-B14F-4D97-AF65-F5344CB8AC3E}">
        <p14:creationId xmlns:p14="http://schemas.microsoft.com/office/powerpoint/2010/main" val="1545030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12</a:t>
            </a:fld>
            <a:endParaRPr lang="en-US" dirty="0"/>
          </a:p>
        </p:txBody>
      </p:sp>
    </p:spTree>
    <p:extLst>
      <p:ext uri="{BB962C8B-B14F-4D97-AF65-F5344CB8AC3E}">
        <p14:creationId xmlns:p14="http://schemas.microsoft.com/office/powerpoint/2010/main" val="2460747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13</a:t>
            </a:fld>
            <a:endParaRPr lang="en-US" dirty="0"/>
          </a:p>
        </p:txBody>
      </p:sp>
    </p:spTree>
    <p:extLst>
      <p:ext uri="{BB962C8B-B14F-4D97-AF65-F5344CB8AC3E}">
        <p14:creationId xmlns:p14="http://schemas.microsoft.com/office/powerpoint/2010/main" val="2729797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14</a:t>
            </a:fld>
            <a:endParaRPr lang="en-US" dirty="0"/>
          </a:p>
        </p:txBody>
      </p:sp>
    </p:spTree>
    <p:extLst>
      <p:ext uri="{BB962C8B-B14F-4D97-AF65-F5344CB8AC3E}">
        <p14:creationId xmlns:p14="http://schemas.microsoft.com/office/powerpoint/2010/main" val="2954487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Common: 810 631 Series (Diaries) Examples: Future Exams, Dependency Verification, School Attendance Verification, and IU Verification</a:t>
            </a:r>
          </a:p>
        </p:txBody>
      </p:sp>
      <p:sp>
        <p:nvSpPr>
          <p:cNvPr id="4" name="Slide Number Placeholder 3"/>
          <p:cNvSpPr>
            <a:spLocks noGrp="1"/>
          </p:cNvSpPr>
          <p:nvPr>
            <p:ph type="sldNum" sz="quarter" idx="10"/>
          </p:nvPr>
        </p:nvSpPr>
        <p:spPr/>
        <p:txBody>
          <a:bodyPr/>
          <a:lstStyle/>
          <a:p>
            <a:fld id="{0E7C618C-DDD3-4DC9-ADAB-73264023D4F2}" type="slidenum">
              <a:rPr lang="en-US" smtClean="0"/>
              <a:t>15</a:t>
            </a:fld>
            <a:endParaRPr lang="en-US" dirty="0"/>
          </a:p>
        </p:txBody>
      </p:sp>
    </p:spTree>
    <p:extLst>
      <p:ext uri="{BB962C8B-B14F-4D97-AF65-F5344CB8AC3E}">
        <p14:creationId xmlns:p14="http://schemas.microsoft.com/office/powerpoint/2010/main" val="897991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some circumstance you will clear an additional EP when no action is needed.  Example: When reviewing a VA Form 21-0538, if no action is needed, you will cancel the 800 series work item and clear an EP 692.</a:t>
            </a:r>
          </a:p>
        </p:txBody>
      </p:sp>
      <p:sp>
        <p:nvSpPr>
          <p:cNvPr id="4" name="Slide Number Placeholder 3"/>
          <p:cNvSpPr>
            <a:spLocks noGrp="1"/>
          </p:cNvSpPr>
          <p:nvPr>
            <p:ph type="sldNum" sz="quarter" idx="10"/>
          </p:nvPr>
        </p:nvSpPr>
        <p:spPr/>
        <p:txBody>
          <a:bodyPr/>
          <a:lstStyle/>
          <a:p>
            <a:fld id="{0E7C618C-DDD3-4DC9-ADAB-73264023D4F2}" type="slidenum">
              <a:rPr lang="en-US" smtClean="0"/>
              <a:t>16</a:t>
            </a:fld>
            <a:endParaRPr lang="en-US" dirty="0"/>
          </a:p>
        </p:txBody>
      </p:sp>
    </p:spTree>
    <p:extLst>
      <p:ext uri="{BB962C8B-B14F-4D97-AF65-F5344CB8AC3E}">
        <p14:creationId xmlns:p14="http://schemas.microsoft.com/office/powerpoint/2010/main" val="854779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17</a:t>
            </a:fld>
            <a:endParaRPr lang="en-US" dirty="0"/>
          </a:p>
        </p:txBody>
      </p:sp>
    </p:spTree>
    <p:extLst>
      <p:ext uri="{BB962C8B-B14F-4D97-AF65-F5344CB8AC3E}">
        <p14:creationId xmlns:p14="http://schemas.microsoft.com/office/powerpoint/2010/main" val="3264435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18</a:t>
            </a:fld>
            <a:endParaRPr lang="en-US" dirty="0"/>
          </a:p>
        </p:txBody>
      </p:sp>
    </p:spTree>
    <p:extLst>
      <p:ext uri="{BB962C8B-B14F-4D97-AF65-F5344CB8AC3E}">
        <p14:creationId xmlns:p14="http://schemas.microsoft.com/office/powerpoint/2010/main" val="28129308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19</a:t>
            </a:fld>
            <a:endParaRPr lang="en-US" dirty="0"/>
          </a:p>
        </p:txBody>
      </p:sp>
    </p:spTree>
    <p:extLst>
      <p:ext uri="{BB962C8B-B14F-4D97-AF65-F5344CB8AC3E}">
        <p14:creationId xmlns:p14="http://schemas.microsoft.com/office/powerpoint/2010/main" val="219320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641350" y="1162050"/>
            <a:ext cx="5575300" cy="3136900"/>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2" eaLnBrk="0" hangingPunct="0">
              <a:defRPr sz="3100">
                <a:solidFill>
                  <a:schemeClr val="tx1"/>
                </a:solidFill>
                <a:latin typeface="Tahoma" pitchFamily="34" charset="0"/>
              </a:defRPr>
            </a:lvl1pPr>
            <a:lvl2pPr marL="729057" indent="-280406" defTabSz="911322" eaLnBrk="0" hangingPunct="0">
              <a:defRPr sz="3100">
                <a:solidFill>
                  <a:schemeClr val="tx1"/>
                </a:solidFill>
                <a:latin typeface="Tahoma" pitchFamily="34" charset="0"/>
              </a:defRPr>
            </a:lvl2pPr>
            <a:lvl3pPr marL="1121626" indent="-224325" defTabSz="911322" eaLnBrk="0" hangingPunct="0">
              <a:defRPr sz="3100">
                <a:solidFill>
                  <a:schemeClr val="tx1"/>
                </a:solidFill>
                <a:latin typeface="Tahoma" pitchFamily="34" charset="0"/>
              </a:defRPr>
            </a:lvl3pPr>
            <a:lvl4pPr marL="1570276" indent="-224325" defTabSz="911322" eaLnBrk="0" hangingPunct="0">
              <a:defRPr sz="3100">
                <a:solidFill>
                  <a:schemeClr val="tx1"/>
                </a:solidFill>
                <a:latin typeface="Tahoma" pitchFamily="34" charset="0"/>
              </a:defRPr>
            </a:lvl4pPr>
            <a:lvl5pPr marL="2018927" indent="-224325" defTabSz="911322" eaLnBrk="0" hangingPunct="0">
              <a:defRPr sz="3100">
                <a:solidFill>
                  <a:schemeClr val="tx1"/>
                </a:solidFill>
                <a:latin typeface="Tahoma" pitchFamily="34" charset="0"/>
              </a:defRPr>
            </a:lvl5pPr>
            <a:lvl6pPr marL="2467577" indent="-224325" defTabSz="911322" eaLnBrk="0" fontAlgn="base" hangingPunct="0">
              <a:spcBef>
                <a:spcPct val="0"/>
              </a:spcBef>
              <a:spcAft>
                <a:spcPct val="0"/>
              </a:spcAft>
              <a:defRPr sz="3100">
                <a:solidFill>
                  <a:schemeClr val="tx1"/>
                </a:solidFill>
                <a:latin typeface="Tahoma" pitchFamily="34" charset="0"/>
              </a:defRPr>
            </a:lvl6pPr>
            <a:lvl7pPr marL="2916227" indent="-224325" defTabSz="911322" eaLnBrk="0" fontAlgn="base" hangingPunct="0">
              <a:spcBef>
                <a:spcPct val="0"/>
              </a:spcBef>
              <a:spcAft>
                <a:spcPct val="0"/>
              </a:spcAft>
              <a:defRPr sz="3100">
                <a:solidFill>
                  <a:schemeClr val="tx1"/>
                </a:solidFill>
                <a:latin typeface="Tahoma" pitchFamily="34" charset="0"/>
              </a:defRPr>
            </a:lvl7pPr>
            <a:lvl8pPr marL="3364878" indent="-224325" defTabSz="911322" eaLnBrk="0" fontAlgn="base" hangingPunct="0">
              <a:spcBef>
                <a:spcPct val="0"/>
              </a:spcBef>
              <a:spcAft>
                <a:spcPct val="0"/>
              </a:spcAft>
              <a:defRPr sz="3100">
                <a:solidFill>
                  <a:schemeClr val="tx1"/>
                </a:solidFill>
                <a:latin typeface="Tahoma" pitchFamily="34" charset="0"/>
              </a:defRPr>
            </a:lvl8pPr>
            <a:lvl9pPr marL="3813528" indent="-224325" defTabSz="911322" eaLnBrk="0" fontAlgn="base" hangingPunct="0">
              <a:spcBef>
                <a:spcPct val="0"/>
              </a:spcBef>
              <a:spcAft>
                <a:spcPct val="0"/>
              </a:spcAft>
              <a:defRPr sz="3100">
                <a:solidFill>
                  <a:schemeClr val="tx1"/>
                </a:solidFill>
                <a:latin typeface="Tahoma" pitchFamily="34" charset="0"/>
              </a:defRPr>
            </a:lvl9pPr>
          </a:lstStyle>
          <a:p>
            <a:endParaRPr lang="en-US"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20</a:t>
            </a:fld>
            <a:endParaRPr lang="en-US" dirty="0"/>
          </a:p>
        </p:txBody>
      </p:sp>
    </p:spTree>
    <p:extLst>
      <p:ext uri="{BB962C8B-B14F-4D97-AF65-F5344CB8AC3E}">
        <p14:creationId xmlns:p14="http://schemas.microsoft.com/office/powerpoint/2010/main" val="622413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3</a:t>
            </a:fld>
            <a:endParaRPr lang="en-US" dirty="0"/>
          </a:p>
        </p:txBody>
      </p:sp>
    </p:spTree>
    <p:extLst>
      <p:ext uri="{BB962C8B-B14F-4D97-AF65-F5344CB8AC3E}">
        <p14:creationId xmlns:p14="http://schemas.microsoft.com/office/powerpoint/2010/main" val="2375411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4</a:t>
            </a:fld>
            <a:endParaRPr lang="en-US" dirty="0"/>
          </a:p>
        </p:txBody>
      </p:sp>
    </p:spTree>
    <p:extLst>
      <p:ext uri="{BB962C8B-B14F-4D97-AF65-F5344CB8AC3E}">
        <p14:creationId xmlns:p14="http://schemas.microsoft.com/office/powerpoint/2010/main" val="3254858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5</a:t>
            </a:fld>
            <a:endParaRPr lang="en-US" dirty="0"/>
          </a:p>
        </p:txBody>
      </p:sp>
    </p:spTree>
    <p:extLst>
      <p:ext uri="{BB962C8B-B14F-4D97-AF65-F5344CB8AC3E}">
        <p14:creationId xmlns:p14="http://schemas.microsoft.com/office/powerpoint/2010/main" val="1989170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6</a:t>
            </a:fld>
            <a:endParaRPr lang="en-US" dirty="0"/>
          </a:p>
        </p:txBody>
      </p:sp>
    </p:spTree>
    <p:extLst>
      <p:ext uri="{BB962C8B-B14F-4D97-AF65-F5344CB8AC3E}">
        <p14:creationId xmlns:p14="http://schemas.microsoft.com/office/powerpoint/2010/main" val="3289967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7</a:t>
            </a:fld>
            <a:endParaRPr lang="en-US" dirty="0"/>
          </a:p>
        </p:txBody>
      </p:sp>
    </p:spTree>
    <p:extLst>
      <p:ext uri="{BB962C8B-B14F-4D97-AF65-F5344CB8AC3E}">
        <p14:creationId xmlns:p14="http://schemas.microsoft.com/office/powerpoint/2010/main" val="3458109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8</a:t>
            </a:fld>
            <a:endParaRPr lang="en-US" dirty="0"/>
          </a:p>
        </p:txBody>
      </p:sp>
    </p:spTree>
    <p:extLst>
      <p:ext uri="{BB962C8B-B14F-4D97-AF65-F5344CB8AC3E}">
        <p14:creationId xmlns:p14="http://schemas.microsoft.com/office/powerpoint/2010/main" val="1548364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9</a:t>
            </a:fld>
            <a:endParaRPr lang="en-US" dirty="0"/>
          </a:p>
        </p:txBody>
      </p:sp>
    </p:spTree>
    <p:extLst>
      <p:ext uri="{BB962C8B-B14F-4D97-AF65-F5344CB8AC3E}">
        <p14:creationId xmlns:p14="http://schemas.microsoft.com/office/powerpoint/2010/main" val="32577486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p:spPr>
        <p:txBody>
          <a:bodyPr lIns="92075" tIns="46038" rIns="92075" bIns="46038">
            <a:spAutoFit/>
          </a:bodyPr>
          <a:lstStyle/>
          <a:p>
            <a:pPr algn="ctr">
              <a:defRPr/>
            </a:pPr>
            <a:r>
              <a:rPr lang="en-US" sz="4800" b="1" i="1" dirty="0">
                <a:solidFill>
                  <a:srgbClr val="1D3275"/>
                </a:solidFill>
                <a:effectLst/>
                <a:latin typeface="Trebuchet MS" panose="020B0603020202020204" pitchFamily="34" charset="0"/>
              </a:rPr>
              <a:t>Veterans Benefits Administration</a:t>
            </a:r>
            <a:endParaRPr lang="en-US" sz="2800" b="1" i="1" dirty="0">
              <a:solidFill>
                <a:srgbClr val="1D3275"/>
              </a:solidFill>
              <a:effectLst/>
              <a:latin typeface="Trebuchet MS" panose="020B0603020202020204" pitchFamily="34"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b="0" i="0" u="none" dirty="0"/>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hf hdr="0" ftr="0" dt="0"/>
  <p:txStyles>
    <p:titleStyle>
      <a:lvl1pPr algn="ctr" rtl="0" eaLnBrk="1" fontAlgn="base" hangingPunct="1">
        <a:spcBef>
          <a:spcPct val="0"/>
        </a:spcBef>
        <a:spcAft>
          <a:spcPct val="0"/>
        </a:spcAft>
        <a:defRPr sz="3200" b="0" i="0" u="none">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vaww.compensation.pension.km.va.gov/system/templates/selfservice/va_ka/"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vbaw.vba.va.gov/bl/21/systems/docs/WIDR.DOC"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424108"/>
            <a:ext cx="35966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3200" b="1" i="1" dirty="0">
                <a:solidFill>
                  <a:srgbClr val="1D3275"/>
                </a:solidFill>
                <a:latin typeface="Trebuchet MS" panose="020B0603020202020204" pitchFamily="34" charset="0"/>
                <a:cs typeface="Arial" panose="020B0604020202020204" pitchFamily="34" charset="0"/>
              </a:rPr>
              <a:t>Compensation Service</a:t>
            </a:r>
          </a:p>
        </p:txBody>
      </p:sp>
      <p:sp>
        <p:nvSpPr>
          <p:cNvPr id="3" name="Rectangle 3"/>
          <p:cNvSpPr txBox="1">
            <a:spLocks noChangeArrowheads="1"/>
          </p:cNvSpPr>
          <p:nvPr/>
        </p:nvSpPr>
        <p:spPr bwMode="auto">
          <a:xfrm>
            <a:off x="8046720" y="3452177"/>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sz="3200" b="1" i="1" kern="0" dirty="0">
                <a:latin typeface="Trebuchet MS" panose="020B0603020202020204" pitchFamily="34" charset="0"/>
                <a:cs typeface="Arial" panose="020B0604020202020204" pitchFamily="34" charset="0"/>
              </a:rPr>
              <a:t>August 2018</a:t>
            </a:r>
          </a:p>
        </p:txBody>
      </p:sp>
      <p:sp>
        <p:nvSpPr>
          <p:cNvPr id="4" name="Rectangle 2"/>
          <p:cNvSpPr txBox="1">
            <a:spLocks noChangeArrowheads="1"/>
          </p:cNvSpPr>
          <p:nvPr/>
        </p:nvSpPr>
        <p:spPr bwMode="auto">
          <a:xfrm>
            <a:off x="257908" y="5081952"/>
            <a:ext cx="11676185" cy="1405933"/>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4800" b="1" dirty="0">
                <a:solidFill>
                  <a:srgbClr val="1D3275"/>
                </a:solidFill>
                <a:effectLst/>
                <a:latin typeface="Trebuchet MS" panose="020B0603020202020204" pitchFamily="34" charset="0"/>
                <a:cs typeface="Arial" panose="020B0604020202020204" pitchFamily="34" charset="0"/>
              </a:rPr>
              <a:t>End Products</a:t>
            </a:r>
            <a:br>
              <a:rPr lang="en-US" sz="4800" b="1" dirty="0">
                <a:solidFill>
                  <a:srgbClr val="1D3275"/>
                </a:solidFill>
                <a:effectLst/>
                <a:latin typeface="Trebuchet MS" panose="020B0603020202020204" pitchFamily="34" charset="0"/>
                <a:cs typeface="Arial" panose="020B0604020202020204" pitchFamily="34" charset="0"/>
              </a:rPr>
            </a:br>
            <a:r>
              <a:rPr lang="en-US" sz="4800" b="1" dirty="0">
                <a:solidFill>
                  <a:srgbClr val="1D3275"/>
                </a:solidFill>
                <a:effectLst/>
                <a:latin typeface="Trebuchet MS" panose="020B0603020202020204" pitchFamily="34" charset="0"/>
                <a:cs typeface="Arial" panose="020B0604020202020204" pitchFamily="34" charset="0"/>
              </a:rPr>
              <a:t>Albuquerque Site Visit</a:t>
            </a: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10</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Scenario 2</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40765" y="1423618"/>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eaLnBrk="1" hangingPunct="1"/>
            <a:r>
              <a:rPr 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A VSR reviews a claim that appeared in her work queue. A rating has been completed and the RVSR has proposed to reduce one of the Veteran’s service-connected conditions.  The VSR processes the award and an authorizer clears that EP.  The VSR then establishes EPs 600 and 693 and sends out a due process letter. After sending out the due process letter, the VSR clears the EP 600. Was this the correct action?</a:t>
            </a:r>
          </a:p>
        </p:txBody>
      </p:sp>
    </p:spTree>
    <p:extLst>
      <p:ext uri="{BB962C8B-B14F-4D97-AF65-F5344CB8AC3E}">
        <p14:creationId xmlns:p14="http://schemas.microsoft.com/office/powerpoint/2010/main" val="23014818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11</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Scenario 2</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25775" y="1423618"/>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eaLnBrk="1" hangingPunct="1"/>
            <a:r>
              <a:rPr lang="en-US" dirty="0">
                <a:solidFill>
                  <a:srgbClr val="C00000"/>
                </a:solidFill>
                <a:latin typeface="Trebuchet MS" panose="020B0603020202020204" pitchFamily="34" charset="0"/>
                <a:ea typeface="Tahoma" panose="020B0604030504040204" pitchFamily="34" charset="0"/>
                <a:cs typeface="Times New Roman" panose="02020603050405020304" pitchFamily="18" charset="0"/>
              </a:rPr>
              <a:t>No, the EP 600 must remain pending until final action has been taken on the due process issue(s). The RVSR must finalize the proposal with a rating. We will then take final action on the issue. An EP 930 should be established to control the due process issue. Another EP 600 cannot be established as one was already cleared.</a:t>
            </a:r>
          </a:p>
        </p:txBody>
      </p:sp>
    </p:spTree>
    <p:extLst>
      <p:ext uri="{BB962C8B-B14F-4D97-AF65-F5344CB8AC3E}">
        <p14:creationId xmlns:p14="http://schemas.microsoft.com/office/powerpoint/2010/main" val="4861860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12</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Scenario 3</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25775" y="1423618"/>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eaLnBrk="1" hangingPunct="1"/>
            <a:r>
              <a:rPr 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VA received a VA Form 21-526EZ and a VA Form 21-686c on November 11, 2017. The Veteran claimed that his right knee condition has worsened and listed his spouse, Mary, as a dependent. A review of the file shows that the right knee condition is on appeal and that Mary is already on the award.  A VSR clears both EPs on January 14, 2018. Was this the correct action?</a:t>
            </a:r>
          </a:p>
        </p:txBody>
      </p:sp>
    </p:spTree>
    <p:extLst>
      <p:ext uri="{BB962C8B-B14F-4D97-AF65-F5344CB8AC3E}">
        <p14:creationId xmlns:p14="http://schemas.microsoft.com/office/powerpoint/2010/main" val="188248378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13</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Scenario 3</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25775" y="1423618"/>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eaLnBrk="1" hangingPunct="1"/>
            <a:r>
              <a:rPr lang="en-US" sz="2400" dirty="0">
                <a:solidFill>
                  <a:srgbClr val="C00000"/>
                </a:solidFill>
                <a:latin typeface="Trebuchet MS" panose="020B0603020202020204" pitchFamily="34" charset="0"/>
                <a:ea typeface="Tahoma" panose="020B0604030504040204" pitchFamily="34" charset="0"/>
                <a:cs typeface="Times New Roman" panose="02020603050405020304" pitchFamily="18" charset="0"/>
              </a:rPr>
              <a:t>No, the Regional Office is not entitled to work credit for the EP 020 and 130.  First, since the claimed condition is on appeal, the VSR should have changed the EP 020 to an EP 400 and sent the Veteran a notification letter informing him that the claimed condition is currently on appeal. Second, since the dependent listed on the VA Form 21-686c is already on the award, the VSR would normally change the EP 130 to an EP 400 and send the Veteran a notification letter informing him that the dependent is already on the award. Since we are already sending a letter for the EP 020, we can use the same letter to notify the Veteran about the dependent issue. Another EP 400 is not warranted in this situation. The EP 130 should be cancelled. After the letter is sent, the EP 400 should be cleared.</a:t>
            </a:r>
          </a:p>
        </p:txBody>
      </p:sp>
    </p:spTree>
    <p:extLst>
      <p:ext uri="{BB962C8B-B14F-4D97-AF65-F5344CB8AC3E}">
        <p14:creationId xmlns:p14="http://schemas.microsoft.com/office/powerpoint/2010/main" val="269607870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14</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800 Series Work Items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457200" lvl="1" indent="-457200">
              <a:buFont typeface="Arial" panose="020B0604020202020204" pitchFamily="34" charset="0"/>
              <a:buChar char="•"/>
              <a:defRPr/>
            </a:pP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800 Series Work Items are system generated messages designed to help identify and track cases that require follow-up action.</a:t>
            </a:r>
          </a:p>
          <a:p>
            <a:pPr marL="457200" lvl="1" indent="-457200">
              <a:buFont typeface="Arial" panose="020B0604020202020204" pitchFamily="34" charset="0"/>
              <a:buChar char="•"/>
              <a:defRPr/>
            </a:pP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They are a combination of a write-out and a control EP.</a:t>
            </a:r>
          </a:p>
          <a:p>
            <a:pPr marL="457200" lvl="1" indent="-457200">
              <a:buFont typeface="Arial" panose="020B0604020202020204" pitchFamily="34" charset="0"/>
              <a:buChar char="•"/>
              <a:defRPr/>
            </a:pP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They are </a:t>
            </a:r>
            <a:r>
              <a:rPr lang="en-US" altLang="en-US" u="sng"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for tracking purposes only</a:t>
            </a: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a:t>
            </a:r>
            <a:endParaRPr lang="en-US" altLang="en-US" u="sng" dirty="0">
              <a:solidFill>
                <a:srgbClr val="002060"/>
              </a:solidFill>
              <a:latin typeface="Trebuchet MS" panose="020B0603020202020204" pitchFamily="34" charset="0"/>
              <a:ea typeface="Tahoma" panose="020B0604030504040204" pitchFamily="34" charset="0"/>
              <a:cs typeface="Times New Roman" panose="02020603050405020304" pitchFamily="18" charset="0"/>
            </a:endParaRPr>
          </a:p>
          <a:p>
            <a:pPr marL="457200" lvl="1" indent="-457200">
              <a:buFont typeface="Arial" panose="020B0604020202020204" pitchFamily="34" charset="0"/>
              <a:buChar char="•"/>
              <a:defRPr/>
            </a:pP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800 Series Work Items only appear in VETSNET Corporate Database and are not available via PIF Inquiry.</a:t>
            </a:r>
          </a:p>
        </p:txBody>
      </p:sp>
    </p:spTree>
    <p:extLst>
      <p:ext uri="{BB962C8B-B14F-4D97-AF65-F5344CB8AC3E}">
        <p14:creationId xmlns:p14="http://schemas.microsoft.com/office/powerpoint/2010/main" val="188414390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15</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800 Series Work Items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fontAlgn="auto"/>
            <a:r>
              <a:rPr lang="en-US" sz="2800" b="1" dirty="0">
                <a:solidFill>
                  <a:srgbClr val="002060"/>
                </a:solidFill>
                <a:latin typeface="Trebuchet MS" panose="020B0603020202020204" pitchFamily="34" charset="0"/>
                <a:cs typeface="Times New Roman" panose="02020603050405020304" pitchFamily="18" charset="0"/>
              </a:rPr>
              <a:t>800:</a:t>
            </a:r>
            <a:r>
              <a:rPr lang="en-US" sz="2800" dirty="0">
                <a:solidFill>
                  <a:srgbClr val="002060"/>
                </a:solidFill>
                <a:latin typeface="Trebuchet MS" panose="020B0603020202020204" pitchFamily="34" charset="0"/>
                <a:cs typeface="Times New Roman" panose="02020603050405020304" pitchFamily="18" charset="0"/>
              </a:rPr>
              <a:t> Notice of Exception (NOE)</a:t>
            </a:r>
          </a:p>
          <a:p>
            <a:pPr lvl="0" fontAlgn="auto"/>
            <a:r>
              <a:rPr lang="en-US" sz="2800" b="1" dirty="0">
                <a:solidFill>
                  <a:srgbClr val="002060"/>
                </a:solidFill>
                <a:latin typeface="Trebuchet MS" panose="020B0603020202020204" pitchFamily="34" charset="0"/>
                <a:cs typeface="Times New Roman" panose="02020603050405020304" pitchFamily="18" charset="0"/>
              </a:rPr>
              <a:t>810:</a:t>
            </a:r>
            <a:r>
              <a:rPr lang="en-US" sz="2800" dirty="0">
                <a:solidFill>
                  <a:srgbClr val="002060"/>
                </a:solidFill>
                <a:latin typeface="Trebuchet MS" panose="020B0603020202020204" pitchFamily="34" charset="0"/>
                <a:cs typeface="Times New Roman" panose="02020603050405020304" pitchFamily="18" charset="0"/>
              </a:rPr>
              <a:t> Notice of Benefit Payment Transaction</a:t>
            </a:r>
          </a:p>
          <a:p>
            <a:pPr lvl="0" fontAlgn="auto"/>
            <a:r>
              <a:rPr lang="en-US" sz="2800" b="1" dirty="0">
                <a:solidFill>
                  <a:srgbClr val="002060"/>
                </a:solidFill>
                <a:latin typeface="Trebuchet MS" panose="020B0603020202020204" pitchFamily="34" charset="0"/>
                <a:cs typeface="Times New Roman" panose="02020603050405020304" pitchFamily="18" charset="0"/>
              </a:rPr>
              <a:t>820:</a:t>
            </a:r>
            <a:r>
              <a:rPr lang="en-US" sz="2800" dirty="0">
                <a:solidFill>
                  <a:srgbClr val="002060"/>
                </a:solidFill>
                <a:latin typeface="Trebuchet MS" panose="020B0603020202020204" pitchFamily="34" charset="0"/>
                <a:cs typeface="Times New Roman" panose="02020603050405020304" pitchFamily="18" charset="0"/>
              </a:rPr>
              <a:t> Explanation of Audit Message</a:t>
            </a:r>
          </a:p>
          <a:p>
            <a:pPr lvl="0" fontAlgn="auto"/>
            <a:r>
              <a:rPr lang="en-US" sz="2800" b="1" dirty="0">
                <a:solidFill>
                  <a:srgbClr val="002060"/>
                </a:solidFill>
                <a:latin typeface="Trebuchet MS" panose="020B0603020202020204" pitchFamily="34" charset="0"/>
                <a:cs typeface="Times New Roman" panose="02020603050405020304" pitchFamily="18" charset="0"/>
              </a:rPr>
              <a:t>830:</a:t>
            </a:r>
            <a:r>
              <a:rPr lang="en-US" sz="2800" dirty="0">
                <a:solidFill>
                  <a:srgbClr val="002060"/>
                </a:solidFill>
                <a:latin typeface="Trebuchet MS" panose="020B0603020202020204" pitchFamily="34" charset="0"/>
                <a:cs typeface="Times New Roman" panose="02020603050405020304" pitchFamily="18" charset="0"/>
              </a:rPr>
              <a:t> Miscellaneous</a:t>
            </a:r>
          </a:p>
          <a:p>
            <a:pPr lvl="0" fontAlgn="auto"/>
            <a:r>
              <a:rPr lang="en-US" sz="2800" b="1" dirty="0">
                <a:solidFill>
                  <a:srgbClr val="002060"/>
                </a:solidFill>
                <a:latin typeface="Trebuchet MS" panose="020B0603020202020204" pitchFamily="34" charset="0"/>
                <a:cs typeface="Times New Roman" panose="02020603050405020304" pitchFamily="18" charset="0"/>
              </a:rPr>
              <a:t>840:</a:t>
            </a:r>
            <a:r>
              <a:rPr lang="en-US" sz="2800" dirty="0">
                <a:solidFill>
                  <a:srgbClr val="002060"/>
                </a:solidFill>
                <a:latin typeface="Trebuchet MS" panose="020B0603020202020204" pitchFamily="34" charset="0"/>
                <a:cs typeface="Times New Roman" panose="02020603050405020304" pitchFamily="18" charset="0"/>
              </a:rPr>
              <a:t> Combat-Related Special Compensation (CRSC) / Concurrent </a:t>
            </a:r>
            <a:br>
              <a:rPr lang="en-US" sz="2800" dirty="0">
                <a:solidFill>
                  <a:srgbClr val="002060"/>
                </a:solidFill>
                <a:latin typeface="Trebuchet MS" panose="020B0603020202020204" pitchFamily="34" charset="0"/>
                <a:cs typeface="Times New Roman" panose="02020603050405020304" pitchFamily="18" charset="0"/>
              </a:rPr>
            </a:br>
            <a:r>
              <a:rPr lang="en-US" sz="2800" dirty="0">
                <a:solidFill>
                  <a:srgbClr val="002060"/>
                </a:solidFill>
                <a:latin typeface="Trebuchet MS" panose="020B0603020202020204" pitchFamily="34" charset="0"/>
                <a:cs typeface="Times New Roman" panose="02020603050405020304" pitchFamily="18" charset="0"/>
              </a:rPr>
              <a:t>Retirement and Disability Payments (CRDP) Audit Error Worksheets (AEW)</a:t>
            </a:r>
          </a:p>
          <a:p>
            <a:pPr lvl="0" fontAlgn="auto"/>
            <a:r>
              <a:rPr lang="en-US" sz="2800" b="1" dirty="0">
                <a:solidFill>
                  <a:srgbClr val="002060"/>
                </a:solidFill>
                <a:latin typeface="Trebuchet MS" panose="020B0603020202020204" pitchFamily="34" charset="0"/>
                <a:cs typeface="Times New Roman" panose="02020603050405020304" pitchFamily="18" charset="0"/>
              </a:rPr>
              <a:t>850:</a:t>
            </a:r>
            <a:r>
              <a:rPr lang="en-US" sz="2800" dirty="0">
                <a:solidFill>
                  <a:srgbClr val="002060"/>
                </a:solidFill>
                <a:latin typeface="Trebuchet MS" panose="020B0603020202020204" pitchFamily="34" charset="0"/>
                <a:cs typeface="Times New Roman" panose="02020603050405020304" pitchFamily="18" charset="0"/>
              </a:rPr>
              <a:t> Manual Payment Adjustments (e.g., annual COLA)</a:t>
            </a:r>
          </a:p>
          <a:p>
            <a:pPr lvl="0" fontAlgn="auto"/>
            <a:r>
              <a:rPr lang="en-US" sz="2800" b="1" dirty="0">
                <a:solidFill>
                  <a:srgbClr val="002060"/>
                </a:solidFill>
                <a:latin typeface="Trebuchet MS" panose="020B0603020202020204" pitchFamily="34" charset="0"/>
                <a:cs typeface="Times New Roman" panose="02020603050405020304" pitchFamily="18" charset="0"/>
              </a:rPr>
              <a:t>890:</a:t>
            </a:r>
            <a:r>
              <a:rPr lang="en-US" sz="2800" dirty="0">
                <a:solidFill>
                  <a:srgbClr val="002060"/>
                </a:solidFill>
                <a:latin typeface="Trebuchet MS" panose="020B0603020202020204" pitchFamily="34" charset="0"/>
                <a:cs typeface="Times New Roman" panose="02020603050405020304" pitchFamily="18" charset="0"/>
              </a:rPr>
              <a:t> Specially Adapted Housing (SAH) / Special Housing Adaptation (SHA)</a:t>
            </a:r>
          </a:p>
        </p:txBody>
      </p:sp>
    </p:spTree>
    <p:extLst>
      <p:ext uri="{BB962C8B-B14F-4D97-AF65-F5344CB8AC3E}">
        <p14:creationId xmlns:p14="http://schemas.microsoft.com/office/powerpoint/2010/main" val="24543726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16</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800 Series Work Items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defRPr/>
            </a:pPr>
            <a:r>
              <a:rPr lang="en-US" altLang="en-US" sz="2800" b="1" dirty="0">
                <a:solidFill>
                  <a:srgbClr val="000066"/>
                </a:solidFill>
                <a:latin typeface="Trebuchet MS" panose="020B0603020202020204" pitchFamily="34" charset="0"/>
                <a:cs typeface="Times New Roman" panose="02020603050405020304" pitchFamily="18" charset="0"/>
              </a:rPr>
              <a:t>Actions to take with 800 Series Work Items</a:t>
            </a:r>
          </a:p>
          <a:p>
            <a:pPr marL="457200" lvl="1" indent="-457200">
              <a:buFont typeface="Arial" panose="020B0604020202020204" pitchFamily="34" charset="0"/>
              <a:buChar char="•"/>
              <a:defRPr/>
            </a:pPr>
            <a:r>
              <a:rPr lang="en-US" altLang="en-US" sz="2800" b="1" dirty="0">
                <a:solidFill>
                  <a:srgbClr val="000066"/>
                </a:solidFill>
                <a:latin typeface="Trebuchet MS" panose="020B0603020202020204" pitchFamily="34" charset="0"/>
                <a:cs typeface="Times New Roman" panose="02020603050405020304" pitchFamily="18" charset="0"/>
              </a:rPr>
              <a:t>No action needed: </a:t>
            </a:r>
            <a:r>
              <a:rPr lang="en-US" altLang="en-US" sz="2800" b="1" i="1" dirty="0">
                <a:solidFill>
                  <a:srgbClr val="C00000"/>
                </a:solidFill>
                <a:latin typeface="Trebuchet MS" panose="020B0603020202020204" pitchFamily="34" charset="0"/>
                <a:cs typeface="Times New Roman" panose="02020603050405020304" pitchFamily="18" charset="0"/>
              </a:rPr>
              <a:t>PCAN</a:t>
            </a:r>
            <a:r>
              <a:rPr lang="en-US" altLang="en-US" sz="2800" b="1" dirty="0">
                <a:solidFill>
                  <a:srgbClr val="000066"/>
                </a:solidFill>
                <a:latin typeface="Trebuchet MS" panose="020B0603020202020204" pitchFamily="34" charset="0"/>
                <a:cs typeface="Times New Roman" panose="02020603050405020304" pitchFamily="18" charset="0"/>
              </a:rPr>
              <a:t> – </a:t>
            </a:r>
            <a:r>
              <a:rPr lang="en-US" altLang="en-US" sz="2800" dirty="0">
                <a:solidFill>
                  <a:srgbClr val="000066"/>
                </a:solidFill>
                <a:latin typeface="Trebuchet MS" panose="020B0603020202020204" pitchFamily="34" charset="0"/>
                <a:cs typeface="Times New Roman" panose="02020603050405020304" pitchFamily="18" charset="0"/>
              </a:rPr>
              <a:t>Cancel the 800 work item using the following reason, “VETSNET </a:t>
            </a:r>
            <a:r>
              <a:rPr lang="en-US" altLang="en-US" sz="2800" dirty="0" err="1">
                <a:solidFill>
                  <a:srgbClr val="000066"/>
                </a:solidFill>
                <a:latin typeface="Trebuchet MS" panose="020B0603020202020204" pitchFamily="34" charset="0"/>
                <a:cs typeface="Times New Roman" panose="02020603050405020304" pitchFamily="18" charset="0"/>
              </a:rPr>
              <a:t>Msg</a:t>
            </a:r>
            <a:r>
              <a:rPr lang="en-US" altLang="en-US" sz="2800" dirty="0">
                <a:solidFill>
                  <a:srgbClr val="000066"/>
                </a:solidFill>
                <a:latin typeface="Trebuchet MS" panose="020B0603020202020204" pitchFamily="34" charset="0"/>
                <a:cs typeface="Times New Roman" panose="02020603050405020304" pitchFamily="18" charset="0"/>
              </a:rPr>
              <a:t> </a:t>
            </a:r>
            <a:r>
              <a:rPr lang="en-US" altLang="en-US" sz="2800" dirty="0" err="1">
                <a:solidFill>
                  <a:srgbClr val="000066"/>
                </a:solidFill>
                <a:latin typeface="Trebuchet MS" panose="020B0603020202020204" pitchFamily="34" charset="0"/>
                <a:cs typeface="Times New Roman" panose="02020603050405020304" pitchFamily="18" charset="0"/>
              </a:rPr>
              <a:t>Rvwd</a:t>
            </a:r>
            <a:r>
              <a:rPr lang="en-US" altLang="en-US" sz="2800" dirty="0">
                <a:solidFill>
                  <a:srgbClr val="000066"/>
                </a:solidFill>
                <a:latin typeface="Trebuchet MS" panose="020B0603020202020204" pitchFamily="34" charset="0"/>
                <a:cs typeface="Times New Roman" panose="02020603050405020304" pitchFamily="18" charset="0"/>
              </a:rPr>
              <a:t>, no action necessary”</a:t>
            </a:r>
            <a:r>
              <a:rPr lang="en-US" altLang="en-US" sz="2800" b="1" dirty="0">
                <a:solidFill>
                  <a:srgbClr val="000066"/>
                </a:solidFill>
                <a:latin typeface="Trebuchet MS" panose="020B0603020202020204" pitchFamily="34" charset="0"/>
                <a:cs typeface="Times New Roman" panose="02020603050405020304" pitchFamily="18" charset="0"/>
              </a:rPr>
              <a:t> </a:t>
            </a:r>
          </a:p>
          <a:p>
            <a:pPr marL="457200" lvl="1" indent="-457200">
              <a:buFont typeface="Arial" panose="020B0604020202020204" pitchFamily="34" charset="0"/>
              <a:buChar char="•"/>
              <a:defRPr/>
            </a:pPr>
            <a:r>
              <a:rPr lang="en-US" altLang="en-US" sz="2800" b="1" dirty="0">
                <a:solidFill>
                  <a:srgbClr val="000066"/>
                </a:solidFill>
                <a:latin typeface="Trebuchet MS" panose="020B0603020202020204" pitchFamily="34" charset="0"/>
                <a:cs typeface="Times New Roman" panose="02020603050405020304" pitchFamily="18" charset="0"/>
              </a:rPr>
              <a:t>Additional Action Needed: </a:t>
            </a:r>
            <a:r>
              <a:rPr lang="en-US" altLang="en-US" sz="2800" b="1" i="1" dirty="0">
                <a:solidFill>
                  <a:srgbClr val="00B050"/>
                </a:solidFill>
                <a:latin typeface="Trebuchet MS" panose="020B0603020202020204" pitchFamily="34" charset="0"/>
                <a:cs typeface="Times New Roman" panose="02020603050405020304" pitchFamily="18" charset="0"/>
              </a:rPr>
              <a:t>PCLR </a:t>
            </a:r>
            <a:r>
              <a:rPr lang="en-US" altLang="en-US" sz="2800" dirty="0">
                <a:solidFill>
                  <a:srgbClr val="000066"/>
                </a:solidFill>
                <a:latin typeface="Trebuchet MS" panose="020B0603020202020204" pitchFamily="34" charset="0"/>
                <a:cs typeface="Times New Roman" panose="02020603050405020304" pitchFamily="18" charset="0"/>
              </a:rPr>
              <a:t>– Clear the 800 work item using the following reason “VETSNET </a:t>
            </a:r>
            <a:r>
              <a:rPr lang="en-US" altLang="en-US" sz="2800" dirty="0" err="1">
                <a:solidFill>
                  <a:srgbClr val="000066"/>
                </a:solidFill>
                <a:latin typeface="Trebuchet MS" panose="020B0603020202020204" pitchFamily="34" charset="0"/>
                <a:cs typeface="Times New Roman" panose="02020603050405020304" pitchFamily="18" charset="0"/>
              </a:rPr>
              <a:t>Msg</a:t>
            </a:r>
            <a:r>
              <a:rPr lang="en-US" altLang="en-US" sz="2800" dirty="0">
                <a:solidFill>
                  <a:srgbClr val="000066"/>
                </a:solidFill>
                <a:latin typeface="Trebuchet MS" panose="020B0603020202020204" pitchFamily="34" charset="0"/>
                <a:cs typeface="Times New Roman" panose="02020603050405020304" pitchFamily="18" charset="0"/>
              </a:rPr>
              <a:t> </a:t>
            </a:r>
            <a:r>
              <a:rPr lang="en-US" altLang="en-US" sz="2800" dirty="0" err="1">
                <a:solidFill>
                  <a:srgbClr val="000066"/>
                </a:solidFill>
                <a:latin typeface="Trebuchet MS" panose="020B0603020202020204" pitchFamily="34" charset="0"/>
                <a:cs typeface="Times New Roman" panose="02020603050405020304" pitchFamily="18" charset="0"/>
              </a:rPr>
              <a:t>Rwd</a:t>
            </a:r>
            <a:r>
              <a:rPr lang="en-US" altLang="en-US" sz="2800" dirty="0">
                <a:solidFill>
                  <a:srgbClr val="000066"/>
                </a:solidFill>
                <a:latin typeface="Trebuchet MS" panose="020B0603020202020204" pitchFamily="34" charset="0"/>
                <a:cs typeface="Times New Roman" panose="02020603050405020304" pitchFamily="18" charset="0"/>
              </a:rPr>
              <a:t>, work under proper EP” </a:t>
            </a:r>
          </a:p>
          <a:p>
            <a:pPr marL="457200" lvl="1" indent="-457200">
              <a:buFont typeface="Arial" panose="020B0604020202020204" pitchFamily="34" charset="0"/>
              <a:buChar char="•"/>
              <a:defRPr/>
            </a:pPr>
            <a:endParaRPr lang="en-US" altLang="en-US" sz="2800" b="1" i="1" dirty="0">
              <a:solidFill>
                <a:srgbClr val="000066"/>
              </a:solidFill>
              <a:latin typeface="Trebuchet MS" panose="020B0603020202020204" pitchFamily="34" charset="0"/>
              <a:cs typeface="Times New Roman" panose="02020603050405020304" pitchFamily="18" charset="0"/>
            </a:endParaRPr>
          </a:p>
          <a:p>
            <a:pPr marL="0" lvl="1" indent="0">
              <a:defRPr/>
            </a:pPr>
            <a:r>
              <a:rPr lang="en-US" altLang="en-US" sz="2800" b="1" i="1" dirty="0">
                <a:solidFill>
                  <a:srgbClr val="C00000"/>
                </a:solidFill>
                <a:latin typeface="Trebuchet MS" panose="020B0603020202020204" pitchFamily="34" charset="0"/>
                <a:cs typeface="Times New Roman" panose="02020603050405020304" pitchFamily="18" charset="0"/>
              </a:rPr>
              <a:t>Important: </a:t>
            </a:r>
          </a:p>
          <a:p>
            <a:pPr marL="457200" lvl="1" indent="-457200">
              <a:buFont typeface="Arial" panose="020B0604020202020204" pitchFamily="34" charset="0"/>
              <a:buChar char="•"/>
              <a:defRPr/>
            </a:pPr>
            <a:r>
              <a:rPr lang="en-US" altLang="en-US" sz="2800" i="1" dirty="0">
                <a:solidFill>
                  <a:srgbClr val="C00000"/>
                </a:solidFill>
                <a:latin typeface="Trebuchet MS" panose="020B0603020202020204" pitchFamily="34" charset="0"/>
                <a:cs typeface="Times New Roman" panose="02020603050405020304" pitchFamily="18" charset="0"/>
              </a:rPr>
              <a:t>When additional action is needed, Remember to establish the appropriate controlling EP.</a:t>
            </a:r>
          </a:p>
          <a:p>
            <a:pPr marL="457200" lvl="1" indent="-457200">
              <a:buFont typeface="Arial" panose="020B0604020202020204" pitchFamily="34" charset="0"/>
              <a:buChar char="•"/>
              <a:defRPr/>
            </a:pPr>
            <a:r>
              <a:rPr lang="en-US" altLang="en-US" sz="2800" i="1" dirty="0">
                <a:solidFill>
                  <a:srgbClr val="C00000"/>
                </a:solidFill>
                <a:latin typeface="Trebuchet MS" panose="020B0603020202020204" pitchFamily="34" charset="0"/>
                <a:cs typeface="Times New Roman" panose="02020603050405020304" pitchFamily="18" charset="0"/>
              </a:rPr>
              <a:t>When there is the potential for an over/underpayment, remember to establish an EP 693.</a:t>
            </a:r>
          </a:p>
        </p:txBody>
      </p:sp>
    </p:spTree>
    <p:extLst>
      <p:ext uri="{BB962C8B-B14F-4D97-AF65-F5344CB8AC3E}">
        <p14:creationId xmlns:p14="http://schemas.microsoft.com/office/powerpoint/2010/main" val="147483453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17</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800 Series Work Items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defRPr/>
            </a:pPr>
            <a:r>
              <a:rPr lang="en-US" altLang="en-US"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Proper Controlling EPs </a:t>
            </a:r>
          </a:p>
          <a:p>
            <a:pPr marL="457200" lvl="1" indent="-457200">
              <a:buFont typeface="Arial" panose="020B0604020202020204" pitchFamily="34" charset="0"/>
              <a:buChar char="•"/>
              <a:defRPr/>
            </a:pP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EP 298 – CRSC/CRDP</a:t>
            </a:r>
          </a:p>
          <a:p>
            <a:pPr marL="457200" lvl="1" indent="-457200">
              <a:buFont typeface="Arial" panose="020B0604020202020204" pitchFamily="34" charset="0"/>
              <a:buChar char="•"/>
              <a:defRPr/>
            </a:pP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EP 310 – Return of 4140, Future Exam</a:t>
            </a:r>
          </a:p>
          <a:p>
            <a:pPr marL="457200" lvl="1" indent="-457200">
              <a:buFont typeface="Arial" panose="020B0604020202020204" pitchFamily="34" charset="0"/>
              <a:buChar char="•"/>
              <a:defRPr/>
            </a:pP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EP 130 – Dependency Verification</a:t>
            </a:r>
          </a:p>
          <a:p>
            <a:pPr marL="457200" lvl="1" indent="-457200">
              <a:buFont typeface="Arial" panose="020B0604020202020204" pitchFamily="34" charset="0"/>
              <a:buChar char="•"/>
              <a:defRPr/>
            </a:pPr>
            <a:r>
              <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EP 290 – SAH/SHA</a:t>
            </a:r>
          </a:p>
          <a:p>
            <a:pPr marL="0" lvl="1" indent="0">
              <a:defRPr/>
            </a:pPr>
            <a:endParaRPr lang="en-US" altLang="en-US" dirty="0">
              <a:solidFill>
                <a:srgbClr val="002060"/>
              </a:solidFill>
              <a:latin typeface="Trebuchet MS" panose="020B0603020202020204" pitchFamily="34" charset="0"/>
              <a:ea typeface="Tahoma" panose="020B0604030504040204" pitchFamily="34" charset="0"/>
              <a:cs typeface="Times New Roman" panose="02020603050405020304" pitchFamily="18" charset="0"/>
            </a:endParaRPr>
          </a:p>
          <a:p>
            <a:pPr>
              <a:defRPr/>
            </a:pPr>
            <a:r>
              <a:rPr lang="en-US" altLang="en-US" b="1" dirty="0">
                <a:solidFill>
                  <a:srgbClr val="C00000"/>
                </a:solidFill>
                <a:latin typeface="Trebuchet MS" panose="020B0603020202020204" pitchFamily="34" charset="0"/>
                <a:ea typeface="Tahoma" panose="020B0604030504040204" pitchFamily="34" charset="0"/>
                <a:cs typeface="Times New Roman" panose="02020603050405020304" pitchFamily="18" charset="0"/>
              </a:rPr>
              <a:t>Reminder: Use the date of the 800 Series work item as the date of claim for any controlling EPs.</a:t>
            </a:r>
          </a:p>
        </p:txBody>
      </p:sp>
    </p:spTree>
    <p:extLst>
      <p:ext uri="{BB962C8B-B14F-4D97-AF65-F5344CB8AC3E}">
        <p14:creationId xmlns:p14="http://schemas.microsoft.com/office/powerpoint/2010/main" val="84056044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18</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800 Series Work Items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457200" indent="-457200">
              <a:buClr>
                <a:srgbClr val="1D3275"/>
              </a:buClr>
              <a:buFont typeface="Arial" panose="020B0604020202020204" pitchFamily="34" charset="0"/>
              <a:buChar char="•"/>
            </a:pPr>
            <a:r>
              <a:rPr lang="en-US" dirty="0">
                <a:solidFill>
                  <a:srgbClr val="002060"/>
                </a:solidFill>
                <a:latin typeface="Trebuchet MS" panose="020B0603020202020204" pitchFamily="34" charset="0"/>
                <a:ea typeface="Times New Roman"/>
              </a:rPr>
              <a:t>When information is received that suggests that a potential over/underpayment may exist, establish an EP 693.</a:t>
            </a:r>
          </a:p>
          <a:p>
            <a:pPr marL="457200" indent="-457200">
              <a:buClr>
                <a:srgbClr val="1D3275"/>
              </a:buClr>
              <a:buFont typeface="Arial" panose="020B0604020202020204" pitchFamily="34" charset="0"/>
              <a:buChar char="•"/>
            </a:pPr>
            <a:r>
              <a:rPr lang="en-US" altLang="en-US" dirty="0">
                <a:solidFill>
                  <a:srgbClr val="002060"/>
                </a:solidFill>
                <a:latin typeface="Trebuchet MS" panose="020B0603020202020204" pitchFamily="34" charset="0"/>
              </a:rPr>
              <a:t>The EP 693 must run concurrently with an EP until any and all actions involving the over/underpayment are complete.</a:t>
            </a:r>
          </a:p>
          <a:p>
            <a:pPr marL="457200" indent="-457200">
              <a:buClr>
                <a:srgbClr val="1D3275"/>
              </a:buClr>
              <a:buFont typeface="Arial" panose="020B0604020202020204" pitchFamily="34" charset="0"/>
              <a:buChar char="•"/>
            </a:pPr>
            <a:r>
              <a:rPr lang="en-US" altLang="en-US" dirty="0">
                <a:solidFill>
                  <a:srgbClr val="002060"/>
                </a:solidFill>
                <a:latin typeface="Trebuchet MS" panose="020B0603020202020204" pitchFamily="34" charset="0"/>
              </a:rPr>
              <a:t>The date of claim for the EP 693 is the earliest date that VA was notified of the potential over/underpayment.</a:t>
            </a:r>
          </a:p>
          <a:p>
            <a:pPr marL="1200150" lvl="1" indent="-457200">
              <a:buClr>
                <a:srgbClr val="1D3275"/>
              </a:buClr>
              <a:buFont typeface="Arial" panose="020B0604020202020204" pitchFamily="34" charset="0"/>
              <a:buChar char="•"/>
            </a:pPr>
            <a:r>
              <a:rPr lang="en-US" altLang="en-US" dirty="0">
                <a:solidFill>
                  <a:srgbClr val="002060"/>
                </a:solidFill>
                <a:latin typeface="Trebuchet MS" panose="020B0603020202020204" pitchFamily="34" charset="0"/>
              </a:rPr>
              <a:t>The date VA receives the source document.</a:t>
            </a:r>
          </a:p>
          <a:p>
            <a:pPr marL="1200150" lvl="1" indent="-457200">
              <a:buClr>
                <a:srgbClr val="1D3275"/>
              </a:buClr>
              <a:buFont typeface="Arial" panose="020B0604020202020204" pitchFamily="34" charset="0"/>
              <a:buChar char="•"/>
            </a:pPr>
            <a:r>
              <a:rPr lang="en-US" altLang="en-US" dirty="0">
                <a:solidFill>
                  <a:srgbClr val="002060"/>
                </a:solidFill>
                <a:latin typeface="Trebuchet MS" panose="020B0603020202020204" pitchFamily="34" charset="0"/>
              </a:rPr>
              <a:t>The date of the 800 series work item.</a:t>
            </a:r>
          </a:p>
          <a:p>
            <a:pPr>
              <a:defRPr/>
            </a:pPr>
            <a:endParaRPr lang="en-US" altLang="en-US" b="1" dirty="0">
              <a:solidFill>
                <a:srgbClr val="C00000"/>
              </a:solidFill>
              <a:latin typeface="Trebuchet MS" panose="020B0603020202020204" pitchFamily="34"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54076898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19</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Scenario 4</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defRPr/>
            </a:pPr>
            <a:r>
              <a:rPr lang="en-US" altLang="en-US" b="1" dirty="0">
                <a:solidFill>
                  <a:srgbClr val="002060"/>
                </a:solidFill>
                <a:latin typeface="Trebuchet MS" panose="020B0603020202020204" pitchFamily="34" charset="0"/>
                <a:ea typeface="Tahoma" panose="020B0604030504040204" pitchFamily="34" charset="0"/>
                <a:cs typeface="Times New Roman" panose="02020603050405020304" pitchFamily="18" charset="0"/>
              </a:rPr>
              <a:t>A VA Form 21-0538 was received on March 12, 2018. The Veteran lists a spouse, Abigail, and two children, Bobby and Susan. A review of the file shows that Abigail, Bobby, and Susan are on the Veteran’s award. The claims assistant established an EP 130. The EP 130 shows up in your queue. What action do you take?</a:t>
            </a:r>
          </a:p>
        </p:txBody>
      </p:sp>
    </p:spTree>
    <p:extLst>
      <p:ext uri="{BB962C8B-B14F-4D97-AF65-F5344CB8AC3E}">
        <p14:creationId xmlns:p14="http://schemas.microsoft.com/office/powerpoint/2010/main" val="47079712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2128839" y="0"/>
            <a:ext cx="10063162" cy="1214438"/>
          </a:xfrm>
        </p:spPr>
        <p:txBody>
          <a:bodyPr/>
          <a:lstStyle/>
          <a:p>
            <a:pPr>
              <a:defRPr/>
            </a:pPr>
            <a:r>
              <a:rPr lang="en-US" sz="4800" b="1" dirty="0">
                <a:solidFill>
                  <a:srgbClr val="002060"/>
                </a:solidFill>
                <a:effectLst/>
                <a:latin typeface="Trebuchet MS" panose="020B0603020202020204" pitchFamily="34" charset="0"/>
              </a:rPr>
              <a:t>Lesson Objectives</a:t>
            </a:r>
          </a:p>
        </p:txBody>
      </p:sp>
      <p:sp>
        <p:nvSpPr>
          <p:cNvPr id="4100" name="Rectangle 6"/>
          <p:cNvSpPr>
            <a:spLocks noGrp="1" noChangeArrowheads="1"/>
          </p:cNvSpPr>
          <p:nvPr>
            <p:ph idx="1"/>
          </p:nvPr>
        </p:nvSpPr>
        <p:spPr>
          <a:xfrm>
            <a:off x="508000" y="1417820"/>
            <a:ext cx="11574072" cy="4938530"/>
          </a:xfrm>
        </p:spPr>
        <p:txBody>
          <a:bodyPr>
            <a:noAutofit/>
          </a:bodyPr>
          <a:lstStyle/>
          <a:p>
            <a:pPr marL="0" indent="0">
              <a:spcBef>
                <a:spcPts val="0"/>
              </a:spcBef>
              <a:spcAft>
                <a:spcPts val="0"/>
              </a:spcAft>
              <a:buNone/>
            </a:pPr>
            <a:r>
              <a:rPr lang="en-US" dirty="0">
                <a:solidFill>
                  <a:srgbClr val="002060"/>
                </a:solidFill>
                <a:latin typeface="Trebuchet MS" panose="020B0603020202020204" pitchFamily="34" charset="0"/>
                <a:cs typeface="Arial" panose="020B0604020202020204" pitchFamily="34" charset="0"/>
              </a:rPr>
              <a:t>Upon completion of this lesson and given all available resources to include the live manual, the student will be able to:</a:t>
            </a:r>
          </a:p>
          <a:p>
            <a:pPr marL="457200" indent="-457200">
              <a:spcBef>
                <a:spcPts val="0"/>
              </a:spcBef>
              <a:spcAft>
                <a:spcPts val="0"/>
              </a:spcAft>
              <a:buFont typeface="Arial" panose="020B0604020202020204" pitchFamily="34" charset="0"/>
              <a:buChar char="•"/>
            </a:pPr>
            <a:r>
              <a:rPr lang="en-US" dirty="0">
                <a:solidFill>
                  <a:srgbClr val="002060"/>
                </a:solidFill>
                <a:latin typeface="Trebuchet MS" panose="020B0603020202020204" pitchFamily="34" charset="0"/>
                <a:cs typeface="Arial" panose="020B0604020202020204" pitchFamily="34" charset="0"/>
              </a:rPr>
              <a:t>Understand when to establish an end product.</a:t>
            </a:r>
          </a:p>
          <a:p>
            <a:pPr marL="457200" indent="-457200">
              <a:spcBef>
                <a:spcPts val="0"/>
              </a:spcBef>
              <a:spcAft>
                <a:spcPts val="0"/>
              </a:spcAft>
              <a:buFont typeface="Arial" panose="020B0604020202020204" pitchFamily="34" charset="0"/>
              <a:buChar char="•"/>
            </a:pPr>
            <a:r>
              <a:rPr lang="en-US" dirty="0">
                <a:solidFill>
                  <a:srgbClr val="002060"/>
                </a:solidFill>
                <a:latin typeface="Trebuchet MS" panose="020B0603020202020204" pitchFamily="34" charset="0"/>
                <a:cs typeface="Arial" panose="020B0604020202020204" pitchFamily="34" charset="0"/>
              </a:rPr>
              <a:t>Identify the correct end product.</a:t>
            </a:r>
          </a:p>
          <a:p>
            <a:pPr marL="457200" indent="-457200">
              <a:spcBef>
                <a:spcPts val="0"/>
              </a:spcBef>
              <a:spcAft>
                <a:spcPts val="0"/>
              </a:spcAft>
              <a:buFont typeface="Arial" panose="020B0604020202020204" pitchFamily="34" charset="0"/>
              <a:buChar char="•"/>
            </a:pPr>
            <a:r>
              <a:rPr lang="en-US" dirty="0">
                <a:solidFill>
                  <a:srgbClr val="002060"/>
                </a:solidFill>
                <a:latin typeface="Trebuchet MS" panose="020B0603020202020204" pitchFamily="34" charset="0"/>
                <a:cs typeface="Arial" panose="020B0604020202020204" pitchFamily="34" charset="0"/>
              </a:rPr>
              <a:t>Understand when to clear an end product.</a:t>
            </a:r>
          </a:p>
          <a:p>
            <a:pPr marL="457200" indent="-457200">
              <a:spcBef>
                <a:spcPts val="0"/>
              </a:spcBef>
              <a:spcAft>
                <a:spcPts val="0"/>
              </a:spcAft>
              <a:buFont typeface="Arial" panose="020B0604020202020204" pitchFamily="34" charset="0"/>
              <a:buChar char="•"/>
            </a:pPr>
            <a:r>
              <a:rPr lang="en-US" dirty="0">
                <a:solidFill>
                  <a:srgbClr val="002060"/>
                </a:solidFill>
                <a:latin typeface="Trebuchet MS" panose="020B0603020202020204" pitchFamily="34" charset="0"/>
                <a:cs typeface="Arial" panose="020B0604020202020204" pitchFamily="34" charset="0"/>
              </a:rPr>
              <a:t>Understand when to cancel an end product.</a:t>
            </a:r>
          </a:p>
          <a:p>
            <a:pPr marL="457200" indent="-457200">
              <a:spcBef>
                <a:spcPts val="0"/>
              </a:spcBef>
              <a:spcAft>
                <a:spcPts val="0"/>
              </a:spcAft>
              <a:buFont typeface="Arial" panose="020B0604020202020204" pitchFamily="34" charset="0"/>
              <a:buChar char="•"/>
            </a:pPr>
            <a:r>
              <a:rPr lang="en-US" dirty="0">
                <a:solidFill>
                  <a:srgbClr val="002060"/>
                </a:solidFill>
                <a:latin typeface="Trebuchet MS" panose="020B0603020202020204" pitchFamily="34" charset="0"/>
                <a:cs typeface="Arial" panose="020B0604020202020204" pitchFamily="34" charset="0"/>
              </a:rPr>
              <a:t>Process 800 Series Work Items.</a:t>
            </a:r>
          </a:p>
          <a:p>
            <a:pPr>
              <a:spcBef>
                <a:spcPts val="0"/>
              </a:spcBef>
              <a:spcAft>
                <a:spcPts val="0"/>
              </a:spcAft>
            </a:pPr>
            <a:endParaRPr lang="en-US" dirty="0">
              <a:solidFill>
                <a:srgbClr val="002060"/>
              </a:solidFill>
              <a:latin typeface="Trebuchet MS" panose="020B0603020202020204" pitchFamily="34" charset="0"/>
              <a:cs typeface="Arial" panose="020B0604020202020204" pitchFamily="34" charset="0"/>
            </a:endParaRPr>
          </a:p>
          <a:p>
            <a:pPr marL="457200" indent="-457200" eaLnBrk="1" hangingPunct="1">
              <a:spcBef>
                <a:spcPts val="0"/>
              </a:spcBef>
              <a:spcAft>
                <a:spcPts val="0"/>
              </a:spcAft>
              <a:buFont typeface="Arial" panose="020B0604020202020204" pitchFamily="34" charset="0"/>
              <a:buChar char="•"/>
            </a:pPr>
            <a:endParaRPr lang="en-US" altLang="en-US" sz="2400" dirty="0">
              <a:solidFill>
                <a:srgbClr val="000066"/>
              </a:solidFill>
              <a:latin typeface="Times New Roman" panose="02020603050405020304" pitchFamily="18" charset="0"/>
              <a:cs typeface="Times New Roman" panose="02020603050405020304" pitchFamily="18" charset="0"/>
            </a:endParaRPr>
          </a:p>
        </p:txBody>
      </p:sp>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Tree>
    <p:extLst>
      <p:ext uri="{BB962C8B-B14F-4D97-AF65-F5344CB8AC3E}">
        <p14:creationId xmlns:p14="http://schemas.microsoft.com/office/powerpoint/2010/main" val="183011931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20</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Scenario 4</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defRPr/>
            </a:pPr>
            <a:r>
              <a:rPr lang="en-US" altLang="en-US" b="1" dirty="0">
                <a:solidFill>
                  <a:srgbClr val="C00000"/>
                </a:solidFill>
                <a:latin typeface="Trebuchet MS" panose="020B0603020202020204" pitchFamily="34" charset="0"/>
                <a:ea typeface="Tahoma" panose="020B0604030504040204" pitchFamily="34" charset="0"/>
                <a:cs typeface="Times New Roman" panose="02020603050405020304" pitchFamily="18" charset="0"/>
              </a:rPr>
              <a:t>Since no action is needed, you should change the EP 130 to an EP 692 and clear the EP (unless an EP 692 was already cleared). You should also confirm that the 800 series work item was cancelled.</a:t>
            </a:r>
          </a:p>
        </p:txBody>
      </p:sp>
    </p:spTree>
    <p:extLst>
      <p:ext uri="{BB962C8B-B14F-4D97-AF65-F5344CB8AC3E}">
        <p14:creationId xmlns:p14="http://schemas.microsoft.com/office/powerpoint/2010/main" val="252516412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35094" y="0"/>
            <a:ext cx="10056906" cy="1201783"/>
          </a:xfrm>
        </p:spPr>
        <p:txBody>
          <a:bodyPr/>
          <a:lstStyle/>
          <a:p>
            <a:r>
              <a:rPr lang="en-US" sz="4800" b="1" dirty="0">
                <a:solidFill>
                  <a:srgbClr val="1D3275"/>
                </a:solidFill>
                <a:effectLst/>
                <a:latin typeface="Trebuchet MS" panose="020B0603020202020204" pitchFamily="34" charset="0"/>
              </a:rPr>
              <a:t>Questions</a:t>
            </a:r>
          </a:p>
        </p:txBody>
      </p:sp>
      <p:sp>
        <p:nvSpPr>
          <p:cNvPr id="6" name="Slide Number Placeholder 5"/>
          <p:cNvSpPr>
            <a:spLocks noGrp="1"/>
          </p:cNvSpPr>
          <p:nvPr>
            <p:ph type="sldNum"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761EC47-F00D-479A-8819-2CED1E5DEC93}" type="slidenum">
              <a:rPr lang="en-US" smtClean="0">
                <a:solidFill>
                  <a:schemeClr val="accent2">
                    <a:lumMod val="50000"/>
                  </a:schemeClr>
                </a:solidFill>
                <a:latin typeface="Times New Roman" panose="02020603050405020304" pitchFamily="18" charset="0"/>
                <a:cs typeface="Times New Roman" panose="02020603050405020304" pitchFamily="18" charset="0"/>
              </a:rPr>
              <a:pPr eaLnBrk="1" hangingPunct="1">
                <a:defRPr/>
              </a:pPr>
              <a:t>21</a:t>
            </a:fld>
            <a:endParaRPr lang="en-US"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2" name="Picture 2" descr="C:\Users\VBABALLuzadE\AppData\Local\Microsoft\Windows\Temporary Internet Files\Content.IE5\EXT7BKYV\passe-compose-ou-imparfait-grammaire-bdf-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530" y="1511766"/>
            <a:ext cx="7378940" cy="4844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85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References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457200" indent="-457200">
              <a:spcBef>
                <a:spcPts val="0"/>
              </a:spcBef>
              <a:spcAft>
                <a:spcPts val="0"/>
              </a:spcAft>
              <a:buClr>
                <a:srgbClr val="002060"/>
              </a:buClr>
              <a:buFont typeface="Arial" panose="020B0604020202020204" pitchFamily="34" charset="0"/>
              <a:buChar char="•"/>
            </a:pPr>
            <a:r>
              <a:rPr lang="en-US" sz="2800" u="sng" dirty="0">
                <a:solidFill>
                  <a:srgbClr val="002060"/>
                </a:solidFill>
                <a:latin typeface="Trebuchet MS" panose="020B0603020202020204" pitchFamily="34" charset="0"/>
                <a:ea typeface="Times New Roman"/>
                <a:cs typeface="Times New Roman"/>
                <a:hlinkClick r:id="rId3"/>
              </a:rPr>
              <a:t>M21-1, Part III, Subpart v, 10, A</a:t>
            </a:r>
            <a:r>
              <a:rPr lang="en-US" sz="2800" u="sng" dirty="0">
                <a:solidFill>
                  <a:srgbClr val="002060"/>
                </a:solidFill>
                <a:latin typeface="Trebuchet MS" panose="020B0603020202020204" pitchFamily="34" charset="0"/>
                <a:ea typeface="Times New Roman"/>
                <a:cs typeface="Times New Roman"/>
              </a:rPr>
              <a:t>, 800 Series Work Items</a:t>
            </a:r>
            <a:endParaRPr lang="en-US" sz="2800" dirty="0">
              <a:solidFill>
                <a:srgbClr val="002060"/>
              </a:solidFill>
              <a:latin typeface="Trebuchet MS" panose="020B0603020202020204" pitchFamily="34" charset="0"/>
              <a:ea typeface="Times New Roman"/>
            </a:endParaRPr>
          </a:p>
          <a:p>
            <a:pPr marL="457200" indent="-457200">
              <a:spcBef>
                <a:spcPts val="0"/>
              </a:spcBef>
              <a:spcAft>
                <a:spcPts val="0"/>
              </a:spcAft>
              <a:buClr>
                <a:srgbClr val="002060"/>
              </a:buClr>
              <a:buFont typeface="Arial" panose="020B0604020202020204" pitchFamily="34" charset="0"/>
              <a:buChar char="•"/>
            </a:pPr>
            <a:r>
              <a:rPr lang="en-US" sz="2800" u="sng" dirty="0">
                <a:solidFill>
                  <a:srgbClr val="002060"/>
                </a:solidFill>
                <a:latin typeface="Trebuchet MS" panose="020B0603020202020204" pitchFamily="34" charset="0"/>
                <a:ea typeface="Times New Roman"/>
                <a:cs typeface="Times New Roman"/>
                <a:hlinkClick r:id="rId3"/>
              </a:rPr>
              <a:t>M21-1, Part III, Subpart ii, 1.C.6 Measuring Timeliness of a Reduction or Discontinuation of Benefits</a:t>
            </a:r>
            <a:r>
              <a:rPr lang="en-US" sz="2800" dirty="0">
                <a:solidFill>
                  <a:srgbClr val="002060"/>
                </a:solidFill>
                <a:latin typeface="Trebuchet MS" panose="020B0603020202020204" pitchFamily="34" charset="0"/>
                <a:ea typeface="Times New Roman"/>
              </a:rPr>
              <a:t> </a:t>
            </a:r>
          </a:p>
          <a:p>
            <a:pPr marL="457200" indent="-457200">
              <a:spcBef>
                <a:spcPts val="0"/>
              </a:spcBef>
              <a:spcAft>
                <a:spcPts val="0"/>
              </a:spcAft>
              <a:buClr>
                <a:srgbClr val="002060"/>
              </a:buClr>
              <a:buFont typeface="Arial" panose="020B0604020202020204" pitchFamily="34" charset="0"/>
              <a:buChar char="•"/>
            </a:pPr>
            <a:r>
              <a:rPr lang="en-US" sz="2800" u="sng" dirty="0">
                <a:solidFill>
                  <a:srgbClr val="002060"/>
                </a:solidFill>
                <a:latin typeface="Trebuchet MS" panose="020B0603020202020204" pitchFamily="34" charset="0"/>
                <a:ea typeface="Times New Roman"/>
                <a:cs typeface="Times New Roman"/>
                <a:hlinkClick r:id="rId3"/>
              </a:rPr>
              <a:t>M21-4, Appendix B, End Product Codes and Work-Rate Standards for Quantitative Measurements</a:t>
            </a:r>
            <a:endParaRPr lang="en-US" sz="2800" dirty="0">
              <a:solidFill>
                <a:srgbClr val="002060"/>
              </a:solidFill>
              <a:latin typeface="Trebuchet MS" panose="020B0603020202020204" pitchFamily="34" charset="0"/>
              <a:ea typeface="Times New Roman"/>
            </a:endParaRPr>
          </a:p>
          <a:p>
            <a:pPr marL="457200" indent="-457200">
              <a:spcBef>
                <a:spcPts val="0"/>
              </a:spcBef>
              <a:spcAft>
                <a:spcPts val="0"/>
              </a:spcAft>
              <a:buClr>
                <a:srgbClr val="002060"/>
              </a:buClr>
              <a:buFont typeface="Arial" panose="020B0604020202020204" pitchFamily="34" charset="0"/>
              <a:buChar char="•"/>
            </a:pPr>
            <a:r>
              <a:rPr lang="en-US" sz="2800" u="sng" dirty="0">
                <a:solidFill>
                  <a:srgbClr val="002060"/>
                </a:solidFill>
                <a:latin typeface="Trebuchet MS" panose="020B0603020202020204" pitchFamily="34" charset="0"/>
                <a:ea typeface="Times New Roman"/>
                <a:cs typeface="Times New Roman"/>
                <a:hlinkClick r:id="rId4"/>
              </a:rPr>
              <a:t>VETSNET 800 Series Work Items Desk Reference</a:t>
            </a:r>
            <a:r>
              <a:rPr lang="en-US" sz="2800" dirty="0">
                <a:solidFill>
                  <a:srgbClr val="002060"/>
                </a:solidFill>
                <a:latin typeface="Trebuchet MS" panose="020B0603020202020204" pitchFamily="34" charset="0"/>
                <a:ea typeface="Times New Roman"/>
              </a:rPr>
              <a:t> </a:t>
            </a:r>
            <a:endParaRPr lang="en-US" sz="2800" dirty="0">
              <a:solidFill>
                <a:srgbClr val="002060"/>
              </a:solidFill>
              <a:latin typeface="Trebuchet MS" panose="020B0603020202020204" pitchFamily="34" charset="0"/>
              <a:cs typeface="Times New Roman" panose="02020603050405020304" pitchFamily="18" charset="0"/>
            </a:endParaRPr>
          </a:p>
          <a:p>
            <a:pPr lvl="0" eaLnBrk="1" hangingPunct="1"/>
            <a:endParaRPr lang="en-US" sz="2400" dirty="0">
              <a:solidFill>
                <a:srgbClr val="000066"/>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5127497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4</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When to Establish</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342900" lvl="0"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An end product must be established to control:</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a claim from the Veteran</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an appeal from the Veteran</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a VA review (800 work item or matching program)</a:t>
            </a:r>
          </a:p>
          <a:p>
            <a:pPr marL="342900" lvl="0"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If an EP already exists to control the issue or condition, a new EP must not be established.</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condition is on appeal</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compensation EP is already pending</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dependency is already being controlled by the pending EP</a:t>
            </a:r>
          </a:p>
        </p:txBody>
      </p:sp>
    </p:spTree>
    <p:extLst>
      <p:ext uri="{BB962C8B-B14F-4D97-AF65-F5344CB8AC3E}">
        <p14:creationId xmlns:p14="http://schemas.microsoft.com/office/powerpoint/2010/main" val="24728641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5</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End Products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342900" lvl="0"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There are a large number of EPs. VSRs should use M21-4, Appendix B if they have any questions.</a:t>
            </a:r>
          </a:p>
          <a:p>
            <a:pPr marL="342900" lvl="0"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Some of the most common EPs are:</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110, 010, 020 – compensation claims</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130 – dependency</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290 – eligibility decisions</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400 - notification</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600 – due process</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692 - 800 work items</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693 - over/underpayments</a:t>
            </a:r>
          </a:p>
          <a:p>
            <a:pPr marL="1085850" lvl="1" indent="-342900" eaLnBrk="1" hangingPunct="1">
              <a:buFont typeface="Arial" panose="020B0604020202020204" pitchFamily="34" charset="0"/>
              <a:buChar char="•"/>
            </a:pPr>
            <a:r>
              <a:rPr lang="en-US" sz="2800"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930 - corrections</a:t>
            </a:r>
          </a:p>
        </p:txBody>
      </p:sp>
    </p:spTree>
    <p:extLst>
      <p:ext uri="{BB962C8B-B14F-4D97-AF65-F5344CB8AC3E}">
        <p14:creationId xmlns:p14="http://schemas.microsoft.com/office/powerpoint/2010/main" val="30001721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6</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Cancelling End Products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14524" y="1432810"/>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342900" lvl="0" indent="-3429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Cancelling an EP does not provide work credit to the Regional Office.</a:t>
            </a:r>
          </a:p>
          <a:p>
            <a:pPr marL="342900" lvl="0" indent="-3429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An EP should be cancelled when</a:t>
            </a:r>
          </a:p>
          <a:p>
            <a:pPr marL="1085850" lvl="1" indent="-3429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that EP has been erroneously established</a:t>
            </a:r>
          </a:p>
          <a:p>
            <a:pPr marL="1085850" lvl="1" indent="-3429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it is a duplicate EP (exception: 930s)</a:t>
            </a:r>
          </a:p>
          <a:p>
            <a:pPr marL="1085850" lvl="1" indent="-3429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when an 800 work item does not necessitate any action</a:t>
            </a:r>
          </a:p>
        </p:txBody>
      </p:sp>
    </p:spTree>
    <p:extLst>
      <p:ext uri="{BB962C8B-B14F-4D97-AF65-F5344CB8AC3E}">
        <p14:creationId xmlns:p14="http://schemas.microsoft.com/office/powerpoint/2010/main" val="39170870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7</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Clearing End Products</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29749" y="1425702"/>
            <a:ext cx="11576285"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457200" lvl="0" indent="-4572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Clearing an EP provides work credit to the Regional Office.</a:t>
            </a:r>
          </a:p>
          <a:p>
            <a:pPr marL="457200" lvl="0" indent="-4572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Only one EP can be cleared per issue/claim.</a:t>
            </a:r>
          </a:p>
          <a:p>
            <a:pPr marL="457200" lvl="0" indent="-4572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An EP should be cleared when:</a:t>
            </a:r>
          </a:p>
          <a:p>
            <a:pPr marL="1200150" lvl="1" indent="-4572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VA has completed action on the issue/claim</a:t>
            </a:r>
          </a:p>
          <a:p>
            <a:pPr marL="1200150" lvl="1" indent="-4572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when an 800 work item requires additional action</a:t>
            </a:r>
          </a:p>
          <a:p>
            <a:pPr marL="1200150" lvl="1" indent="-457200" eaLnBrk="1" hangingPunct="1">
              <a:buFont typeface="Arial" panose="020B0604020202020204" pitchFamily="34" charset="0"/>
              <a:buChar char="•"/>
            </a:pPr>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when due process is necessary</a:t>
            </a:r>
          </a:p>
        </p:txBody>
      </p:sp>
    </p:spTree>
    <p:extLst>
      <p:ext uri="{BB962C8B-B14F-4D97-AF65-F5344CB8AC3E}">
        <p14:creationId xmlns:p14="http://schemas.microsoft.com/office/powerpoint/2010/main" val="373148093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8</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Scenario 1</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29750" y="1425702"/>
            <a:ext cx="11411772"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eaLnBrk="1" hangingPunct="1"/>
            <a:r>
              <a:rPr lang="en-US" dirty="0">
                <a:solidFill>
                  <a:srgbClr val="000066"/>
                </a:solidFill>
                <a:latin typeface="Trebuchet MS" panose="020B0603020202020204" pitchFamily="34" charset="0"/>
                <a:ea typeface="Tahoma" panose="020B0604030504040204" pitchFamily="34" charset="0"/>
                <a:cs typeface="Times New Roman" panose="02020603050405020304" pitchFamily="18" charset="0"/>
              </a:rPr>
              <a:t>VA received a request to apportion the Veteran’s compensation benefit from his ex-wife on behalf of the Veteran’s stepchild on July 2, 2018. VA cleared the EP 130, without taking any further action, on August 1, 2018. Was this the correct action? </a:t>
            </a:r>
          </a:p>
        </p:txBody>
      </p:sp>
    </p:spTree>
    <p:extLst>
      <p:ext uri="{BB962C8B-B14F-4D97-AF65-F5344CB8AC3E}">
        <p14:creationId xmlns:p14="http://schemas.microsoft.com/office/powerpoint/2010/main" val="4471138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9</a:t>
            </a:fld>
            <a:endParaRPr lang="en-US" dirty="0"/>
          </a:p>
        </p:txBody>
      </p:sp>
      <p:sp>
        <p:nvSpPr>
          <p:cNvPr id="5124" name="Rectangle 6"/>
          <p:cNvSpPr>
            <a:spLocks noGrp="1" noChangeArrowheads="1"/>
          </p:cNvSpPr>
          <p:nvPr>
            <p:ph type="body" idx="4294967295"/>
          </p:nvPr>
        </p:nvSpPr>
        <p:spPr>
          <a:xfrm>
            <a:off x="499534" y="1447800"/>
            <a:ext cx="11192933" cy="4800600"/>
          </a:xfrm>
        </p:spPr>
        <p:txBody>
          <a:bodyPr/>
          <a:lstStyle/>
          <a:p>
            <a:pPr>
              <a:lnSpc>
                <a:spcPct val="90000"/>
              </a:lnSpc>
              <a:buClr>
                <a:srgbClr val="1D3275"/>
              </a:buClr>
              <a:buFont typeface="Wingdings" pitchFamily="2" charset="2"/>
              <a:buNone/>
            </a:pPr>
            <a:endParaRPr lang="en-US" sz="1400" dirty="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dirty="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a:latin typeface="Arial" pitchFamily="34" charset="0"/>
              <a:cs typeface="Times New Roman" pitchFamily="18" charset="0"/>
            </a:endParaRPr>
          </a:p>
        </p:txBody>
      </p:sp>
      <p:sp>
        <p:nvSpPr>
          <p:cNvPr id="502786" name="Rectangle 2"/>
          <p:cNvSpPr>
            <a:spLocks noGrp="1" noChangeArrowheads="1"/>
          </p:cNvSpPr>
          <p:nvPr>
            <p:ph type="title" idx="4294967295"/>
          </p:nvPr>
        </p:nvSpPr>
        <p:spPr>
          <a:xfrm>
            <a:off x="2128838" y="-1"/>
            <a:ext cx="10063162" cy="1185863"/>
          </a:xfrm>
        </p:spPr>
        <p:txBody>
          <a:bodyPr/>
          <a:lstStyle/>
          <a:p>
            <a:pPr>
              <a:defRPr/>
            </a:pPr>
            <a:r>
              <a:rPr lang="en-US" sz="4800" b="1" dirty="0">
                <a:solidFill>
                  <a:srgbClr val="002060"/>
                </a:solidFill>
                <a:effectLst/>
                <a:latin typeface="Trebuchet MS" panose="020B0603020202020204" pitchFamily="34" charset="0"/>
              </a:rPr>
              <a:t>Scenario 1</a:t>
            </a:r>
          </a:p>
        </p:txBody>
      </p:sp>
      <p:sp>
        <p:nvSpPr>
          <p:cNvPr id="4" name="Slide Number Placeholder 3"/>
          <p:cNvSpPr txBox="1">
            <a:spLocks noGrp="1"/>
          </p:cNvSpPr>
          <p:nvPr/>
        </p:nvSpPr>
        <p:spPr bwMode="auto">
          <a:xfrm>
            <a:off x="10566400" y="6356350"/>
            <a:ext cx="16256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6" name="Rectangle 6"/>
          <p:cNvSpPr txBox="1">
            <a:spLocks noChangeArrowheads="1"/>
          </p:cNvSpPr>
          <p:nvPr/>
        </p:nvSpPr>
        <p:spPr bwMode="auto">
          <a:xfrm>
            <a:off x="529750" y="1425702"/>
            <a:ext cx="11502306" cy="4932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lvl="0" eaLnBrk="1" hangingPunct="1"/>
            <a:r>
              <a:rPr lang="en-US" dirty="0">
                <a:solidFill>
                  <a:srgbClr val="C00000"/>
                </a:solidFill>
                <a:latin typeface="Trebuchet MS" panose="020B0603020202020204" pitchFamily="34" charset="0"/>
                <a:ea typeface="Tahoma" panose="020B0604030504040204" pitchFamily="34" charset="0"/>
                <a:cs typeface="Times New Roman" panose="02020603050405020304" pitchFamily="18" charset="0"/>
              </a:rPr>
              <a:t>Although the step-child is not eligible for an apportionment, VA must formally deny the claim before the EP can be cleared. Clearing an EP without taking any action is incorrect.</a:t>
            </a:r>
          </a:p>
        </p:txBody>
      </p:sp>
    </p:spTree>
    <p:extLst>
      <p:ext uri="{BB962C8B-B14F-4D97-AF65-F5344CB8AC3E}">
        <p14:creationId xmlns:p14="http://schemas.microsoft.com/office/powerpoint/2010/main" val="356122090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 name="MMPROD_NEXTUNIQUEID" val="10011"/>
  <p:tag name="MMPROD_UIDATA" val="&lt;database version=&quot;11.0&quot;&gt;&lt;object type=&quot;1&quot; unique_id=&quot;10001&quot;&gt;&lt;object type=&quot;2&quot; unique_id=&quot;10180&quot;&gt;&lt;object type=&quot;3&quot; unique_id=&quot;10181&quot;&gt;&lt;property id=&quot;20148&quot; value=&quot;5&quot;/&gt;&lt;property id=&quot;20300&quot; value=&quot;Slide 1&quot;/&gt;&lt;property id=&quot;20307&quot; value=&quot;257&quot;/&gt;&lt;/object&gt;&lt;object type=&quot;3&quot; unique_id=&quot;10182&quot;&gt;&lt;property id=&quot;20148&quot; value=&quot;5&quot;/&gt;&lt;property id=&quot;20300&quot; value=&quot;Slide 2 - &amp;quot;Lesson Objectives&amp;quot;&quot;/&gt;&lt;property id=&quot;20307&quot; value=&quot;262&quot;/&gt;&lt;/object&gt;&lt;object type=&quot;3&quot; unique_id=&quot;10183&quot;&gt;&lt;property id=&quot;20148&quot; value=&quot;5&quot;/&gt;&lt;property id=&quot;20300&quot; value=&quot;Slide 3 - &amp;quot;References&amp;quot;&quot;/&gt;&lt;property id=&quot;20307&quot; value=&quot;263&quot;/&gt;&lt;/object&gt;&lt;object type=&quot;3&quot; unique_id=&quot;10206&quot;&gt;&lt;property id=&quot;20148&quot; value=&quot;5&quot;/&gt;&lt;property id=&quot;20300&quot; value=&quot;Slide 21 - &amp;quot;Questions&amp;quot;&quot;/&gt;&lt;property id=&quot;20307&quot; value=&quot;300&quot;/&gt;&lt;/object&gt;&lt;object type=&quot;3&quot; unique_id=&quot;10506&quot;&gt;&lt;property id=&quot;20148&quot; value=&quot;5&quot;/&gt;&lt;property id=&quot;20300&quot; value=&quot;Slide 4 - &amp;quot;When to Establish&amp;quot;&quot;/&gt;&lt;property id=&quot;20307&quot; value=&quot;301&quot;/&gt;&lt;/object&gt;&lt;object type=&quot;3&quot; unique_id=&quot;10507&quot;&gt;&lt;property id=&quot;20148&quot; value=&quot;5&quot;/&gt;&lt;property id=&quot;20300&quot; value=&quot;Slide 5 - &amp;quot;End Products&amp;quot;&quot;/&gt;&lt;property id=&quot;20307&quot; value=&quot;302&quot;/&gt;&lt;/object&gt;&lt;object type=&quot;3&quot; unique_id=&quot;10508&quot;&gt;&lt;property id=&quot;20148&quot; value=&quot;5&quot;/&gt;&lt;property id=&quot;20300&quot; value=&quot;Slide 14 - &amp;quot;800 Series Work Items&amp;quot;&quot;/&gt;&lt;property id=&quot;20307&quot; value=&quot;303&quot;/&gt;&lt;/object&gt;&lt;object type=&quot;3&quot; unique_id=&quot;10509&quot;&gt;&lt;property id=&quot;20148&quot; value=&quot;5&quot;/&gt;&lt;property id=&quot;20300&quot; value=&quot;Slide 15 - &amp;quot;800 Series Work Items&amp;quot;&quot;/&gt;&lt;property id=&quot;20307&quot; value=&quot;304&quot;/&gt;&lt;/object&gt;&lt;object type=&quot;3&quot; unique_id=&quot;11013&quot;&gt;&lt;property id=&quot;20148&quot; value=&quot;5&quot;/&gt;&lt;property id=&quot;20300&quot; value=&quot;Slide 6 - &amp;quot;Cancelling End Products&amp;quot;&quot;/&gt;&lt;property id=&quot;20307&quot; value=&quot;306&quot;/&gt;&lt;/object&gt;&lt;object type=&quot;3&quot; unique_id=&quot;11014&quot;&gt;&lt;property id=&quot;20148&quot; value=&quot;5&quot;/&gt;&lt;property id=&quot;20300&quot; value=&quot;Slide 7 - &amp;quot;Clearing End Products&amp;quot;&quot;/&gt;&lt;property id=&quot;20307&quot; value=&quot;307&quot;/&gt;&lt;/object&gt;&lt;object type=&quot;3&quot; unique_id=&quot;11016&quot;&gt;&lt;property id=&quot;20148&quot; value=&quot;5&quot;/&gt;&lt;property id=&quot;20300&quot; value=&quot;Slide 16 - &amp;quot;800 Series Work Items&amp;quot;&quot;/&gt;&lt;property id=&quot;20307&quot; value=&quot;305&quot;/&gt;&lt;/object&gt;&lt;object type=&quot;3&quot; unique_id=&quot;11017&quot;&gt;&lt;property id=&quot;20148&quot; value=&quot;5&quot;/&gt;&lt;property id=&quot;20300&quot; value=&quot;Slide 17 - &amp;quot;800 Series Work Items&amp;quot;&quot;/&gt;&lt;property id=&quot;20307&quot; value=&quot;309&quot;/&gt;&lt;/object&gt;&lt;object type=&quot;3&quot; unique_id=&quot;11018&quot;&gt;&lt;property id=&quot;20148&quot; value=&quot;5&quot;/&gt;&lt;property id=&quot;20300&quot; value=&quot;Slide 18 - &amp;quot;800 Series Work Items&amp;quot;&quot;/&gt;&lt;property id=&quot;20307&quot; value=&quot;310&quot;/&gt;&lt;/object&gt;&lt;object type=&quot;3&quot; unique_id=&quot;11418&quot;&gt;&lt;property id=&quot;20148&quot; value=&quot;5&quot;/&gt;&lt;property id=&quot;20300&quot; value=&quot;Slide 8 - &amp;quot;Scenario 1&amp;quot;&quot;/&gt;&lt;property id=&quot;20307&quot; value=&quot;311&quot;/&gt;&lt;/object&gt;&lt;object type=&quot;3&quot; unique_id=&quot;11419&quot;&gt;&lt;property id=&quot;20148&quot; value=&quot;5&quot;/&gt;&lt;property id=&quot;20300&quot; value=&quot;Slide 9 - &amp;quot;Scenario 1&amp;quot;&quot;/&gt;&lt;property id=&quot;20307&quot; value=&quot;312&quot;/&gt;&lt;/object&gt;&lt;object type=&quot;3&quot; unique_id=&quot;11522&quot;&gt;&lt;property id=&quot;20148&quot; value=&quot;5&quot;/&gt;&lt;property id=&quot;20300&quot; value=&quot;Slide 10 - &amp;quot;Scenario 2&amp;quot;&quot;/&gt;&lt;property id=&quot;20307&quot; value=&quot;313&quot;/&gt;&lt;/object&gt;&lt;object type=&quot;3&quot; unique_id=&quot;11523&quot;&gt;&lt;property id=&quot;20148&quot; value=&quot;5&quot;/&gt;&lt;property id=&quot;20300&quot; value=&quot;Slide 11 - &amp;quot;Scenario 2&amp;quot;&quot;/&gt;&lt;property id=&quot;20307&quot; value=&quot;314&quot;/&gt;&lt;/object&gt;&lt;object type=&quot;3&quot; unique_id=&quot;11524&quot;&gt;&lt;property id=&quot;20148&quot; value=&quot;5&quot;/&gt;&lt;property id=&quot;20300&quot; value=&quot;Slide 12 - &amp;quot;Scenario 3&amp;quot;&quot;/&gt;&lt;property id=&quot;20307&quot; value=&quot;315&quot;/&gt;&lt;/object&gt;&lt;object type=&quot;3&quot; unique_id=&quot;11525&quot;&gt;&lt;property id=&quot;20148&quot; value=&quot;5&quot;/&gt;&lt;property id=&quot;20300&quot; value=&quot;Slide 13 - &amp;quot;Scenario 3&amp;quot;&quot;/&gt;&lt;property id=&quot;20307&quot; value=&quot;316&quot;/&gt;&lt;/object&gt;&lt;object type=&quot;3&quot; unique_id=&quot;11610&quot;&gt;&lt;property id=&quot;20148&quot; value=&quot;5&quot;/&gt;&lt;property id=&quot;20300&quot; value=&quot;Slide 19 - &amp;quot;Scenario 4&amp;quot;&quot;/&gt;&lt;property id=&quot;20307&quot; value=&quot;317&quot;/&gt;&lt;/object&gt;&lt;object type=&quot;3&quot; unique_id=&quot;11611&quot;&gt;&lt;property id=&quot;20148&quot; value=&quot;5&quot;/&gt;&lt;property id=&quot;20300&quot; value=&quot;Slide 20 - &amp;quot;Scenario 4&amp;quot;&quot;/&gt;&lt;property id=&quot;20307&quot; value=&quot;318&quot;/&gt;&lt;/object&gt;&lt;/object&gt;&lt;object type=&quot;8&quot; unique_id=&quot;10234&quot;&gt;&lt;/object&gt;&lt;/object&gt;&lt;/database&gt;"/>
  <p:tag name="SECTOMILLISECCONVERTED" val="1"/>
</p:tagLst>
</file>

<file path=ppt/theme/theme1.xml><?xml version="1.0" encoding="utf-8"?>
<a:theme xmlns:a="http://schemas.openxmlformats.org/drawingml/2006/main" name="Ppt0000000">
  <a:themeElements>
    <a:clrScheme name="Custom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16165C"/>
      </a:hlink>
      <a:folHlink>
        <a:srgbClr val="002060"/>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2.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35E050F-F6DD-446A-BC54-722BE857956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19380</TotalTime>
  <Words>1425</Words>
  <Application>Microsoft Office PowerPoint</Application>
  <PresentationFormat>Widescreen</PresentationFormat>
  <Paragraphs>178</Paragraphs>
  <Slides>21</Slides>
  <Notes>20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Century Schoolbook</vt:lpstr>
      <vt:lpstr>Microsoft Sans Serif</vt:lpstr>
      <vt:lpstr>Tahoma</vt:lpstr>
      <vt:lpstr>Times New Roman</vt:lpstr>
      <vt:lpstr>Trebuchet MS</vt:lpstr>
      <vt:lpstr>Wingdings</vt:lpstr>
      <vt:lpstr>Ppt0000000</vt:lpstr>
      <vt:lpstr>PowerPoint Presentation</vt:lpstr>
      <vt:lpstr>Lesson Objectives</vt:lpstr>
      <vt:lpstr>References</vt:lpstr>
      <vt:lpstr>When to Establish</vt:lpstr>
      <vt:lpstr>End Products</vt:lpstr>
      <vt:lpstr>Cancelling End Products</vt:lpstr>
      <vt:lpstr>Clearing End Products</vt:lpstr>
      <vt:lpstr>Scenario 1</vt:lpstr>
      <vt:lpstr>Scenario 1</vt:lpstr>
      <vt:lpstr>Scenario 2</vt:lpstr>
      <vt:lpstr>Scenario 2</vt:lpstr>
      <vt:lpstr>Scenario 3</vt:lpstr>
      <vt:lpstr>Scenario 3</vt:lpstr>
      <vt:lpstr>800 Series Work Items</vt:lpstr>
      <vt:lpstr>800 Series Work Items</vt:lpstr>
      <vt:lpstr>800 Series Work Items</vt:lpstr>
      <vt:lpstr>800 Series Work Items</vt:lpstr>
      <vt:lpstr>800 Series Work Items</vt:lpstr>
      <vt:lpstr>Scenario 4</vt:lpstr>
      <vt:lpstr>Scenario 4</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Date vs Payment Date (VSR) PowerPoint Presentation</dc:title>
  <dc:subject>VSR</dc:subject>
  <dc:creator>Department of Veterans Affairs, Veterans Benefits Administration, Compensation Service, STAFF</dc:creator>
  <cp:keywords>effective date,payment date,AO81,informal claims,formal claims,date of claim,DOC,dependents,dependency status</cp:keywords>
  <dc:description>This lesson explains the differences between effective date and payment date and how they apply to Veteran's compensation benefits.</dc:description>
  <cp:lastModifiedBy>Kathy Poole</cp:lastModifiedBy>
  <cp:revision>566</cp:revision>
  <cp:lastPrinted>2016-07-14T16:59:01Z</cp:lastPrinted>
  <dcterms:created xsi:type="dcterms:W3CDTF">2014-04-30T02:32:11Z</dcterms:created>
  <dcterms:modified xsi:type="dcterms:W3CDTF">2018-08-01T19:20:15Z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