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1"/>
  </p:notesMasterIdLst>
  <p:handoutMasterIdLst>
    <p:handoutMasterId r:id="rId32"/>
  </p:handoutMasterIdLst>
  <p:sldIdLst>
    <p:sldId id="257" r:id="rId5"/>
    <p:sldId id="262" r:id="rId6"/>
    <p:sldId id="263" r:id="rId7"/>
    <p:sldId id="264" r:id="rId8"/>
    <p:sldId id="267" r:id="rId9"/>
    <p:sldId id="266" r:id="rId10"/>
    <p:sldId id="268" r:id="rId11"/>
    <p:sldId id="265" r:id="rId12"/>
    <p:sldId id="269" r:id="rId13"/>
    <p:sldId id="285" r:id="rId14"/>
    <p:sldId id="271" r:id="rId15"/>
    <p:sldId id="303" r:id="rId16"/>
    <p:sldId id="286" r:id="rId17"/>
    <p:sldId id="275" r:id="rId18"/>
    <p:sldId id="298" r:id="rId19"/>
    <p:sldId id="305" r:id="rId20"/>
    <p:sldId id="308" r:id="rId21"/>
    <p:sldId id="301" r:id="rId22"/>
    <p:sldId id="302" r:id="rId23"/>
    <p:sldId id="304" r:id="rId24"/>
    <p:sldId id="309" r:id="rId25"/>
    <p:sldId id="296" r:id="rId26"/>
    <p:sldId id="288" r:id="rId27"/>
    <p:sldId id="306" r:id="rId28"/>
    <p:sldId id="310" r:id="rId29"/>
    <p:sldId id="300" r:id="rId30"/>
  </p:sldIdLst>
  <p:sldSz cx="12192000" cy="6858000"/>
  <p:notesSz cx="6858000" cy="92964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vin.Johnston" initials="DJohnston" lastIdx="3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88561" autoAdjust="0"/>
  </p:normalViewPr>
  <p:slideViewPr>
    <p:cSldViewPr snapToGrid="0">
      <p:cViewPr varScale="1">
        <p:scale>
          <a:sx n="106" d="100"/>
          <a:sy n="106" d="100"/>
        </p:scale>
        <p:origin x="792" y="102"/>
      </p:cViewPr>
      <p:guideLst>
        <p:guide orient="horz" pos="2160"/>
        <p:guide pos="3840"/>
      </p:guideLst>
    </p:cSldViewPr>
  </p:slideViewPr>
  <p:notesTextViewPr>
    <p:cViewPr>
      <p:scale>
        <a:sx n="1" d="1"/>
        <a:sy n="1" d="1"/>
      </p:scale>
      <p:origin x="0" y="0"/>
    </p:cViewPr>
  </p:notesTextViewPr>
  <p:sorterViewPr>
    <p:cViewPr>
      <p:scale>
        <a:sx n="100" d="100"/>
        <a:sy n="100" d="100"/>
      </p:scale>
      <p:origin x="0" y="858"/>
    </p:cViewPr>
  </p:sorterViewPr>
  <p:notesViewPr>
    <p:cSldViewPr snapToGrid="0">
      <p:cViewPr varScale="1">
        <p:scale>
          <a:sx n="74" d="100"/>
          <a:sy n="74" d="100"/>
        </p:scale>
        <p:origin x="-267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3DACAB9-A087-46C6-8392-9DA45A27783B}" type="datetimeFigureOut">
              <a:rPr lang="en-US" smtClean="0"/>
              <a:t>8/1/2018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3DF05838-7BCA-4652-9007-BD0302928936}" type="datetimeFigureOut">
              <a:rPr lang="en-US" smtClean="0"/>
              <a:t>8/1/2018</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a:p>
        </p:txBody>
      </p:sp>
    </p:spTree>
    <p:extLst>
      <p:ext uri="{BB962C8B-B14F-4D97-AF65-F5344CB8AC3E}">
        <p14:creationId xmlns:p14="http://schemas.microsoft.com/office/powerpoint/2010/main" val="2283361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sz="1200" b="1" kern="1200" dirty="0">
                <a:solidFill>
                  <a:schemeClr val="tx1"/>
                </a:solidFill>
                <a:effectLst/>
                <a:latin typeface="+mn-lt"/>
                <a:ea typeface="+mn-ea"/>
                <a:cs typeface="+mn-cs"/>
              </a:rPr>
              <a:t>III.iii.6.B.5.b. (1) </a:t>
            </a:r>
            <a:r>
              <a:rPr lang="en-US" dirty="0"/>
              <a:t>Send VAF 21-674b.  </a:t>
            </a:r>
            <a:r>
              <a:rPr lang="en-US" b="1" dirty="0"/>
              <a:t>(2) </a:t>
            </a:r>
            <a:r>
              <a:rPr lang="en-US" dirty="0"/>
              <a:t>Set up diary (21) to expire 60 days after school attendance begins.  </a:t>
            </a:r>
            <a:r>
              <a:rPr lang="en-US" b="1" dirty="0"/>
              <a:t>(3) </a:t>
            </a:r>
            <a:r>
              <a:rPr lang="en-US" dirty="0"/>
              <a:t>Review file when diary expires. </a:t>
            </a:r>
            <a:r>
              <a:rPr lang="en-US" b="1" dirty="0"/>
              <a:t>(4a) </a:t>
            </a:r>
            <a:r>
              <a:rPr lang="en-US" b="0" dirty="0"/>
              <a:t>Attendance verified. clear tracking EP and 692. </a:t>
            </a:r>
            <a:r>
              <a:rPr lang="en-US" b="1" dirty="0"/>
              <a:t>(4b) </a:t>
            </a:r>
            <a:r>
              <a:rPr lang="en-US" b="0" dirty="0"/>
              <a:t>Attendance verified, different dates (no overpayment). Clear tracking EP and establish 130. </a:t>
            </a:r>
            <a:r>
              <a:rPr lang="en-US" b="1" dirty="0"/>
              <a:t>(4c) </a:t>
            </a:r>
            <a:r>
              <a:rPr lang="en-US" b="0" dirty="0"/>
              <a:t>Attendance verified, different dates (overpayment) </a:t>
            </a:r>
            <a:r>
              <a:rPr lang="en-US" b="1" u="sng" dirty="0"/>
              <a:t>or</a:t>
            </a:r>
            <a:r>
              <a:rPr lang="en-US" b="0" u="none" dirty="0"/>
              <a:t> Attendance not verified.  Clear tracking EP and establish 130 and 693.  Adjust award as necessary (clear 130).  Establish 600 and send due process.</a:t>
            </a: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a:p>
        </p:txBody>
      </p:sp>
    </p:spTree>
    <p:extLst>
      <p:ext uri="{BB962C8B-B14F-4D97-AF65-F5344CB8AC3E}">
        <p14:creationId xmlns:p14="http://schemas.microsoft.com/office/powerpoint/2010/main" val="3405815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25</a:t>
            </a:fld>
            <a:endParaRPr lang="en-US" dirty="0"/>
          </a:p>
        </p:txBody>
      </p:sp>
    </p:spTree>
    <p:extLst>
      <p:ext uri="{BB962C8B-B14F-4D97-AF65-F5344CB8AC3E}">
        <p14:creationId xmlns:p14="http://schemas.microsoft.com/office/powerpoint/2010/main" val="3527277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641350" y="1162050"/>
            <a:ext cx="5575300"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3</a:t>
            </a:fld>
            <a:endParaRPr lang="en-US" dirty="0"/>
          </a:p>
        </p:txBody>
      </p:sp>
    </p:spTree>
    <p:extLst>
      <p:ext uri="{BB962C8B-B14F-4D97-AF65-F5344CB8AC3E}">
        <p14:creationId xmlns:p14="http://schemas.microsoft.com/office/powerpoint/2010/main" val="2375411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p:spPr>
        <p:txBody>
          <a:bodyPr lIns="92075" tIns="46038" rIns="92075" bIns="46038">
            <a:spAutoFit/>
          </a:bodyPr>
          <a:lstStyle/>
          <a:p>
            <a:pPr algn="ctr">
              <a:defRPr/>
            </a:pPr>
            <a:r>
              <a:rPr lang="en-US" sz="4800" b="1" i="1" dirty="0">
                <a:solidFill>
                  <a:srgbClr val="1D3275"/>
                </a:solidFill>
                <a:effectLst/>
                <a:latin typeface="Trebuchet MS" panose="020B0603020202020204" pitchFamily="34" charset="0"/>
              </a:rPr>
              <a:t>Veterans Benefits Administration</a:t>
            </a:r>
            <a:endParaRPr lang="en-US" sz="2800" b="1" i="1" dirty="0">
              <a:solidFill>
                <a:srgbClr val="1D3275"/>
              </a:solidFill>
              <a:effectLst/>
              <a:latin typeface="Trebuchet MS" panose="020B0603020202020204" pitchFamily="34"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b="0" i="0" u="none"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032212/M21-1-Part-III-Subpart-iii-Chapter-5-Section-L-Adjusting-Awards-for-Dependents?articleViewContext=article_view&amp;isFeatured=undefined&amp;topic=undefined" TargetMode="External"/><Relationship Id="rId3" Type="http://schemas.openxmlformats.org/officeDocument/2006/relationships/hyperlink" Target="https://www.ecfr.gov/cgi-bin/text-idx?SID=ad275643432556b9dda942343fb89296&amp;mc=true&amp;node=pt38.1.3&amp;rgn=div58#se38.1.3_11" TargetMode="External"/><Relationship Id="rId7" Type="http://schemas.openxmlformats.org/officeDocument/2006/relationships/hyperlink" Target="https://www.ecfr.gov/cgi-bin/text-idx?SID=ad275643432556b9dda942343fb89296&amp;mc=true&amp;node=pt38.1.3&amp;rgn=div58#se38.1.3_140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ecfr.gov/cgi-bin/text-idx?SID=ad275643432556b9dda942343fb89296&amp;mc=true&amp;node=pt38.1.3&amp;rgn=div58#se38.1.3_1400" TargetMode="External"/><Relationship Id="rId5" Type="http://schemas.openxmlformats.org/officeDocument/2006/relationships/hyperlink" Target="https://www.ecfr.gov/cgi-bin/text-idx?SID=ad275643432556b9dda942343fb89296&amp;mc=true&amp;node=pt38.1.3&amp;rgn=div58#se38.1.3_131" TargetMode="External"/><Relationship Id="rId10" Type="http://schemas.openxmlformats.org/officeDocument/2006/relationships/hyperlink" Target="https://vaww.vrm.km.va.gov/system/templates/selfservice/va_kanew/help/agent/locale/en-US/portal/554400000001034/content/554400000014182/M21-1-Part-III-Subpart-iii-Chapter-6-Section-C-Department-of-Veterans-Affairs-VA-Education-Benefits-Under-38-USC-Chapter-35?articleViewContext=article_view&amp;isFeatured=undefined&amp;topic=undefined" TargetMode="External"/><Relationship Id="rId4" Type="http://schemas.openxmlformats.org/officeDocument/2006/relationships/hyperlink" Target="https://www.ecfr.gov/cgi-bin/text-idx?SID=ad275643432556b9dda942343fb89296&amp;mc=true&amp;node=pt38.1.3&amp;rgn=div58#se38.1.3_1114" TargetMode="External"/><Relationship Id="rId9" Type="http://schemas.openxmlformats.org/officeDocument/2006/relationships/hyperlink" Target="https://vaww.vrm.km.va.gov/system/templates/selfservice/va_kanew/help/agent/locale/en-US/portal/554400000001034/content/554400000014181/M21-1-Part-III-Subpart-iii-Chapter-6-Section-B-Awards-and-Adjustments-Based-Upon-School-Attendance?articleViewContext=article_view&amp;isFeatured=undefined&amp;topic=undefin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424108"/>
            <a:ext cx="3596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3200" b="1" i="1" dirty="0">
                <a:solidFill>
                  <a:srgbClr val="1D3275"/>
                </a:solidFill>
                <a:latin typeface="Trebuchet MS" panose="020B0603020202020204" pitchFamily="34" charset="0"/>
                <a:cs typeface="Arial" panose="020B0604020202020204" pitchFamily="34" charset="0"/>
              </a:rPr>
              <a:t>Compensation Service</a:t>
            </a:r>
          </a:p>
        </p:txBody>
      </p:sp>
      <p:sp>
        <p:nvSpPr>
          <p:cNvPr id="3" name="Rectangle 3"/>
          <p:cNvSpPr txBox="1">
            <a:spLocks noChangeArrowheads="1"/>
          </p:cNvSpPr>
          <p:nvPr/>
        </p:nvSpPr>
        <p:spPr bwMode="auto">
          <a:xfrm>
            <a:off x="8046720" y="3452177"/>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sz="3200" b="1" i="1" kern="0" dirty="0">
                <a:latin typeface="Trebuchet MS" panose="020B0603020202020204" pitchFamily="34" charset="0"/>
                <a:cs typeface="Arial" panose="020B0604020202020204" pitchFamily="34" charset="0"/>
              </a:rPr>
              <a:t>August 2018</a:t>
            </a:r>
          </a:p>
        </p:txBody>
      </p:sp>
      <p:sp>
        <p:nvSpPr>
          <p:cNvPr id="4" name="Rectangle 2"/>
          <p:cNvSpPr txBox="1">
            <a:spLocks noChangeArrowheads="1"/>
          </p:cNvSpPr>
          <p:nvPr/>
        </p:nvSpPr>
        <p:spPr bwMode="auto">
          <a:xfrm>
            <a:off x="257908" y="5081952"/>
            <a:ext cx="11676185" cy="140593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dirty="0">
                <a:solidFill>
                  <a:srgbClr val="1D3275"/>
                </a:solidFill>
                <a:effectLst/>
                <a:latin typeface="Trebuchet MS" panose="020B0603020202020204" pitchFamily="34" charset="0"/>
                <a:cs typeface="Arial" panose="020B0604020202020204" pitchFamily="34" charset="0"/>
              </a:rPr>
              <a:t>Effective Dates – Dependency Albuquerque Site Visit</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C414AED-89CE-4A48-8B2B-1B3A5C68EA2A}" type="slidenum">
              <a:rPr lang="en-US" smtClean="0"/>
              <a:t>10</a:t>
            </a:fld>
            <a:endParaRPr lang="en-US" dirty="0"/>
          </a:p>
        </p:txBody>
      </p:sp>
      <p:sp>
        <p:nvSpPr>
          <p:cNvPr id="3" name="Rectangle 2"/>
          <p:cNvSpPr txBox="1">
            <a:spLocks noChangeArrowheads="1"/>
          </p:cNvSpPr>
          <p:nvPr/>
        </p:nvSpPr>
        <p:spPr bwMode="auto">
          <a:xfrm>
            <a:off x="2119086" y="0"/>
            <a:ext cx="10072914" cy="127158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kern="0" dirty="0">
                <a:effectLst/>
                <a:latin typeface="Trebuchet MS" panose="020B0603020202020204" pitchFamily="34" charset="0"/>
              </a:rPr>
              <a:t>Effective Date vs Payment Date</a:t>
            </a:r>
          </a:p>
        </p:txBody>
      </p:sp>
      <p:sp>
        <p:nvSpPr>
          <p:cNvPr id="4" name="Rectangle 3"/>
          <p:cNvSpPr txBox="1">
            <a:spLocks noChangeArrowheads="1"/>
          </p:cNvSpPr>
          <p:nvPr/>
        </p:nvSpPr>
        <p:spPr bwMode="auto">
          <a:xfrm>
            <a:off x="515326" y="1418914"/>
            <a:ext cx="11551756" cy="4937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lvl="1" indent="0">
              <a:spcBef>
                <a:spcPts val="0"/>
              </a:spcBef>
              <a:buNone/>
            </a:pPr>
            <a:r>
              <a:rPr lang="en-US" altLang="en-US" sz="3200" b="1" i="1" kern="0" dirty="0">
                <a:latin typeface="Trebuchet MS" panose="020B0603020202020204" pitchFamily="34" charset="0"/>
                <a:cs typeface="Times New Roman" panose="02020603050405020304" pitchFamily="18" charset="0"/>
              </a:rPr>
              <a:t>Effective Date:</a:t>
            </a:r>
          </a:p>
          <a:p>
            <a:pPr marL="0" lvl="1" indent="0">
              <a:spcBef>
                <a:spcPts val="0"/>
              </a:spcBef>
              <a:buNone/>
            </a:pPr>
            <a:r>
              <a:rPr lang="en-US" altLang="en-US" sz="3200" kern="0" dirty="0">
                <a:latin typeface="Trebuchet MS" panose="020B0603020202020204" pitchFamily="34" charset="0"/>
                <a:cs typeface="Times New Roman" panose="02020603050405020304" pitchFamily="18" charset="0"/>
              </a:rPr>
              <a:t>The VSR is able to add the Veteran’s spouse onto the award effective the date of marriage, July 1, 2017.</a:t>
            </a:r>
          </a:p>
          <a:p>
            <a:pPr marL="0" lvl="1" indent="0">
              <a:spcBef>
                <a:spcPts val="0"/>
              </a:spcBef>
              <a:buNone/>
            </a:pPr>
            <a:endParaRPr lang="en-US" altLang="en-US" sz="3200" kern="0" dirty="0">
              <a:latin typeface="Trebuchet MS" panose="020B0603020202020204" pitchFamily="34" charset="0"/>
              <a:cs typeface="Times New Roman" panose="02020603050405020304" pitchFamily="18" charset="0"/>
            </a:endParaRPr>
          </a:p>
          <a:p>
            <a:pPr marL="0" lvl="1" indent="0">
              <a:spcBef>
                <a:spcPts val="0"/>
              </a:spcBef>
              <a:buNone/>
            </a:pPr>
            <a:r>
              <a:rPr lang="en-US" altLang="en-US" sz="3200" b="1" i="1" kern="0" dirty="0">
                <a:latin typeface="Trebuchet MS" panose="020B0603020202020204" pitchFamily="34" charset="0"/>
                <a:cs typeface="Times New Roman" panose="02020603050405020304" pitchFamily="18" charset="0"/>
              </a:rPr>
              <a:t>Payment Date:</a:t>
            </a:r>
          </a:p>
          <a:p>
            <a:pPr marL="0" lvl="1" indent="0">
              <a:spcBef>
                <a:spcPts val="0"/>
              </a:spcBef>
              <a:buNone/>
            </a:pPr>
            <a:r>
              <a:rPr lang="en-US" altLang="en-US" sz="3200" kern="0" dirty="0">
                <a:latin typeface="Trebuchet MS" panose="020B0603020202020204" pitchFamily="34" charset="0"/>
                <a:cs typeface="Times New Roman" panose="02020603050405020304" pitchFamily="18" charset="0"/>
              </a:rPr>
              <a:t>The date of the corresponding increase in the Veteran’s compensation is August 1, 2017.</a:t>
            </a:r>
            <a:endParaRPr lang="en-US" altLang="en-US" sz="3200" u="sng" kern="0" dirty="0">
              <a:latin typeface="Trebuchet MS" panose="020B0603020202020204" pitchFamily="34" charset="0"/>
              <a:cs typeface="Times New Roman" panose="02020603050405020304" pitchFamily="18" charset="0"/>
            </a:endParaRPr>
          </a:p>
          <a:p>
            <a:pPr>
              <a:buClr>
                <a:srgbClr val="1D3275"/>
              </a:buClr>
            </a:pPr>
            <a:endParaRPr lang="en-US" kern="0" dirty="0">
              <a:latin typeface="Arial" pitchFamily="34" charset="0"/>
              <a:cs typeface="Arial" pitchFamily="34" charset="0"/>
            </a:endParaRPr>
          </a:p>
          <a:p>
            <a:pPr>
              <a:buClr>
                <a:srgbClr val="1D3275"/>
              </a:buClr>
              <a:buFont typeface="Wingdings" panose="05000000000000000000" pitchFamily="2" charset="2"/>
              <a:buNone/>
            </a:pPr>
            <a:endParaRPr lang="en-US" kern="0" dirty="0">
              <a:latin typeface="Arial" pitchFamily="34" charset="0"/>
              <a:cs typeface="Arial" pitchFamily="34" charset="0"/>
            </a:endParaRPr>
          </a:p>
          <a:p>
            <a:pPr>
              <a:buClr>
                <a:srgbClr val="1D3275"/>
              </a:buClr>
              <a:buFont typeface="Wingdings" panose="05000000000000000000" pitchFamily="2" charset="2"/>
              <a:buNone/>
            </a:pPr>
            <a:endParaRPr lang="en-US" kern="0" dirty="0">
              <a:latin typeface="Arial" pitchFamily="34" charset="0"/>
            </a:endParaRPr>
          </a:p>
        </p:txBody>
      </p:sp>
    </p:spTree>
    <p:extLst>
      <p:ext uri="{BB962C8B-B14F-4D97-AF65-F5344CB8AC3E}">
        <p14:creationId xmlns:p14="http://schemas.microsoft.com/office/powerpoint/2010/main" val="38961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11</a:t>
            </a:fld>
            <a:endParaRPr lang="en-US" dirty="0"/>
          </a:p>
        </p:txBody>
      </p:sp>
      <p:sp>
        <p:nvSpPr>
          <p:cNvPr id="6148" name="Rectangle 3"/>
          <p:cNvSpPr>
            <a:spLocks noGrp="1" noChangeArrowheads="1"/>
          </p:cNvSpPr>
          <p:nvPr>
            <p:ph type="body" idx="4294967295"/>
          </p:nvPr>
        </p:nvSpPr>
        <p:spPr>
          <a:xfrm>
            <a:off x="506897" y="1417510"/>
            <a:ext cx="11575175" cy="4938840"/>
          </a:xfrm>
        </p:spPr>
        <p:txBody>
          <a:bodyPr>
            <a:noAutofit/>
          </a:bodyPr>
          <a:lstStyle/>
          <a:p>
            <a:pPr marL="457200" indent="-457200">
              <a:spcBef>
                <a:spcPts val="0"/>
              </a:spcBef>
              <a:buFont typeface="Arial" panose="020B0604020202020204" pitchFamily="34" charset="0"/>
              <a:buChar char="•"/>
            </a:pPr>
            <a:r>
              <a:rPr lang="en-US" sz="3200" dirty="0">
                <a:solidFill>
                  <a:srgbClr val="002060"/>
                </a:solidFill>
                <a:latin typeface="Trebuchet MS" panose="020B0603020202020204" pitchFamily="34" charset="0"/>
              </a:rPr>
              <a:t>An informal claim is any communication or action that shows intent to apply for benefits.</a:t>
            </a:r>
          </a:p>
          <a:p>
            <a:pPr marL="457200" indent="-457200">
              <a:spcBef>
                <a:spcPts val="0"/>
              </a:spcBef>
              <a:buFont typeface="Arial" panose="020B0604020202020204" pitchFamily="34" charset="0"/>
              <a:buChar char="•"/>
            </a:pPr>
            <a:r>
              <a:rPr lang="en-US" sz="3200" dirty="0">
                <a:solidFill>
                  <a:srgbClr val="002060"/>
                </a:solidFill>
                <a:latin typeface="Trebuchet MS" panose="020B0603020202020204" pitchFamily="34" charset="0"/>
              </a:rPr>
              <a:t>Before March 24, 2015</a:t>
            </a:r>
          </a:p>
          <a:p>
            <a:pPr marL="914400" lvl="1" indent="-457200">
              <a:spcBef>
                <a:spcPts val="0"/>
              </a:spcBef>
              <a:buFont typeface="Arial" panose="020B0604020202020204" pitchFamily="34" charset="0"/>
              <a:buChar char="•"/>
            </a:pPr>
            <a:r>
              <a:rPr lang="en-US" sz="3200" dirty="0">
                <a:solidFill>
                  <a:srgbClr val="002060"/>
                </a:solidFill>
                <a:latin typeface="Trebuchet MS" panose="020B0603020202020204" pitchFamily="34" charset="0"/>
                <a:cs typeface="Times New Roman" panose="02020603050405020304" pitchFamily="18" charset="0"/>
              </a:rPr>
              <a:t>Informal claims can be accepted</a:t>
            </a:r>
          </a:p>
          <a:p>
            <a:pPr marL="457200" indent="-457200">
              <a:spcBef>
                <a:spcPts val="0"/>
              </a:spcBef>
              <a:buFont typeface="Arial" panose="020B0604020202020204" pitchFamily="34" charset="0"/>
              <a:buChar char="•"/>
            </a:pPr>
            <a:r>
              <a:rPr lang="en-US" altLang="en-US" sz="3200" dirty="0">
                <a:solidFill>
                  <a:srgbClr val="002060"/>
                </a:solidFill>
                <a:latin typeface="Trebuchet MS" panose="020B0603020202020204" pitchFamily="34" charset="0"/>
              </a:rPr>
              <a:t>After March 24, 2015</a:t>
            </a:r>
          </a:p>
          <a:p>
            <a:pPr marL="914400" lvl="1" indent="-457200">
              <a:spcBef>
                <a:spcPts val="0"/>
              </a:spcBef>
              <a:buFont typeface="Arial" panose="020B0604020202020204" pitchFamily="34" charset="0"/>
              <a:buChar char="•"/>
            </a:pPr>
            <a:r>
              <a:rPr lang="en-US" altLang="en-US" sz="3200" dirty="0">
                <a:solidFill>
                  <a:srgbClr val="002060"/>
                </a:solidFill>
                <a:latin typeface="Trebuchet MS" panose="020B0603020202020204" pitchFamily="34" charset="0"/>
                <a:cs typeface="Times New Roman" panose="02020603050405020304" pitchFamily="18" charset="0"/>
              </a:rPr>
              <a:t>Informal claims cannot be accepted</a:t>
            </a:r>
          </a:p>
          <a:p>
            <a:pPr marL="63500" lvl="2" indent="0">
              <a:buClr>
                <a:srgbClr val="000066"/>
              </a:buClr>
              <a:buNone/>
            </a:pPr>
            <a:endParaRPr lang="en-US" altLang="en-US" sz="2800" dirty="0">
              <a:solidFill>
                <a:srgbClr val="000066"/>
              </a:solidFill>
              <a:latin typeface="Times New Roman" panose="02020603050405020304" pitchFamily="18" charset="0"/>
              <a:cs typeface="Times New Roman" panose="02020603050405020304" pitchFamily="18" charset="0"/>
            </a:endParaRPr>
          </a:p>
          <a:p>
            <a:pPr lvl="2" eaLnBrk="1" hangingPunct="1">
              <a:buClr>
                <a:srgbClr val="000066"/>
              </a:buClr>
              <a:buFont typeface="Wingdings" panose="05000000000000000000" pitchFamily="2" charset="2"/>
              <a:buChar char="Ø"/>
            </a:pPr>
            <a:endParaRPr lang="en-US" altLang="en-US" sz="3000" dirty="0">
              <a:solidFill>
                <a:srgbClr val="000066"/>
              </a:solidFill>
              <a:latin typeface="Times New Roman" panose="02020603050405020304" pitchFamily="18" charset="0"/>
              <a:cs typeface="Times New Roman" panose="02020603050405020304" pitchFamily="18" charset="0"/>
            </a:endParaRPr>
          </a:p>
          <a:p>
            <a:pPr marL="0" indent="0">
              <a:buClr>
                <a:srgbClr val="1D3275"/>
              </a:buClr>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0772" y="-1"/>
            <a:ext cx="10051228" cy="1185864"/>
          </a:xfrm>
        </p:spPr>
        <p:txBody>
          <a:bodyPr/>
          <a:lstStyle/>
          <a:p>
            <a:pPr>
              <a:defRPr/>
            </a:pPr>
            <a:r>
              <a:rPr lang="en-US" sz="4800" b="1" dirty="0">
                <a:solidFill>
                  <a:srgbClr val="002060"/>
                </a:solidFill>
                <a:effectLst/>
                <a:latin typeface="Trebuchet MS" panose="020B0603020202020204" pitchFamily="34" charset="0"/>
              </a:rPr>
              <a:t>Informal Claims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75239399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C414AED-89CE-4A48-8B2B-1B3A5C68EA2A}" type="slidenum">
              <a:rPr lang="en-US" smtClean="0"/>
              <a:t>12</a:t>
            </a:fld>
            <a:endParaRPr lang="en-US" dirty="0"/>
          </a:p>
        </p:txBody>
      </p:sp>
      <p:sp>
        <p:nvSpPr>
          <p:cNvPr id="4" name="Rectangle 2"/>
          <p:cNvSpPr txBox="1">
            <a:spLocks noChangeArrowheads="1"/>
          </p:cNvSpPr>
          <p:nvPr/>
        </p:nvSpPr>
        <p:spPr bwMode="auto">
          <a:xfrm>
            <a:off x="2115403" y="-1"/>
            <a:ext cx="10076597" cy="121443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kern="0" dirty="0">
                <a:effectLst/>
                <a:latin typeface="Trebuchet MS" panose="020B0603020202020204" pitchFamily="34" charset="0"/>
              </a:rPr>
              <a:t>Who Determines Effective Dates</a:t>
            </a:r>
          </a:p>
        </p:txBody>
      </p:sp>
      <p:sp>
        <p:nvSpPr>
          <p:cNvPr id="5" name="Rectangle 3"/>
          <p:cNvSpPr txBox="1">
            <a:spLocks noChangeArrowheads="1"/>
          </p:cNvSpPr>
          <p:nvPr/>
        </p:nvSpPr>
        <p:spPr bwMode="auto">
          <a:xfrm>
            <a:off x="515444" y="1427582"/>
            <a:ext cx="11551637" cy="492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457200" indent="-457200">
              <a:spcBef>
                <a:spcPts val="0"/>
              </a:spcBef>
              <a:buClr>
                <a:srgbClr val="1D3275"/>
              </a:buClr>
              <a:buFont typeface="Arial" panose="020B0604020202020204" pitchFamily="34" charset="0"/>
              <a:buChar char="•"/>
            </a:pPr>
            <a:r>
              <a:rPr lang="en-US" altLang="en-US" kern="0" dirty="0">
                <a:solidFill>
                  <a:srgbClr val="000066"/>
                </a:solidFill>
                <a:latin typeface="Trebuchet MS" panose="020B0603020202020204" pitchFamily="34" charset="0"/>
              </a:rPr>
              <a:t>For entitlement to service-connection, evaluations of disabilities, and other issues that require rating activity</a:t>
            </a:r>
          </a:p>
          <a:p>
            <a:pPr marL="914400" lvl="1" indent="-457200">
              <a:spcBef>
                <a:spcPts val="0"/>
              </a:spcBef>
              <a:buClr>
                <a:srgbClr val="1D3275"/>
              </a:buClr>
              <a:buFont typeface="Arial" panose="020B0604020202020204" pitchFamily="34" charset="0"/>
              <a:buChar char="•"/>
            </a:pPr>
            <a:r>
              <a:rPr lang="en-US" altLang="en-US" sz="2800" kern="0" dirty="0">
                <a:solidFill>
                  <a:srgbClr val="000066"/>
                </a:solidFill>
                <a:latin typeface="Trebuchet MS" panose="020B0603020202020204" pitchFamily="34" charset="0"/>
                <a:cs typeface="Times New Roman" panose="02020603050405020304" pitchFamily="18" charset="0"/>
              </a:rPr>
              <a:t>the RVSR</a:t>
            </a:r>
          </a:p>
          <a:p>
            <a:pPr marL="914400" lvl="1" indent="-457200">
              <a:spcBef>
                <a:spcPts val="0"/>
              </a:spcBef>
              <a:buClr>
                <a:srgbClr val="1D3275"/>
              </a:buClr>
              <a:buFont typeface="Arial" panose="020B0604020202020204" pitchFamily="34" charset="0"/>
              <a:buChar char="•"/>
            </a:pPr>
            <a:r>
              <a:rPr lang="en-US" altLang="en-US" sz="2800" kern="0" dirty="0">
                <a:solidFill>
                  <a:srgbClr val="000066"/>
                </a:solidFill>
                <a:latin typeface="Trebuchet MS" panose="020B0603020202020204" pitchFamily="34" charset="0"/>
                <a:cs typeface="Times New Roman" panose="02020603050405020304" pitchFamily="18" charset="0"/>
              </a:rPr>
              <a:t>the DRO</a:t>
            </a:r>
            <a:endParaRPr lang="en-US" altLang="en-US" sz="2800" kern="0" dirty="0">
              <a:solidFill>
                <a:srgbClr val="000066"/>
              </a:solidFill>
              <a:latin typeface="Trebuchet MS" panose="020B0603020202020204" pitchFamily="34" charset="0"/>
            </a:endParaRPr>
          </a:p>
          <a:p>
            <a:pPr marL="457200" indent="-457200">
              <a:spcBef>
                <a:spcPts val="0"/>
              </a:spcBef>
              <a:buClr>
                <a:srgbClr val="1D3275"/>
              </a:buClr>
              <a:buFont typeface="Arial" panose="020B0604020202020204" pitchFamily="34" charset="0"/>
              <a:buChar char="•"/>
            </a:pPr>
            <a:r>
              <a:rPr lang="en-US" kern="0" dirty="0">
                <a:solidFill>
                  <a:srgbClr val="000066"/>
                </a:solidFill>
                <a:latin typeface="Trebuchet MS" panose="020B0603020202020204" pitchFamily="34" charset="0"/>
              </a:rPr>
              <a:t>For adding and removing dependents, drill pay adjustments, and other issues decided administratively by authorization activity</a:t>
            </a:r>
          </a:p>
          <a:p>
            <a:pPr marL="914400" lvl="1" indent="-457200">
              <a:spcBef>
                <a:spcPts val="0"/>
              </a:spcBef>
              <a:buClr>
                <a:srgbClr val="1D3275"/>
              </a:buClr>
              <a:buFont typeface="Arial" panose="020B0604020202020204" pitchFamily="34" charset="0"/>
              <a:buChar char="•"/>
            </a:pPr>
            <a:r>
              <a:rPr lang="en-US" sz="2800" kern="0" dirty="0">
                <a:solidFill>
                  <a:srgbClr val="000066"/>
                </a:solidFill>
                <a:latin typeface="Trebuchet MS" panose="020B0603020202020204" pitchFamily="34" charset="0"/>
                <a:cs typeface="Times New Roman" panose="02020603050405020304" pitchFamily="18" charset="0"/>
              </a:rPr>
              <a:t>the VSR</a:t>
            </a:r>
            <a:endParaRPr lang="en-US" sz="2800" kern="0" dirty="0">
              <a:latin typeface="Trebuchet MS" panose="020B0603020202020204" pitchFamily="34" charset="0"/>
              <a:cs typeface="Times New Roman" panose="02020603050405020304" pitchFamily="18" charset="0"/>
            </a:endParaRPr>
          </a:p>
          <a:p>
            <a:pPr>
              <a:buClr>
                <a:srgbClr val="1D3275"/>
              </a:buClr>
              <a:buFont typeface="Wingdings" panose="05000000000000000000" pitchFamily="2" charset="2"/>
              <a:buNone/>
            </a:pPr>
            <a:endParaRPr lang="en-US" kern="0" dirty="0">
              <a:latin typeface="Arial" pitchFamily="34" charset="0"/>
              <a:cs typeface="Arial" pitchFamily="34" charset="0"/>
            </a:endParaRPr>
          </a:p>
          <a:p>
            <a:pPr>
              <a:buClr>
                <a:srgbClr val="1D3275"/>
              </a:buClr>
              <a:buFont typeface="Wingdings" panose="05000000000000000000" pitchFamily="2" charset="2"/>
              <a:buNone/>
            </a:pPr>
            <a:endParaRPr lang="en-US" kern="0" dirty="0">
              <a:latin typeface="Arial" pitchFamily="34" charset="0"/>
            </a:endParaRPr>
          </a:p>
        </p:txBody>
      </p:sp>
    </p:spTree>
    <p:extLst>
      <p:ext uri="{BB962C8B-B14F-4D97-AF65-F5344CB8AC3E}">
        <p14:creationId xmlns:p14="http://schemas.microsoft.com/office/powerpoint/2010/main" val="1772607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185863"/>
          </a:xfrm>
        </p:spPr>
        <p:txBody>
          <a:bodyPr/>
          <a:lstStyle/>
          <a:p>
            <a:r>
              <a:rPr lang="en-US" sz="4800" b="1" dirty="0">
                <a:effectLst/>
                <a:latin typeface="Trebuchet MS" panose="020B0603020202020204" pitchFamily="34" charset="0"/>
              </a:rPr>
              <a:t>Effective &amp; Payment Date: Dependency (Add)</a:t>
            </a:r>
          </a:p>
        </p:txBody>
      </p:sp>
      <p:sp>
        <p:nvSpPr>
          <p:cNvPr id="3" name="Content Placeholder 2"/>
          <p:cNvSpPr>
            <a:spLocks noGrp="1"/>
          </p:cNvSpPr>
          <p:nvPr>
            <p:ph idx="1"/>
          </p:nvPr>
        </p:nvSpPr>
        <p:spPr>
          <a:xfrm>
            <a:off x="514610" y="1418212"/>
            <a:ext cx="11567461" cy="4938137"/>
          </a:xfrm>
        </p:spPr>
        <p:txBody>
          <a:bodyPr>
            <a:noAutofit/>
          </a:bodyPr>
          <a:lstStyle/>
          <a:p>
            <a:pPr>
              <a:spcBef>
                <a:spcPts val="0"/>
              </a:spcBef>
              <a:buFont typeface="Arial" panose="020B0604020202020204" pitchFamily="34" charset="0"/>
              <a:buChar char="•"/>
            </a:pPr>
            <a:r>
              <a:rPr lang="en-US" dirty="0">
                <a:latin typeface="Trebuchet MS" panose="020B0603020202020204" pitchFamily="34" charset="0"/>
              </a:rPr>
              <a:t>The effective date for adding a dependent is the </a:t>
            </a:r>
            <a:r>
              <a:rPr lang="en-US" b="1" dirty="0">
                <a:latin typeface="Trebuchet MS" panose="020B0603020202020204" pitchFamily="34" charset="0"/>
              </a:rPr>
              <a:t>LATEST</a:t>
            </a:r>
            <a:r>
              <a:rPr lang="en-US" dirty="0">
                <a:latin typeface="Trebuchet MS" panose="020B0603020202020204" pitchFamily="34" charset="0"/>
              </a:rPr>
              <a:t> of the following:</a:t>
            </a:r>
          </a:p>
          <a:p>
            <a:pPr marL="914400" lvl="1" indent="-457200">
              <a:spcBef>
                <a:spcPts val="0"/>
              </a:spcBef>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the date of claim</a:t>
            </a:r>
          </a:p>
          <a:p>
            <a:pPr marL="1371600" lvl="2" indent="-457200">
              <a:spcBef>
                <a:spcPts val="0"/>
              </a:spcBef>
              <a:buClr>
                <a:srgbClr val="002060"/>
              </a:buClr>
            </a:pPr>
            <a:r>
              <a:rPr lang="en-US" sz="2800" dirty="0">
                <a:solidFill>
                  <a:srgbClr val="002060"/>
                </a:solidFill>
                <a:latin typeface="Trebuchet MS" panose="020B0603020202020204" pitchFamily="34" charset="0"/>
                <a:cs typeface="Times New Roman" panose="02020603050405020304" pitchFamily="18" charset="0"/>
              </a:rPr>
              <a:t>the event date*</a:t>
            </a:r>
          </a:p>
          <a:p>
            <a:pPr marL="1371600" lvl="2" indent="-457200">
              <a:spcBef>
                <a:spcPts val="0"/>
              </a:spcBef>
              <a:buClr>
                <a:srgbClr val="002060"/>
              </a:buClr>
            </a:pPr>
            <a:r>
              <a:rPr lang="en-US" sz="2800" dirty="0">
                <a:solidFill>
                  <a:srgbClr val="002060"/>
                </a:solidFill>
                <a:latin typeface="Trebuchet MS" panose="020B0603020202020204" pitchFamily="34" charset="0"/>
                <a:cs typeface="Times New Roman" panose="02020603050405020304" pitchFamily="18" charset="0"/>
              </a:rPr>
              <a:t>date notice is received*</a:t>
            </a:r>
          </a:p>
          <a:p>
            <a:pPr marL="914400" lvl="1" indent="-457200">
              <a:spcBef>
                <a:spcPts val="0"/>
              </a:spcBef>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date dependency arises</a:t>
            </a:r>
          </a:p>
          <a:p>
            <a:pPr marL="914400" lvl="1" indent="-457200">
              <a:spcBef>
                <a:spcPts val="0"/>
              </a:spcBef>
              <a:buFont typeface="Arial" panose="020B0604020202020204" pitchFamily="34" charset="0"/>
              <a:buChar char="•"/>
            </a:pPr>
            <a:r>
              <a:rPr lang="en-US" sz="2800" dirty="0">
                <a:latin typeface="Trebuchet MS" panose="020B0603020202020204" pitchFamily="34" charset="0"/>
                <a:cs typeface="Times New Roman" panose="02020603050405020304" pitchFamily="18" charset="0"/>
              </a:rPr>
              <a:t>the date of a qualifying evaluation* </a:t>
            </a:r>
          </a:p>
          <a:p>
            <a:pPr marL="914400" lvl="1" indent="-457200">
              <a:spcBef>
                <a:spcPts val="0"/>
              </a:spcBef>
              <a:buFont typeface="Arial" panose="020B0604020202020204" pitchFamily="34" charset="0"/>
              <a:buChar char="•"/>
            </a:pPr>
            <a:r>
              <a:rPr lang="en-US" sz="2800" dirty="0">
                <a:latin typeface="Trebuchet MS" panose="020B0603020202020204" pitchFamily="34" charset="0"/>
                <a:cs typeface="Times New Roman" panose="02020603050405020304" pitchFamily="18" charset="0"/>
              </a:rPr>
              <a:t>the date of commencement of the Veteran’s award</a:t>
            </a:r>
          </a:p>
          <a:p>
            <a:pPr lvl="1">
              <a:spcBef>
                <a:spcPts val="0"/>
              </a:spcBef>
            </a:pPr>
            <a:endParaRPr lang="en-US" sz="2800" dirty="0">
              <a:latin typeface="Trebuchet MS" panose="020B0603020202020204" pitchFamily="34" charset="0"/>
              <a:cs typeface="Times New Roman" panose="02020603050405020304" pitchFamily="18" charset="0"/>
            </a:endParaRPr>
          </a:p>
          <a:p>
            <a:pPr marL="457200" indent="-457200">
              <a:spcBef>
                <a:spcPts val="0"/>
              </a:spcBef>
              <a:buFont typeface="Arial" panose="020B0604020202020204" pitchFamily="34" charset="0"/>
              <a:buChar char="•"/>
            </a:pPr>
            <a:r>
              <a:rPr lang="en-US" dirty="0">
                <a:latin typeface="Trebuchet MS" panose="020B0603020202020204" pitchFamily="34" charset="0"/>
              </a:rPr>
              <a:t>The payment date for adding a dependent is the first of the month following the effective date.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dirty="0"/>
          </a:p>
        </p:txBody>
      </p:sp>
    </p:spTree>
    <p:extLst>
      <p:ext uri="{BB962C8B-B14F-4D97-AF65-F5344CB8AC3E}">
        <p14:creationId xmlns:p14="http://schemas.microsoft.com/office/powerpoint/2010/main" val="3854244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14</a:t>
            </a:fld>
            <a:endParaRPr lang="en-US" dirty="0"/>
          </a:p>
        </p:txBody>
      </p:sp>
      <p:sp>
        <p:nvSpPr>
          <p:cNvPr id="6148" name="Rectangle 3"/>
          <p:cNvSpPr>
            <a:spLocks noGrp="1" noChangeArrowheads="1"/>
          </p:cNvSpPr>
          <p:nvPr>
            <p:ph type="body" idx="4294967295"/>
          </p:nvPr>
        </p:nvSpPr>
        <p:spPr>
          <a:xfrm>
            <a:off x="527624" y="1426874"/>
            <a:ext cx="11539457" cy="4929476"/>
          </a:xfrm>
        </p:spPr>
        <p:txBody>
          <a:bodyPr>
            <a:noAutofit/>
          </a:bodyPr>
          <a:lstStyle/>
          <a:p>
            <a:pPr marL="0" indent="0">
              <a:spcBef>
                <a:spcPts val="0"/>
              </a:spcBef>
              <a:buClr>
                <a:srgbClr val="000066"/>
              </a:buClr>
              <a:buNone/>
            </a:pPr>
            <a:r>
              <a:rPr lang="en-US" dirty="0">
                <a:solidFill>
                  <a:srgbClr val="000066"/>
                </a:solidFill>
                <a:latin typeface="Trebuchet MS" panose="020B0603020202020204" pitchFamily="34" charset="0"/>
              </a:rPr>
              <a:t>When dealing with dependency, the event date can be several different dates:</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date of marriage (spouse, child, or stepchild)</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date of divorce</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date of birth</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date of adoption</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child’s 18</a:t>
            </a:r>
            <a:r>
              <a:rPr lang="en-US" sz="2800" baseline="30000" dirty="0">
                <a:solidFill>
                  <a:srgbClr val="000066"/>
                </a:solidFill>
                <a:latin typeface="Trebuchet MS" panose="020B0603020202020204" pitchFamily="34" charset="0"/>
                <a:cs typeface="Times New Roman" panose="02020603050405020304" pitchFamily="18" charset="0"/>
              </a:rPr>
              <a:t>th</a:t>
            </a:r>
            <a:r>
              <a:rPr lang="en-US" sz="2800" dirty="0">
                <a:solidFill>
                  <a:srgbClr val="000066"/>
                </a:solidFill>
                <a:latin typeface="Trebuchet MS" panose="020B0603020202020204" pitchFamily="34" charset="0"/>
                <a:cs typeface="Times New Roman" panose="02020603050405020304" pitchFamily="18" charset="0"/>
              </a:rPr>
              <a:t> birthday</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date school attendance began</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date school attendance ended</a:t>
            </a:r>
          </a:p>
          <a:p>
            <a:pPr marL="457200" lvl="1" indent="-457200">
              <a:spcBef>
                <a:spcPts val="0"/>
              </a:spcBef>
              <a:buClr>
                <a:srgbClr val="000066"/>
              </a:buClr>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child’s 23</a:t>
            </a:r>
            <a:r>
              <a:rPr lang="en-US" sz="2800" baseline="30000" dirty="0">
                <a:solidFill>
                  <a:srgbClr val="000066"/>
                </a:solidFill>
                <a:latin typeface="Trebuchet MS" panose="020B0603020202020204" pitchFamily="34" charset="0"/>
                <a:cs typeface="Times New Roman" panose="02020603050405020304" pitchFamily="18" charset="0"/>
              </a:rPr>
              <a:t>rd</a:t>
            </a:r>
            <a:r>
              <a:rPr lang="en-US" sz="2800" dirty="0">
                <a:solidFill>
                  <a:srgbClr val="000066"/>
                </a:solidFill>
                <a:latin typeface="Trebuchet MS" panose="020B0603020202020204" pitchFamily="34" charset="0"/>
                <a:cs typeface="Times New Roman" panose="02020603050405020304" pitchFamily="18" charset="0"/>
              </a:rPr>
              <a:t> birthday</a:t>
            </a:r>
          </a:p>
          <a:p>
            <a:pPr marL="685800" lvl="1" indent="-457200">
              <a:spcBef>
                <a:spcPts val="0"/>
              </a:spcBef>
              <a:buClr>
                <a:srgbClr val="000066"/>
              </a:buClr>
              <a:buFontTx/>
              <a:buChar char="−"/>
            </a:pPr>
            <a:endParaRPr lang="en-US" sz="2800" dirty="0">
              <a:solidFill>
                <a:srgbClr val="000066"/>
              </a:solidFill>
              <a:latin typeface="Trebuchet MS" panose="020B0603020202020204" pitchFamily="34" charset="0"/>
              <a:cs typeface="Times New Roman" panose="02020603050405020304" pitchFamily="18"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28839" y="0"/>
            <a:ext cx="10063162" cy="1200150"/>
          </a:xfrm>
        </p:spPr>
        <p:txBody>
          <a:bodyPr/>
          <a:lstStyle/>
          <a:p>
            <a:pPr>
              <a:defRPr/>
            </a:pPr>
            <a:r>
              <a:rPr lang="en-US" sz="4800" b="1" dirty="0">
                <a:solidFill>
                  <a:srgbClr val="002060"/>
                </a:solidFill>
                <a:effectLst/>
                <a:latin typeface="Trebuchet MS" panose="020B0603020202020204" pitchFamily="34" charset="0"/>
              </a:rPr>
              <a:t>Event Dates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220450066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15</a:t>
            </a:fld>
            <a:endParaRPr lang="en-US" dirty="0"/>
          </a:p>
        </p:txBody>
      </p:sp>
      <p:sp>
        <p:nvSpPr>
          <p:cNvPr id="6148" name="Rectangle 3"/>
          <p:cNvSpPr>
            <a:spLocks noGrp="1" noChangeArrowheads="1"/>
          </p:cNvSpPr>
          <p:nvPr>
            <p:ph type="body" idx="4294967295"/>
          </p:nvPr>
        </p:nvSpPr>
        <p:spPr>
          <a:xfrm>
            <a:off x="523292" y="1458080"/>
            <a:ext cx="11543790" cy="4898270"/>
          </a:xfrm>
        </p:spPr>
        <p:txBody>
          <a:bodyPr>
            <a:noAutofit/>
          </a:bodyPr>
          <a:lstStyle/>
          <a:p>
            <a:pPr marL="0" lvl="1" indent="0">
              <a:spcBef>
                <a:spcPts val="0"/>
              </a:spcBef>
              <a:buClr>
                <a:srgbClr val="000066"/>
              </a:buClr>
              <a:buNone/>
            </a:pPr>
            <a:r>
              <a:rPr lang="en-US" sz="2800" dirty="0">
                <a:solidFill>
                  <a:srgbClr val="002060"/>
                </a:solidFill>
                <a:latin typeface="Trebuchet MS" panose="020B0603020202020204" pitchFamily="34" charset="0"/>
                <a:cs typeface="Times New Roman" panose="02020603050405020304" pitchFamily="18" charset="0"/>
              </a:rPr>
              <a:t>When dealing with school age dependency, the effective date can be influenced by several factors:</a:t>
            </a:r>
          </a:p>
          <a:p>
            <a:pPr marL="457200" lvl="1" indent="-457200">
              <a:spcBef>
                <a:spcPts val="0"/>
              </a:spcBef>
              <a:buClr>
                <a:srgbClr val="000066"/>
              </a:buClr>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Was the child in school during his/her 18</a:t>
            </a:r>
            <a:r>
              <a:rPr lang="en-US" sz="2800" baseline="30000" dirty="0">
                <a:solidFill>
                  <a:srgbClr val="002060"/>
                </a:solidFill>
                <a:latin typeface="Trebuchet MS" panose="020B0603020202020204" pitchFamily="34" charset="0"/>
                <a:cs typeface="Times New Roman" panose="02020603050405020304" pitchFamily="18" charset="0"/>
              </a:rPr>
              <a:t>th</a:t>
            </a:r>
            <a:r>
              <a:rPr lang="en-US" sz="2800" dirty="0">
                <a:solidFill>
                  <a:srgbClr val="002060"/>
                </a:solidFill>
                <a:latin typeface="Trebuchet MS" panose="020B0603020202020204" pitchFamily="34" charset="0"/>
                <a:cs typeface="Times New Roman" panose="02020603050405020304" pitchFamily="18" charset="0"/>
              </a:rPr>
              <a:t> birthday?</a:t>
            </a:r>
          </a:p>
          <a:p>
            <a:pPr marL="457200" lvl="1" indent="-457200">
              <a:spcBef>
                <a:spcPts val="0"/>
              </a:spcBef>
              <a:buClr>
                <a:srgbClr val="000066"/>
              </a:buClr>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Did the child attend school continuously?</a:t>
            </a:r>
          </a:p>
          <a:p>
            <a:pPr marL="914400" lvl="2" indent="-457200">
              <a:spcBef>
                <a:spcPts val="0"/>
              </a:spcBef>
              <a:buClr>
                <a:srgbClr val="000066"/>
              </a:buClr>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Holidays</a:t>
            </a:r>
          </a:p>
          <a:p>
            <a:pPr marL="914400" lvl="2" indent="-457200">
              <a:spcBef>
                <a:spcPts val="0"/>
              </a:spcBef>
              <a:buClr>
                <a:srgbClr val="000066"/>
              </a:buClr>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Summer Vacation</a:t>
            </a:r>
          </a:p>
          <a:p>
            <a:pPr marL="457200" lvl="1" indent="-457200">
              <a:spcBef>
                <a:spcPts val="0"/>
              </a:spcBef>
              <a:buClr>
                <a:srgbClr val="000066"/>
              </a:buClr>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Did the child turn 18 during a holiday/vacation period?</a:t>
            </a:r>
          </a:p>
          <a:p>
            <a:pPr marL="457200" lvl="1" indent="-457200">
              <a:spcBef>
                <a:spcPts val="0"/>
              </a:spcBef>
              <a:buClr>
                <a:srgbClr val="000066"/>
              </a:buClr>
              <a:buFont typeface="Arial" panose="020B0604020202020204" pitchFamily="34" charset="0"/>
              <a:buChar char="•"/>
            </a:pPr>
            <a:r>
              <a:rPr lang="en-US" sz="2800" dirty="0">
                <a:solidFill>
                  <a:srgbClr val="002060"/>
                </a:solidFill>
                <a:latin typeface="Trebuchet MS" panose="020B0603020202020204" pitchFamily="34" charset="0"/>
                <a:cs typeface="Times New Roman" panose="02020603050405020304" pitchFamily="18" charset="0"/>
              </a:rPr>
              <a:t>When did the child start to attend school?</a:t>
            </a:r>
          </a:p>
          <a:p>
            <a:pPr marL="0" indent="0">
              <a:buClr>
                <a:srgbClr val="1D3275"/>
              </a:buClr>
              <a:buNone/>
            </a:pPr>
            <a:endParaRPr lang="en-US" dirty="0">
              <a:latin typeface="Times New Roman" panose="02020603050405020304" pitchFamily="18" charset="0"/>
              <a:cs typeface="Times New Roman" panose="02020603050405020304" pitchFamily="18" charset="0"/>
            </a:endParaRPr>
          </a:p>
          <a:p>
            <a:pPr>
              <a:buClr>
                <a:srgbClr val="1D3275"/>
              </a:buClr>
              <a:buFont typeface="Wingdings" pitchFamily="2" charset="2"/>
              <a:buNone/>
            </a:pPr>
            <a:endParaRPr lang="en-US" dirty="0">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2128838" y="0"/>
            <a:ext cx="10063162" cy="1185863"/>
          </a:xfrm>
        </p:spPr>
        <p:txBody>
          <a:bodyPr/>
          <a:lstStyle/>
          <a:p>
            <a:pPr>
              <a:defRPr/>
            </a:pPr>
            <a:r>
              <a:rPr lang="en-US" sz="4800" b="1" dirty="0">
                <a:effectLst/>
                <a:latin typeface="Trebuchet MS" panose="020B0603020202020204" pitchFamily="34" charset="0"/>
              </a:rPr>
              <a:t>Event Dates – School Child</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30721937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16</a:t>
            </a:fld>
            <a:endParaRPr lang="en-US" dirty="0"/>
          </a:p>
        </p:txBody>
      </p:sp>
      <p:sp>
        <p:nvSpPr>
          <p:cNvPr id="6148" name="Rectangle 3"/>
          <p:cNvSpPr>
            <a:spLocks noGrp="1" noChangeArrowheads="1"/>
          </p:cNvSpPr>
          <p:nvPr>
            <p:ph type="body" idx="4294967295"/>
          </p:nvPr>
        </p:nvSpPr>
        <p:spPr>
          <a:xfrm>
            <a:off x="523292" y="1458080"/>
            <a:ext cx="11543790" cy="4898270"/>
          </a:xfrm>
        </p:spPr>
        <p:txBody>
          <a:bodyPr>
            <a:noAutofit/>
          </a:bodyPr>
          <a:lstStyle/>
          <a:p>
            <a:pPr marL="0" lvl="1" indent="0">
              <a:spcBef>
                <a:spcPts val="0"/>
              </a:spcBef>
              <a:buClr>
                <a:srgbClr val="000066"/>
              </a:buClr>
              <a:buNone/>
            </a:pPr>
            <a:r>
              <a:rPr lang="en-US" sz="2800" dirty="0">
                <a:latin typeface="Trebuchet MS" panose="020B0603020202020204" pitchFamily="34" charset="0"/>
              </a:rPr>
              <a:t>VA received a complete VA Form 21-674 on March 12, 2017, requesting that Billy be added as a school child to the Veteran’s award. The VA Form 21-674 shows that Billy is currently attending high school and will be attending an accredited university in the fall. The system shows a birthdate of August 16, 1999, for Billy. However, after reviewing the file, you find a birth certificate with a birthdate of March 16, 1999. What is the correct effective/payment date for the addition of the child?</a:t>
            </a:r>
            <a:endParaRPr lang="en-US" sz="2800" dirty="0">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2128838" y="0"/>
            <a:ext cx="10063162" cy="1185863"/>
          </a:xfrm>
        </p:spPr>
        <p:txBody>
          <a:bodyPr/>
          <a:lstStyle/>
          <a:p>
            <a:pPr>
              <a:defRPr/>
            </a:pPr>
            <a:r>
              <a:rPr lang="en-US" sz="4800" b="1" dirty="0">
                <a:effectLst/>
                <a:latin typeface="Trebuchet MS" panose="020B0603020202020204" pitchFamily="34" charset="0"/>
              </a:rPr>
              <a:t>Scenario #1</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92727235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17</a:t>
            </a:fld>
            <a:endParaRPr lang="en-US" dirty="0"/>
          </a:p>
        </p:txBody>
      </p:sp>
      <p:sp>
        <p:nvSpPr>
          <p:cNvPr id="6148" name="Rectangle 3"/>
          <p:cNvSpPr>
            <a:spLocks noGrp="1" noChangeArrowheads="1"/>
          </p:cNvSpPr>
          <p:nvPr>
            <p:ph type="body" idx="4294967295"/>
          </p:nvPr>
        </p:nvSpPr>
        <p:spPr>
          <a:xfrm>
            <a:off x="523292" y="1443090"/>
            <a:ext cx="11528800" cy="4913260"/>
          </a:xfrm>
        </p:spPr>
        <p:txBody>
          <a:bodyPr>
            <a:noAutofit/>
          </a:bodyPr>
          <a:lstStyle/>
          <a:p>
            <a:pPr marL="0" lvl="1" indent="0">
              <a:spcBef>
                <a:spcPts val="0"/>
              </a:spcBef>
              <a:buClr>
                <a:srgbClr val="000066"/>
              </a:buClr>
              <a:buNone/>
            </a:pPr>
            <a:r>
              <a:rPr lang="en-US" b="1" dirty="0">
                <a:solidFill>
                  <a:srgbClr val="C00000"/>
                </a:solidFill>
                <a:latin typeface="Times New Roman" panose="02020603050405020304" pitchFamily="18" charset="0"/>
                <a:cs typeface="Times New Roman" panose="02020603050405020304" pitchFamily="18" charset="0"/>
              </a:rPr>
              <a:t>School Child Effective Date: March 16, 2017</a:t>
            </a:r>
          </a:p>
          <a:p>
            <a:pPr marL="0" lvl="1" indent="0">
              <a:spcBef>
                <a:spcPts val="0"/>
              </a:spcBef>
              <a:buClr>
                <a:srgbClr val="000066"/>
              </a:buClr>
              <a:buNone/>
            </a:pPr>
            <a:r>
              <a:rPr lang="en-US" b="1" dirty="0">
                <a:solidFill>
                  <a:srgbClr val="C00000"/>
                </a:solidFill>
                <a:latin typeface="Times New Roman" panose="02020603050405020304" pitchFamily="18" charset="0"/>
                <a:cs typeface="Times New Roman" panose="02020603050405020304" pitchFamily="18" charset="0"/>
              </a:rPr>
              <a:t>School Child Payment Date: April 1, 2017</a:t>
            </a:r>
          </a:p>
          <a:p>
            <a:pPr marL="0" lvl="1" indent="0">
              <a:spcBef>
                <a:spcPts val="0"/>
              </a:spcBef>
              <a:buClr>
                <a:srgbClr val="000066"/>
              </a:buClr>
              <a:buNone/>
            </a:pPr>
            <a:endParaRPr lang="en-US" dirty="0">
              <a:latin typeface="Times New Roman" panose="02020603050405020304" pitchFamily="18" charset="0"/>
              <a:cs typeface="Times New Roman" panose="02020603050405020304" pitchFamily="18" charset="0"/>
            </a:endParaRPr>
          </a:p>
          <a:p>
            <a:pPr marL="0" lvl="1" indent="0">
              <a:spcBef>
                <a:spcPts val="0"/>
              </a:spcBef>
              <a:buClr>
                <a:srgbClr val="000066"/>
              </a:buClr>
              <a:buNone/>
            </a:pPr>
            <a:r>
              <a:rPr lang="en-US" b="1" u="sng" dirty="0">
                <a:latin typeface="Times New Roman" panose="02020603050405020304" pitchFamily="18" charset="0"/>
                <a:cs typeface="Times New Roman" panose="02020603050405020304" pitchFamily="18" charset="0"/>
              </a:rPr>
              <a:t>Reminders</a:t>
            </a:r>
          </a:p>
          <a:p>
            <a:pPr marL="0" lvl="1" indent="0">
              <a:spcBef>
                <a:spcPts val="0"/>
              </a:spcBef>
              <a:buClr>
                <a:srgbClr val="000066"/>
              </a:buClr>
              <a:buNone/>
            </a:pPr>
            <a:r>
              <a:rPr lang="en-US" dirty="0">
                <a:latin typeface="Times New Roman" panose="02020603050405020304" pitchFamily="18" charset="0"/>
                <a:cs typeface="Times New Roman" panose="02020603050405020304" pitchFamily="18" charset="0"/>
              </a:rPr>
              <a:t>Continue the dependent as a minor child through the end of the birthday month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(March 16</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 March 30</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a:t>
            </a:r>
          </a:p>
          <a:p>
            <a:pPr marL="0" lvl="1" indent="0">
              <a:spcBef>
                <a:spcPts val="0"/>
              </a:spcBef>
              <a:buClr>
                <a:srgbClr val="000066"/>
              </a:buClr>
              <a:buNone/>
            </a:pPr>
            <a:endParaRPr lang="en-US" dirty="0">
              <a:latin typeface="Times New Roman" panose="02020603050405020304" pitchFamily="18" charset="0"/>
              <a:cs typeface="Times New Roman" panose="02020603050405020304" pitchFamily="18" charset="0"/>
            </a:endParaRPr>
          </a:p>
          <a:p>
            <a:pPr marL="0" lvl="1" indent="0">
              <a:spcBef>
                <a:spcPts val="0"/>
              </a:spcBef>
              <a:buClr>
                <a:srgbClr val="000066"/>
              </a:buClr>
              <a:buNone/>
            </a:pPr>
            <a:r>
              <a:rPr lang="en-US" dirty="0">
                <a:latin typeface="Times New Roman" panose="02020603050405020304" pitchFamily="18" charset="0"/>
                <a:cs typeface="Times New Roman" panose="02020603050405020304" pitchFamily="18" charset="0"/>
              </a:rPr>
              <a:t>Stop payment for the school child on the earlier of these dates:</a:t>
            </a:r>
          </a:p>
          <a:p>
            <a:pPr marL="457200" lvl="1" indent="-457200">
              <a:spcBef>
                <a:spcPts val="0"/>
              </a:spcBef>
              <a:buClr>
                <a:srgbClr val="000066"/>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College Graduation</a:t>
            </a:r>
          </a:p>
          <a:p>
            <a:pPr marL="457200" lvl="1" indent="-457200">
              <a:spcBef>
                <a:spcPts val="0"/>
              </a:spcBef>
              <a:buClr>
                <a:srgbClr val="000066"/>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23</a:t>
            </a:r>
            <a:r>
              <a:rPr lang="en-US" baseline="30000" dirty="0">
                <a:latin typeface="Times New Roman" panose="02020603050405020304" pitchFamily="18" charset="0"/>
                <a:cs typeface="Times New Roman" panose="02020603050405020304" pitchFamily="18" charset="0"/>
              </a:rPr>
              <a:t>rd</a:t>
            </a:r>
            <a:r>
              <a:rPr lang="en-US" dirty="0">
                <a:latin typeface="Times New Roman" panose="02020603050405020304" pitchFamily="18" charset="0"/>
                <a:cs typeface="Times New Roman" panose="02020603050405020304" pitchFamily="18" charset="0"/>
              </a:rPr>
              <a:t> Birthday</a:t>
            </a:r>
          </a:p>
          <a:p>
            <a:pPr marL="457200" lvl="1" indent="-457200">
              <a:spcBef>
                <a:spcPts val="0"/>
              </a:spcBef>
              <a:buClr>
                <a:srgbClr val="000066"/>
              </a:buCl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0" lvl="1" indent="0">
              <a:spcBef>
                <a:spcPts val="0"/>
              </a:spcBef>
              <a:buClr>
                <a:srgbClr val="000066"/>
              </a:buClr>
              <a:buNone/>
            </a:pPr>
            <a:r>
              <a:rPr lang="en-US" dirty="0">
                <a:latin typeface="Times New Roman" panose="02020603050405020304" pitchFamily="18" charset="0"/>
                <a:cs typeface="Times New Roman" panose="02020603050405020304" pitchFamily="18" charset="0"/>
              </a:rPr>
              <a:t>Verify school attendance.</a:t>
            </a:r>
          </a:p>
        </p:txBody>
      </p:sp>
      <p:sp>
        <p:nvSpPr>
          <p:cNvPr id="504834" name="Rectangle 2"/>
          <p:cNvSpPr>
            <a:spLocks noGrp="1" noChangeArrowheads="1"/>
          </p:cNvSpPr>
          <p:nvPr>
            <p:ph type="title" idx="4294967295"/>
          </p:nvPr>
        </p:nvSpPr>
        <p:spPr>
          <a:xfrm>
            <a:off x="2128838" y="0"/>
            <a:ext cx="10063162" cy="1185863"/>
          </a:xfrm>
        </p:spPr>
        <p:txBody>
          <a:bodyPr/>
          <a:lstStyle/>
          <a:p>
            <a:pPr>
              <a:defRPr/>
            </a:pPr>
            <a:r>
              <a:rPr lang="en-US" sz="4800" b="1" dirty="0">
                <a:effectLst/>
                <a:latin typeface="Trebuchet MS" panose="020B0603020202020204" pitchFamily="34" charset="0"/>
              </a:rPr>
              <a:t>Scenario #1</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21036515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214438"/>
          </a:xfrm>
        </p:spPr>
        <p:txBody>
          <a:bodyPr/>
          <a:lstStyle/>
          <a:p>
            <a:r>
              <a:rPr lang="en-US" sz="4800" b="1" dirty="0">
                <a:effectLst/>
                <a:latin typeface="Trebuchet MS" panose="020B0603020202020204" pitchFamily="34" charset="0"/>
              </a:rPr>
              <a:t>Sharp v. Shinseki</a:t>
            </a:r>
          </a:p>
        </p:txBody>
      </p:sp>
      <p:sp>
        <p:nvSpPr>
          <p:cNvPr id="3" name="Content Placeholder 2"/>
          <p:cNvSpPr>
            <a:spLocks noGrp="1"/>
          </p:cNvSpPr>
          <p:nvPr>
            <p:ph idx="1"/>
          </p:nvPr>
        </p:nvSpPr>
        <p:spPr>
          <a:xfrm>
            <a:off x="517670" y="1458264"/>
            <a:ext cx="11564401" cy="4837605"/>
          </a:xfrm>
        </p:spPr>
        <p:txBody>
          <a:bodyPr>
            <a:noAutofit/>
          </a:bodyPr>
          <a:lstStyle/>
          <a:p>
            <a:pPr marL="457200" indent="-457200">
              <a:spcBef>
                <a:spcPts val="0"/>
              </a:spcBef>
              <a:buFont typeface="Arial" panose="020B0604020202020204" pitchFamily="34" charset="0"/>
              <a:buChar char="•"/>
            </a:pPr>
            <a:r>
              <a:rPr lang="en-US" dirty="0">
                <a:latin typeface="Trebuchet MS" panose="020B0603020202020204" pitchFamily="34" charset="0"/>
              </a:rPr>
              <a:t>The decision allows for VA to use past evidence (&lt;8 years) to grant entitlement to additional benefits for dependents when processing a rating decision that grants service-connection or an increased evaluation of at least a 30% evaluation.</a:t>
            </a:r>
          </a:p>
          <a:p>
            <a:pPr marL="457200" indent="-457200">
              <a:spcBef>
                <a:spcPts val="0"/>
              </a:spcBef>
              <a:buFont typeface="Arial" panose="020B0604020202020204" pitchFamily="34" charset="0"/>
              <a:buChar char="•"/>
            </a:pPr>
            <a:r>
              <a:rPr lang="en-US" dirty="0">
                <a:latin typeface="Trebuchet MS" panose="020B0603020202020204" pitchFamily="34" charset="0"/>
              </a:rPr>
              <a:t>The decision also requires VA to notify the Veteran about the potential for additional dependency benefits every time a rating grants or increases entitlement to as least a 30% evaluation.</a:t>
            </a:r>
          </a:p>
        </p:txBody>
      </p:sp>
      <p:sp>
        <p:nvSpPr>
          <p:cNvPr id="4" name="Slide Number Placeholder 3"/>
          <p:cNvSpPr>
            <a:spLocks noGrp="1"/>
          </p:cNvSpPr>
          <p:nvPr>
            <p:ph type="sldNum" sz="quarter" idx="10"/>
          </p:nvPr>
        </p:nvSpPr>
        <p:spPr>
          <a:xfrm>
            <a:off x="10566400" y="6400800"/>
            <a:ext cx="1625600" cy="457200"/>
          </a:xfrm>
        </p:spPr>
        <p:txBody>
          <a:bodyPr/>
          <a:lstStyle/>
          <a:p>
            <a:fld id="{7C414AED-89CE-4A48-8B2B-1B3A5C68EA2A}" type="slidenum">
              <a:rPr lang="en-US" smtClean="0"/>
              <a:t>18</a:t>
            </a:fld>
            <a:endParaRPr lang="en-US" dirty="0"/>
          </a:p>
        </p:txBody>
      </p:sp>
    </p:spTree>
    <p:extLst>
      <p:ext uri="{BB962C8B-B14F-4D97-AF65-F5344CB8AC3E}">
        <p14:creationId xmlns:p14="http://schemas.microsoft.com/office/powerpoint/2010/main" val="1967418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14550" y="0"/>
            <a:ext cx="10077450" cy="1200150"/>
          </a:xfrm>
        </p:spPr>
        <p:txBody>
          <a:bodyPr/>
          <a:lstStyle/>
          <a:p>
            <a:r>
              <a:rPr lang="en-US" altLang="en-US" sz="4800" b="1" dirty="0">
                <a:effectLst/>
                <a:latin typeface="Trebuchet MS" panose="020B0603020202020204" pitchFamily="34" charset="0"/>
              </a:rPr>
              <a:t>Time Limits for </a:t>
            </a:r>
            <a:br>
              <a:rPr lang="en-US" altLang="en-US" sz="4800" b="1" dirty="0">
                <a:effectLst/>
                <a:latin typeface="Trebuchet MS" panose="020B0603020202020204" pitchFamily="34" charset="0"/>
              </a:rPr>
            </a:br>
            <a:r>
              <a:rPr lang="en-US" altLang="en-US" sz="4800" b="1" dirty="0">
                <a:effectLst/>
                <a:latin typeface="Trebuchet MS" panose="020B0603020202020204" pitchFamily="34" charset="0"/>
              </a:rPr>
              <a:t>Evidence Submission</a:t>
            </a:r>
            <a:endParaRPr lang="en-US" sz="4800" b="1" dirty="0">
              <a:effectLst/>
              <a:latin typeface="Trebuchet MS" panose="020B0603020202020204" pitchFamily="34" charset="0"/>
            </a:endParaRPr>
          </a:p>
        </p:txBody>
      </p:sp>
      <p:sp>
        <p:nvSpPr>
          <p:cNvPr id="2" name="Slide Number Placeholder 1"/>
          <p:cNvSpPr>
            <a:spLocks noGrp="1"/>
          </p:cNvSpPr>
          <p:nvPr>
            <p:ph type="sldNum" sz="quarter" idx="10"/>
          </p:nvPr>
        </p:nvSpPr>
        <p:spPr/>
        <p:txBody>
          <a:bodyPr/>
          <a:lstStyle/>
          <a:p>
            <a:pPr>
              <a:defRPr/>
            </a:pPr>
            <a:fld id="{2CA6A732-E78B-48DB-894A-677EA0D48075}" type="slidenum">
              <a:rPr lang="en-US" smtClean="0"/>
              <a:pPr>
                <a:defRPr/>
              </a:pPr>
              <a:t>19</a:t>
            </a:fld>
            <a:endParaRPr lang="en-US" dirty="0"/>
          </a:p>
        </p:txBody>
      </p:sp>
      <p:sp>
        <p:nvSpPr>
          <p:cNvPr id="5" name="TextBox 4"/>
          <p:cNvSpPr txBox="1"/>
          <p:nvPr/>
        </p:nvSpPr>
        <p:spPr>
          <a:xfrm>
            <a:off x="525398" y="1436559"/>
            <a:ext cx="11556674" cy="4919791"/>
          </a:xfrm>
          <a:prstGeom prst="rect">
            <a:avLst/>
          </a:prstGeom>
          <a:noFill/>
        </p:spPr>
        <p:txBody>
          <a:bodyPr wrap="square" rtlCol="0">
            <a:noAutofit/>
          </a:bodyPr>
          <a:lstStyle/>
          <a:p>
            <a:r>
              <a:rPr lang="en-US" sz="2800" dirty="0">
                <a:solidFill>
                  <a:srgbClr val="000066"/>
                </a:solidFill>
                <a:latin typeface="Trebuchet MS" panose="020B0603020202020204" pitchFamily="34" charset="0"/>
                <a:cs typeface="Times New Roman" panose="02020603050405020304" pitchFamily="18" charset="0"/>
              </a:rPr>
              <a:t>The Veteran has one year from the date the notification letter was sent to submit a claim for dependency and retain eligibility to the earliest possible effective date.</a:t>
            </a:r>
          </a:p>
          <a:p>
            <a:pPr marL="457200" indent="-457200">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claim is received within one year</a:t>
            </a:r>
          </a:p>
          <a:p>
            <a:pPr marL="914400" lvl="1" indent="-457200">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effective date </a:t>
            </a:r>
            <a:r>
              <a:rPr lang="en-US" sz="2800" b="1" i="1" dirty="0">
                <a:solidFill>
                  <a:srgbClr val="000066"/>
                </a:solidFill>
                <a:latin typeface="Trebuchet MS" panose="020B0603020202020204" pitchFamily="34" charset="0"/>
                <a:cs typeface="Times New Roman" panose="02020603050405020304" pitchFamily="18" charset="0"/>
              </a:rPr>
              <a:t>can</a:t>
            </a:r>
            <a:r>
              <a:rPr lang="en-US" sz="2800" dirty="0">
                <a:solidFill>
                  <a:srgbClr val="000066"/>
                </a:solidFill>
                <a:latin typeface="Trebuchet MS" panose="020B0603020202020204" pitchFamily="34" charset="0"/>
                <a:cs typeface="Times New Roman" panose="02020603050405020304" pitchFamily="18" charset="0"/>
              </a:rPr>
              <a:t> go back as far as the original effective date from the rating</a:t>
            </a:r>
          </a:p>
          <a:p>
            <a:pPr marL="457200" indent="-457200">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claim is received after one year</a:t>
            </a:r>
          </a:p>
          <a:p>
            <a:pPr marL="914400" lvl="1" indent="-457200">
              <a:buFont typeface="Arial" panose="020B0604020202020204" pitchFamily="34" charset="0"/>
              <a:buChar char="•"/>
            </a:pPr>
            <a:r>
              <a:rPr lang="en-US" sz="2800" dirty="0">
                <a:solidFill>
                  <a:srgbClr val="000066"/>
                </a:solidFill>
                <a:latin typeface="Trebuchet MS" panose="020B0603020202020204" pitchFamily="34" charset="0"/>
                <a:cs typeface="Times New Roman" panose="02020603050405020304" pitchFamily="18" charset="0"/>
              </a:rPr>
              <a:t>the effective date </a:t>
            </a:r>
            <a:r>
              <a:rPr lang="en-US" sz="2800" b="1" i="1" dirty="0">
                <a:solidFill>
                  <a:srgbClr val="000066"/>
                </a:solidFill>
                <a:latin typeface="Trebuchet MS" panose="020B0603020202020204" pitchFamily="34" charset="0"/>
                <a:cs typeface="Times New Roman" panose="02020603050405020304" pitchFamily="18" charset="0"/>
              </a:rPr>
              <a:t>can</a:t>
            </a:r>
            <a:r>
              <a:rPr lang="en-US" sz="2800" dirty="0">
                <a:solidFill>
                  <a:srgbClr val="000066"/>
                </a:solidFill>
                <a:latin typeface="Trebuchet MS" panose="020B0603020202020204" pitchFamily="34" charset="0"/>
                <a:cs typeface="Times New Roman" panose="02020603050405020304" pitchFamily="18" charset="0"/>
              </a:rPr>
              <a:t> go back as far as the date of claim</a:t>
            </a:r>
          </a:p>
        </p:txBody>
      </p:sp>
    </p:spTree>
    <p:extLst>
      <p:ext uri="{BB962C8B-B14F-4D97-AF65-F5344CB8AC3E}">
        <p14:creationId xmlns:p14="http://schemas.microsoft.com/office/powerpoint/2010/main" val="3095079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2128839" y="0"/>
            <a:ext cx="10063162" cy="1214438"/>
          </a:xfrm>
        </p:spPr>
        <p:txBody>
          <a:bodyPr/>
          <a:lstStyle/>
          <a:p>
            <a:pPr>
              <a:defRPr/>
            </a:pPr>
            <a:r>
              <a:rPr lang="en-US" sz="4800" b="1" dirty="0">
                <a:solidFill>
                  <a:srgbClr val="002060"/>
                </a:solidFill>
                <a:effectLst/>
                <a:latin typeface="Trebuchet MS" panose="020B0603020202020204" pitchFamily="34" charset="0"/>
              </a:rPr>
              <a:t>Lesson Objectives</a:t>
            </a:r>
          </a:p>
        </p:txBody>
      </p:sp>
      <p:sp>
        <p:nvSpPr>
          <p:cNvPr id="4100" name="Rectangle 6"/>
          <p:cNvSpPr>
            <a:spLocks noGrp="1" noChangeArrowheads="1"/>
          </p:cNvSpPr>
          <p:nvPr>
            <p:ph idx="1"/>
          </p:nvPr>
        </p:nvSpPr>
        <p:spPr>
          <a:xfrm>
            <a:off x="508000" y="1417820"/>
            <a:ext cx="11574072" cy="4938530"/>
          </a:xfrm>
        </p:spPr>
        <p:txBody>
          <a:bodyPr>
            <a:noAutofit/>
          </a:bodyPr>
          <a:lstStyle/>
          <a:p>
            <a:pPr marL="0" indent="0">
              <a:spcBef>
                <a:spcPts val="0"/>
              </a:spcBef>
              <a:spcAft>
                <a:spcPts val="0"/>
              </a:spcAft>
              <a:buNone/>
            </a:pPr>
            <a:r>
              <a:rPr lang="en-US" dirty="0">
                <a:solidFill>
                  <a:srgbClr val="002060"/>
                </a:solidFill>
                <a:latin typeface="Trebuchet MS" panose="020B0603020202020204" pitchFamily="34" charset="0"/>
                <a:cs typeface="Arial" panose="020B0604020202020204" pitchFamily="34" charset="0"/>
              </a:rPr>
              <a:t>Upon completion of this lesson and given all available resources to include the live manual, the student will be able to:</a:t>
            </a:r>
          </a:p>
          <a:p>
            <a:pPr marL="457200" indent="-457200" eaLnBrk="1" hangingPunct="1">
              <a:spcBef>
                <a:spcPts val="0"/>
              </a:spcBef>
              <a:spcAft>
                <a:spcPts val="0"/>
              </a:spcAft>
              <a:buFont typeface="Arial" panose="020B0604020202020204" pitchFamily="34" charset="0"/>
              <a:buChar char="•"/>
            </a:pPr>
            <a:r>
              <a:rPr lang="en-US" altLang="en-US" dirty="0">
                <a:solidFill>
                  <a:srgbClr val="002060"/>
                </a:solidFill>
                <a:latin typeface="Trebuchet MS" panose="020B0603020202020204" pitchFamily="34" charset="0"/>
                <a:cs typeface="Arial" panose="020B0604020202020204" pitchFamily="34" charset="0"/>
              </a:rPr>
              <a:t>define terms associated with effective and payment dates</a:t>
            </a:r>
          </a:p>
          <a:p>
            <a:pPr marL="457200" lvl="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apply regulations concerning effective and payment dates for establishing dependents</a:t>
            </a:r>
          </a:p>
          <a:p>
            <a:pPr marL="457200" lvl="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understand the effect of the Sharp v. Shinseki decision</a:t>
            </a:r>
          </a:p>
          <a:p>
            <a:pPr marL="45720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apply regulations concerning effective and payment dates for removing dependents</a:t>
            </a:r>
            <a:endParaRPr lang="en-US" sz="2400" dirty="0"/>
          </a:p>
          <a:p>
            <a:pPr eaLnBrk="1" hangingPunct="1"/>
            <a:endParaRPr lang="en-US" altLang="en-US" sz="2400" dirty="0">
              <a:solidFill>
                <a:srgbClr val="000066"/>
              </a:solidFill>
              <a:latin typeface="Times New Roman" panose="02020603050405020304" pitchFamily="18" charset="0"/>
              <a:cs typeface="Times New Roman" panose="02020603050405020304" pitchFamily="18" charset="0"/>
            </a:endParaRPr>
          </a:p>
        </p:txBody>
      </p:sp>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83011931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14550" y="0"/>
            <a:ext cx="10077450" cy="1200150"/>
          </a:xfrm>
        </p:spPr>
        <p:txBody>
          <a:bodyPr/>
          <a:lstStyle/>
          <a:p>
            <a:r>
              <a:rPr lang="en-US" altLang="en-US" sz="4800" b="1" dirty="0">
                <a:effectLst/>
                <a:latin typeface="Trebuchet MS" panose="020B0603020202020204" pitchFamily="34" charset="0"/>
              </a:rPr>
              <a:t>Scenario #2</a:t>
            </a:r>
            <a:endParaRPr lang="en-US" sz="4800" b="1" dirty="0">
              <a:effectLst/>
              <a:latin typeface="Trebuchet MS" panose="020B0603020202020204" pitchFamily="34" charset="0"/>
            </a:endParaRPr>
          </a:p>
        </p:txBody>
      </p:sp>
      <p:sp>
        <p:nvSpPr>
          <p:cNvPr id="2" name="Slide Number Placeholder 1"/>
          <p:cNvSpPr>
            <a:spLocks noGrp="1"/>
          </p:cNvSpPr>
          <p:nvPr>
            <p:ph type="sldNum" sz="quarter" idx="10"/>
          </p:nvPr>
        </p:nvSpPr>
        <p:spPr/>
        <p:txBody>
          <a:bodyPr/>
          <a:lstStyle/>
          <a:p>
            <a:pPr>
              <a:defRPr/>
            </a:pPr>
            <a:fld id="{2CA6A732-E78B-48DB-894A-677EA0D48075}" type="slidenum">
              <a:rPr lang="en-US" smtClean="0"/>
              <a:pPr>
                <a:defRPr/>
              </a:pPr>
              <a:t>20</a:t>
            </a:fld>
            <a:endParaRPr lang="en-US" dirty="0"/>
          </a:p>
        </p:txBody>
      </p:sp>
      <p:sp>
        <p:nvSpPr>
          <p:cNvPr id="5" name="TextBox 4"/>
          <p:cNvSpPr txBox="1"/>
          <p:nvPr/>
        </p:nvSpPr>
        <p:spPr>
          <a:xfrm>
            <a:off x="510408" y="1421569"/>
            <a:ext cx="11541684" cy="4934781"/>
          </a:xfrm>
          <a:prstGeom prst="rect">
            <a:avLst/>
          </a:prstGeom>
          <a:noFill/>
        </p:spPr>
        <p:txBody>
          <a:bodyPr wrap="square" rtlCol="0">
            <a:noAutofit/>
          </a:bodyPr>
          <a:lstStyle/>
          <a:p>
            <a:r>
              <a:rPr lang="en-US" sz="2800" dirty="0">
                <a:solidFill>
                  <a:srgbClr val="002060"/>
                </a:solidFill>
                <a:latin typeface="Trebuchet MS" panose="020B0603020202020204" pitchFamily="34" charset="0"/>
              </a:rPr>
              <a:t>VA received a complete VA Form 21-686c on April 4, 2018, requesting that Harold be added onto the Veteran’s award. The Veteran and Harold were married on February 5, 2008. A review of the Veteran’s file shows that we sent a letter to the Veteran on November 24, 2017, notifying her of our decision on November 21, 2017, to increase her evaluation from 20% to 50% effective March 21, 2017. What is the correct effective/payment date for the addition of the spouse?</a:t>
            </a:r>
            <a:endParaRPr lang="en-US" sz="2800" dirty="0">
              <a:solidFill>
                <a:srgbClr val="002060"/>
              </a:solidFill>
            </a:endParaRPr>
          </a:p>
        </p:txBody>
      </p:sp>
    </p:spTree>
    <p:extLst>
      <p:ext uri="{BB962C8B-B14F-4D97-AF65-F5344CB8AC3E}">
        <p14:creationId xmlns:p14="http://schemas.microsoft.com/office/powerpoint/2010/main" val="1344336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14550" y="0"/>
            <a:ext cx="10077450" cy="1200150"/>
          </a:xfrm>
        </p:spPr>
        <p:txBody>
          <a:bodyPr/>
          <a:lstStyle/>
          <a:p>
            <a:r>
              <a:rPr lang="en-US" altLang="en-US" sz="4800" b="1" dirty="0">
                <a:effectLst/>
                <a:latin typeface="Trebuchet MS" panose="020B0603020202020204" pitchFamily="34" charset="0"/>
              </a:rPr>
              <a:t>Scenario #2</a:t>
            </a:r>
            <a:endParaRPr lang="en-US" sz="4800" b="1" dirty="0">
              <a:effectLst/>
              <a:latin typeface="Trebuchet MS" panose="020B0603020202020204" pitchFamily="34" charset="0"/>
            </a:endParaRPr>
          </a:p>
        </p:txBody>
      </p:sp>
      <p:sp>
        <p:nvSpPr>
          <p:cNvPr id="2" name="Slide Number Placeholder 1"/>
          <p:cNvSpPr>
            <a:spLocks noGrp="1"/>
          </p:cNvSpPr>
          <p:nvPr>
            <p:ph type="sldNum" sz="quarter" idx="10"/>
          </p:nvPr>
        </p:nvSpPr>
        <p:spPr/>
        <p:txBody>
          <a:bodyPr/>
          <a:lstStyle/>
          <a:p>
            <a:pPr>
              <a:defRPr/>
            </a:pPr>
            <a:fld id="{2CA6A732-E78B-48DB-894A-677EA0D48075}" type="slidenum">
              <a:rPr lang="en-US" smtClean="0"/>
              <a:pPr>
                <a:defRPr/>
              </a:pPr>
              <a:t>21</a:t>
            </a:fld>
            <a:endParaRPr lang="en-US" dirty="0"/>
          </a:p>
        </p:txBody>
      </p:sp>
      <p:sp>
        <p:nvSpPr>
          <p:cNvPr id="5" name="TextBox 4"/>
          <p:cNvSpPr txBox="1"/>
          <p:nvPr/>
        </p:nvSpPr>
        <p:spPr>
          <a:xfrm>
            <a:off x="525398" y="1436559"/>
            <a:ext cx="11526694" cy="4919791"/>
          </a:xfrm>
          <a:prstGeom prst="rect">
            <a:avLst/>
          </a:prstGeom>
          <a:noFill/>
        </p:spPr>
        <p:txBody>
          <a:bodyPr wrap="square" rtlCol="0">
            <a:noAutofit/>
          </a:bodyPr>
          <a:lstStyle/>
          <a:p>
            <a:r>
              <a:rPr lang="en-US" sz="2800" dirty="0">
                <a:solidFill>
                  <a:srgbClr val="C00000"/>
                </a:solidFill>
                <a:latin typeface="Trebuchet MS" panose="020B0603020202020204" pitchFamily="34" charset="0"/>
              </a:rPr>
              <a:t>Effective Date: March 21, 2017</a:t>
            </a:r>
          </a:p>
          <a:p>
            <a:r>
              <a:rPr lang="en-US" sz="2800" dirty="0">
                <a:solidFill>
                  <a:srgbClr val="C00000"/>
                </a:solidFill>
                <a:latin typeface="Trebuchet MS" panose="020B0603020202020204" pitchFamily="34" charset="0"/>
              </a:rPr>
              <a:t>Payment Date: April 1, 2017</a:t>
            </a:r>
          </a:p>
          <a:p>
            <a:endParaRPr lang="en-US" sz="2800" dirty="0">
              <a:solidFill>
                <a:srgbClr val="002060"/>
              </a:solidFill>
            </a:endParaRPr>
          </a:p>
        </p:txBody>
      </p:sp>
    </p:spTree>
    <p:extLst>
      <p:ext uri="{BB962C8B-B14F-4D97-AF65-F5344CB8AC3E}">
        <p14:creationId xmlns:p14="http://schemas.microsoft.com/office/powerpoint/2010/main" val="2150216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200150"/>
          </a:xfrm>
        </p:spPr>
        <p:txBody>
          <a:bodyPr/>
          <a:lstStyle/>
          <a:p>
            <a:r>
              <a:rPr lang="en-US" sz="4800" b="1" dirty="0">
                <a:effectLst/>
                <a:latin typeface="Trebuchet MS" panose="020B0603020202020204" pitchFamily="34" charset="0"/>
              </a:rPr>
              <a:t>Effective &amp; Payment Date: Dependency (Remove)</a:t>
            </a:r>
            <a:endParaRPr lang="en-US" sz="4800" dirty="0">
              <a:effectLst/>
              <a:latin typeface="Trebuchet MS" panose="020B0603020202020204" pitchFamily="34" charset="0"/>
            </a:endParaRPr>
          </a:p>
        </p:txBody>
      </p:sp>
      <p:sp>
        <p:nvSpPr>
          <p:cNvPr id="3" name="Content Placeholder 2"/>
          <p:cNvSpPr>
            <a:spLocks noGrp="1"/>
          </p:cNvSpPr>
          <p:nvPr>
            <p:ph idx="1"/>
          </p:nvPr>
        </p:nvSpPr>
        <p:spPr>
          <a:xfrm>
            <a:off x="519779" y="1438119"/>
            <a:ext cx="11547303" cy="4918231"/>
          </a:xfrm>
        </p:spPr>
        <p:txBody>
          <a:bodyPr>
            <a:noAutofit/>
          </a:bodyPr>
          <a:lstStyle/>
          <a:p>
            <a:pPr marL="0" lvl="0" indent="0">
              <a:spcBef>
                <a:spcPts val="0"/>
              </a:spcBef>
              <a:buNone/>
            </a:pPr>
            <a:r>
              <a:rPr lang="en-US" sz="2400" dirty="0">
                <a:latin typeface="Trebuchet MS" panose="020B0603020202020204" pitchFamily="34" charset="0"/>
              </a:rPr>
              <a:t>The end-of-month rule is used when determining the effective and payment date for the loss of a dependent under the following circumstances:</a:t>
            </a:r>
          </a:p>
          <a:p>
            <a:pPr marL="457200" lvl="1" indent="-457200">
              <a:spcBef>
                <a:spcPts val="0"/>
              </a:spcBef>
              <a:buClr>
                <a:srgbClr val="002060"/>
              </a:buClr>
              <a:buFont typeface="Arial" panose="020B0604020202020204" pitchFamily="34" charset="0"/>
              <a:buChar char="•"/>
            </a:pPr>
            <a:r>
              <a:rPr lang="en-US" dirty="0">
                <a:latin typeface="Trebuchet MS" panose="020B0603020202020204" pitchFamily="34" charset="0"/>
                <a:cs typeface="Times New Roman" panose="02020603050405020304" pitchFamily="18" charset="0"/>
              </a:rPr>
              <a:t>spouse </a:t>
            </a:r>
          </a:p>
          <a:p>
            <a:pPr marL="914400" lvl="2" indent="-457200">
              <a:spcBef>
                <a:spcPts val="0"/>
              </a:spcBef>
              <a:buClr>
                <a:srgbClr val="002060"/>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divorce</a:t>
            </a:r>
          </a:p>
          <a:p>
            <a:pPr marL="914400" lvl="2" indent="-457200">
              <a:spcBef>
                <a:spcPts val="0"/>
              </a:spcBef>
              <a:buClr>
                <a:srgbClr val="002060"/>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annulment</a:t>
            </a:r>
          </a:p>
          <a:p>
            <a:pPr marL="914400" lvl="2" indent="-457200">
              <a:spcBef>
                <a:spcPts val="0"/>
              </a:spcBef>
              <a:buClr>
                <a:srgbClr val="002060"/>
              </a:buClr>
              <a:buFont typeface="Arial" panose="020B0604020202020204" pitchFamily="34" charset="0"/>
              <a:buChar char="•"/>
            </a:pPr>
            <a:r>
              <a:rPr lang="en-US" sz="2400" dirty="0">
                <a:latin typeface="Trebuchet MS" panose="020B0603020202020204" pitchFamily="34" charset="0"/>
                <a:cs typeface="Times New Roman" panose="02020603050405020304" pitchFamily="18" charset="0"/>
              </a:rPr>
              <a:t>death</a:t>
            </a:r>
          </a:p>
          <a:p>
            <a:pPr marL="457200" lvl="1" indent="-457200">
              <a:spcBef>
                <a:spcPts val="0"/>
              </a:spcBef>
              <a:buClr>
                <a:srgbClr val="002060"/>
              </a:buClr>
              <a:buFont typeface="Arial" panose="020B0604020202020204" pitchFamily="34" charset="0"/>
              <a:buChar char="•"/>
            </a:pPr>
            <a:r>
              <a:rPr lang="en-US" dirty="0">
                <a:latin typeface="Trebuchet MS" panose="020B0603020202020204" pitchFamily="34" charset="0"/>
                <a:cs typeface="Times New Roman" panose="02020603050405020304" pitchFamily="18" charset="0"/>
              </a:rPr>
              <a:t>children</a:t>
            </a:r>
          </a:p>
          <a:p>
            <a:pPr marL="914400" lvl="2" indent="-457200">
              <a:spcBef>
                <a:spcPts val="0"/>
              </a:spcBef>
              <a:buClr>
                <a:srgbClr val="002060"/>
              </a:buClr>
            </a:pPr>
            <a:r>
              <a:rPr lang="en-US" sz="2400" dirty="0">
                <a:latin typeface="Trebuchet MS" panose="020B0603020202020204" pitchFamily="34" charset="0"/>
                <a:cs typeface="Times New Roman" panose="02020603050405020304" pitchFamily="18" charset="0"/>
              </a:rPr>
              <a:t>marriage</a:t>
            </a:r>
          </a:p>
          <a:p>
            <a:pPr marL="914400" lvl="2" indent="-457200">
              <a:spcBef>
                <a:spcPts val="0"/>
              </a:spcBef>
              <a:buClr>
                <a:srgbClr val="002060"/>
              </a:buClr>
            </a:pPr>
            <a:r>
              <a:rPr lang="en-US" sz="2400" dirty="0">
                <a:latin typeface="Trebuchet MS" panose="020B0603020202020204" pitchFamily="34" charset="0"/>
                <a:cs typeface="Times New Roman" panose="02020603050405020304" pitchFamily="18" charset="0"/>
              </a:rPr>
              <a:t>adoption*</a:t>
            </a:r>
          </a:p>
          <a:p>
            <a:pPr marL="914400" lvl="2" indent="-457200">
              <a:spcBef>
                <a:spcPts val="0"/>
              </a:spcBef>
              <a:buClr>
                <a:srgbClr val="002060"/>
              </a:buClr>
            </a:pPr>
            <a:r>
              <a:rPr lang="en-US" sz="2400" dirty="0">
                <a:latin typeface="Trebuchet MS" panose="020B0603020202020204" pitchFamily="34" charset="0"/>
                <a:cs typeface="Times New Roman" panose="02020603050405020304" pitchFamily="18" charset="0"/>
              </a:rPr>
              <a:t>death</a:t>
            </a:r>
          </a:p>
          <a:p>
            <a:pPr marL="914400" lvl="2" indent="-457200">
              <a:spcBef>
                <a:spcPts val="0"/>
              </a:spcBef>
              <a:buClr>
                <a:srgbClr val="002060"/>
              </a:buClr>
            </a:pPr>
            <a:r>
              <a:rPr lang="en-US" sz="2400" dirty="0">
                <a:latin typeface="Trebuchet MS" panose="020B0603020202020204" pitchFamily="34" charset="0"/>
                <a:cs typeface="Times New Roman" panose="02020603050405020304" pitchFamily="18" charset="0"/>
              </a:rPr>
              <a:t>discontinuance of school attendance</a:t>
            </a:r>
          </a:p>
          <a:p>
            <a:pPr lvl="2">
              <a:spcBef>
                <a:spcPts val="0"/>
              </a:spcBef>
              <a:buClr>
                <a:srgbClr val="002060"/>
              </a:buClr>
            </a:pPr>
            <a:endParaRPr lang="en-US" dirty="0">
              <a:latin typeface="Trebuchet MS" panose="020B0603020202020204" pitchFamily="34" charset="0"/>
              <a:cs typeface="Times New Roman" panose="02020603050405020304" pitchFamily="18" charset="0"/>
            </a:endParaRPr>
          </a:p>
          <a:p>
            <a:pPr marL="0" indent="0">
              <a:spcBef>
                <a:spcPts val="0"/>
              </a:spcBef>
              <a:buNone/>
            </a:pPr>
            <a:r>
              <a:rPr lang="en-US" sz="2400" dirty="0">
                <a:latin typeface="Trebuchet MS" panose="020B0603020202020204" pitchFamily="34" charset="0"/>
              </a:rPr>
              <a:t>*only for adoptions out of the Veteran’s family after September 14, 2015</a:t>
            </a:r>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dirty="0"/>
          </a:p>
        </p:txBody>
      </p:sp>
    </p:spTree>
    <p:extLst>
      <p:ext uri="{BB962C8B-B14F-4D97-AF65-F5344CB8AC3E}">
        <p14:creationId xmlns:p14="http://schemas.microsoft.com/office/powerpoint/2010/main" val="3056818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185863"/>
          </a:xfrm>
        </p:spPr>
        <p:txBody>
          <a:bodyPr/>
          <a:lstStyle/>
          <a:p>
            <a:r>
              <a:rPr lang="en-US" sz="4800" b="1" dirty="0">
                <a:effectLst/>
                <a:latin typeface="Trebuchet MS" panose="020B0603020202020204" pitchFamily="34" charset="0"/>
              </a:rPr>
              <a:t>Effective &amp; Payment Date: Dependency (Remove)</a:t>
            </a:r>
            <a:endParaRPr lang="en-US" sz="4800" dirty="0">
              <a:effectLst/>
              <a:latin typeface="Trebuchet MS" panose="020B0603020202020204" pitchFamily="34" charset="0"/>
            </a:endParaRPr>
          </a:p>
        </p:txBody>
      </p:sp>
      <p:sp>
        <p:nvSpPr>
          <p:cNvPr id="3" name="Content Placeholder 2"/>
          <p:cNvSpPr>
            <a:spLocks noGrp="1"/>
          </p:cNvSpPr>
          <p:nvPr>
            <p:ph idx="1"/>
          </p:nvPr>
        </p:nvSpPr>
        <p:spPr>
          <a:xfrm>
            <a:off x="530434" y="1442572"/>
            <a:ext cx="11551637" cy="4913778"/>
          </a:xfrm>
        </p:spPr>
        <p:txBody>
          <a:bodyPr>
            <a:noAutofit/>
          </a:bodyPr>
          <a:lstStyle/>
          <a:p>
            <a:pPr marL="0" lvl="0" indent="0">
              <a:spcBef>
                <a:spcPts val="0"/>
              </a:spcBef>
              <a:buNone/>
            </a:pPr>
            <a:r>
              <a:rPr lang="en-US" dirty="0">
                <a:latin typeface="Trebuchet MS" panose="020B0603020202020204" pitchFamily="34" charset="0"/>
              </a:rPr>
              <a:t>The end-of-month rule does not apply under the following circumstances. The effective and payment date should be determined using the date of the event.  </a:t>
            </a:r>
          </a:p>
          <a:p>
            <a:pPr marL="0" lvl="0" indent="0">
              <a:spcBef>
                <a:spcPts val="0"/>
              </a:spcBef>
              <a:buNone/>
            </a:pPr>
            <a:endParaRPr lang="en-US" dirty="0">
              <a:latin typeface="Trebuchet MS" panose="020B0603020202020204" pitchFamily="34" charset="0"/>
            </a:endParaRPr>
          </a:p>
          <a:p>
            <a:pPr marL="0" lvl="0" indent="0">
              <a:spcBef>
                <a:spcPts val="0"/>
              </a:spcBef>
              <a:buNone/>
            </a:pPr>
            <a:r>
              <a:rPr lang="en-US" dirty="0">
                <a:latin typeface="Trebuchet MS" panose="020B0603020202020204" pitchFamily="34" charset="0"/>
              </a:rPr>
              <a:t>Examples (</a:t>
            </a:r>
            <a:r>
              <a:rPr lang="en-US" i="1" dirty="0">
                <a:latin typeface="Trebuchet MS" panose="020B0603020202020204" pitchFamily="34" charset="0"/>
              </a:rPr>
              <a:t>not all inclusive</a:t>
            </a:r>
            <a:r>
              <a:rPr lang="en-US" dirty="0">
                <a:latin typeface="Trebuchet MS" panose="020B0603020202020204" pitchFamily="34" charset="0"/>
              </a:rPr>
              <a:t>): </a:t>
            </a:r>
          </a:p>
          <a:p>
            <a:pPr marL="457200" lvl="1" indent="-457200">
              <a:spcBef>
                <a:spcPts val="0"/>
              </a:spcBef>
              <a:buClr>
                <a:srgbClr val="002060"/>
              </a:buClr>
              <a:buFont typeface="Arial" panose="020B0604020202020204" pitchFamily="34" charset="0"/>
              <a:buChar char="•"/>
            </a:pPr>
            <a:r>
              <a:rPr lang="en-US" sz="2800" dirty="0">
                <a:latin typeface="Trebuchet MS" panose="020B0603020202020204" pitchFamily="34" charset="0"/>
                <a:cs typeface="Times New Roman" panose="02020603050405020304" pitchFamily="18" charset="0"/>
              </a:rPr>
              <a:t>the Veteran’s child turns 18</a:t>
            </a:r>
          </a:p>
          <a:p>
            <a:pPr marL="457200" lvl="1" indent="-457200">
              <a:spcBef>
                <a:spcPts val="0"/>
              </a:spcBef>
              <a:buClr>
                <a:srgbClr val="002060"/>
              </a:buClr>
              <a:buFont typeface="Arial" panose="020B0604020202020204" pitchFamily="34" charset="0"/>
              <a:buChar char="•"/>
            </a:pPr>
            <a:r>
              <a:rPr lang="en-US" sz="2800" dirty="0">
                <a:latin typeface="Trebuchet MS" panose="020B0603020202020204" pitchFamily="34" charset="0"/>
                <a:cs typeface="Times New Roman" panose="02020603050405020304" pitchFamily="18" charset="0"/>
              </a:rPr>
              <a:t>the Veteran’s child turns 23</a:t>
            </a:r>
          </a:p>
          <a:p>
            <a:pPr marL="457200" lvl="1" indent="-457200">
              <a:spcBef>
                <a:spcPts val="0"/>
              </a:spcBef>
              <a:buClr>
                <a:srgbClr val="002060"/>
              </a:buClr>
              <a:buFont typeface="Arial" panose="020B0604020202020204" pitchFamily="34" charset="0"/>
              <a:buChar char="•"/>
            </a:pPr>
            <a:r>
              <a:rPr lang="en-US" sz="2800" dirty="0">
                <a:latin typeface="Trebuchet MS" panose="020B0603020202020204" pitchFamily="34" charset="0"/>
                <a:cs typeface="Times New Roman" panose="02020603050405020304" pitchFamily="18" charset="0"/>
              </a:rPr>
              <a:t>the Veteran’s child begins receiving DEA benefits</a:t>
            </a:r>
          </a:p>
          <a:p>
            <a:pPr marL="457200" lvl="1" indent="-457200">
              <a:spcBef>
                <a:spcPts val="0"/>
              </a:spcBef>
              <a:buClr>
                <a:srgbClr val="002060"/>
              </a:buClr>
              <a:buFont typeface="Arial" panose="020B0604020202020204" pitchFamily="34" charset="0"/>
              <a:buChar char="•"/>
            </a:pPr>
            <a:r>
              <a:rPr lang="en-US" sz="2800" dirty="0">
                <a:latin typeface="Trebuchet MS" panose="020B0603020202020204" pitchFamily="34" charset="0"/>
                <a:cs typeface="Times New Roman" panose="02020603050405020304" pitchFamily="18" charset="0"/>
              </a:rPr>
              <a:t>the Veteran’s stepchild is no longer a member of the Veteran’s household</a:t>
            </a:r>
            <a:endParaRPr lang="en-US" sz="2800" dirty="0">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dirty="0"/>
          </a:p>
        </p:txBody>
      </p:sp>
    </p:spTree>
    <p:extLst>
      <p:ext uri="{BB962C8B-B14F-4D97-AF65-F5344CB8AC3E}">
        <p14:creationId xmlns:p14="http://schemas.microsoft.com/office/powerpoint/2010/main" val="2553546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185863"/>
          </a:xfrm>
        </p:spPr>
        <p:txBody>
          <a:bodyPr/>
          <a:lstStyle/>
          <a:p>
            <a:r>
              <a:rPr lang="en-US" sz="4800" b="1" dirty="0">
                <a:effectLst/>
                <a:latin typeface="Trebuchet MS" panose="020B0603020202020204" pitchFamily="34" charset="0"/>
              </a:rPr>
              <a:t>Scenario #3</a:t>
            </a:r>
            <a:endParaRPr lang="en-US" sz="4800" dirty="0">
              <a:effectLst/>
              <a:latin typeface="Trebuchet MS" panose="020B0603020202020204" pitchFamily="34" charset="0"/>
            </a:endParaRPr>
          </a:p>
        </p:txBody>
      </p:sp>
      <p:sp>
        <p:nvSpPr>
          <p:cNvPr id="3" name="Content Placeholder 2"/>
          <p:cNvSpPr>
            <a:spLocks noGrp="1"/>
          </p:cNvSpPr>
          <p:nvPr>
            <p:ph idx="1"/>
          </p:nvPr>
        </p:nvSpPr>
        <p:spPr>
          <a:xfrm>
            <a:off x="545424" y="1442572"/>
            <a:ext cx="11536648" cy="4913778"/>
          </a:xfrm>
        </p:spPr>
        <p:txBody>
          <a:bodyPr>
            <a:noAutofit/>
          </a:bodyPr>
          <a:lstStyle/>
          <a:p>
            <a:pPr marL="0" lvl="0" indent="0">
              <a:spcBef>
                <a:spcPts val="0"/>
              </a:spcBef>
              <a:buNone/>
            </a:pPr>
            <a:r>
              <a:rPr lang="en-US" dirty="0">
                <a:latin typeface="Trebuchet MS" panose="020B0603020202020204" pitchFamily="34" charset="0"/>
              </a:rPr>
              <a:t>VA received notification from the Veteran on January 11, 2012, that he and his spouse were divorced on December 11, 2011. The Veteran also notified us that the spouse and her child left his house on this date. A review of the file shows that the Veteran is currently being paid for a spouse and stepchild. There is no additional relevant evidence in the file. What is the effective/payment date for removal of the spouse? What is the effective/payment date for the removal of the child.</a:t>
            </a:r>
            <a:endParaRPr lang="en-US" sz="2800" dirty="0">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dirty="0"/>
          </a:p>
        </p:txBody>
      </p:sp>
    </p:spTree>
    <p:extLst>
      <p:ext uri="{BB962C8B-B14F-4D97-AF65-F5344CB8AC3E}">
        <p14:creationId xmlns:p14="http://schemas.microsoft.com/office/powerpoint/2010/main" val="1061134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185863"/>
          </a:xfrm>
        </p:spPr>
        <p:txBody>
          <a:bodyPr/>
          <a:lstStyle/>
          <a:p>
            <a:r>
              <a:rPr lang="en-US" sz="4800" b="1" dirty="0">
                <a:effectLst/>
                <a:latin typeface="Trebuchet MS" panose="020B0603020202020204" pitchFamily="34" charset="0"/>
              </a:rPr>
              <a:t>Scenario #3</a:t>
            </a:r>
            <a:endParaRPr lang="en-US" sz="4800" dirty="0">
              <a:effectLst/>
              <a:latin typeface="Trebuchet MS" panose="020B0603020202020204" pitchFamily="34" charset="0"/>
            </a:endParaRPr>
          </a:p>
        </p:txBody>
      </p:sp>
      <p:sp>
        <p:nvSpPr>
          <p:cNvPr id="3" name="Content Placeholder 2"/>
          <p:cNvSpPr>
            <a:spLocks noGrp="1"/>
          </p:cNvSpPr>
          <p:nvPr>
            <p:ph idx="1"/>
          </p:nvPr>
        </p:nvSpPr>
        <p:spPr>
          <a:xfrm>
            <a:off x="545424" y="1457562"/>
            <a:ext cx="11506667" cy="4898788"/>
          </a:xfrm>
        </p:spPr>
        <p:txBody>
          <a:bodyPr>
            <a:noAutofit/>
          </a:bodyPr>
          <a:lstStyle/>
          <a:p>
            <a:pPr marL="0" lvl="0" indent="0">
              <a:spcBef>
                <a:spcPts val="0"/>
              </a:spcBef>
              <a:buNone/>
            </a:pPr>
            <a:r>
              <a:rPr lang="en-US" sz="2800" b="1" u="sng" dirty="0">
                <a:solidFill>
                  <a:srgbClr val="C00000"/>
                </a:solidFill>
                <a:latin typeface="Trebuchet MS" panose="020B0603020202020204" pitchFamily="34" charset="0"/>
              </a:rPr>
              <a:t>Spouse</a:t>
            </a:r>
          </a:p>
          <a:p>
            <a:pPr marL="0" lvl="0" indent="0">
              <a:spcBef>
                <a:spcPts val="0"/>
              </a:spcBef>
              <a:buNone/>
            </a:pPr>
            <a:r>
              <a:rPr lang="en-US" sz="2800" dirty="0">
                <a:solidFill>
                  <a:srgbClr val="C00000"/>
                </a:solidFill>
                <a:latin typeface="Trebuchet MS" panose="020B0603020202020204" pitchFamily="34" charset="0"/>
              </a:rPr>
              <a:t>Effective Date: December 11, 2011</a:t>
            </a:r>
          </a:p>
          <a:p>
            <a:pPr marL="0" lvl="0" indent="0">
              <a:spcBef>
                <a:spcPts val="0"/>
              </a:spcBef>
              <a:buNone/>
            </a:pPr>
            <a:r>
              <a:rPr lang="en-US" dirty="0">
                <a:solidFill>
                  <a:srgbClr val="C00000"/>
                </a:solidFill>
                <a:latin typeface="Trebuchet MS" panose="020B0603020202020204" pitchFamily="34" charset="0"/>
              </a:rPr>
              <a:t>Payment Date: January 1, 2012</a:t>
            </a:r>
          </a:p>
          <a:p>
            <a:pPr marL="0" lvl="0" indent="0">
              <a:spcBef>
                <a:spcPts val="0"/>
              </a:spcBef>
              <a:buNone/>
            </a:pPr>
            <a:endParaRPr lang="en-US" sz="2800" dirty="0">
              <a:solidFill>
                <a:srgbClr val="C00000"/>
              </a:solidFill>
              <a:latin typeface="Trebuchet MS" panose="020B0603020202020204" pitchFamily="34" charset="0"/>
            </a:endParaRPr>
          </a:p>
          <a:p>
            <a:pPr marL="0" lvl="0" indent="0">
              <a:spcBef>
                <a:spcPts val="0"/>
              </a:spcBef>
              <a:buNone/>
            </a:pPr>
            <a:r>
              <a:rPr lang="en-US" b="1" u="sng" dirty="0">
                <a:solidFill>
                  <a:srgbClr val="C00000"/>
                </a:solidFill>
                <a:latin typeface="Trebuchet MS" panose="020B0603020202020204" pitchFamily="34" charset="0"/>
              </a:rPr>
              <a:t>Child</a:t>
            </a:r>
          </a:p>
          <a:p>
            <a:pPr marL="0" lvl="0" indent="0">
              <a:spcBef>
                <a:spcPts val="0"/>
              </a:spcBef>
              <a:buNone/>
            </a:pPr>
            <a:r>
              <a:rPr lang="en-US" sz="2800" dirty="0">
                <a:solidFill>
                  <a:srgbClr val="C00000"/>
                </a:solidFill>
                <a:latin typeface="Trebuchet MS" panose="020B0603020202020204" pitchFamily="34" charset="0"/>
              </a:rPr>
              <a:t>Effective Date: December 11, 2011</a:t>
            </a:r>
          </a:p>
          <a:p>
            <a:pPr marL="0" lvl="0" indent="0">
              <a:spcBef>
                <a:spcPts val="0"/>
              </a:spcBef>
              <a:buNone/>
            </a:pPr>
            <a:r>
              <a:rPr lang="en-US" dirty="0">
                <a:solidFill>
                  <a:srgbClr val="C00000"/>
                </a:solidFill>
                <a:latin typeface="Trebuchet MS" panose="020B0603020202020204" pitchFamily="34" charset="0"/>
              </a:rPr>
              <a:t>Payment Date: December 12, 2011</a:t>
            </a:r>
            <a:endParaRPr lang="en-US" sz="2800" dirty="0">
              <a:solidFill>
                <a:srgbClr val="C00000"/>
              </a:solidFill>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dirty="0"/>
          </a:p>
        </p:txBody>
      </p:sp>
    </p:spTree>
    <p:extLst>
      <p:ext uri="{BB962C8B-B14F-4D97-AF65-F5344CB8AC3E}">
        <p14:creationId xmlns:p14="http://schemas.microsoft.com/office/powerpoint/2010/main" val="479272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35094" y="0"/>
            <a:ext cx="10056906" cy="1201783"/>
          </a:xfrm>
        </p:spPr>
        <p:txBody>
          <a:bodyPr/>
          <a:lstStyle/>
          <a:p>
            <a:r>
              <a:rPr lang="en-US" sz="4800" b="1" dirty="0">
                <a:solidFill>
                  <a:srgbClr val="1D3275"/>
                </a:solidFill>
                <a:effectLst/>
                <a:latin typeface="Trebuchet MS" panose="020B0603020202020204" pitchFamily="34" charset="0"/>
              </a:rPr>
              <a:t>Questions</a:t>
            </a:r>
          </a:p>
        </p:txBody>
      </p:sp>
      <p:sp>
        <p:nvSpPr>
          <p:cNvPr id="6" name="Slide Number Placeholder 5"/>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761EC47-F00D-479A-8819-2CED1E5DEC93}" type="slidenum">
              <a:rPr lang="en-US" smtClean="0">
                <a:solidFill>
                  <a:schemeClr val="accent2">
                    <a:lumMod val="50000"/>
                  </a:schemeClr>
                </a:solidFill>
                <a:latin typeface="Times New Roman" panose="02020603050405020304" pitchFamily="18" charset="0"/>
                <a:cs typeface="Times New Roman" panose="02020603050405020304" pitchFamily="18" charset="0"/>
              </a:rPr>
              <a:pPr eaLnBrk="1" hangingPunct="1">
                <a:defRPr/>
              </a:pPr>
              <a:t>26</a:t>
            </a:fld>
            <a:endParaRPr lang="en-US"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2" name="Picture 2" descr="C:\Users\VBABALLuzadE\AppData\Local\Microsoft\Windows\Temporary Internet Files\Content.IE5\EXT7BKYV\passe-compose-ou-imparfait-grammaire-bdf-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530" y="1511766"/>
            <a:ext cx="7378940" cy="4844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85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References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05786" y="1423618"/>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sz="2800" u="sng" dirty="0">
                <a:latin typeface="Trebuchet MS" panose="020B0603020202020204" pitchFamily="34" charset="0"/>
                <a:cs typeface="Times New Roman" panose="02020603050405020304" pitchFamily="18" charset="0"/>
                <a:hlinkClick r:id="rId3"/>
              </a:rPr>
              <a:t>38 CFR 3.1, Definitions</a:t>
            </a:r>
            <a:endParaRPr lang="fr-FR" altLang="en-US" sz="2800" dirty="0">
              <a:solidFill>
                <a:srgbClr val="000066"/>
              </a:solidFill>
              <a:latin typeface="Trebuchet MS" panose="020B0603020202020204" pitchFamily="34" charset="0"/>
              <a:cs typeface="Times New Roman" panose="02020603050405020304" pitchFamily="18" charset="0"/>
              <a:hlinkClick r:id="rId4"/>
            </a:endParaRPr>
          </a:p>
          <a:p>
            <a:pPr eaLnBrk="1" hangingPunct="1"/>
            <a:r>
              <a:rPr lang="fr-FR" altLang="en-US" sz="2800" dirty="0">
                <a:solidFill>
                  <a:srgbClr val="000066"/>
                </a:solidFill>
                <a:latin typeface="Trebuchet MS" panose="020B0603020202020204" pitchFamily="34" charset="0"/>
                <a:cs typeface="Times New Roman" panose="02020603050405020304" pitchFamily="18" charset="0"/>
                <a:hlinkClick r:id="rId4"/>
              </a:rPr>
              <a:t>38 CFR 3.114, </a:t>
            </a:r>
            <a:r>
              <a:rPr lang="en-US" altLang="en-US" sz="2800" dirty="0">
                <a:solidFill>
                  <a:srgbClr val="000066"/>
                </a:solidFill>
                <a:latin typeface="Trebuchet MS" panose="020B0603020202020204" pitchFamily="34" charset="0"/>
                <a:cs typeface="Times New Roman" panose="02020603050405020304" pitchFamily="18" charset="0"/>
                <a:hlinkClick r:id="rId4"/>
              </a:rPr>
              <a:t>Change of law or Department of Veterans Affairs issue</a:t>
            </a:r>
            <a:endParaRPr lang="en-US" altLang="en-US" sz="2800" dirty="0">
              <a:solidFill>
                <a:srgbClr val="000066"/>
              </a:solidFill>
              <a:latin typeface="Trebuchet MS" panose="020B0603020202020204" pitchFamily="34" charset="0"/>
              <a:cs typeface="Times New Roman" panose="02020603050405020304" pitchFamily="18" charset="0"/>
            </a:endParaRPr>
          </a:p>
          <a:p>
            <a:pPr eaLnBrk="1" hangingPunct="1"/>
            <a:r>
              <a:rPr lang="en-US" altLang="en-US" sz="2800" dirty="0">
                <a:solidFill>
                  <a:srgbClr val="000066"/>
                </a:solidFill>
                <a:latin typeface="Trebuchet MS" panose="020B0603020202020204" pitchFamily="34" charset="0"/>
                <a:cs typeface="Times New Roman" panose="02020603050405020304" pitchFamily="18" charset="0"/>
                <a:hlinkClick r:id="rId5"/>
              </a:rPr>
              <a:t>38 CFR 3.31, Commencement of the period of payment</a:t>
            </a:r>
            <a:endParaRPr lang="en-US" altLang="en-US" sz="2800" dirty="0">
              <a:solidFill>
                <a:srgbClr val="000066"/>
              </a:solidFill>
              <a:latin typeface="Trebuchet MS" panose="020B0603020202020204" pitchFamily="34" charset="0"/>
              <a:cs typeface="Times New Roman" panose="02020603050405020304" pitchFamily="18" charset="0"/>
            </a:endParaRPr>
          </a:p>
          <a:p>
            <a:pPr eaLnBrk="1" hangingPunct="1"/>
            <a:r>
              <a:rPr lang="fr-FR" altLang="en-US" sz="2800" dirty="0">
                <a:solidFill>
                  <a:srgbClr val="000066"/>
                </a:solidFill>
                <a:latin typeface="Trebuchet MS" panose="020B0603020202020204" pitchFamily="34" charset="0"/>
                <a:cs typeface="Times New Roman" panose="02020603050405020304" pitchFamily="18" charset="0"/>
                <a:hlinkClick r:id="rId6"/>
              </a:rPr>
              <a:t>38 CFR 3.400, Effective Dates: General</a:t>
            </a:r>
            <a:endParaRPr lang="en-US" altLang="en-US" sz="2800" dirty="0">
              <a:solidFill>
                <a:srgbClr val="000066"/>
              </a:solidFill>
              <a:latin typeface="Trebuchet MS" panose="020B0603020202020204" pitchFamily="34" charset="0"/>
              <a:cs typeface="Times New Roman" panose="02020603050405020304" pitchFamily="18" charset="0"/>
            </a:endParaRPr>
          </a:p>
          <a:p>
            <a:pPr eaLnBrk="1" hangingPunct="1"/>
            <a:r>
              <a:rPr lang="fr-FR" altLang="en-US" sz="2800" dirty="0">
                <a:solidFill>
                  <a:srgbClr val="000066"/>
                </a:solidFill>
                <a:latin typeface="Trebuchet MS" panose="020B0603020202020204" pitchFamily="34" charset="0"/>
                <a:cs typeface="Times New Roman" panose="02020603050405020304" pitchFamily="18" charset="0"/>
                <a:hlinkClick r:id="rId7"/>
              </a:rPr>
              <a:t>38 CFR 3.401, Effective Dates: Veterans</a:t>
            </a:r>
            <a:endParaRPr lang="fr-FR" altLang="en-US" sz="2800" dirty="0">
              <a:solidFill>
                <a:srgbClr val="000066"/>
              </a:solidFill>
              <a:latin typeface="Trebuchet MS" panose="020B0603020202020204" pitchFamily="34" charset="0"/>
              <a:cs typeface="Times New Roman" panose="02020603050405020304" pitchFamily="18" charset="0"/>
            </a:endParaRPr>
          </a:p>
          <a:p>
            <a:pPr eaLnBrk="1" hangingPunct="1"/>
            <a:r>
              <a:rPr lang="en-US" sz="2800" dirty="0">
                <a:solidFill>
                  <a:srgbClr val="002060"/>
                </a:solidFill>
                <a:latin typeface="Trebuchet MS" panose="020B0603020202020204" pitchFamily="34" charset="0"/>
                <a:cs typeface="Times New Roman" panose="02020603050405020304" pitchFamily="18" charset="0"/>
                <a:hlinkClick r:id="rId8"/>
              </a:rPr>
              <a:t>M21-1, Part III, Subpart iii, 5.L, Adjusting Awards for Dependents</a:t>
            </a:r>
            <a:endParaRPr lang="en-US" altLang="en-US" sz="2800" dirty="0">
              <a:solidFill>
                <a:srgbClr val="002060"/>
              </a:solidFill>
              <a:latin typeface="Trebuchet MS" panose="020B0603020202020204" pitchFamily="34" charset="0"/>
              <a:cs typeface="Times New Roman" panose="02020603050405020304" pitchFamily="18" charset="0"/>
            </a:endParaRPr>
          </a:p>
          <a:p>
            <a:pPr eaLnBrk="1" hangingPunct="1"/>
            <a:r>
              <a:rPr lang="en-US" sz="2800" dirty="0">
                <a:solidFill>
                  <a:srgbClr val="002060"/>
                </a:solidFill>
                <a:latin typeface="Trebuchet MS" panose="020B0603020202020204" pitchFamily="34" charset="0"/>
                <a:cs typeface="Times New Roman" panose="02020603050405020304" pitchFamily="18" charset="0"/>
                <a:hlinkClick r:id="rId9"/>
              </a:rPr>
              <a:t>M21-1, Part III, Subpart iii, 6.B, Awards and Adjustments Based Upon School Attendance</a:t>
            </a:r>
            <a:endParaRPr lang="en-US" sz="2800" dirty="0">
              <a:solidFill>
                <a:srgbClr val="002060"/>
              </a:solidFill>
              <a:latin typeface="Trebuchet MS" panose="020B0603020202020204" pitchFamily="34" charset="0"/>
              <a:cs typeface="Times New Roman" panose="02020603050405020304" pitchFamily="18" charset="0"/>
            </a:endParaRPr>
          </a:p>
          <a:p>
            <a:pPr eaLnBrk="1" hangingPunct="1"/>
            <a:r>
              <a:rPr lang="en-US" sz="2800" dirty="0">
                <a:solidFill>
                  <a:srgbClr val="002060"/>
                </a:solidFill>
                <a:latin typeface="Trebuchet MS" panose="020B0603020202020204" pitchFamily="34" charset="0"/>
                <a:cs typeface="Times New Roman" panose="02020603050405020304" pitchFamily="18" charset="0"/>
                <a:hlinkClick r:id="rId10"/>
              </a:rPr>
              <a:t>M21-1, Part III, Subpart iii, 6.C, Department of Veteran’s Affairs (VA) Education Benefits Under 38 U.S.C Chapter 35</a:t>
            </a:r>
            <a:endParaRPr lang="en-US" altLang="en-US" sz="2400" dirty="0">
              <a:solidFill>
                <a:srgbClr val="000066"/>
              </a:solidFill>
              <a:latin typeface="Times New Roman" panose="02020603050405020304" pitchFamily="18" charset="0"/>
              <a:cs typeface="Times New Roman" panose="02020603050405020304" pitchFamily="18" charset="0"/>
            </a:endParaRPr>
          </a:p>
          <a:p>
            <a:pPr eaLnBrk="1" hangingPunct="1"/>
            <a:endParaRPr lang="en-US" altLang="en-US" sz="2400" dirty="0">
              <a:solidFill>
                <a:srgbClr val="000066"/>
              </a:solidFill>
              <a:latin typeface="Times New Roman" panose="02020603050405020304" pitchFamily="18" charset="0"/>
              <a:cs typeface="Times New Roman" panose="02020603050405020304" pitchFamily="18" charset="0"/>
            </a:endParaRPr>
          </a:p>
          <a:p>
            <a:pPr lvl="0" eaLnBrk="1" hangingPunct="1"/>
            <a:endParaRPr lang="en-US" sz="2400" dirty="0">
              <a:solidFill>
                <a:srgbClr val="000066"/>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5127497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4</a:t>
            </a:fld>
            <a:endParaRPr lang="en-US" dirty="0"/>
          </a:p>
        </p:txBody>
      </p:sp>
      <p:sp>
        <p:nvSpPr>
          <p:cNvPr id="502786" name="Rectangle 2"/>
          <p:cNvSpPr>
            <a:spLocks noGrp="1" noChangeArrowheads="1"/>
          </p:cNvSpPr>
          <p:nvPr>
            <p:ph type="title" idx="4294967295"/>
          </p:nvPr>
        </p:nvSpPr>
        <p:spPr>
          <a:xfrm>
            <a:off x="2128839" y="-1"/>
            <a:ext cx="10063162" cy="1183341"/>
          </a:xfrm>
        </p:spPr>
        <p:txBody>
          <a:bodyPr/>
          <a:lstStyle/>
          <a:p>
            <a:pPr>
              <a:defRPr/>
            </a:pPr>
            <a:r>
              <a:rPr lang="en-US" sz="4800" b="1" dirty="0">
                <a:solidFill>
                  <a:srgbClr val="002060"/>
                </a:solidFill>
                <a:effectLst/>
                <a:latin typeface="Trebuchet MS" panose="020B0603020202020204" pitchFamily="34" charset="0"/>
              </a:rPr>
              <a:t>Definitions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08000" y="1428988"/>
            <a:ext cx="11574072" cy="492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buClr>
                <a:srgbClr val="1D3275"/>
              </a:buClr>
            </a:pPr>
            <a:r>
              <a:rPr lang="en-US" dirty="0">
                <a:solidFill>
                  <a:srgbClr val="1D3275"/>
                </a:solidFill>
                <a:latin typeface="Trebuchet MS" panose="020B0603020202020204" pitchFamily="34" charset="0"/>
                <a:cs typeface="Times New Roman" panose="02020603050405020304" pitchFamily="18" charset="0"/>
              </a:rPr>
              <a:t>Understanding the definition of the following terms is vital to being able to determining the correct effective date:</a:t>
            </a:r>
          </a:p>
          <a:p>
            <a:pPr marL="457200" indent="-457200">
              <a:buClr>
                <a:srgbClr val="1D3275"/>
              </a:buClr>
              <a:buFont typeface="Arial" panose="020B0604020202020204" pitchFamily="34" charset="0"/>
              <a:buChar char="•"/>
            </a:pPr>
            <a:r>
              <a:rPr lang="en-US" dirty="0">
                <a:solidFill>
                  <a:srgbClr val="1D3275"/>
                </a:solidFill>
                <a:latin typeface="Trebuchet MS" panose="020B0603020202020204" pitchFamily="34" charset="0"/>
                <a:cs typeface="Times New Roman" panose="02020603050405020304" pitchFamily="18" charset="0"/>
              </a:rPr>
              <a:t>Date of Receipt </a:t>
            </a:r>
          </a:p>
          <a:p>
            <a:pPr marL="457200" indent="-457200">
              <a:buClr>
                <a:srgbClr val="1D3275"/>
              </a:buClr>
              <a:buFont typeface="Arial" panose="020B0604020202020204" pitchFamily="34" charset="0"/>
              <a:buChar char="•"/>
            </a:pPr>
            <a:r>
              <a:rPr lang="en-US" dirty="0">
                <a:solidFill>
                  <a:srgbClr val="1D3275"/>
                </a:solidFill>
                <a:latin typeface="Trebuchet MS" panose="020B0603020202020204" pitchFamily="34" charset="0"/>
                <a:cs typeface="Times New Roman" panose="02020603050405020304" pitchFamily="18" charset="0"/>
              </a:rPr>
              <a:t>Date of Claim</a:t>
            </a:r>
          </a:p>
          <a:p>
            <a:pPr marL="457200" indent="-457200">
              <a:buClr>
                <a:srgbClr val="1D3275"/>
              </a:buClr>
              <a:buFont typeface="Arial" panose="020B0604020202020204" pitchFamily="34" charset="0"/>
              <a:buChar char="•"/>
            </a:pPr>
            <a:r>
              <a:rPr lang="en-US" dirty="0">
                <a:solidFill>
                  <a:srgbClr val="1D3275"/>
                </a:solidFill>
                <a:latin typeface="Trebuchet MS" panose="020B0603020202020204" pitchFamily="34" charset="0"/>
                <a:cs typeface="Times New Roman" panose="02020603050405020304" pitchFamily="18" charset="0"/>
              </a:rPr>
              <a:t>Date Entitlement Arose</a:t>
            </a:r>
          </a:p>
          <a:p>
            <a:pPr marL="457200" indent="-457200">
              <a:buClr>
                <a:srgbClr val="1D3275"/>
              </a:buClr>
              <a:buFont typeface="Arial" panose="020B0604020202020204" pitchFamily="34" charset="0"/>
              <a:buChar char="•"/>
            </a:pPr>
            <a:r>
              <a:rPr lang="en-US" dirty="0">
                <a:solidFill>
                  <a:srgbClr val="1D3275"/>
                </a:solidFill>
                <a:latin typeface="Trebuchet MS" panose="020B0603020202020204" pitchFamily="34" charset="0"/>
                <a:cs typeface="Times New Roman" panose="02020603050405020304" pitchFamily="18" charset="0"/>
              </a:rPr>
              <a:t>Effective Date</a:t>
            </a:r>
          </a:p>
          <a:p>
            <a:pPr marL="457200" indent="-457200">
              <a:buClr>
                <a:srgbClr val="1D3275"/>
              </a:buClr>
              <a:buFont typeface="Arial" panose="020B0604020202020204" pitchFamily="34" charset="0"/>
              <a:buChar char="•"/>
            </a:pPr>
            <a:r>
              <a:rPr lang="en-US" dirty="0">
                <a:solidFill>
                  <a:srgbClr val="1D3275"/>
                </a:solidFill>
                <a:latin typeface="Trebuchet MS" panose="020B0603020202020204" pitchFamily="34" charset="0"/>
                <a:cs typeface="Times New Roman" panose="02020603050405020304" pitchFamily="18" charset="0"/>
              </a:rPr>
              <a:t>Payment Date</a:t>
            </a:r>
          </a:p>
          <a:p>
            <a:pPr marL="457200" indent="-457200">
              <a:buClr>
                <a:srgbClr val="1D3275"/>
              </a:buClr>
              <a:buFont typeface="Arial" panose="020B0604020202020204" pitchFamily="34" charset="0"/>
              <a:buChar char="•"/>
            </a:pPr>
            <a:r>
              <a:rPr lang="en-US" dirty="0">
                <a:solidFill>
                  <a:srgbClr val="1D3275"/>
                </a:solidFill>
                <a:latin typeface="Trebuchet MS" panose="020B0603020202020204" pitchFamily="34" charset="0"/>
                <a:cs typeface="Times New Roman" panose="02020603050405020304" pitchFamily="18" charset="0"/>
              </a:rPr>
              <a:t>Informal Claims</a:t>
            </a:r>
          </a:p>
        </p:txBody>
      </p:sp>
    </p:spTree>
    <p:extLst>
      <p:ext uri="{BB962C8B-B14F-4D97-AF65-F5344CB8AC3E}">
        <p14:creationId xmlns:p14="http://schemas.microsoft.com/office/powerpoint/2010/main" val="27000087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6148" name="Rectangle 3"/>
          <p:cNvSpPr>
            <a:spLocks noGrp="1" noChangeArrowheads="1"/>
          </p:cNvSpPr>
          <p:nvPr>
            <p:ph type="body" idx="4294967295"/>
          </p:nvPr>
        </p:nvSpPr>
        <p:spPr>
          <a:xfrm>
            <a:off x="516028" y="1416808"/>
            <a:ext cx="11566044" cy="4939542"/>
          </a:xfrm>
        </p:spPr>
        <p:txBody>
          <a:bodyPr>
            <a:noAutofit/>
          </a:bodyPr>
          <a:lstStyle/>
          <a:p>
            <a:pPr marL="0" indent="0">
              <a:spcBef>
                <a:spcPts val="0"/>
              </a:spcBef>
              <a:buClr>
                <a:srgbClr val="1D3275"/>
              </a:buClr>
              <a:buNone/>
            </a:pPr>
            <a:r>
              <a:rPr lang="en-US" altLang="en-US" sz="3200" b="1" i="1" dirty="0">
                <a:solidFill>
                  <a:srgbClr val="002060"/>
                </a:solidFill>
                <a:latin typeface="Trebuchet MS" panose="020B0603020202020204" pitchFamily="34" charset="0"/>
              </a:rPr>
              <a:t>Date of Receipt </a:t>
            </a:r>
            <a:r>
              <a:rPr lang="en-US" altLang="en-US" sz="3200" dirty="0">
                <a:solidFill>
                  <a:srgbClr val="002060"/>
                </a:solidFill>
                <a:latin typeface="Trebuchet MS" panose="020B0603020202020204" pitchFamily="34" charset="0"/>
              </a:rPr>
              <a:t>is the </a:t>
            </a:r>
            <a:r>
              <a:rPr lang="en-US" altLang="en-US" sz="3200" b="1" u="sng" dirty="0">
                <a:solidFill>
                  <a:srgbClr val="002060"/>
                </a:solidFill>
                <a:latin typeface="Trebuchet MS" panose="020B0603020202020204" pitchFamily="34" charset="0"/>
              </a:rPr>
              <a:t>earliest date</a:t>
            </a:r>
            <a:r>
              <a:rPr lang="en-US" altLang="en-US" sz="3200" dirty="0">
                <a:solidFill>
                  <a:srgbClr val="002060"/>
                </a:solidFill>
                <a:latin typeface="Trebuchet MS" panose="020B0603020202020204" pitchFamily="34" charset="0"/>
              </a:rPr>
              <a:t> the claim was actually received by any Department of Veterans Affairs facility.</a:t>
            </a:r>
          </a:p>
          <a:p>
            <a:pPr marL="457200" lvl="1" indent="-457200">
              <a:spcBef>
                <a:spcPts val="0"/>
              </a:spcBef>
              <a:buClr>
                <a:srgbClr val="1D3275"/>
              </a:buClr>
              <a:buFont typeface="Arial" panose="020B0604020202020204" pitchFamily="34" charset="0"/>
              <a:buChar char="•"/>
            </a:pPr>
            <a:r>
              <a:rPr lang="en-US" altLang="en-US" sz="3200" dirty="0">
                <a:solidFill>
                  <a:srgbClr val="002060"/>
                </a:solidFill>
                <a:latin typeface="Trebuchet MS" panose="020B0603020202020204" pitchFamily="34" charset="0"/>
                <a:cs typeface="Times New Roman" panose="02020603050405020304" pitchFamily="18" charset="0"/>
              </a:rPr>
              <a:t>Centralized Mail Facility</a:t>
            </a:r>
          </a:p>
          <a:p>
            <a:pPr marL="457200" lvl="1" indent="-457200">
              <a:spcBef>
                <a:spcPts val="0"/>
              </a:spcBef>
              <a:buClr>
                <a:srgbClr val="1D3275"/>
              </a:buClr>
              <a:buFont typeface="Arial" panose="020B0604020202020204" pitchFamily="34" charset="0"/>
              <a:buChar char="•"/>
            </a:pPr>
            <a:r>
              <a:rPr lang="en-US" altLang="en-US" sz="3200" dirty="0">
                <a:solidFill>
                  <a:srgbClr val="002060"/>
                </a:solidFill>
                <a:latin typeface="Trebuchet MS" panose="020B0603020202020204" pitchFamily="34" charset="0"/>
                <a:cs typeface="Times New Roman" panose="02020603050405020304" pitchFamily="18" charset="0"/>
              </a:rPr>
              <a:t>VA Regional Office</a:t>
            </a:r>
          </a:p>
          <a:p>
            <a:pPr marL="457200" lvl="1" indent="-457200">
              <a:spcBef>
                <a:spcPts val="0"/>
              </a:spcBef>
              <a:buClr>
                <a:srgbClr val="1D3275"/>
              </a:buClr>
              <a:buFont typeface="Arial" panose="020B0604020202020204" pitchFamily="34" charset="0"/>
              <a:buChar char="•"/>
            </a:pPr>
            <a:r>
              <a:rPr lang="en-US" altLang="en-US" sz="3200" dirty="0">
                <a:solidFill>
                  <a:srgbClr val="002060"/>
                </a:solidFill>
                <a:latin typeface="Trebuchet MS" panose="020B0603020202020204" pitchFamily="34" charset="0"/>
                <a:cs typeface="Times New Roman" panose="02020603050405020304" pitchFamily="18" charset="0"/>
              </a:rPr>
              <a:t>Pension Management Center</a:t>
            </a:r>
          </a:p>
          <a:p>
            <a:pPr marL="457200" lvl="1" indent="-457200">
              <a:spcBef>
                <a:spcPts val="0"/>
              </a:spcBef>
              <a:buClr>
                <a:srgbClr val="1D3275"/>
              </a:buClr>
              <a:buFont typeface="Arial" panose="020B0604020202020204" pitchFamily="34" charset="0"/>
              <a:buChar char="•"/>
            </a:pPr>
            <a:r>
              <a:rPr lang="en-US" altLang="en-US" sz="3200" dirty="0">
                <a:solidFill>
                  <a:srgbClr val="002060"/>
                </a:solidFill>
                <a:latin typeface="Trebuchet MS" panose="020B0603020202020204" pitchFamily="34" charset="0"/>
                <a:cs typeface="Times New Roman" panose="02020603050405020304" pitchFamily="18" charset="0"/>
              </a:rPr>
              <a:t>VA Medical Center or Outpatient Clinic</a:t>
            </a: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0772" y="-1"/>
            <a:ext cx="10051228" cy="1185863"/>
          </a:xfrm>
        </p:spPr>
        <p:txBody>
          <a:bodyPr/>
          <a:lstStyle/>
          <a:p>
            <a:pPr>
              <a:defRPr/>
            </a:pPr>
            <a:r>
              <a:rPr lang="en-US" sz="4800" b="1" dirty="0">
                <a:solidFill>
                  <a:srgbClr val="002060"/>
                </a:solidFill>
                <a:effectLst/>
                <a:latin typeface="Trebuchet MS" panose="020B0603020202020204" pitchFamily="34" charset="0"/>
              </a:rPr>
              <a:t>Date of Receipt</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6568766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6148" name="Rectangle 3"/>
          <p:cNvSpPr>
            <a:spLocks noGrp="1" noChangeArrowheads="1"/>
          </p:cNvSpPr>
          <p:nvPr>
            <p:ph type="body" idx="4294967295"/>
          </p:nvPr>
        </p:nvSpPr>
        <p:spPr>
          <a:xfrm>
            <a:off x="505373" y="1429688"/>
            <a:ext cx="11576699" cy="4926662"/>
          </a:xfrm>
        </p:spPr>
        <p:txBody>
          <a:bodyPr>
            <a:noAutofit/>
          </a:bodyPr>
          <a:lstStyle/>
          <a:p>
            <a:pPr marL="0" indent="0">
              <a:spcBef>
                <a:spcPts val="0"/>
              </a:spcBef>
              <a:buClr>
                <a:srgbClr val="000066"/>
              </a:buClr>
              <a:buNone/>
            </a:pPr>
            <a:r>
              <a:rPr lang="en-US" altLang="en-US" sz="3200" b="1" i="1" dirty="0">
                <a:solidFill>
                  <a:srgbClr val="002060"/>
                </a:solidFill>
                <a:latin typeface="Trebuchet MS" panose="020B0603020202020204" pitchFamily="34" charset="0"/>
              </a:rPr>
              <a:t>Date of Claim </a:t>
            </a:r>
            <a:r>
              <a:rPr lang="en-US" altLang="en-US" sz="3200" dirty="0">
                <a:solidFill>
                  <a:srgbClr val="002060"/>
                </a:solidFill>
                <a:latin typeface="Trebuchet MS" panose="020B0603020202020204" pitchFamily="34" charset="0"/>
              </a:rPr>
              <a:t>is commonly the same as the Date of Receipt.</a:t>
            </a:r>
          </a:p>
          <a:p>
            <a:pPr marL="0" indent="0">
              <a:spcBef>
                <a:spcPts val="0"/>
              </a:spcBef>
              <a:buClr>
                <a:srgbClr val="000066"/>
              </a:buClr>
              <a:buNone/>
            </a:pPr>
            <a:endParaRPr lang="en-US" altLang="en-US" sz="3200" dirty="0">
              <a:solidFill>
                <a:srgbClr val="002060"/>
              </a:solidFill>
              <a:latin typeface="Trebuchet MS" panose="020B0603020202020204" pitchFamily="34" charset="0"/>
            </a:endParaRPr>
          </a:p>
          <a:p>
            <a:pPr marL="0" indent="0">
              <a:spcBef>
                <a:spcPts val="0"/>
              </a:spcBef>
              <a:buClr>
                <a:srgbClr val="000066"/>
              </a:buClr>
              <a:buNone/>
            </a:pPr>
            <a:r>
              <a:rPr lang="en-US" altLang="en-US" sz="3200" dirty="0">
                <a:solidFill>
                  <a:srgbClr val="002060"/>
                </a:solidFill>
                <a:latin typeface="Trebuchet MS" panose="020B0603020202020204" pitchFamily="34" charset="0"/>
              </a:rPr>
              <a:t>Exception: </a:t>
            </a:r>
          </a:p>
          <a:p>
            <a:pPr marL="0" indent="0">
              <a:spcBef>
                <a:spcPts val="0"/>
              </a:spcBef>
              <a:buClr>
                <a:srgbClr val="000066"/>
              </a:buClr>
              <a:buNone/>
            </a:pPr>
            <a:r>
              <a:rPr lang="en-US" altLang="en-US" sz="3200" dirty="0">
                <a:solidFill>
                  <a:srgbClr val="002060"/>
                </a:solidFill>
                <a:latin typeface="Trebuchet MS" panose="020B0603020202020204" pitchFamily="34" charset="0"/>
              </a:rPr>
              <a:t>For pre-discharge claims, the date of receipt will be prior to discharge, however the claim will have a date of claim that is one day after the Veteran’s release from discharge.</a:t>
            </a:r>
            <a:endParaRPr lang="en-US" sz="3200" dirty="0">
              <a:solidFill>
                <a:srgbClr val="002060"/>
              </a:solidFill>
              <a:latin typeface="Trebuchet MS" panose="020B0603020202020204" pitchFamily="34" charset="0"/>
            </a:endParaRPr>
          </a:p>
          <a:p>
            <a:pPr marL="0" indent="0">
              <a:buClr>
                <a:srgbClr val="1D3275"/>
              </a:buClr>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0772" y="-1"/>
            <a:ext cx="10051228" cy="1185863"/>
          </a:xfrm>
        </p:spPr>
        <p:txBody>
          <a:bodyPr/>
          <a:lstStyle/>
          <a:p>
            <a:pPr>
              <a:defRPr/>
            </a:pPr>
            <a:r>
              <a:rPr lang="en-US" sz="4800" b="1" dirty="0">
                <a:solidFill>
                  <a:srgbClr val="002060"/>
                </a:solidFill>
                <a:effectLst/>
                <a:latin typeface="Trebuchet MS" panose="020B0603020202020204" pitchFamily="34" charset="0"/>
              </a:rPr>
              <a:t>Date of Claim</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48359481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6148" name="Rectangle 3"/>
          <p:cNvSpPr>
            <a:spLocks noGrp="1" noChangeArrowheads="1"/>
          </p:cNvSpPr>
          <p:nvPr>
            <p:ph type="body" idx="4294967295"/>
          </p:nvPr>
        </p:nvSpPr>
        <p:spPr>
          <a:xfrm>
            <a:off x="510409" y="1429690"/>
            <a:ext cx="11556673" cy="4926660"/>
          </a:xfrm>
        </p:spPr>
        <p:txBody>
          <a:bodyPr>
            <a:noAutofit/>
          </a:bodyPr>
          <a:lstStyle/>
          <a:p>
            <a:pPr marL="0" indent="0">
              <a:spcBef>
                <a:spcPts val="0"/>
              </a:spcBef>
              <a:buClr>
                <a:srgbClr val="1D3275"/>
              </a:buClr>
              <a:buNone/>
            </a:pPr>
            <a:r>
              <a:rPr lang="en-US" altLang="en-US" sz="3200" dirty="0">
                <a:latin typeface="Trebuchet MS" panose="020B0603020202020204" pitchFamily="34" charset="0"/>
              </a:rPr>
              <a:t>The </a:t>
            </a:r>
            <a:r>
              <a:rPr lang="en-US" altLang="en-US" sz="3200" b="1" i="1" dirty="0">
                <a:latin typeface="Trebuchet MS" panose="020B0603020202020204" pitchFamily="34" charset="0"/>
              </a:rPr>
              <a:t>date entitlement arose </a:t>
            </a:r>
            <a:r>
              <a:rPr lang="en-US" altLang="en-US" sz="3200" dirty="0">
                <a:latin typeface="Trebuchet MS" panose="020B0603020202020204" pitchFamily="34" charset="0"/>
              </a:rPr>
              <a:t>is</a:t>
            </a:r>
            <a:r>
              <a:rPr lang="en-US" altLang="en-US" sz="3200" b="1" i="1" dirty="0">
                <a:latin typeface="Trebuchet MS" panose="020B0603020202020204" pitchFamily="34" charset="0"/>
              </a:rPr>
              <a:t> </a:t>
            </a:r>
            <a:r>
              <a:rPr lang="en-US" altLang="en-US" sz="3200" dirty="0">
                <a:latin typeface="Trebuchet MS" panose="020B0603020202020204" pitchFamily="34" charset="0"/>
              </a:rPr>
              <a:t>the earliest date in which evidence shows that it is factually ascertainable that entitlement to VA benefits is warranted.</a:t>
            </a:r>
          </a:p>
          <a:p>
            <a:pPr>
              <a:spcBef>
                <a:spcPts val="0"/>
              </a:spcBef>
              <a:buClr>
                <a:srgbClr val="1D3275"/>
              </a:buClr>
              <a:buFont typeface="Wingdings" pitchFamily="2" charset="2"/>
              <a:buNone/>
            </a:pPr>
            <a:endParaRPr lang="en-US" sz="3200" dirty="0">
              <a:latin typeface="Trebuchet MS" panose="020B0603020202020204" pitchFamily="34" charset="0"/>
              <a:cs typeface="Arial" pitchFamily="34" charset="0"/>
            </a:endParaRPr>
          </a:p>
          <a:p>
            <a:pPr>
              <a:spcBef>
                <a:spcPts val="0"/>
              </a:spcBef>
              <a:buClr>
                <a:srgbClr val="1D3275"/>
              </a:buClr>
              <a:buNone/>
            </a:pPr>
            <a:r>
              <a:rPr lang="en-US" sz="3200" dirty="0">
                <a:latin typeface="Trebuchet MS" panose="020B0603020202020204" pitchFamily="34" charset="0"/>
              </a:rPr>
              <a:t>Examples:</a:t>
            </a:r>
          </a:p>
          <a:p>
            <a:pPr marL="457200" lvl="2" indent="-457200">
              <a:spcBef>
                <a:spcPts val="0"/>
              </a:spcBef>
              <a:buClr>
                <a:srgbClr val="1D3275"/>
              </a:buClr>
              <a:buFont typeface="Arial" panose="020B0604020202020204" pitchFamily="34" charset="0"/>
              <a:buChar char="•"/>
            </a:pPr>
            <a:r>
              <a:rPr lang="en-US" altLang="en-US" sz="3200" dirty="0">
                <a:latin typeface="Trebuchet MS" panose="020B0603020202020204" pitchFamily="34" charset="0"/>
                <a:cs typeface="Times New Roman" panose="02020603050405020304" pitchFamily="18" charset="0"/>
              </a:rPr>
              <a:t>A claim filed within one year of the Veteran’s release from active duty.</a:t>
            </a: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3125" y="-1"/>
            <a:ext cx="10048875" cy="1183341"/>
          </a:xfrm>
        </p:spPr>
        <p:txBody>
          <a:bodyPr/>
          <a:lstStyle/>
          <a:p>
            <a:pPr>
              <a:defRPr/>
            </a:pPr>
            <a:r>
              <a:rPr lang="en-US" sz="4800" b="1" dirty="0">
                <a:solidFill>
                  <a:srgbClr val="002060"/>
                </a:solidFill>
                <a:effectLst/>
                <a:latin typeface="Trebuchet MS" panose="020B0603020202020204" pitchFamily="34" charset="0"/>
              </a:rPr>
              <a:t>Date Entitlement Arose</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8131245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6148" name="Rectangle 3"/>
          <p:cNvSpPr>
            <a:spLocks noGrp="1" noChangeArrowheads="1"/>
          </p:cNvSpPr>
          <p:nvPr>
            <p:ph type="body" idx="4294967295"/>
          </p:nvPr>
        </p:nvSpPr>
        <p:spPr>
          <a:xfrm>
            <a:off x="510408" y="1428284"/>
            <a:ext cx="11556673" cy="4928066"/>
          </a:xfrm>
        </p:spPr>
        <p:txBody>
          <a:bodyPr>
            <a:noAutofit/>
          </a:bodyPr>
          <a:lstStyle/>
          <a:p>
            <a:pPr marL="0" lvl="1" indent="0">
              <a:spcBef>
                <a:spcPts val="0"/>
              </a:spcBef>
              <a:buNone/>
            </a:pPr>
            <a:r>
              <a:rPr lang="en-US" altLang="en-US" sz="2800" dirty="0">
                <a:latin typeface="Trebuchet MS" panose="020B0603020202020204" pitchFamily="34" charset="0"/>
                <a:cs typeface="Times New Roman" panose="02020603050405020304" pitchFamily="18" charset="0"/>
              </a:rPr>
              <a:t>The </a:t>
            </a:r>
            <a:r>
              <a:rPr lang="en-US" altLang="en-US" sz="2800" b="1" i="1" dirty="0">
                <a:latin typeface="Trebuchet MS" panose="020B0603020202020204" pitchFamily="34" charset="0"/>
                <a:cs typeface="Times New Roman" panose="02020603050405020304" pitchFamily="18" charset="0"/>
              </a:rPr>
              <a:t>effective date </a:t>
            </a:r>
            <a:r>
              <a:rPr lang="en-US" altLang="en-US" sz="2800" dirty="0">
                <a:latin typeface="Trebuchet MS" panose="020B0603020202020204" pitchFamily="34" charset="0"/>
                <a:cs typeface="Times New Roman" panose="02020603050405020304" pitchFamily="18" charset="0"/>
              </a:rPr>
              <a:t>is the specific date, selected in accordance with regulatory rules, upon which benefit entitlement is deemed to have commenced, changed, or terminated.</a:t>
            </a:r>
          </a:p>
          <a:p>
            <a:pPr marL="457200" lvl="2" indent="-457200">
              <a:spcBef>
                <a:spcPts val="0"/>
              </a:spcBef>
              <a:buClr>
                <a:srgbClr val="002060"/>
              </a:buClr>
              <a:buFont typeface="Arial" panose="020B0604020202020204" pitchFamily="34" charset="0"/>
              <a:buChar char="•"/>
            </a:pPr>
            <a:r>
              <a:rPr lang="en-US" altLang="en-US" sz="2800" dirty="0">
                <a:latin typeface="Trebuchet MS" panose="020B0603020202020204" pitchFamily="34" charset="0"/>
                <a:cs typeface="Times New Roman" panose="02020603050405020304" pitchFamily="18" charset="0"/>
              </a:rPr>
              <a:t>Date of receipt of claim, or</a:t>
            </a:r>
          </a:p>
          <a:p>
            <a:pPr marL="457200" lvl="2" indent="-457200">
              <a:spcBef>
                <a:spcPts val="0"/>
              </a:spcBef>
              <a:buClr>
                <a:srgbClr val="002060"/>
              </a:buClr>
              <a:buFont typeface="Arial" panose="020B0604020202020204" pitchFamily="34" charset="0"/>
              <a:buChar char="•"/>
            </a:pPr>
            <a:r>
              <a:rPr lang="en-US" altLang="en-US" sz="2800" dirty="0">
                <a:latin typeface="Trebuchet MS" panose="020B0603020202020204" pitchFamily="34" charset="0"/>
                <a:cs typeface="Times New Roman" panose="02020603050405020304" pitchFamily="18" charset="0"/>
              </a:rPr>
              <a:t>Date entitlement arose</a:t>
            </a:r>
            <a:endParaRPr lang="en-US" sz="2800" dirty="0">
              <a:latin typeface="Trebuchet MS" panose="020B0603020202020204" pitchFamily="34" charset="0"/>
              <a:cs typeface="Times New Roman" panose="02020603050405020304" pitchFamily="18" charset="0"/>
            </a:endParaRPr>
          </a:p>
          <a:p>
            <a:pPr marL="0" indent="0">
              <a:spcBef>
                <a:spcPts val="0"/>
              </a:spcBef>
              <a:buClr>
                <a:srgbClr val="1D3275"/>
              </a:buClr>
              <a:buNone/>
            </a:pPr>
            <a:endParaRPr lang="en-US" dirty="0">
              <a:latin typeface="Trebuchet MS" panose="020B0603020202020204" pitchFamily="34" charset="0"/>
            </a:endParaRPr>
          </a:p>
          <a:p>
            <a:pPr marL="0" indent="0">
              <a:spcBef>
                <a:spcPts val="0"/>
              </a:spcBef>
              <a:buClr>
                <a:srgbClr val="1D3275"/>
              </a:buClr>
              <a:buNone/>
            </a:pPr>
            <a:r>
              <a:rPr lang="en-US" dirty="0">
                <a:latin typeface="Trebuchet MS" panose="020B0603020202020204" pitchFamily="34" charset="0"/>
              </a:rPr>
              <a:t>Examples:</a:t>
            </a:r>
          </a:p>
          <a:p>
            <a:pPr marL="457200" lvl="2" indent="-457200">
              <a:spcBef>
                <a:spcPts val="0"/>
              </a:spcBef>
              <a:buClrTx/>
            </a:pPr>
            <a:r>
              <a:rPr lang="en-US" altLang="en-US" sz="2800" dirty="0">
                <a:latin typeface="Trebuchet MS" panose="020B0603020202020204" pitchFamily="34" charset="0"/>
                <a:cs typeface="Times New Roman" panose="02020603050405020304" pitchFamily="18" charset="0"/>
              </a:rPr>
              <a:t>The spouse was added to your award effective the day the of the Veteran’s marriage.</a:t>
            </a:r>
            <a:endParaRPr lang="en-US" sz="2800" dirty="0">
              <a:latin typeface="Trebuchet MS" panose="020B0603020202020204" pitchFamily="34" charset="0"/>
            </a:endParaRPr>
          </a:p>
        </p:txBody>
      </p:sp>
      <p:sp>
        <p:nvSpPr>
          <p:cNvPr id="504834" name="Rectangle 2"/>
          <p:cNvSpPr>
            <a:spLocks noGrp="1" noChangeArrowheads="1"/>
          </p:cNvSpPr>
          <p:nvPr>
            <p:ph type="title" idx="4294967295"/>
          </p:nvPr>
        </p:nvSpPr>
        <p:spPr>
          <a:xfrm>
            <a:off x="2114550" y="-1"/>
            <a:ext cx="10077450" cy="1183341"/>
          </a:xfrm>
        </p:spPr>
        <p:txBody>
          <a:bodyPr/>
          <a:lstStyle/>
          <a:p>
            <a:pPr>
              <a:defRPr/>
            </a:pPr>
            <a:r>
              <a:rPr lang="en-US" sz="4800" b="1" dirty="0">
                <a:effectLst/>
                <a:latin typeface="Trebuchet MS" panose="020B0603020202020204" pitchFamily="34" charset="0"/>
              </a:rPr>
              <a:t>Effective Date</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97830316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6148" name="Rectangle 3"/>
          <p:cNvSpPr>
            <a:spLocks noGrp="1" noChangeArrowheads="1"/>
          </p:cNvSpPr>
          <p:nvPr>
            <p:ph type="body" idx="4294967295"/>
          </p:nvPr>
        </p:nvSpPr>
        <p:spPr>
          <a:xfrm>
            <a:off x="504670" y="1430393"/>
            <a:ext cx="11562412" cy="4925957"/>
          </a:xfrm>
        </p:spPr>
        <p:txBody>
          <a:bodyPr>
            <a:noAutofit/>
          </a:bodyPr>
          <a:lstStyle/>
          <a:p>
            <a:pPr marL="0" indent="0" eaLnBrk="1" hangingPunct="1">
              <a:spcBef>
                <a:spcPts val="0"/>
              </a:spcBef>
              <a:buNone/>
            </a:pPr>
            <a:r>
              <a:rPr lang="en-US" altLang="en-US" dirty="0">
                <a:solidFill>
                  <a:srgbClr val="002060"/>
                </a:solidFill>
                <a:latin typeface="Trebuchet MS" panose="020B0603020202020204" pitchFamily="34" charset="0"/>
              </a:rPr>
              <a:t>The </a:t>
            </a:r>
            <a:r>
              <a:rPr lang="en-US" altLang="en-US" b="1" i="1" dirty="0">
                <a:solidFill>
                  <a:srgbClr val="002060"/>
                </a:solidFill>
                <a:latin typeface="Trebuchet MS" panose="020B0603020202020204" pitchFamily="34" charset="0"/>
              </a:rPr>
              <a:t>payment </a:t>
            </a:r>
            <a:r>
              <a:rPr lang="en-US" altLang="en-US" b="1" dirty="0">
                <a:solidFill>
                  <a:srgbClr val="002060"/>
                </a:solidFill>
                <a:latin typeface="Trebuchet MS" panose="020B0603020202020204" pitchFamily="34" charset="0"/>
              </a:rPr>
              <a:t>date </a:t>
            </a:r>
            <a:r>
              <a:rPr lang="en-US" altLang="en-US" dirty="0">
                <a:solidFill>
                  <a:srgbClr val="002060"/>
                </a:solidFill>
                <a:latin typeface="Trebuchet MS" panose="020B0603020202020204" pitchFamily="34" charset="0"/>
              </a:rPr>
              <a:t>is the date on which VA will pay the Veteran. This is generally the first day of the month following the effective date.</a:t>
            </a:r>
          </a:p>
          <a:p>
            <a:pPr marL="0" indent="0" eaLnBrk="1" hangingPunct="1">
              <a:spcBef>
                <a:spcPts val="0"/>
              </a:spcBef>
              <a:buNone/>
            </a:pPr>
            <a:endParaRPr lang="en-US" altLang="en-US" dirty="0">
              <a:solidFill>
                <a:srgbClr val="002060"/>
              </a:solidFill>
              <a:latin typeface="Trebuchet MS" panose="020B0603020202020204" pitchFamily="34" charset="0"/>
            </a:endParaRPr>
          </a:p>
          <a:p>
            <a:pPr marL="0" indent="0" eaLnBrk="1" hangingPunct="1">
              <a:spcBef>
                <a:spcPts val="0"/>
              </a:spcBef>
              <a:buNone/>
            </a:pPr>
            <a:r>
              <a:rPr lang="en-US" altLang="en-US" b="1" i="1" dirty="0">
                <a:solidFill>
                  <a:srgbClr val="002060"/>
                </a:solidFill>
                <a:latin typeface="Trebuchet MS" panose="020B0603020202020204" pitchFamily="34" charset="0"/>
              </a:rPr>
              <a:t>**Exceptions may occur** </a:t>
            </a:r>
          </a:p>
          <a:p>
            <a:pPr marL="0" indent="0" eaLnBrk="1" hangingPunct="1">
              <a:spcBef>
                <a:spcPts val="0"/>
              </a:spcBef>
              <a:buNone/>
            </a:pPr>
            <a:endParaRPr lang="en-US" altLang="en-US" dirty="0">
              <a:solidFill>
                <a:srgbClr val="002060"/>
              </a:solidFill>
              <a:latin typeface="Trebuchet MS" panose="020B0603020202020204" pitchFamily="34" charset="0"/>
            </a:endParaRPr>
          </a:p>
          <a:p>
            <a:pPr marL="0" indent="0" eaLnBrk="1" hangingPunct="1">
              <a:spcBef>
                <a:spcPts val="0"/>
              </a:spcBef>
              <a:buNone/>
            </a:pPr>
            <a:r>
              <a:rPr lang="en-US" altLang="en-US" dirty="0">
                <a:solidFill>
                  <a:srgbClr val="002060"/>
                </a:solidFill>
                <a:latin typeface="Trebuchet MS" panose="020B0603020202020204" pitchFamily="34" charset="0"/>
              </a:rPr>
              <a:t>Exception: </a:t>
            </a:r>
          </a:p>
          <a:p>
            <a:pPr marL="0" indent="0">
              <a:spcBef>
                <a:spcPts val="0"/>
              </a:spcBef>
              <a:buNone/>
            </a:pPr>
            <a:r>
              <a:rPr lang="en-US" altLang="en-US" dirty="0">
                <a:solidFill>
                  <a:srgbClr val="002060"/>
                </a:solidFill>
                <a:latin typeface="Trebuchet MS" panose="020B0603020202020204" pitchFamily="34" charset="0"/>
              </a:rPr>
              <a:t>If the Veteran returns to active duty and is subsequently discharged, the payment date of the resumption of service connection is the day after the Veteran’s release from active duty.</a:t>
            </a:r>
          </a:p>
          <a:p>
            <a:pPr marL="457200" lvl="1" indent="0" eaLnBrk="1" hangingPunct="1">
              <a:buNone/>
            </a:pPr>
            <a:endParaRPr lang="en-US" altLang="en-US" sz="2800" dirty="0"/>
          </a:p>
          <a:p>
            <a:pPr marL="0" indent="0">
              <a:buClr>
                <a:srgbClr val="1D3275"/>
              </a:buClr>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28839" y="-1"/>
            <a:ext cx="10063162" cy="1183341"/>
          </a:xfrm>
        </p:spPr>
        <p:txBody>
          <a:bodyPr/>
          <a:lstStyle/>
          <a:p>
            <a:pPr>
              <a:defRPr/>
            </a:pPr>
            <a:r>
              <a:rPr lang="en-US" sz="4800" b="1" dirty="0">
                <a:solidFill>
                  <a:srgbClr val="002060"/>
                </a:solidFill>
                <a:effectLst/>
                <a:latin typeface="Trebuchet MS" panose="020B0603020202020204" pitchFamily="34" charset="0"/>
              </a:rPr>
              <a:t>Payment Date</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9558442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 name="MMPROD_NEXTUNIQUEID" val="10011"/>
  <p:tag name="MMPROD_UIDATA" val="&lt;database version=&quot;11.0&quot;&gt;&lt;object type=&quot;1&quot; unique_id=&quot;10001&quot;&gt;&lt;object type=&quot;2&quot; unique_id=&quot;10180&quot;&gt;&lt;object type=&quot;3&quot; unique_id=&quot;10181&quot;&gt;&lt;property id=&quot;20148&quot; value=&quot;5&quot;/&gt;&lt;property id=&quot;20300&quot; value=&quot;Slide 1&quot;/&gt;&lt;property id=&quot;20307&quot; value=&quot;257&quot;/&gt;&lt;/object&gt;&lt;object type=&quot;3&quot; unique_id=&quot;10182&quot;&gt;&lt;property id=&quot;20148&quot; value=&quot;5&quot;/&gt;&lt;property id=&quot;20300&quot; value=&quot;Slide 2 - &amp;quot;Lesson Objectives&amp;quot;&quot;/&gt;&lt;property id=&quot;20307&quot; value=&quot;262&quot;/&gt;&lt;/object&gt;&lt;object type=&quot;3&quot; unique_id=&quot;10183&quot;&gt;&lt;property id=&quot;20148&quot; value=&quot;5&quot;/&gt;&lt;property id=&quot;20300&quot; value=&quot;Slide 3 - &amp;quot;References&amp;quot;&quot;/&gt;&lt;property id=&quot;20307&quot; value=&quot;263&quot;/&gt;&lt;/object&gt;&lt;object type=&quot;3&quot; unique_id=&quot;10184&quot;&gt;&lt;property id=&quot;20148&quot; value=&quot;5&quot;/&gt;&lt;property id=&quot;20300&quot; value=&quot;Slide 4 - &amp;quot;Definitions&amp;quot;&quot;/&gt;&lt;property id=&quot;20307&quot; value=&quot;264&quot;/&gt;&lt;/object&gt;&lt;object type=&quot;3&quot; unique_id=&quot;10185&quot;&gt;&lt;property id=&quot;20148&quot; value=&quot;5&quot;/&gt;&lt;property id=&quot;20300&quot; value=&quot;Slide 5 - &amp;quot;Date of Receipt&amp;quot;&quot;/&gt;&lt;property id=&quot;20307&quot; value=&quot;267&quot;/&gt;&lt;/object&gt;&lt;object type=&quot;3&quot; unique_id=&quot;10186&quot;&gt;&lt;property id=&quot;20148&quot; value=&quot;5&quot;/&gt;&lt;property id=&quot;20300&quot; value=&quot;Slide 6 - &amp;quot;Date of Claim&amp;quot;&quot;/&gt;&lt;property id=&quot;20307&quot; value=&quot;266&quot;/&gt;&lt;/object&gt;&lt;object type=&quot;3&quot; unique_id=&quot;10187&quot;&gt;&lt;property id=&quot;20148&quot; value=&quot;5&quot;/&gt;&lt;property id=&quot;20300&quot; value=&quot;Slide 7 - &amp;quot;Date Entitlement Arose&amp;quot;&quot;/&gt;&lt;property id=&quot;20307&quot; value=&quot;268&quot;/&gt;&lt;/object&gt;&lt;object type=&quot;3&quot; unique_id=&quot;10188&quot;&gt;&lt;property id=&quot;20148&quot; value=&quot;5&quot;/&gt;&lt;property id=&quot;20300&quot; value=&quot;Slide 8 - &amp;quot;Effective Date&amp;quot;&quot;/&gt;&lt;property id=&quot;20307&quot; value=&quot;265&quot;/&gt;&lt;/object&gt;&lt;object type=&quot;3&quot; unique_id=&quot;10189&quot;&gt;&lt;property id=&quot;20148&quot; value=&quot;5&quot;/&gt;&lt;property id=&quot;20300&quot; value=&quot;Slide 9 - &amp;quot;Payment Date&amp;quot;&quot;/&gt;&lt;property id=&quot;20307&quot; value=&quot;269&quot;/&gt;&lt;/object&gt;&lt;object type=&quot;3&quot; unique_id=&quot;10190&quot;&gt;&lt;property id=&quot;20148&quot; value=&quot;5&quot;/&gt;&lt;property id=&quot;20300&quot; value=&quot;Slide 10&quot;/&gt;&lt;property id=&quot;20307&quot; value=&quot;285&quot;/&gt;&lt;/object&gt;&lt;object type=&quot;3&quot; unique_id=&quot;10191&quot;&gt;&lt;property id=&quot;20148&quot; value=&quot;5&quot;/&gt;&lt;property id=&quot;20300&quot; value=&quot;Slide 11 - &amp;quot;Informal Claims&amp;quot;&quot;/&gt;&lt;property id=&quot;20307&quot; value=&quot;271&quot;/&gt;&lt;/object&gt;&lt;object type=&quot;3&quot; unique_id=&quot;10192&quot;&gt;&lt;property id=&quot;20148&quot; value=&quot;5&quot;/&gt;&lt;property id=&quot;20300&quot; value=&quot;Slide 12&quot;/&gt;&lt;property id=&quot;20307&quot; value=&quot;303&quot;/&gt;&lt;/object&gt;&lt;object type=&quot;3&quot; unique_id=&quot;10193&quot;&gt;&lt;property id=&quot;20148&quot; value=&quot;5&quot;/&gt;&lt;property id=&quot;20300&quot; value=&quot;Slide 13 - &amp;quot;Effective &amp;amp; Payment Date: Dependency (Add)&amp;quot;&quot;/&gt;&lt;property id=&quot;20307&quot; value=&quot;286&quot;/&gt;&lt;/object&gt;&lt;object type=&quot;3&quot; unique_id=&quot;10194&quot;&gt;&lt;property id=&quot;20148&quot; value=&quot;5&quot;/&gt;&lt;property id=&quot;20300&quot; value=&quot;Slide 14 - &amp;quot;Event Dates&amp;quot;&quot;/&gt;&lt;property id=&quot;20307&quot; value=&quot;275&quot;/&gt;&lt;/object&gt;&lt;object type=&quot;3&quot; unique_id=&quot;10195&quot;&gt;&lt;property id=&quot;20148&quot; value=&quot;5&quot;/&gt;&lt;property id=&quot;20300&quot; value=&quot;Slide 15 - &amp;quot;Event Dates – School Child&amp;quot;&quot;/&gt;&lt;property id=&quot;20307&quot; value=&quot;298&quot;/&gt;&lt;/object&gt;&lt;object type=&quot;3&quot; unique_id=&quot;10196&quot;&gt;&lt;property id=&quot;20148&quot; value=&quot;5&quot;/&gt;&lt;property id=&quot;20300&quot; value=&quot;Slide 16 - &amp;quot;Scenario #1&amp;quot;&quot;/&gt;&lt;property id=&quot;20307&quot; value=&quot;305&quot;/&gt;&lt;/object&gt;&lt;object type=&quot;3&quot; unique_id=&quot;10197&quot;&gt;&lt;property id=&quot;20148&quot; value=&quot;5&quot;/&gt;&lt;property id=&quot;20300&quot; value=&quot;Slide 17 - &amp;quot;Scenario #1&amp;quot;&quot;/&gt;&lt;property id=&quot;20307&quot; value=&quot;308&quot;/&gt;&lt;/object&gt;&lt;object type=&quot;3&quot; unique_id=&quot;10198&quot;&gt;&lt;property id=&quot;20148&quot; value=&quot;5&quot;/&gt;&lt;property id=&quot;20300&quot; value=&quot;Slide 18 - &amp;quot;Sharp v. Shinseki&amp;quot;&quot;/&gt;&lt;property id=&quot;20307&quot; value=&quot;301&quot;/&gt;&lt;/object&gt;&lt;object type=&quot;3&quot; unique_id=&quot;10199&quot;&gt;&lt;property id=&quot;20148&quot; value=&quot;5&quot;/&gt;&lt;property id=&quot;20300&quot; value=&quot;Slide 19 - &amp;quot;Time Limits for  Evidence Submission&amp;quot;&quot;/&gt;&lt;property id=&quot;20307&quot; value=&quot;302&quot;/&gt;&lt;/object&gt;&lt;object type=&quot;3&quot; unique_id=&quot;10200&quot;&gt;&lt;property id=&quot;20148&quot; value=&quot;5&quot;/&gt;&lt;property id=&quot;20300&quot; value=&quot;Slide 20 - &amp;quot;Scenario #2&amp;quot;&quot;/&gt;&lt;property id=&quot;20307&quot; value=&quot;304&quot;/&gt;&lt;/object&gt;&lt;object type=&quot;3&quot; unique_id=&quot;10201&quot;&gt;&lt;property id=&quot;20148&quot; value=&quot;5&quot;/&gt;&lt;property id=&quot;20300&quot; value=&quot;Slide 21 - &amp;quot;Scenario #2&amp;quot;&quot;/&gt;&lt;property id=&quot;20307&quot; value=&quot;309&quot;/&gt;&lt;/object&gt;&lt;object type=&quot;3&quot; unique_id=&quot;10202&quot;&gt;&lt;property id=&quot;20148&quot; value=&quot;5&quot;/&gt;&lt;property id=&quot;20300&quot; value=&quot;Slide 22 - &amp;quot;Effective &amp;amp; Payment Date: Dependency (Remove)&amp;quot;&quot;/&gt;&lt;property id=&quot;20307&quot; value=&quot;296&quot;/&gt;&lt;/object&gt;&lt;object type=&quot;3&quot; unique_id=&quot;10203&quot;&gt;&lt;property id=&quot;20148&quot; value=&quot;5&quot;/&gt;&lt;property id=&quot;20300&quot; value=&quot;Slide 23 - &amp;quot;Effective &amp;amp; Payment Date: Dependency (Remove)&amp;quot;&quot;/&gt;&lt;property id=&quot;20307&quot; value=&quot;288&quot;/&gt;&lt;/object&gt;&lt;object type=&quot;3&quot; unique_id=&quot;10204&quot;&gt;&lt;property id=&quot;20148&quot; value=&quot;5&quot;/&gt;&lt;property id=&quot;20300&quot; value=&quot;Slide 24 - &amp;quot;Scenario #3&amp;quot;&quot;/&gt;&lt;property id=&quot;20307&quot; value=&quot;306&quot;/&gt;&lt;/object&gt;&lt;object type=&quot;3&quot; unique_id=&quot;10206&quot;&gt;&lt;property id=&quot;20148&quot; value=&quot;5&quot;/&gt;&lt;property id=&quot;20300&quot; value=&quot;Slide 26 - &amp;quot;Questions&amp;quot;&quot;/&gt;&lt;property id=&quot;20307&quot; value=&quot;300&quot;/&gt;&lt;/object&gt;&lt;object type=&quot;3&quot; unique_id=&quot;10680&quot;&gt;&lt;property id=&quot;20148&quot; value=&quot;5&quot;/&gt;&lt;property id=&quot;20300&quot; value=&quot;Slide 25 - &amp;quot;Scenario #3&amp;quot;&quot;/&gt;&lt;property id=&quot;20307&quot; value=&quot;310&quot;/&gt;&lt;/object&gt;&lt;/object&gt;&lt;object type=&quot;8&quot; unique_id=&quot;10234&quot;&gt;&lt;/object&gt;&lt;/object&gt;&lt;/database&gt;"/>
  <p:tag name="SECTOMILLISECCONVERTED" val="1"/>
</p:tagLst>
</file>

<file path=ppt/theme/theme1.xml><?xml version="1.0" encoding="utf-8"?>
<a:theme xmlns:a="http://schemas.openxmlformats.org/drawingml/2006/main" name="Ppt0000000">
  <a:themeElements>
    <a:clrScheme name="Custom 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16165C"/>
      </a:hlink>
      <a:folHlink>
        <a:srgbClr val="7777DE"/>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2.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35E050F-F6DD-446A-BC54-722BE857956D}">
  <ds:schemaRefs>
    <ds:schemaRef ds:uri="http://purl.org/dc/term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16263</TotalTime>
  <Words>1641</Words>
  <Application>Microsoft Office PowerPoint</Application>
  <PresentationFormat>Widescreen</PresentationFormat>
  <Paragraphs>211</Paragraphs>
  <Slides>26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Century Schoolbook</vt:lpstr>
      <vt:lpstr>Microsoft Sans Serif</vt:lpstr>
      <vt:lpstr>Tahoma</vt:lpstr>
      <vt:lpstr>Times New Roman</vt:lpstr>
      <vt:lpstr>Trebuchet MS</vt:lpstr>
      <vt:lpstr>Wingdings</vt:lpstr>
      <vt:lpstr>Ppt0000000</vt:lpstr>
      <vt:lpstr>PowerPoint Presentation</vt:lpstr>
      <vt:lpstr>Lesson Objectives</vt:lpstr>
      <vt:lpstr>References</vt:lpstr>
      <vt:lpstr>Definitions</vt:lpstr>
      <vt:lpstr>Date of Receipt</vt:lpstr>
      <vt:lpstr>Date of Claim</vt:lpstr>
      <vt:lpstr>Date Entitlement Arose</vt:lpstr>
      <vt:lpstr>Effective Date</vt:lpstr>
      <vt:lpstr>Payment Date</vt:lpstr>
      <vt:lpstr>PowerPoint Presentation</vt:lpstr>
      <vt:lpstr>Informal Claims</vt:lpstr>
      <vt:lpstr>PowerPoint Presentation</vt:lpstr>
      <vt:lpstr>Effective &amp; Payment Date: Dependency (Add)</vt:lpstr>
      <vt:lpstr>Event Dates</vt:lpstr>
      <vt:lpstr>Event Dates – School Child</vt:lpstr>
      <vt:lpstr>Scenario #1</vt:lpstr>
      <vt:lpstr>Scenario #1</vt:lpstr>
      <vt:lpstr>Sharp v. Shinseki</vt:lpstr>
      <vt:lpstr>Time Limits for  Evidence Submission</vt:lpstr>
      <vt:lpstr>Scenario #2</vt:lpstr>
      <vt:lpstr>Scenario #2</vt:lpstr>
      <vt:lpstr>Effective &amp; Payment Date: Dependency (Remove)</vt:lpstr>
      <vt:lpstr>Effective &amp; Payment Date: Dependency (Remove)</vt:lpstr>
      <vt:lpstr>Scenario #3</vt:lpstr>
      <vt:lpstr>Scenario #3</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Date vs Payment Date (VSR) PowerPoint Presentation</dc:title>
  <dc:subject>VSR</dc:subject>
  <dc:creator>Department of Veterans Affairs, Veterans Benefits Administration, Compensation Service, STAFF</dc:creator>
  <cp:keywords>effective date,payment date,AO81,informal claims,formal claims,date of claim,DOC,dependents,dependency status</cp:keywords>
  <dc:description>This lesson explains the differences between effective date and payment date and how they apply to Veteran's compensation benefits.</dc:description>
  <cp:lastModifiedBy>Kathy Poole</cp:lastModifiedBy>
  <cp:revision>544</cp:revision>
  <cp:lastPrinted>2016-07-14T16:59:01Z</cp:lastPrinted>
  <dcterms:created xsi:type="dcterms:W3CDTF">2014-04-30T02:32:11Z</dcterms:created>
  <dcterms:modified xsi:type="dcterms:W3CDTF">2018-08-01T19:15:17Z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