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0" r:id="rId2"/>
    <p:sldId id="287" r:id="rId3"/>
    <p:sldId id="262" r:id="rId4"/>
    <p:sldId id="263" r:id="rId5"/>
    <p:sldId id="264" r:id="rId6"/>
    <p:sldId id="265" r:id="rId7"/>
    <p:sldId id="266" r:id="rId8"/>
    <p:sldId id="267" r:id="rId9"/>
    <p:sldId id="268" r:id="rId10"/>
    <p:sldId id="269" r:id="rId11"/>
    <p:sldId id="270" r:id="rId12"/>
    <p:sldId id="288" r:id="rId13"/>
    <p:sldId id="289" r:id="rId14"/>
    <p:sldId id="286"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ilker, Gina, VBAVACO" initials="SGV" lastIdx="3" clrIdx="0">
    <p:extLst>
      <p:ext uri="{19B8F6BF-5375-455C-9EA6-DF929625EA0E}">
        <p15:presenceInfo xmlns:p15="http://schemas.microsoft.com/office/powerpoint/2012/main" userId="S-1-5-21-1409082233-764733703-682003330-457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14" autoAdjust="0"/>
  </p:normalViewPr>
  <p:slideViewPr>
    <p:cSldViewPr>
      <p:cViewPr varScale="1">
        <p:scale>
          <a:sx n="68" d="100"/>
          <a:sy n="68" d="100"/>
        </p:scale>
        <p:origin x="162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8A3EE2-F1CB-4C4C-B1A6-F1FC9129D28D}" type="datetimeFigureOut">
              <a:rPr lang="en-US" smtClean="0"/>
              <a:t>7/31/2018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DE249E-762E-4064-B22C-A399E11DCEB1}" type="slidenum">
              <a:rPr lang="en-US" smtClean="0"/>
              <a:t>‹#›</a:t>
            </a:fld>
            <a:endParaRPr lang="en-US"/>
          </a:p>
        </p:txBody>
      </p:sp>
    </p:spTree>
    <p:extLst>
      <p:ext uri="{BB962C8B-B14F-4D97-AF65-F5344CB8AC3E}">
        <p14:creationId xmlns:p14="http://schemas.microsoft.com/office/powerpoint/2010/main" val="2557711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4213"/>
            <a:ext cx="4572000" cy="34305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617530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DE249E-762E-4064-B22C-A399E11DCEB1}" type="slidenum">
              <a:rPr lang="en-US" smtClean="0"/>
              <a:t>14</a:t>
            </a:fld>
            <a:endParaRPr lang="en-US"/>
          </a:p>
        </p:txBody>
      </p:sp>
    </p:spTree>
    <p:extLst>
      <p:ext uri="{BB962C8B-B14F-4D97-AF65-F5344CB8AC3E}">
        <p14:creationId xmlns:p14="http://schemas.microsoft.com/office/powerpoint/2010/main" val="1882896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DE249E-762E-4064-B22C-A399E11DCEB1}" type="slidenum">
              <a:rPr lang="en-US" smtClean="0"/>
              <a:t>3</a:t>
            </a:fld>
            <a:endParaRPr lang="en-US"/>
          </a:p>
        </p:txBody>
      </p:sp>
    </p:spTree>
    <p:extLst>
      <p:ext uri="{BB962C8B-B14F-4D97-AF65-F5344CB8AC3E}">
        <p14:creationId xmlns:p14="http://schemas.microsoft.com/office/powerpoint/2010/main" val="749734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xfrm>
            <a:off x="1147763" y="684213"/>
            <a:ext cx="4090987" cy="3068637"/>
          </a:xfrm>
          <a:prstGeom prst="rect">
            <a:avLst/>
          </a:prstGeom>
          <a:solidFill>
            <a:srgbClr val="FFFFFF"/>
          </a:solidFill>
          <a:ln>
            <a:solidFill>
              <a:srgbClr val="000000"/>
            </a:solidFill>
            <a:miter lim="800000"/>
            <a:headEnd/>
            <a:tailEnd/>
          </a:ln>
        </p:spPr>
      </p:sp>
      <p:sp>
        <p:nvSpPr>
          <p:cNvPr id="23555" name="Notes Placeholder 2"/>
          <p:cNvSpPr>
            <a:spLocks noGrp="1"/>
          </p:cNvSpPr>
          <p:nvPr>
            <p:ph type="body" idx="1"/>
          </p:nvPr>
        </p:nvSpPr>
        <p:spPr bwMode="auto">
          <a:xfrm>
            <a:off x="686423" y="4020809"/>
            <a:ext cx="5485158" cy="4437713"/>
          </a:xfrm>
          <a:prstGeom prst="rect">
            <a:avLst/>
          </a:prstGeom>
          <a:solidFill>
            <a:srgbClr val="FFFFFF"/>
          </a:solidFill>
          <a:ln>
            <a:solidFill>
              <a:srgbClr val="000000"/>
            </a:solidFill>
            <a:miter lim="800000"/>
            <a:headEnd/>
            <a:tailEnd/>
          </a:ln>
        </p:spPr>
        <p:txBody>
          <a:bodyPr lIns="91224" tIns="45612" rIns="91224" bIns="45612"/>
          <a:lstStyle/>
          <a:p>
            <a:pPr eaLnBrk="1" hangingPunct="1">
              <a:spcBef>
                <a:spcPct val="0"/>
              </a:spcBef>
            </a:pPr>
            <a:endParaRPr lang="en-US" sz="800">
              <a:ea typeface="MS PGothic" pitchFamily="34" charset="-128"/>
            </a:endParaRPr>
          </a:p>
        </p:txBody>
      </p:sp>
      <p:sp>
        <p:nvSpPr>
          <p:cNvPr id="23556" name="Slide Number Placeholder 3"/>
          <p:cNvSpPr>
            <a:spLocks noGrp="1"/>
          </p:cNvSpPr>
          <p:nvPr>
            <p:ph type="sldNum" sz="quarter" idx="4294967295"/>
          </p:nvPr>
        </p:nvSpPr>
        <p:spPr bwMode="auto">
          <a:xfrm>
            <a:off x="3884036" y="8684930"/>
            <a:ext cx="2972421" cy="45751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4" tIns="45612" rIns="91224" bIns="45612" anchor="b"/>
          <a:lstStyle>
            <a:lvl1pPr eaLnBrk="0" hangingPunct="0">
              <a:defRPr sz="1600">
                <a:solidFill>
                  <a:schemeClr val="tx1"/>
                </a:solidFill>
                <a:latin typeface="Arial" charset="0"/>
                <a:cs typeface="Arial" charset="0"/>
              </a:defRPr>
            </a:lvl1pPr>
            <a:lvl2pPr marL="727425" indent="-279780" eaLnBrk="0" hangingPunct="0">
              <a:defRPr sz="1600">
                <a:solidFill>
                  <a:schemeClr val="tx1"/>
                </a:solidFill>
                <a:latin typeface="Arial" charset="0"/>
                <a:cs typeface="Arial" charset="0"/>
              </a:defRPr>
            </a:lvl2pPr>
            <a:lvl3pPr marL="1119115" indent="-223823" eaLnBrk="0" hangingPunct="0">
              <a:defRPr sz="1600">
                <a:solidFill>
                  <a:schemeClr val="tx1"/>
                </a:solidFill>
                <a:latin typeface="Arial" charset="0"/>
                <a:cs typeface="Arial" charset="0"/>
              </a:defRPr>
            </a:lvl3pPr>
            <a:lvl4pPr marL="1566761" indent="-223823" eaLnBrk="0" hangingPunct="0">
              <a:defRPr sz="1600">
                <a:solidFill>
                  <a:schemeClr val="tx1"/>
                </a:solidFill>
                <a:latin typeface="Arial" charset="0"/>
                <a:cs typeface="Arial" charset="0"/>
              </a:defRPr>
            </a:lvl4pPr>
            <a:lvl5pPr marL="2014407" indent="-223823" eaLnBrk="0" hangingPunct="0">
              <a:defRPr sz="1600">
                <a:solidFill>
                  <a:schemeClr val="tx1"/>
                </a:solidFill>
                <a:latin typeface="Arial" charset="0"/>
                <a:cs typeface="Arial" charset="0"/>
              </a:defRPr>
            </a:lvl5pPr>
            <a:lvl6pPr marL="2462052" indent="-223823" defTabSz="447646" eaLnBrk="0" fontAlgn="base" hangingPunct="0">
              <a:spcBef>
                <a:spcPct val="0"/>
              </a:spcBef>
              <a:spcAft>
                <a:spcPct val="0"/>
              </a:spcAft>
              <a:defRPr sz="1600">
                <a:solidFill>
                  <a:schemeClr val="tx1"/>
                </a:solidFill>
                <a:latin typeface="Arial" charset="0"/>
                <a:cs typeface="Arial" charset="0"/>
              </a:defRPr>
            </a:lvl6pPr>
            <a:lvl7pPr marL="2909700" indent="-223823" defTabSz="447646" eaLnBrk="0" fontAlgn="base" hangingPunct="0">
              <a:spcBef>
                <a:spcPct val="0"/>
              </a:spcBef>
              <a:spcAft>
                <a:spcPct val="0"/>
              </a:spcAft>
              <a:defRPr sz="1600">
                <a:solidFill>
                  <a:schemeClr val="tx1"/>
                </a:solidFill>
                <a:latin typeface="Arial" charset="0"/>
                <a:cs typeface="Arial" charset="0"/>
              </a:defRPr>
            </a:lvl7pPr>
            <a:lvl8pPr marL="3357346" indent="-223823" defTabSz="447646" eaLnBrk="0" fontAlgn="base" hangingPunct="0">
              <a:spcBef>
                <a:spcPct val="0"/>
              </a:spcBef>
              <a:spcAft>
                <a:spcPct val="0"/>
              </a:spcAft>
              <a:defRPr sz="1600">
                <a:solidFill>
                  <a:schemeClr val="tx1"/>
                </a:solidFill>
                <a:latin typeface="Arial" charset="0"/>
                <a:cs typeface="Arial" charset="0"/>
              </a:defRPr>
            </a:lvl8pPr>
            <a:lvl9pPr marL="3804993" indent="-223823" defTabSz="447646" eaLnBrk="0" fontAlgn="base" hangingPunct="0">
              <a:spcBef>
                <a:spcPct val="0"/>
              </a:spcBef>
              <a:spcAft>
                <a:spcPct val="0"/>
              </a:spcAft>
              <a:defRPr sz="1600">
                <a:solidFill>
                  <a:schemeClr val="tx1"/>
                </a:solidFill>
                <a:latin typeface="Arial" charset="0"/>
                <a:cs typeface="Arial" charset="0"/>
              </a:defRPr>
            </a:lvl9pPr>
          </a:lstStyle>
          <a:p>
            <a:pPr algn="r" eaLnBrk="1" hangingPunct="1"/>
            <a:fld id="{60ABFC86-CB2E-4D3C-9DE7-FEFBD3443BBA}" type="slidenum">
              <a:rPr lang="en-US" sz="1200">
                <a:latin typeface="Calibri" pitchFamily="34" charset="0"/>
              </a:rPr>
              <a:pPr algn="r" eaLnBrk="1" hangingPunct="1"/>
              <a:t>4</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12A8F2-3DAC-44FC-8CF4-B0D57ABFB6C6}" type="slidenum">
              <a:rPr lang="en-US" smtClean="0"/>
              <a:t>5</a:t>
            </a:fld>
            <a:endParaRPr lang="en-US"/>
          </a:p>
        </p:txBody>
      </p:sp>
    </p:spTree>
    <p:extLst>
      <p:ext uri="{BB962C8B-B14F-4D97-AF65-F5344CB8AC3E}">
        <p14:creationId xmlns:p14="http://schemas.microsoft.com/office/powerpoint/2010/main" val="1714152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8</a:t>
            </a:fld>
            <a:endParaRPr lang="en-US" dirty="0"/>
          </a:p>
        </p:txBody>
      </p:sp>
    </p:spTree>
    <p:extLst>
      <p:ext uri="{BB962C8B-B14F-4D97-AF65-F5344CB8AC3E}">
        <p14:creationId xmlns:p14="http://schemas.microsoft.com/office/powerpoint/2010/main" val="3372511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10</a:t>
            </a:fld>
            <a:endParaRPr lang="en-US" dirty="0"/>
          </a:p>
        </p:txBody>
      </p:sp>
    </p:spTree>
    <p:extLst>
      <p:ext uri="{BB962C8B-B14F-4D97-AF65-F5344CB8AC3E}">
        <p14:creationId xmlns:p14="http://schemas.microsoft.com/office/powerpoint/2010/main" val="732677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02615-B5EC-45E8-9D56-46B81AB3CF35}" type="slidenum">
              <a:rPr lang="en-US" smtClean="0"/>
              <a:t>11</a:t>
            </a:fld>
            <a:endParaRPr lang="en-US" dirty="0"/>
          </a:p>
        </p:txBody>
      </p:sp>
    </p:spTree>
    <p:extLst>
      <p:ext uri="{BB962C8B-B14F-4D97-AF65-F5344CB8AC3E}">
        <p14:creationId xmlns:p14="http://schemas.microsoft.com/office/powerpoint/2010/main" val="2059025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4213"/>
            <a:ext cx="4572000" cy="34305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12</a:t>
            </a:fld>
            <a:endParaRPr lang="en-US" dirty="0"/>
          </a:p>
        </p:txBody>
      </p:sp>
    </p:spTree>
    <p:extLst>
      <p:ext uri="{BB962C8B-B14F-4D97-AF65-F5344CB8AC3E}">
        <p14:creationId xmlns:p14="http://schemas.microsoft.com/office/powerpoint/2010/main" val="875702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4213"/>
            <a:ext cx="4572000" cy="34305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13</a:t>
            </a:fld>
            <a:endParaRPr lang="en-US" dirty="0"/>
          </a:p>
        </p:txBody>
      </p:sp>
    </p:spTree>
    <p:extLst>
      <p:ext uri="{BB962C8B-B14F-4D97-AF65-F5344CB8AC3E}">
        <p14:creationId xmlns:p14="http://schemas.microsoft.com/office/powerpoint/2010/main" val="3031565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0" y="3784596"/>
            <a:ext cx="91440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userDrawn="1"/>
        </p:nvSpPr>
        <p:spPr>
          <a:xfrm>
            <a:off x="6937830" y="6400148"/>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
        <p:nvSpPr>
          <p:cNvPr id="6" name="Rectangle 5"/>
          <p:cNvSpPr/>
          <p:nvPr userDrawn="1"/>
        </p:nvSpPr>
        <p:spPr>
          <a:xfrm>
            <a:off x="0" y="5376872"/>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Title 11"/>
          <p:cNvSpPr>
            <a:spLocks noGrp="1"/>
          </p:cNvSpPr>
          <p:nvPr>
            <p:ph type="ctrTitle" hasCustomPrompt="1"/>
          </p:nvPr>
        </p:nvSpPr>
        <p:spPr>
          <a:xfrm>
            <a:off x="0" y="2074334"/>
            <a:ext cx="9144000" cy="1834729"/>
          </a:xfrm>
        </p:spPr>
        <p:txBody>
          <a:bodyPr>
            <a:normAutofit/>
          </a:bodyPr>
          <a:lstStyle>
            <a:lvl1pPr>
              <a:defRPr sz="4400" b="0" i="0">
                <a:latin typeface="Georgia"/>
                <a:cs typeface="Georgia"/>
              </a:defRPr>
            </a:lvl1pPr>
          </a:lstStyle>
          <a:p>
            <a:r>
              <a:rPr lang="en-US" dirty="0">
                <a:solidFill>
                  <a:srgbClr val="0083BE"/>
                </a:solidFill>
              </a:rPr>
              <a:t>Title of Presentation</a:t>
            </a:r>
            <a:endParaRPr lang="en-US" dirty="0"/>
          </a:p>
        </p:txBody>
      </p:sp>
      <p:sp>
        <p:nvSpPr>
          <p:cNvPr id="14" name="Rectangle 13"/>
          <p:cNvSpPr/>
          <p:nvPr userDrawn="1"/>
        </p:nvSpPr>
        <p:spPr>
          <a:xfrm>
            <a:off x="0" y="1"/>
            <a:ext cx="9144000" cy="9228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12" name="Rectangle 11"/>
          <p:cNvSpPr/>
          <p:nvPr userDrawn="1"/>
        </p:nvSpPr>
        <p:spPr>
          <a:xfrm>
            <a:off x="0" y="2"/>
            <a:ext cx="9144000" cy="533399"/>
          </a:xfrm>
          <a:prstGeom prst="rect">
            <a:avLst/>
          </a:prstGeom>
          <a:solidFill>
            <a:srgbClr val="01325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13" name="TextBox 12"/>
          <p:cNvSpPr txBox="1"/>
          <p:nvPr userDrawn="1"/>
        </p:nvSpPr>
        <p:spPr>
          <a:xfrm>
            <a:off x="72308" y="106555"/>
            <a:ext cx="4431956" cy="292388"/>
          </a:xfrm>
          <a:prstGeom prst="rect">
            <a:avLst/>
          </a:prstGeom>
          <a:noFill/>
        </p:spPr>
        <p:txBody>
          <a:bodyPr wrap="square" rtlCol="0">
            <a:spAutoFit/>
          </a:bodyPr>
          <a:lstStyle/>
          <a:p>
            <a:pPr defTabSz="457200"/>
            <a:r>
              <a:rPr lang="en-US" sz="1300" i="1" dirty="0">
                <a:solidFill>
                  <a:prstClr val="white"/>
                </a:solidFill>
                <a:latin typeface="Georgia"/>
                <a:cs typeface="Georgia"/>
              </a:rPr>
              <a:t>Veterans Benefits Administration</a:t>
            </a:r>
          </a:p>
        </p:txBody>
      </p:sp>
    </p:spTree>
    <p:extLst>
      <p:ext uri="{BB962C8B-B14F-4D97-AF65-F5344CB8AC3E}">
        <p14:creationId xmlns:p14="http://schemas.microsoft.com/office/powerpoint/2010/main" val="2409443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295"/>
            <a:ext cx="8229600" cy="774638"/>
          </a:xfrm>
        </p:spPr>
        <p:txBody>
          <a:bodyPr>
            <a:normAutofit/>
          </a:bodyPr>
          <a:lstStyle>
            <a:lvl1pPr>
              <a:defRPr sz="2500">
                <a:solidFill>
                  <a:schemeClr val="bg1"/>
                </a:solidFill>
                <a:latin typeface="Myriad Pro"/>
              </a:defRPr>
            </a:lvl1pPr>
          </a:lstStyle>
          <a:p>
            <a:r>
              <a:rPr lang="en-US" dirty="0"/>
              <a:t>CLICK TO EDIT MASTER TITLE STYLE</a:t>
            </a:r>
          </a:p>
        </p:txBody>
      </p:sp>
      <p:sp>
        <p:nvSpPr>
          <p:cNvPr id="3" name="Content Placeholder 2"/>
          <p:cNvSpPr>
            <a:spLocks noGrp="1"/>
          </p:cNvSpPr>
          <p:nvPr>
            <p:ph idx="1"/>
          </p:nvPr>
        </p:nvSpPr>
        <p:spPr>
          <a:xfrm>
            <a:off x="457200" y="1256313"/>
            <a:ext cx="8229600" cy="4869857"/>
          </a:xfrm>
        </p:spPr>
        <p:txBody>
          <a:bodyPr/>
          <a:lstStyle>
            <a:lvl1pPr>
              <a:defRPr sz="2200">
                <a:latin typeface="Myriad Pro"/>
              </a:defRPr>
            </a:lvl1pPr>
            <a:lvl2pPr>
              <a:defRPr sz="2000">
                <a:latin typeface="Myriad Pro"/>
              </a:defRPr>
            </a:lvl2pPr>
            <a:lvl3pPr>
              <a:defRPr sz="1800">
                <a:latin typeface="Myriad Pro"/>
              </a:defRPr>
            </a:lvl3pPr>
            <a:lvl4pPr>
              <a:defRPr sz="1800">
                <a:latin typeface="Myriad Pro"/>
              </a:defRPr>
            </a:lvl4pPr>
            <a:lvl5pPr>
              <a:defRPr sz="1800">
                <a:latin typeface="Myriad P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5503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4295"/>
            <a:ext cx="8229600" cy="774638"/>
          </a:xfrm>
        </p:spPr>
        <p:txBody>
          <a:bodyPr>
            <a:normAutofit/>
          </a:bodyPr>
          <a:lstStyle>
            <a:lvl1pPr>
              <a:defRPr sz="2500">
                <a:solidFill>
                  <a:schemeClr val="bg1"/>
                </a:solidFill>
                <a:latin typeface="Myriad Pro"/>
              </a:defRPr>
            </a:lvl1pPr>
          </a:lstStyle>
          <a:p>
            <a:r>
              <a:rPr lang="en-US" dirty="0"/>
              <a:t>CLICK TO EDIT MASTER TITLE STYLE</a:t>
            </a:r>
          </a:p>
        </p:txBody>
      </p:sp>
    </p:spTree>
    <p:extLst>
      <p:ext uri="{BB962C8B-B14F-4D97-AF65-F5344CB8AC3E}">
        <p14:creationId xmlns:p14="http://schemas.microsoft.com/office/powerpoint/2010/main" val="1515341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885801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9"/>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47"/>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16465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2"/>
            <a:ext cx="9144000" cy="939115"/>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2"/>
            <a:ext cx="8229600" cy="939115"/>
          </a:xfrm>
        </p:spPr>
        <p:txBody>
          <a:bodyPr/>
          <a:lstStyle>
            <a:lvl1pPr>
              <a:defRPr>
                <a:solidFill>
                  <a:schemeClr val="bg1"/>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1280162"/>
            <a:ext cx="8229600" cy="464722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60"/>
            <a:ext cx="2133600" cy="365125"/>
          </a:xfrm>
          <a:prstGeom prst="rect">
            <a:avLst/>
          </a:prstGeom>
        </p:spPr>
        <p:txBody>
          <a:bodyPr/>
          <a:lstStyle/>
          <a:p>
            <a:pPr defTabSz="457200"/>
            <a:endParaRPr lang="en-US" dirty="0">
              <a:solidFill>
                <a:srgbClr val="000000"/>
              </a:solidFill>
            </a:endParaRPr>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pPr defTabSz="457200"/>
            <a:endParaRPr lang="en-US" dirty="0">
              <a:solidFill>
                <a:srgbClr val="000000"/>
              </a:solidFill>
            </a:endParaRPr>
          </a:p>
        </p:txBody>
      </p:sp>
    </p:spTree>
    <p:extLst>
      <p:ext uri="{BB962C8B-B14F-4D97-AF65-F5344CB8AC3E}">
        <p14:creationId xmlns:p14="http://schemas.microsoft.com/office/powerpoint/2010/main" val="297104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60"/>
            <a:ext cx="2133600" cy="365125"/>
          </a:xfrm>
          <a:prstGeom prst="rect">
            <a:avLst/>
          </a:prstGeom>
        </p:spPr>
        <p:txBody>
          <a:bodyPr/>
          <a:lstStyle/>
          <a:p>
            <a:pPr defTabSz="457200"/>
            <a:endParaRPr lang="en-US" dirty="0">
              <a:solidFill>
                <a:srgbClr val="000000"/>
              </a:solidFill>
            </a:endParaRPr>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pPr defTabSz="457200"/>
            <a:endParaRPr lang="en-US" dirty="0">
              <a:solidFill>
                <a:srgbClr val="000000"/>
              </a:solidFill>
            </a:endParaRPr>
          </a:p>
        </p:txBody>
      </p:sp>
    </p:spTree>
    <p:extLst>
      <p:ext uri="{BB962C8B-B14F-4D97-AF65-F5344CB8AC3E}">
        <p14:creationId xmlns:p14="http://schemas.microsoft.com/office/powerpoint/2010/main" val="256761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7"/>
            <a:ext cx="8458200" cy="1143000"/>
          </a:xfrm>
        </p:spPr>
        <p:txBody>
          <a:bodyPr>
            <a:normAutofit/>
          </a:bodyPr>
          <a:lstStyle>
            <a:lvl1pPr algn="l">
              <a:defRPr sz="4800" b="1">
                <a:latin typeface="Georgia" panose="02040502050405020303" pitchFamily="18" charset="0"/>
                <a:cs typeface="Arial" panose="020B0604020202020204" pitchFamily="34" charset="0"/>
              </a:defRPr>
            </a:lvl1pPr>
          </a:lstStyle>
          <a:p>
            <a:r>
              <a:rPr lang="en-US" dirty="0"/>
              <a:t>Click to edit Master title style</a:t>
            </a:r>
          </a:p>
        </p:txBody>
      </p:sp>
      <p:sp>
        <p:nvSpPr>
          <p:cNvPr id="4" name="Date Placeholder 3"/>
          <p:cNvSpPr>
            <a:spLocks noGrp="1"/>
          </p:cNvSpPr>
          <p:nvPr>
            <p:ph type="dt" sz="half" idx="10"/>
          </p:nvPr>
        </p:nvSpPr>
        <p:spPr>
          <a:xfrm>
            <a:off x="457200" y="6340485"/>
            <a:ext cx="1295400" cy="365125"/>
          </a:xfrm>
          <a:prstGeom prst="rect">
            <a:avLst/>
          </a:prstGeom>
        </p:spPr>
        <p:txBody>
          <a:bodyPr/>
          <a:lstStyle>
            <a:lvl1pPr>
              <a:defRPr>
                <a:solidFill>
                  <a:schemeClr val="bg1">
                    <a:lumMod val="75000"/>
                  </a:schemeClr>
                </a:solidFill>
              </a:defRPr>
            </a:lvl1pPr>
          </a:lstStyle>
          <a:p>
            <a:pPr defTabSz="457200"/>
            <a:endParaRPr lang="en-US" dirty="0">
              <a:solidFill>
                <a:prstClr val="white">
                  <a:lumMod val="75000"/>
                </a:prstClr>
              </a:solidFill>
            </a:endParaRPr>
          </a:p>
        </p:txBody>
      </p:sp>
      <p:sp>
        <p:nvSpPr>
          <p:cNvPr id="5" name="Footer Placeholder 4"/>
          <p:cNvSpPr>
            <a:spLocks noGrp="1"/>
          </p:cNvSpPr>
          <p:nvPr>
            <p:ph type="ftr" sz="quarter" idx="11"/>
          </p:nvPr>
        </p:nvSpPr>
        <p:spPr>
          <a:xfrm>
            <a:off x="1752600" y="6340485"/>
            <a:ext cx="3429000" cy="365125"/>
          </a:xfrm>
          <a:prstGeom prst="rect">
            <a:avLst/>
          </a:prstGeom>
        </p:spPr>
        <p:txBody>
          <a:bodyPr/>
          <a:lstStyle>
            <a:lvl1pPr>
              <a:defRPr>
                <a:solidFill>
                  <a:schemeClr val="bg1">
                    <a:lumMod val="75000"/>
                  </a:schemeClr>
                </a:solidFill>
              </a:defRPr>
            </a:lvl1pPr>
          </a:lstStyle>
          <a:p>
            <a:pPr defTabSz="457200"/>
            <a:endParaRPr lang="en-US" dirty="0">
              <a:solidFill>
                <a:prstClr val="white">
                  <a:lumMod val="75000"/>
                </a:prstClr>
              </a:solidFill>
            </a:endParaRPr>
          </a:p>
        </p:txBody>
      </p:sp>
      <p:sp>
        <p:nvSpPr>
          <p:cNvPr id="6" name="Slide Number Placeholder 5"/>
          <p:cNvSpPr>
            <a:spLocks noGrp="1"/>
          </p:cNvSpPr>
          <p:nvPr>
            <p:ph type="sldNum" sz="quarter" idx="12"/>
          </p:nvPr>
        </p:nvSpPr>
        <p:spPr>
          <a:xfrm>
            <a:off x="5181600" y="6340485"/>
            <a:ext cx="914400" cy="365125"/>
          </a:xfrm>
          <a:prstGeom prst="rect">
            <a:avLst/>
          </a:prstGeom>
        </p:spPr>
        <p:txBody>
          <a:bodyPr/>
          <a:lstStyle>
            <a:lvl1pPr>
              <a:defRPr>
                <a:solidFill>
                  <a:schemeClr val="bg1">
                    <a:lumMod val="75000"/>
                  </a:schemeClr>
                </a:solidFill>
              </a:defRPr>
            </a:lvl1pPr>
          </a:lstStyle>
          <a:p>
            <a:pPr defTabSz="457200"/>
            <a:fld id="{04F7EA0F-F264-4DBA-8450-109ED0C85B89}" type="slidenum">
              <a:rPr lang="en-US" smtClean="0">
                <a:solidFill>
                  <a:prstClr val="white">
                    <a:lumMod val="75000"/>
                  </a:prstClr>
                </a:solidFill>
              </a:rPr>
              <a:pPr defTabSz="457200"/>
              <a:t>‹#›</a:t>
            </a:fld>
            <a:endParaRPr lang="en-US" dirty="0">
              <a:solidFill>
                <a:prstClr val="white">
                  <a:lumMod val="75000"/>
                </a:prstClr>
              </a:solidFill>
            </a:endParaRPr>
          </a:p>
        </p:txBody>
      </p:sp>
      <p:sp>
        <p:nvSpPr>
          <p:cNvPr id="8" name="Content Placeholder 7"/>
          <p:cNvSpPr>
            <a:spLocks noGrp="1"/>
          </p:cNvSpPr>
          <p:nvPr>
            <p:ph sz="quarter" idx="13"/>
          </p:nvPr>
        </p:nvSpPr>
        <p:spPr>
          <a:xfrm>
            <a:off x="381000" y="1447800"/>
            <a:ext cx="8458200" cy="4572000"/>
          </a:xfrm>
        </p:spPr>
        <p:txBody>
          <a:bodyPr>
            <a:normAutofit/>
          </a:bodyPr>
          <a:lstStyle>
            <a:lvl1pPr>
              <a:defRPr sz="3200"/>
            </a:lvl1pPr>
            <a:lvl2pPr>
              <a:defRPr sz="3200"/>
            </a:lvl2pPr>
            <a:lvl3pPr>
              <a:defRPr sz="3200"/>
            </a:lvl3pPr>
            <a:lvl4pPr>
              <a:defRPr sz="3200"/>
            </a:lvl4pPr>
            <a:lvl5pPr>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341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60"/>
            <a:ext cx="2133600" cy="365125"/>
          </a:xfrm>
          <a:prstGeom prst="rect">
            <a:avLst/>
          </a:prstGeom>
        </p:spPr>
        <p:txBody>
          <a:bodyPr/>
          <a:lstStyle/>
          <a:p>
            <a:pPr defTabSz="457200"/>
            <a:endParaRPr lang="en-US" dirty="0">
              <a:solidFill>
                <a:srgbClr val="000000"/>
              </a:solidFill>
            </a:endParaRPr>
          </a:p>
        </p:txBody>
      </p:sp>
      <p:sp>
        <p:nvSpPr>
          <p:cNvPr id="3" name="Footer Placeholder 2"/>
          <p:cNvSpPr>
            <a:spLocks noGrp="1"/>
          </p:cNvSpPr>
          <p:nvPr>
            <p:ph type="ftr" sz="quarter" idx="11"/>
          </p:nvPr>
        </p:nvSpPr>
        <p:spPr>
          <a:xfrm>
            <a:off x="3124200" y="6356360"/>
            <a:ext cx="2895600" cy="365125"/>
          </a:xfrm>
          <a:prstGeom prst="rect">
            <a:avLst/>
          </a:prstGeom>
        </p:spPr>
        <p:txBody>
          <a:bodyPr/>
          <a:lstStyle/>
          <a:p>
            <a:pPr defTabSz="457200"/>
            <a:endParaRPr lang="en-US" dirty="0">
              <a:solidFill>
                <a:srgbClr val="000000"/>
              </a:solidFill>
            </a:endParaRPr>
          </a:p>
        </p:txBody>
      </p:sp>
    </p:spTree>
    <p:extLst>
      <p:ext uri="{BB962C8B-B14F-4D97-AF65-F5344CB8AC3E}">
        <p14:creationId xmlns:p14="http://schemas.microsoft.com/office/powerpoint/2010/main" val="325352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
            <a:ext cx="9144000" cy="778933"/>
          </a:xfrm>
          <a:prstGeom prst="rect">
            <a:avLst/>
          </a:prstGeom>
          <a:solidFill>
            <a:srgbClr val="01325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4" name="Rectangle 3"/>
          <p:cNvSpPr/>
          <p:nvPr userDrawn="1"/>
        </p:nvSpPr>
        <p:spPr>
          <a:xfrm>
            <a:off x="0" y="6324608"/>
            <a:ext cx="9144000" cy="533399"/>
          </a:xfrm>
          <a:prstGeom prst="rect">
            <a:avLst/>
          </a:prstGeom>
          <a:solidFill>
            <a:srgbClr val="01325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b="0" i="0" u="none" dirty="0">
              <a:solidFill>
                <a:prstClr val="white"/>
              </a:solidFill>
            </a:endParaRPr>
          </a:p>
        </p:txBody>
      </p:sp>
      <p:sp>
        <p:nvSpPr>
          <p:cNvPr id="2" name="Title Placeholder 1"/>
          <p:cNvSpPr>
            <a:spLocks noGrp="1"/>
          </p:cNvSpPr>
          <p:nvPr>
            <p:ph type="title"/>
          </p:nvPr>
        </p:nvSpPr>
        <p:spPr>
          <a:xfrm>
            <a:off x="457200" y="1"/>
            <a:ext cx="8229600" cy="77893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478946"/>
            <a:ext cx="8229600" cy="46472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userDrawn="1"/>
        </p:nvSpPr>
        <p:spPr>
          <a:xfrm>
            <a:off x="72308" y="6422688"/>
            <a:ext cx="4431956" cy="292388"/>
          </a:xfrm>
          <a:prstGeom prst="rect">
            <a:avLst/>
          </a:prstGeom>
          <a:noFill/>
        </p:spPr>
        <p:txBody>
          <a:bodyPr wrap="square" rtlCol="0">
            <a:spAutoFit/>
          </a:bodyPr>
          <a:lstStyle/>
          <a:p>
            <a:pPr defTabSz="457200"/>
            <a:r>
              <a:rPr lang="en-US" sz="1300" i="1" dirty="0">
                <a:solidFill>
                  <a:prstClr val="white"/>
                </a:solidFill>
                <a:latin typeface="Georgia"/>
                <a:cs typeface="Georgia"/>
              </a:rPr>
              <a:t>Veterans Benefits Administration</a:t>
            </a:r>
          </a:p>
        </p:txBody>
      </p:sp>
      <p:sp>
        <p:nvSpPr>
          <p:cNvPr id="10" name="TextBox 9"/>
          <p:cNvSpPr txBox="1"/>
          <p:nvPr userDrawn="1"/>
        </p:nvSpPr>
        <p:spPr>
          <a:xfrm>
            <a:off x="457200" y="5187943"/>
            <a:ext cx="4431956" cy="307777"/>
          </a:xfrm>
          <a:prstGeom prst="rect">
            <a:avLst/>
          </a:prstGeom>
          <a:noFill/>
        </p:spPr>
        <p:txBody>
          <a:bodyPr wrap="square" rtlCol="0">
            <a:spAutoFit/>
          </a:bodyPr>
          <a:lstStyle/>
          <a:p>
            <a:pPr defTabSz="457200"/>
            <a:r>
              <a:rPr lang="en-US" sz="1400" i="1" dirty="0">
                <a:solidFill>
                  <a:prstClr val="white"/>
                </a:solidFill>
                <a:latin typeface="Georgia"/>
                <a:cs typeface="Georgia"/>
              </a:rPr>
              <a:t>Veterans Benefits Administration</a:t>
            </a:r>
          </a:p>
        </p:txBody>
      </p:sp>
      <p:pic>
        <p:nvPicPr>
          <p:cNvPr id="12" name="Picture 11" descr="VA slide logo.png"/>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6832601" y="6399105"/>
            <a:ext cx="1729251" cy="387614"/>
          </a:xfrm>
          <a:prstGeom prst="rect">
            <a:avLst/>
          </a:prstGeom>
        </p:spPr>
      </p:pic>
    </p:spTree>
    <p:extLst>
      <p:ext uri="{BB962C8B-B14F-4D97-AF65-F5344CB8AC3E}">
        <p14:creationId xmlns:p14="http://schemas.microsoft.com/office/powerpoint/2010/main" val="1994474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457200" rtl="0" eaLnBrk="1" latinLnBrk="0" hangingPunct="1">
        <a:spcBef>
          <a:spcPct val="0"/>
        </a:spcBef>
        <a:buNone/>
        <a:defRPr sz="2800" b="0" i="0" u="none" kern="1200">
          <a:solidFill>
            <a:schemeClr val="bg1"/>
          </a:solidFill>
          <a:latin typeface="Myriad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benefits.va.gov/benefits/appeals-ramp.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376865"/>
            <a:ext cx="9144000" cy="14811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9" name="Picture 8" descr="3. VA-PRIMARY-HORIZONTAL-WHITE-VECTOR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5687901"/>
            <a:ext cx="3886200" cy="865218"/>
          </a:xfrm>
          <a:prstGeom prst="rect">
            <a:avLst/>
          </a:prstGeom>
        </p:spPr>
      </p:pic>
      <p:sp>
        <p:nvSpPr>
          <p:cNvPr id="6" name="Title 1"/>
          <p:cNvSpPr txBox="1">
            <a:spLocks/>
          </p:cNvSpPr>
          <p:nvPr/>
        </p:nvSpPr>
        <p:spPr>
          <a:xfrm>
            <a:off x="2921246" y="2776154"/>
            <a:ext cx="4693756" cy="140043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endParaRPr lang="en-US" dirty="0">
              <a:solidFill>
                <a:srgbClr val="0083BE"/>
              </a:solidFill>
              <a:latin typeface="Myriad Pro"/>
            </a:endParaRPr>
          </a:p>
        </p:txBody>
      </p:sp>
      <p:sp>
        <p:nvSpPr>
          <p:cNvPr id="2" name="TextBox 1"/>
          <p:cNvSpPr txBox="1"/>
          <p:nvPr/>
        </p:nvSpPr>
        <p:spPr>
          <a:xfrm>
            <a:off x="140046" y="5935844"/>
            <a:ext cx="4431956" cy="400110"/>
          </a:xfrm>
          <a:prstGeom prst="rect">
            <a:avLst/>
          </a:prstGeom>
          <a:noFill/>
        </p:spPr>
        <p:txBody>
          <a:bodyPr wrap="square" rtlCol="0">
            <a:spAutoFit/>
          </a:bodyPr>
          <a:lstStyle/>
          <a:p>
            <a:r>
              <a:rPr lang="en-US" sz="2000" b="1" dirty="0">
                <a:solidFill>
                  <a:schemeClr val="bg1"/>
                </a:solidFill>
                <a:latin typeface="Myriad Pro"/>
              </a:rPr>
              <a:t>Veterans Benefits Administration</a:t>
            </a:r>
          </a:p>
        </p:txBody>
      </p:sp>
      <p:sp>
        <p:nvSpPr>
          <p:cNvPr id="3" name="Subtitle 2"/>
          <p:cNvSpPr>
            <a:spLocks noGrp="1"/>
          </p:cNvSpPr>
          <p:nvPr>
            <p:ph type="subTitle" idx="1"/>
          </p:nvPr>
        </p:nvSpPr>
        <p:spPr>
          <a:xfrm>
            <a:off x="1371600" y="4352938"/>
            <a:ext cx="6400800" cy="990600"/>
          </a:xfrm>
        </p:spPr>
        <p:txBody>
          <a:bodyPr>
            <a:normAutofit lnSpcReduction="10000"/>
          </a:bodyPr>
          <a:lstStyle/>
          <a:p>
            <a:pPr algn="r"/>
            <a:r>
              <a:rPr lang="en-US" sz="2800" dirty="0">
                <a:solidFill>
                  <a:schemeClr val="tx1"/>
                </a:solidFill>
              </a:rPr>
              <a:t>Pension and Fiduciary Service</a:t>
            </a:r>
          </a:p>
          <a:p>
            <a:pPr algn="r"/>
            <a:r>
              <a:rPr lang="en-US" sz="2800" dirty="0">
                <a:solidFill>
                  <a:schemeClr val="tx1"/>
                </a:solidFill>
              </a:rPr>
              <a:t>August 2018 </a:t>
            </a:r>
          </a:p>
        </p:txBody>
      </p:sp>
      <p:sp>
        <p:nvSpPr>
          <p:cNvPr id="12" name="Title 11"/>
          <p:cNvSpPr>
            <a:spLocks noGrp="1"/>
          </p:cNvSpPr>
          <p:nvPr>
            <p:ph type="ctrTitle"/>
          </p:nvPr>
        </p:nvSpPr>
        <p:spPr>
          <a:xfrm>
            <a:off x="686696" y="2465544"/>
            <a:ext cx="7772400" cy="1470025"/>
          </a:xfrm>
        </p:spPr>
        <p:txBody>
          <a:bodyPr>
            <a:normAutofit/>
          </a:bodyPr>
          <a:lstStyle/>
          <a:p>
            <a:r>
              <a:rPr lang="en-US" sz="4000" b="1" dirty="0">
                <a:solidFill>
                  <a:srgbClr val="002060"/>
                </a:solidFill>
              </a:rPr>
              <a:t>Appeals Modernization 101 </a:t>
            </a:r>
            <a:br>
              <a:rPr lang="en-US" sz="4000" b="1" dirty="0">
                <a:solidFill>
                  <a:srgbClr val="002060"/>
                </a:solidFill>
              </a:rPr>
            </a:br>
            <a:r>
              <a:rPr lang="en-US" sz="4000" b="1" dirty="0">
                <a:solidFill>
                  <a:srgbClr val="002060"/>
                </a:solidFill>
              </a:rPr>
              <a:t>for Fiduciary</a:t>
            </a:r>
          </a:p>
        </p:txBody>
      </p:sp>
    </p:spTree>
    <p:extLst>
      <p:ext uri="{BB962C8B-B14F-4D97-AF65-F5344CB8AC3E}">
        <p14:creationId xmlns:p14="http://schemas.microsoft.com/office/powerpoint/2010/main" val="2168046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BVA Appeal Lane</a:t>
            </a:r>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schemeClr val="bg1"/>
                </a:solidFill>
              </a:rPr>
              <a:pPr algn="r"/>
              <a:t>10</a:t>
            </a:fld>
            <a:endParaRPr lang="en-US" dirty="0">
              <a:solidFill>
                <a:schemeClr val="bg1"/>
              </a:solidFill>
            </a:endParaRPr>
          </a:p>
        </p:txBody>
      </p:sp>
      <p:sp>
        <p:nvSpPr>
          <p:cNvPr id="26" name="Text Placeholder 1"/>
          <p:cNvSpPr txBox="1">
            <a:spLocks/>
          </p:cNvSpPr>
          <p:nvPr/>
        </p:nvSpPr>
        <p:spPr>
          <a:xfrm>
            <a:off x="169757" y="1090956"/>
            <a:ext cx="1735243" cy="661644"/>
          </a:xfrm>
          <a:prstGeom prst="rect">
            <a:avLst/>
          </a:prstGeom>
          <a:solidFill>
            <a:srgbClr val="7ABC32"/>
          </a:solidFill>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800" b="1" dirty="0">
                <a:latin typeface="+mn-lt"/>
              </a:rPr>
              <a:t>Evidence Only Docket</a:t>
            </a:r>
          </a:p>
        </p:txBody>
      </p:sp>
      <p:sp>
        <p:nvSpPr>
          <p:cNvPr id="27" name="Content Placeholder 2"/>
          <p:cNvSpPr txBox="1">
            <a:spLocks/>
          </p:cNvSpPr>
          <p:nvPr/>
        </p:nvSpPr>
        <p:spPr>
          <a:xfrm>
            <a:off x="169757" y="1752600"/>
            <a:ext cx="1735243" cy="1719798"/>
          </a:xfrm>
          <a:prstGeom prst="rect">
            <a:avLst/>
          </a:prstGeom>
          <a:solidFill>
            <a:srgbClr val="EBF1DE"/>
          </a:solidFill>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spcBef>
                <a:spcPts val="0"/>
              </a:spcBef>
              <a:buNone/>
            </a:pPr>
            <a:r>
              <a:rPr lang="en-US" sz="1100" dirty="0">
                <a:latin typeface="+mn-lt"/>
                <a:cs typeface="Arial" panose="020B0604020202020204" pitchFamily="34" charset="0"/>
              </a:rPr>
              <a:t>When this option is selected on the NOD, the appellant may submit evidence within the 90 day window following submission of the NOD.  The Board does not have a duty to assist and the record is otherwise closed.</a:t>
            </a:r>
          </a:p>
        </p:txBody>
      </p:sp>
      <p:sp>
        <p:nvSpPr>
          <p:cNvPr id="28" name="Text Placeholder 3"/>
          <p:cNvSpPr txBox="1">
            <a:spLocks/>
          </p:cNvSpPr>
          <p:nvPr/>
        </p:nvSpPr>
        <p:spPr>
          <a:xfrm>
            <a:off x="7165750" y="1074252"/>
            <a:ext cx="1828800" cy="457200"/>
          </a:xfrm>
          <a:prstGeom prst="rect">
            <a:avLst/>
          </a:prstGeom>
          <a:solidFill>
            <a:srgbClr val="D98FA4"/>
          </a:solidFill>
        </p:spPr>
        <p:txBody>
          <a:bodyPr anchor="ct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800" b="1" dirty="0">
                <a:latin typeface="+mn-lt"/>
              </a:rPr>
              <a:t>Hearing Docket</a:t>
            </a:r>
          </a:p>
        </p:txBody>
      </p:sp>
      <p:sp>
        <p:nvSpPr>
          <p:cNvPr id="29" name="Content Placeholder 4"/>
          <p:cNvSpPr txBox="1">
            <a:spLocks/>
          </p:cNvSpPr>
          <p:nvPr/>
        </p:nvSpPr>
        <p:spPr>
          <a:xfrm>
            <a:off x="7165750" y="1531453"/>
            <a:ext cx="1828800" cy="1592748"/>
          </a:xfrm>
          <a:prstGeom prst="rect">
            <a:avLst/>
          </a:prstGeom>
          <a:solidFill>
            <a:srgbClr val="F2DCDB"/>
          </a:solidFill>
        </p:spPr>
        <p:txBody>
          <a:bodyPr>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spcBef>
                <a:spcPts val="0"/>
              </a:spcBef>
              <a:buNone/>
            </a:pPr>
            <a:r>
              <a:rPr lang="en-US" sz="1100" dirty="0">
                <a:latin typeface="+mn-lt"/>
                <a:cs typeface="Arial" panose="020B0604020202020204" pitchFamily="34" charset="0"/>
              </a:rPr>
              <a:t>When this option is selected on the NOD, the appellant will be scheduled for a Board hearing. Additionally, the appellant may submit evidence within the 90 day window following the scheduled hearing.  The Board does not have a duty to assist and the record is otherwise closed.</a:t>
            </a:r>
          </a:p>
        </p:txBody>
      </p:sp>
      <p:sp>
        <p:nvSpPr>
          <p:cNvPr id="30" name="Text Placeholder 1"/>
          <p:cNvSpPr txBox="1">
            <a:spLocks/>
          </p:cNvSpPr>
          <p:nvPr/>
        </p:nvSpPr>
        <p:spPr>
          <a:xfrm>
            <a:off x="169757" y="3572868"/>
            <a:ext cx="1735243" cy="483855"/>
          </a:xfrm>
          <a:prstGeom prst="rect">
            <a:avLst/>
          </a:prstGeom>
          <a:solidFill>
            <a:srgbClr val="32729A"/>
          </a:solidFill>
        </p:spPr>
        <p:txBody>
          <a:bodyPr vert="horz" lIns="91440" tIns="45720" rIns="91440" bIns="45720" rtlCol="0" anchor="ctr">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lgn="ctr"/>
            <a:r>
              <a:rPr lang="en-US" sz="1800" dirty="0">
                <a:solidFill>
                  <a:schemeClr val="bg1"/>
                </a:solidFill>
                <a:latin typeface="+mn-lt"/>
              </a:rPr>
              <a:t>Direct Docket</a:t>
            </a:r>
          </a:p>
        </p:txBody>
      </p:sp>
      <p:sp>
        <p:nvSpPr>
          <p:cNvPr id="31" name="Content Placeholder 4"/>
          <p:cNvSpPr txBox="1">
            <a:spLocks/>
          </p:cNvSpPr>
          <p:nvPr/>
        </p:nvSpPr>
        <p:spPr>
          <a:xfrm>
            <a:off x="169756" y="4046956"/>
            <a:ext cx="1735243" cy="1903579"/>
          </a:xfrm>
          <a:prstGeom prst="rect">
            <a:avLst/>
          </a:prstGeom>
          <a:solidFill>
            <a:srgbClr val="DCE6F2"/>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spcBef>
                <a:spcPts val="0"/>
              </a:spcBef>
              <a:buNone/>
            </a:pPr>
            <a:r>
              <a:rPr lang="en-US" sz="1100" dirty="0">
                <a:latin typeface="+mn-lt"/>
              </a:rPr>
              <a:t>When this option is selected on the NOD, the appellant receives direct review by the Board of the evidence that was before VBA in the decision on appeal.  The Board has a 365-day timeliness goal for this docket.  </a:t>
            </a:r>
            <a:r>
              <a:rPr lang="en-US" sz="1100" u="sng" dirty="0">
                <a:latin typeface="+mn-lt"/>
              </a:rPr>
              <a:t>Quality feedback loop for VBA</a:t>
            </a:r>
            <a:r>
              <a:rPr lang="en-US" sz="1100" dirty="0">
                <a:latin typeface="+mn-lt"/>
              </a:rPr>
              <a:t>.</a:t>
            </a:r>
          </a:p>
        </p:txBody>
      </p:sp>
      <p:grpSp>
        <p:nvGrpSpPr>
          <p:cNvPr id="42" name="Group 41"/>
          <p:cNvGrpSpPr/>
          <p:nvPr/>
        </p:nvGrpSpPr>
        <p:grpSpPr>
          <a:xfrm>
            <a:off x="2133600" y="1143000"/>
            <a:ext cx="4881623" cy="4731336"/>
            <a:chOff x="2052577" y="1219200"/>
            <a:chExt cx="4881623" cy="4731336"/>
          </a:xfrm>
        </p:grpSpPr>
        <p:sp>
          <p:nvSpPr>
            <p:cNvPr id="5" name="Rectangle 4"/>
            <p:cNvSpPr/>
            <p:nvPr/>
          </p:nvSpPr>
          <p:spPr>
            <a:xfrm>
              <a:off x="3733800" y="1219200"/>
              <a:ext cx="1295400" cy="533400"/>
            </a:xfrm>
            <a:prstGeom prst="rect">
              <a:avLst/>
            </a:prstGeom>
            <a:solidFill>
              <a:srgbClr val="BFEFF9"/>
            </a:solidFill>
            <a:ln>
              <a:solidFill>
                <a:srgbClr val="66CC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VBA Decision</a:t>
              </a:r>
            </a:p>
          </p:txBody>
        </p:sp>
        <p:sp>
          <p:nvSpPr>
            <p:cNvPr id="13" name="Rectangle 12"/>
            <p:cNvSpPr/>
            <p:nvPr/>
          </p:nvSpPr>
          <p:spPr>
            <a:xfrm>
              <a:off x="2133600" y="3205698"/>
              <a:ext cx="1295400" cy="533400"/>
            </a:xfrm>
            <a:prstGeom prst="rect">
              <a:avLst/>
            </a:prstGeom>
            <a:solidFill>
              <a:srgbClr val="7ABC32"/>
            </a:solidFill>
            <a:ln>
              <a:solidFill>
                <a:srgbClr val="7ABC3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Evidence Docket</a:t>
              </a:r>
            </a:p>
          </p:txBody>
        </p:sp>
        <p:sp>
          <p:nvSpPr>
            <p:cNvPr id="14" name="Rectangle 13"/>
            <p:cNvSpPr/>
            <p:nvPr/>
          </p:nvSpPr>
          <p:spPr>
            <a:xfrm>
              <a:off x="3780430" y="3205698"/>
              <a:ext cx="1295400" cy="533400"/>
            </a:xfrm>
            <a:prstGeom prst="rect">
              <a:avLst/>
            </a:prstGeom>
            <a:solidFill>
              <a:srgbClr val="32729A"/>
            </a:solidFill>
            <a:ln>
              <a:solidFill>
                <a:srgbClr val="32729A"/>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Direct Docket</a:t>
              </a:r>
            </a:p>
          </p:txBody>
        </p:sp>
        <p:sp>
          <p:nvSpPr>
            <p:cNvPr id="15" name="Rectangle 14"/>
            <p:cNvSpPr/>
            <p:nvPr/>
          </p:nvSpPr>
          <p:spPr>
            <a:xfrm>
              <a:off x="5410200" y="3205698"/>
              <a:ext cx="1295400" cy="533400"/>
            </a:xfrm>
            <a:prstGeom prst="rect">
              <a:avLst/>
            </a:prstGeom>
            <a:solidFill>
              <a:srgbClr val="D98FA4"/>
            </a:solidFill>
            <a:ln>
              <a:solidFill>
                <a:srgbClr val="D98FA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Hearing Docket</a:t>
              </a:r>
            </a:p>
          </p:txBody>
        </p:sp>
        <p:sp>
          <p:nvSpPr>
            <p:cNvPr id="16" name="Rectangle 15"/>
            <p:cNvSpPr/>
            <p:nvPr/>
          </p:nvSpPr>
          <p:spPr>
            <a:xfrm>
              <a:off x="2052577" y="5265761"/>
              <a:ext cx="1600200" cy="684775"/>
            </a:xfrm>
            <a:prstGeom prst="rect">
              <a:avLst/>
            </a:prstGeom>
            <a:solidFill>
              <a:schemeClr val="accent3">
                <a:lumMod val="40000"/>
                <a:lumOff val="6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Supplemental Claim</a:t>
              </a:r>
            </a:p>
          </p:txBody>
        </p:sp>
        <p:sp>
          <p:nvSpPr>
            <p:cNvPr id="17" name="Rectangle 16"/>
            <p:cNvSpPr/>
            <p:nvPr/>
          </p:nvSpPr>
          <p:spPr>
            <a:xfrm>
              <a:off x="3822510" y="5257799"/>
              <a:ext cx="1373317" cy="692736"/>
            </a:xfrm>
            <a:prstGeom prst="rect">
              <a:avLst/>
            </a:prstGeom>
            <a:solidFill>
              <a:srgbClr val="BFEFF9"/>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Board Decision</a:t>
              </a:r>
            </a:p>
          </p:txBody>
        </p:sp>
        <p:sp>
          <p:nvSpPr>
            <p:cNvPr id="18" name="Rectangle 17"/>
            <p:cNvSpPr/>
            <p:nvPr/>
          </p:nvSpPr>
          <p:spPr>
            <a:xfrm>
              <a:off x="5410200" y="5265760"/>
              <a:ext cx="1295400" cy="684775"/>
            </a:xfrm>
            <a:prstGeom prst="rect">
              <a:avLst/>
            </a:prstGeom>
            <a:solidFill>
              <a:schemeClr val="accent3">
                <a:lumMod val="40000"/>
                <a:lumOff val="6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Appeal to CAVC</a:t>
              </a:r>
            </a:p>
          </p:txBody>
        </p:sp>
        <p:cxnSp>
          <p:nvCxnSpPr>
            <p:cNvPr id="8" name="Straight Arrow Connector 7"/>
            <p:cNvCxnSpPr>
              <a:stCxn id="5" idx="2"/>
            </p:cNvCxnSpPr>
            <p:nvPr/>
          </p:nvCxnSpPr>
          <p:spPr>
            <a:xfrm>
              <a:off x="4381500" y="1752600"/>
              <a:ext cx="14785" cy="1371600"/>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748585" y="2110227"/>
              <a:ext cx="1295400" cy="533400"/>
            </a:xfrm>
            <a:prstGeom prst="rect">
              <a:avLst/>
            </a:prstGeom>
            <a:solidFill>
              <a:schemeClr val="bg1">
                <a:lumMod val="7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NOD</a:t>
              </a:r>
            </a:p>
          </p:txBody>
        </p:sp>
        <p:cxnSp>
          <p:nvCxnSpPr>
            <p:cNvPr id="24" name="Straight Arrow Connector 23"/>
            <p:cNvCxnSpPr/>
            <p:nvPr/>
          </p:nvCxnSpPr>
          <p:spPr>
            <a:xfrm>
              <a:off x="4396285" y="3749334"/>
              <a:ext cx="14785" cy="1371600"/>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0" name="Flowchart: Alternate Process 19"/>
            <p:cNvSpPr/>
            <p:nvPr/>
          </p:nvSpPr>
          <p:spPr>
            <a:xfrm>
              <a:off x="3822510" y="4191001"/>
              <a:ext cx="1253320" cy="533400"/>
            </a:xfrm>
            <a:prstGeom prst="flowChartAlternateProcess">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Closed record and 365 days timeliness goal</a:t>
              </a:r>
            </a:p>
          </p:txBody>
        </p:sp>
        <p:cxnSp>
          <p:nvCxnSpPr>
            <p:cNvPr id="25" name="Straight Arrow Connector 24"/>
            <p:cNvCxnSpPr/>
            <p:nvPr/>
          </p:nvCxnSpPr>
          <p:spPr>
            <a:xfrm flipH="1">
              <a:off x="3124200" y="2685114"/>
              <a:ext cx="990600" cy="463871"/>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4724400" y="2686175"/>
              <a:ext cx="1143000" cy="463871"/>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2779025" y="3772505"/>
              <a:ext cx="1183375" cy="1348429"/>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6" name="Flowchart: Alternate Process 5"/>
            <p:cNvSpPr/>
            <p:nvPr/>
          </p:nvSpPr>
          <p:spPr>
            <a:xfrm>
              <a:off x="2133600" y="4191001"/>
              <a:ext cx="1371600" cy="533400"/>
            </a:xfrm>
            <a:prstGeom prst="flowChartAlternateProcess">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Additional evidence submitted within 90 days following NOD</a:t>
              </a:r>
            </a:p>
          </p:txBody>
        </p:sp>
        <p:cxnSp>
          <p:nvCxnSpPr>
            <p:cNvPr id="34" name="Straight Arrow Connector 33"/>
            <p:cNvCxnSpPr/>
            <p:nvPr/>
          </p:nvCxnSpPr>
          <p:spPr>
            <a:xfrm flipH="1">
              <a:off x="4876800" y="3772505"/>
              <a:ext cx="1391229" cy="1348429"/>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1" name="Flowchart: Alternate Process 20"/>
            <p:cNvSpPr/>
            <p:nvPr/>
          </p:nvSpPr>
          <p:spPr>
            <a:xfrm>
              <a:off x="5334000" y="4191001"/>
              <a:ext cx="1600200" cy="660816"/>
            </a:xfrm>
            <a:prstGeom prst="flowChartAlternateProcess">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Board hearing and additional evidence submitted within 90 days following hearing</a:t>
              </a:r>
            </a:p>
          </p:txBody>
        </p:sp>
        <p:cxnSp>
          <p:nvCxnSpPr>
            <p:cNvPr id="35" name="Straight Arrow Connector 34"/>
            <p:cNvCxnSpPr/>
            <p:nvPr/>
          </p:nvCxnSpPr>
          <p:spPr>
            <a:xfrm flipH="1">
              <a:off x="3405127" y="5695071"/>
              <a:ext cx="495300" cy="0"/>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flipV="1">
              <a:off x="5075830" y="5675875"/>
              <a:ext cx="496584" cy="10735"/>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31529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Benefits of the New Process</a:t>
            </a:r>
          </a:p>
        </p:txBody>
      </p:sp>
      <p:sp>
        <p:nvSpPr>
          <p:cNvPr id="5" name="Slide Number Placeholder 4"/>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schemeClr val="bg1"/>
                </a:solidFill>
              </a:rPr>
              <a:pPr algn="r"/>
              <a:t>11</a:t>
            </a:fld>
            <a:endParaRPr lang="en-US" dirty="0">
              <a:solidFill>
                <a:schemeClr val="bg1"/>
              </a:solidFill>
            </a:endParaRPr>
          </a:p>
        </p:txBody>
      </p:sp>
      <p:sp>
        <p:nvSpPr>
          <p:cNvPr id="6" name="Content Placeholder 2"/>
          <p:cNvSpPr>
            <a:spLocks noGrp="1"/>
          </p:cNvSpPr>
          <p:nvPr>
            <p:ph idx="1"/>
          </p:nvPr>
        </p:nvSpPr>
        <p:spPr>
          <a:xfrm>
            <a:off x="228600" y="1066800"/>
            <a:ext cx="8610600" cy="5059365"/>
          </a:xfrm>
        </p:spPr>
        <p:txBody>
          <a:bodyPr>
            <a:normAutofit fontScale="62500" lnSpcReduction="20000"/>
          </a:bodyPr>
          <a:lstStyle/>
          <a:p>
            <a:pPr hangingPunct="0">
              <a:lnSpc>
                <a:spcPct val="120000"/>
              </a:lnSpc>
            </a:pPr>
            <a:r>
              <a:rPr lang="en-US" sz="4000" dirty="0">
                <a:cs typeface="Miriam" panose="020B0502050101010101" pitchFamily="34" charset="-79"/>
              </a:rPr>
              <a:t>Understandable decision review system</a:t>
            </a:r>
          </a:p>
          <a:p>
            <a:pPr hangingPunct="0">
              <a:lnSpc>
                <a:spcPct val="120000"/>
              </a:lnSpc>
            </a:pPr>
            <a:r>
              <a:rPr lang="en-US" sz="4000" dirty="0">
                <a:cs typeface="Miriam" panose="020B0502050101010101" pitchFamily="34" charset="-79"/>
              </a:rPr>
              <a:t>Multiple review options instead of one</a:t>
            </a:r>
          </a:p>
          <a:p>
            <a:pPr hangingPunct="0">
              <a:lnSpc>
                <a:spcPct val="120000"/>
              </a:lnSpc>
            </a:pPr>
            <a:r>
              <a:rPr lang="en-US" sz="4000" dirty="0">
                <a:cs typeface="Miriam" panose="020B0502050101010101" pitchFamily="34" charset="-79"/>
              </a:rPr>
              <a:t>Improved notice about the reasons for VA’s decision and available decision review options</a:t>
            </a:r>
          </a:p>
          <a:p>
            <a:pPr hangingPunct="0">
              <a:lnSpc>
                <a:spcPct val="120000"/>
              </a:lnSpc>
            </a:pPr>
            <a:r>
              <a:rPr lang="en-US" sz="4000" dirty="0">
                <a:cs typeface="Miriam" panose="020B0502050101010101" pitchFamily="34" charset="-79"/>
              </a:rPr>
              <a:t>Early resolution of disagreements</a:t>
            </a:r>
          </a:p>
          <a:p>
            <a:pPr hangingPunct="0">
              <a:lnSpc>
                <a:spcPct val="120000"/>
              </a:lnSpc>
            </a:pPr>
            <a:r>
              <a:rPr lang="en-US" sz="4000" dirty="0">
                <a:cs typeface="Miriam" panose="020B0502050101010101" pitchFamily="34" charset="-79"/>
              </a:rPr>
              <a:t>Each lane with a clearly defined start/end point</a:t>
            </a:r>
          </a:p>
          <a:p>
            <a:pPr hangingPunct="0">
              <a:lnSpc>
                <a:spcPct val="120000"/>
              </a:lnSpc>
            </a:pPr>
            <a:r>
              <a:rPr lang="en-US" sz="4000" dirty="0">
                <a:cs typeface="Miriam" panose="020B0502050101010101" pitchFamily="34" charset="-79"/>
              </a:rPr>
              <a:t>Higher-Level Review and Appeal lanes provide quality feedback to VBA</a:t>
            </a:r>
          </a:p>
          <a:p>
            <a:pPr hangingPunct="0">
              <a:lnSpc>
                <a:spcPct val="120000"/>
              </a:lnSpc>
            </a:pPr>
            <a:r>
              <a:rPr lang="en-US" sz="4000" dirty="0">
                <a:cs typeface="Miriam" panose="020B0502050101010101" pitchFamily="34" charset="-79"/>
              </a:rPr>
              <a:t>VBA as claims agency, Board as appeals agency</a:t>
            </a:r>
          </a:p>
          <a:p>
            <a:pPr hangingPunct="0">
              <a:lnSpc>
                <a:spcPct val="120000"/>
              </a:lnSpc>
            </a:pPr>
            <a:r>
              <a:rPr lang="en-US" sz="4000" dirty="0">
                <a:cs typeface="Miriam" panose="020B0502050101010101" pitchFamily="34" charset="-79"/>
              </a:rPr>
              <a:t>Efficient use of VA’s and representatives’ resources for long-term savings and improved service for Veterans</a:t>
            </a:r>
          </a:p>
          <a:p>
            <a:pPr lvl="1" hangingPunct="0"/>
            <a:endParaRPr lang="en-US" sz="3600" dirty="0">
              <a:cs typeface="Miriam" panose="020B0502050101010101" pitchFamily="34" charset="-79"/>
            </a:endParaRPr>
          </a:p>
          <a:p>
            <a:endParaRPr lang="en-US" dirty="0"/>
          </a:p>
        </p:txBody>
      </p:sp>
    </p:spTree>
    <p:extLst>
      <p:ext uri="{BB962C8B-B14F-4D97-AF65-F5344CB8AC3E}">
        <p14:creationId xmlns:p14="http://schemas.microsoft.com/office/powerpoint/2010/main" val="268020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Rapid Appeals Modernization Program</a:t>
            </a:r>
          </a:p>
        </p:txBody>
      </p:sp>
      <p:sp>
        <p:nvSpPr>
          <p:cNvPr id="3" name="Content Placeholder 2"/>
          <p:cNvSpPr>
            <a:spLocks noGrp="1"/>
          </p:cNvSpPr>
          <p:nvPr>
            <p:ph idx="1"/>
          </p:nvPr>
        </p:nvSpPr>
        <p:spPr>
          <a:xfrm>
            <a:off x="152400" y="1066800"/>
            <a:ext cx="8686800" cy="4870570"/>
          </a:xfrm>
          <a:noFill/>
        </p:spPr>
        <p:txBody>
          <a:bodyPr>
            <a:noAutofit/>
          </a:bodyPr>
          <a:lstStyle/>
          <a:p>
            <a:pPr lvl="0"/>
            <a:r>
              <a:rPr lang="en-US" dirty="0">
                <a:solidFill>
                  <a:srgbClr val="000000"/>
                </a:solidFill>
              </a:rPr>
              <a:t>To test assumptions and facets of the new process, VA began a new program known as the </a:t>
            </a:r>
            <a:r>
              <a:rPr lang="en-US" b="1" i="1" dirty="0">
                <a:solidFill>
                  <a:srgbClr val="000000"/>
                </a:solidFill>
              </a:rPr>
              <a:t>Rapid Appeals Modernization Program</a:t>
            </a:r>
            <a:r>
              <a:rPr lang="en-US" b="1" dirty="0">
                <a:solidFill>
                  <a:srgbClr val="000000"/>
                </a:solidFill>
              </a:rPr>
              <a:t> (RAMP)</a:t>
            </a:r>
            <a:r>
              <a:rPr lang="en-US" dirty="0">
                <a:solidFill>
                  <a:srgbClr val="000000"/>
                </a:solidFill>
              </a:rPr>
              <a:t> on November 1, 2017</a:t>
            </a:r>
          </a:p>
          <a:p>
            <a:pPr lvl="0"/>
            <a:endParaRPr lang="en-US" dirty="0">
              <a:solidFill>
                <a:srgbClr val="000000"/>
              </a:solidFill>
            </a:endParaRPr>
          </a:p>
          <a:p>
            <a:pPr lvl="0"/>
            <a:r>
              <a:rPr lang="en-US" dirty="0">
                <a:solidFill>
                  <a:srgbClr val="000000"/>
                </a:solidFill>
              </a:rPr>
              <a:t>RAMP allows eligible Veterans with pending </a:t>
            </a:r>
            <a:r>
              <a:rPr lang="en-US" b="1" dirty="0">
                <a:solidFill>
                  <a:srgbClr val="000000"/>
                </a:solidFill>
              </a:rPr>
              <a:t>compensation appeals </a:t>
            </a:r>
            <a:r>
              <a:rPr lang="en-US" dirty="0">
                <a:solidFill>
                  <a:srgbClr val="000000"/>
                </a:solidFill>
              </a:rPr>
              <a:t>the option to have their decisions reviewed in the new </a:t>
            </a:r>
            <a:r>
              <a:rPr lang="en-US" b="1" dirty="0">
                <a:solidFill>
                  <a:srgbClr val="000000"/>
                </a:solidFill>
              </a:rPr>
              <a:t>Higher-Level Review </a:t>
            </a:r>
            <a:r>
              <a:rPr lang="en-US" dirty="0">
                <a:solidFill>
                  <a:srgbClr val="000000"/>
                </a:solidFill>
              </a:rPr>
              <a:t>or </a:t>
            </a:r>
            <a:r>
              <a:rPr lang="en-US" b="1" dirty="0">
                <a:solidFill>
                  <a:srgbClr val="000000"/>
                </a:solidFill>
              </a:rPr>
              <a:t>Supplemental Claim </a:t>
            </a:r>
            <a:r>
              <a:rPr lang="en-US" dirty="0">
                <a:solidFill>
                  <a:srgbClr val="000000"/>
                </a:solidFill>
              </a:rPr>
              <a:t>lanes</a:t>
            </a:r>
          </a:p>
          <a:p>
            <a:pPr lvl="0"/>
            <a:endParaRPr lang="en-US" dirty="0">
              <a:solidFill>
                <a:srgbClr val="000000"/>
              </a:solidFill>
            </a:endParaRPr>
          </a:p>
          <a:p>
            <a:pPr lvl="0"/>
            <a:r>
              <a:rPr lang="en-US" dirty="0">
                <a:solidFill>
                  <a:srgbClr val="000000"/>
                </a:solidFill>
              </a:rPr>
              <a:t>AMO Policy Letter 18-01 provides policy and procedural guidance on RAMP. </a:t>
            </a:r>
          </a:p>
          <a:p>
            <a:endParaRPr lang="en-US" sz="800" dirty="0"/>
          </a:p>
          <a:p>
            <a:endParaRPr lang="en-US" sz="900" dirty="0"/>
          </a:p>
          <a:p>
            <a:pPr marL="0" indent="0">
              <a:buNone/>
            </a:pPr>
            <a:endParaRPr lang="en-US" sz="2400" dirty="0"/>
          </a:p>
          <a:p>
            <a:pPr lvl="1"/>
            <a:endParaRPr lang="en-US" sz="2400" dirty="0"/>
          </a:p>
          <a:p>
            <a:pPr lvl="1"/>
            <a:endParaRPr lang="en-US" sz="2400" dirty="0"/>
          </a:p>
          <a:p>
            <a:endParaRPr lang="en-US" sz="2400" dirty="0"/>
          </a:p>
          <a:p>
            <a:endParaRPr lang="en-US" sz="2400" dirty="0"/>
          </a:p>
          <a:p>
            <a:endParaRPr lang="en-US" sz="2400" dirty="0"/>
          </a:p>
        </p:txBody>
      </p:sp>
      <p:sp>
        <p:nvSpPr>
          <p:cNvPr id="4" name="Slide Number Placeholder 3"/>
          <p:cNvSpPr>
            <a:spLocks noGrp="1"/>
          </p:cNvSpPr>
          <p:nvPr>
            <p:ph type="sldNum" sz="quarter" idx="4294967295"/>
          </p:nvPr>
        </p:nvSpPr>
        <p:spPr>
          <a:xfrm>
            <a:off x="6820872" y="6400140"/>
            <a:ext cx="2246928" cy="365125"/>
          </a:xfrm>
          <a:prstGeom prst="rect">
            <a:avLst/>
          </a:prstGeom>
        </p:spPr>
        <p:txBody>
          <a:bodyPr/>
          <a:lstStyle/>
          <a:p>
            <a:pPr algn="r"/>
            <a:fld id="{D983F1FA-211D-3044-9E35-958DFBC26156}" type="slidenum">
              <a:rPr lang="en-US" smtClean="0">
                <a:solidFill>
                  <a:schemeClr val="bg1"/>
                </a:solidFill>
              </a:rPr>
              <a:pPr algn="r"/>
              <a:t>12</a:t>
            </a:fld>
            <a:endParaRPr lang="en-US" dirty="0">
              <a:solidFill>
                <a:schemeClr val="bg1"/>
              </a:solidFill>
            </a:endParaRPr>
          </a:p>
        </p:txBody>
      </p:sp>
    </p:spTree>
    <p:extLst>
      <p:ext uri="{BB962C8B-B14F-4D97-AF65-F5344CB8AC3E}">
        <p14:creationId xmlns:p14="http://schemas.microsoft.com/office/powerpoint/2010/main" val="3323734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RAMP – Benefits </a:t>
            </a:r>
          </a:p>
        </p:txBody>
      </p:sp>
      <p:sp>
        <p:nvSpPr>
          <p:cNvPr id="3" name="Content Placeholder 2"/>
          <p:cNvSpPr>
            <a:spLocks noGrp="1"/>
          </p:cNvSpPr>
          <p:nvPr>
            <p:ph idx="1"/>
          </p:nvPr>
        </p:nvSpPr>
        <p:spPr>
          <a:xfrm>
            <a:off x="152401" y="990600"/>
            <a:ext cx="8802072" cy="5021758"/>
          </a:xfrm>
          <a:noFill/>
        </p:spPr>
        <p:txBody>
          <a:bodyPr>
            <a:noAutofit/>
          </a:bodyPr>
          <a:lstStyle/>
          <a:p>
            <a:r>
              <a:rPr lang="en-US" dirty="0">
                <a:solidFill>
                  <a:srgbClr val="000000"/>
                </a:solidFill>
              </a:rPr>
              <a:t>Benefits for Veterans and their representatives:</a:t>
            </a:r>
          </a:p>
          <a:p>
            <a:pPr lvl="1"/>
            <a:r>
              <a:rPr lang="en-US" dirty="0">
                <a:solidFill>
                  <a:srgbClr val="000000"/>
                </a:solidFill>
              </a:rPr>
              <a:t>Faster decisions and early resolution of disagreements</a:t>
            </a:r>
          </a:p>
          <a:p>
            <a:pPr lvl="1"/>
            <a:r>
              <a:rPr lang="en-US" dirty="0">
                <a:solidFill>
                  <a:srgbClr val="000000"/>
                </a:solidFill>
              </a:rPr>
              <a:t>Improved decision notices</a:t>
            </a:r>
          </a:p>
          <a:p>
            <a:pPr lvl="1"/>
            <a:r>
              <a:rPr lang="en-US" dirty="0">
                <a:solidFill>
                  <a:srgbClr val="000000"/>
                </a:solidFill>
              </a:rPr>
              <a:t>Allows more Veterans to use the new, more efficient process</a:t>
            </a:r>
          </a:p>
          <a:p>
            <a:pPr lvl="1"/>
            <a:r>
              <a:rPr lang="en-US" dirty="0">
                <a:solidFill>
                  <a:srgbClr val="000000"/>
                </a:solidFill>
              </a:rPr>
              <a:t>Demonstrates VA’s commitment to improve services for all Veterans who have appeals, not just those who receive a future decision</a:t>
            </a:r>
          </a:p>
          <a:p>
            <a:pPr lvl="1"/>
            <a:r>
              <a:rPr lang="en-US" dirty="0">
                <a:solidFill>
                  <a:srgbClr val="000000"/>
                </a:solidFill>
              </a:rPr>
              <a:t>Accelerates resolution of legacy appeals at the earliest points in the process</a:t>
            </a:r>
          </a:p>
          <a:p>
            <a:pPr lvl="1"/>
            <a:r>
              <a:rPr lang="en-US" dirty="0">
                <a:solidFill>
                  <a:srgbClr val="000000"/>
                </a:solidFill>
              </a:rPr>
              <a:t>Same effective date for benefits regardless of the Veteran’s choice of review option</a:t>
            </a:r>
          </a:p>
          <a:p>
            <a:pPr lvl="1"/>
            <a:r>
              <a:rPr lang="en-US" dirty="0">
                <a:solidFill>
                  <a:srgbClr val="000000"/>
                </a:solidFill>
              </a:rPr>
              <a:t>Requires VA to have clear and convincing evidence to change any findings favorable to the Veteran in a previous VA decision</a:t>
            </a:r>
          </a:p>
          <a:p>
            <a:pPr lvl="1"/>
            <a:r>
              <a:rPr lang="en-US" dirty="0">
                <a:solidFill>
                  <a:srgbClr val="000000"/>
                </a:solidFill>
              </a:rPr>
              <a:t>Veterans who participate in RAMP fill the Board’s new dockets </a:t>
            </a:r>
            <a:r>
              <a:rPr lang="en-US" sz="2200" dirty="0">
                <a:solidFill>
                  <a:srgbClr val="000000"/>
                </a:solidFill>
              </a:rPr>
              <a:t>first</a:t>
            </a:r>
          </a:p>
          <a:p>
            <a:pPr marL="0" indent="0">
              <a:buNone/>
            </a:pPr>
            <a:endParaRPr lang="en-US" sz="2400" dirty="0">
              <a:solidFill>
                <a:schemeClr val="tx2"/>
              </a:solidFill>
            </a:endParaRPr>
          </a:p>
        </p:txBody>
      </p:sp>
      <p:sp>
        <p:nvSpPr>
          <p:cNvPr id="4" name="Slide Number Placeholder 3"/>
          <p:cNvSpPr>
            <a:spLocks noGrp="1"/>
          </p:cNvSpPr>
          <p:nvPr>
            <p:ph type="sldNum" sz="quarter" idx="4294967295"/>
          </p:nvPr>
        </p:nvSpPr>
        <p:spPr>
          <a:xfrm>
            <a:off x="6820872" y="6400140"/>
            <a:ext cx="2246928" cy="365125"/>
          </a:xfrm>
          <a:prstGeom prst="rect">
            <a:avLst/>
          </a:prstGeom>
        </p:spPr>
        <p:txBody>
          <a:bodyPr/>
          <a:lstStyle/>
          <a:p>
            <a:pPr algn="r"/>
            <a:fld id="{D983F1FA-211D-3044-9E35-958DFBC26156}" type="slidenum">
              <a:rPr lang="en-US" b="1" smtClean="0">
                <a:solidFill>
                  <a:schemeClr val="bg1"/>
                </a:solidFill>
              </a:rPr>
              <a:pPr algn="r"/>
              <a:t>13</a:t>
            </a:fld>
            <a:endParaRPr lang="en-US" b="1" dirty="0">
              <a:solidFill>
                <a:schemeClr val="bg1"/>
              </a:solidFill>
            </a:endParaRPr>
          </a:p>
        </p:txBody>
      </p:sp>
    </p:spTree>
    <p:extLst>
      <p:ext uri="{BB962C8B-B14F-4D97-AF65-F5344CB8AC3E}">
        <p14:creationId xmlns:p14="http://schemas.microsoft.com/office/powerpoint/2010/main" val="1109842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Additional Information</a:t>
            </a:r>
          </a:p>
        </p:txBody>
      </p:sp>
      <p:sp>
        <p:nvSpPr>
          <p:cNvPr id="3" name="Content Placeholder 2"/>
          <p:cNvSpPr>
            <a:spLocks noGrp="1"/>
          </p:cNvSpPr>
          <p:nvPr>
            <p:ph idx="1"/>
          </p:nvPr>
        </p:nvSpPr>
        <p:spPr>
          <a:xfrm>
            <a:off x="228600" y="1036635"/>
            <a:ext cx="8610600" cy="4983165"/>
          </a:xfrm>
        </p:spPr>
        <p:txBody>
          <a:bodyPr anchor="ctr">
            <a:normAutofit/>
          </a:bodyPr>
          <a:lstStyle/>
          <a:p>
            <a:pPr marL="0" indent="0">
              <a:buNone/>
            </a:pPr>
            <a:r>
              <a:rPr lang="en-US" sz="2800" b="1" dirty="0"/>
              <a:t>You may visit the Appeals Modernization page on www.VA.gov for more information on VA’s implementation of appeals modernization and RAMP. </a:t>
            </a:r>
          </a:p>
          <a:p>
            <a:pPr marL="0" indent="0">
              <a:buNone/>
            </a:pPr>
            <a:endParaRPr lang="en-US" sz="2800" b="1" dirty="0"/>
          </a:p>
          <a:p>
            <a:pPr marL="0" indent="0">
              <a:buNone/>
            </a:pPr>
            <a:r>
              <a:rPr lang="en-US" sz="2800" b="1" dirty="0">
                <a:solidFill>
                  <a:schemeClr val="tx2">
                    <a:lumMod val="60000"/>
                    <a:lumOff val="40000"/>
                  </a:schemeClr>
                </a:solidFill>
                <a:hlinkClick r:id="rId3"/>
              </a:rPr>
              <a:t>https://benefits.va.gov/benefits/appeals-ramp.asp</a:t>
            </a:r>
            <a:endParaRPr lang="en-US" sz="2800" b="1" dirty="0">
              <a:solidFill>
                <a:schemeClr val="tx2">
                  <a:lumMod val="60000"/>
                  <a:lumOff val="40000"/>
                </a:schemeClr>
              </a:solidFill>
            </a:endParaRPr>
          </a:p>
          <a:p>
            <a:pPr marL="0" indent="0">
              <a:buNone/>
            </a:pPr>
            <a:endParaRPr lang="en-US" sz="2800" dirty="0"/>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prstClr val="white"/>
                </a:solidFill>
              </a:rPr>
              <a:pPr algn="r"/>
              <a:t>14</a:t>
            </a:fld>
            <a:endParaRPr lang="en-US" dirty="0">
              <a:solidFill>
                <a:prstClr val="white"/>
              </a:solidFill>
            </a:endParaRPr>
          </a:p>
        </p:txBody>
      </p:sp>
    </p:spTree>
    <p:extLst>
      <p:ext uri="{BB962C8B-B14F-4D97-AF65-F5344CB8AC3E}">
        <p14:creationId xmlns:p14="http://schemas.microsoft.com/office/powerpoint/2010/main" val="1165763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04A3C-FD99-4057-BE3A-B76B0B709528}"/>
              </a:ext>
            </a:extLst>
          </p:cNvPr>
          <p:cNvSpPr>
            <a:spLocks noGrp="1"/>
          </p:cNvSpPr>
          <p:nvPr>
            <p:ph type="title"/>
          </p:nvPr>
        </p:nvSpPr>
        <p:spPr/>
        <p:txBody>
          <a:bodyPr>
            <a:normAutofit/>
          </a:bodyPr>
          <a:lstStyle/>
          <a:p>
            <a:r>
              <a:rPr lang="en-US" sz="3200" dirty="0"/>
              <a:t>Overview</a:t>
            </a:r>
          </a:p>
        </p:txBody>
      </p:sp>
      <p:sp>
        <p:nvSpPr>
          <p:cNvPr id="3" name="Content Placeholder 2">
            <a:extLst>
              <a:ext uri="{FF2B5EF4-FFF2-40B4-BE49-F238E27FC236}">
                <a16:creationId xmlns:a16="http://schemas.microsoft.com/office/drawing/2014/main" id="{826474B3-5494-459F-B1EC-123B7D46E981}"/>
              </a:ext>
            </a:extLst>
          </p:cNvPr>
          <p:cNvSpPr>
            <a:spLocks noGrp="1"/>
          </p:cNvSpPr>
          <p:nvPr>
            <p:ph idx="1"/>
          </p:nvPr>
        </p:nvSpPr>
        <p:spPr/>
        <p:txBody>
          <a:bodyPr/>
          <a:lstStyle/>
          <a:p>
            <a:r>
              <a:rPr lang="en-US" sz="2400" dirty="0"/>
              <a:t>This training is designed for all fiduciary employees involved with providing fiduciary services and decisions</a:t>
            </a:r>
          </a:p>
          <a:p>
            <a:r>
              <a:rPr lang="en-US" sz="2400" dirty="0"/>
              <a:t>It provides an overview of the new Veterans Appeals Improvement and Modernization Act of 2017 (“Appeals Modernization Act”), which was signed into law on August 23, 2017 </a:t>
            </a:r>
          </a:p>
          <a:p>
            <a:endParaRPr lang="en-US" sz="2400" dirty="0"/>
          </a:p>
          <a:p>
            <a:endParaRPr lang="en-US" dirty="0"/>
          </a:p>
        </p:txBody>
      </p:sp>
    </p:spTree>
    <p:extLst>
      <p:ext uri="{BB962C8B-B14F-4D97-AF65-F5344CB8AC3E}">
        <p14:creationId xmlns:p14="http://schemas.microsoft.com/office/powerpoint/2010/main" val="1161331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Objectives</a:t>
            </a:r>
          </a:p>
        </p:txBody>
      </p:sp>
      <p:sp>
        <p:nvSpPr>
          <p:cNvPr id="3" name="Content Placeholder 2"/>
          <p:cNvSpPr>
            <a:spLocks noGrp="1"/>
          </p:cNvSpPr>
          <p:nvPr>
            <p:ph idx="1"/>
          </p:nvPr>
        </p:nvSpPr>
        <p:spPr>
          <a:xfrm>
            <a:off x="304800" y="1066800"/>
            <a:ext cx="8229600" cy="4869857"/>
          </a:xfrm>
        </p:spPr>
        <p:txBody>
          <a:bodyPr>
            <a:normAutofit/>
          </a:bodyPr>
          <a:lstStyle/>
          <a:p>
            <a:pPr marL="0" indent="0">
              <a:buNone/>
            </a:pPr>
            <a:r>
              <a:rPr lang="en-US" sz="2400" dirty="0"/>
              <a:t>At the end of this lesson, you will be able to: </a:t>
            </a:r>
          </a:p>
          <a:p>
            <a:r>
              <a:rPr lang="en-US" sz="2400" dirty="0"/>
              <a:t>Identify changes between the current and future appeals process</a:t>
            </a:r>
          </a:p>
          <a:p>
            <a:r>
              <a:rPr lang="en-US" sz="2400" dirty="0"/>
              <a:t>Identify key points in the Appeals Modernization Act (PL No. 115-55, Veterans Appeals Improvement and Modernization Act of 2017)</a:t>
            </a:r>
          </a:p>
          <a:p>
            <a:r>
              <a:rPr lang="en-US" sz="2400" dirty="0"/>
              <a:t>Recall the three lanes associated with the Appeals Modernization Act</a:t>
            </a:r>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prstClr val="white"/>
                </a:solidFill>
              </a:rPr>
              <a:pPr algn="r"/>
              <a:t>3</a:t>
            </a:fld>
            <a:endParaRPr lang="en-US" dirty="0">
              <a:solidFill>
                <a:prstClr val="white"/>
              </a:solidFill>
            </a:endParaRPr>
          </a:p>
        </p:txBody>
      </p:sp>
    </p:spTree>
    <p:extLst>
      <p:ext uri="{BB962C8B-B14F-4D97-AF65-F5344CB8AC3E}">
        <p14:creationId xmlns:p14="http://schemas.microsoft.com/office/powerpoint/2010/main" val="143720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p:txBody>
          <a:bodyPr>
            <a:normAutofit/>
          </a:bodyPr>
          <a:lstStyle/>
          <a:p>
            <a:pPr>
              <a:buClr>
                <a:schemeClr val="tx1"/>
              </a:buClr>
            </a:pPr>
            <a:r>
              <a:rPr lang="en-US" sz="3200" dirty="0"/>
              <a:t>Current Appeal Process</a:t>
            </a:r>
            <a:endParaRPr lang="en-US" sz="3200" dirty="0">
              <a:solidFill>
                <a:schemeClr val="bg1"/>
              </a:solidFill>
              <a:cs typeface="Georgia" pitchFamily="18" charset="0"/>
            </a:endParaRPr>
          </a:p>
        </p:txBody>
      </p:sp>
      <p:sp>
        <p:nvSpPr>
          <p:cNvPr id="5" name="Content Placeholder 4"/>
          <p:cNvSpPr>
            <a:spLocks noGrp="1"/>
          </p:cNvSpPr>
          <p:nvPr>
            <p:ph idx="1"/>
          </p:nvPr>
        </p:nvSpPr>
        <p:spPr>
          <a:xfrm>
            <a:off x="228600" y="939116"/>
            <a:ext cx="8686800" cy="5079956"/>
          </a:xfrm>
        </p:spPr>
        <p:txBody>
          <a:bodyPr>
            <a:noAutofit/>
          </a:bodyPr>
          <a:lstStyle/>
          <a:p>
            <a:pPr marL="0" lvl="0" indent="0">
              <a:spcBef>
                <a:spcPts val="0"/>
              </a:spcBef>
              <a:buNone/>
            </a:pPr>
            <a:r>
              <a:rPr lang="en-US" sz="1800" b="1" dirty="0"/>
              <a:t>The current VA appeal process, which is set in law, is a complex, non-linear process, unlike other standard appeals processes in other Federal agencies and judicial systems.</a:t>
            </a:r>
            <a:endParaRPr lang="en-US" altLang="en-US" sz="1800" b="1" i="1" dirty="0"/>
          </a:p>
          <a:p>
            <a:pPr marL="0" lvl="0" indent="0">
              <a:spcBef>
                <a:spcPts val="0"/>
              </a:spcBef>
              <a:buNone/>
            </a:pPr>
            <a:endParaRPr lang="en-US" altLang="en-US" sz="700" dirty="0"/>
          </a:p>
          <a:p>
            <a:pPr marL="234950" lvl="0" indent="-234950">
              <a:spcBef>
                <a:spcPts val="0"/>
              </a:spcBef>
            </a:pPr>
            <a:r>
              <a:rPr lang="en-US" altLang="en-US" sz="1600" dirty="0"/>
              <a:t>Process takes </a:t>
            </a:r>
            <a:r>
              <a:rPr lang="en-US" altLang="en-US" sz="1600" b="1" u="sng" dirty="0"/>
              <a:t>too long</a:t>
            </a:r>
            <a:r>
              <a:rPr lang="en-US" altLang="en-US" sz="1600" dirty="0"/>
              <a:t>- There is no defined endpoint or timeframe. </a:t>
            </a:r>
            <a:r>
              <a:rPr lang="en-US" sz="1600" dirty="0"/>
              <a:t>Agency cannot manage to a set goal for resolution time.</a:t>
            </a:r>
            <a:endParaRPr lang="en-US" sz="600" dirty="0"/>
          </a:p>
          <a:p>
            <a:pPr marL="692150" lvl="1" indent="-222250">
              <a:buFont typeface="Courier New" panose="02070309020205020404" pitchFamily="49" charset="0"/>
              <a:buChar char="o"/>
            </a:pPr>
            <a:r>
              <a:rPr lang="en-US" sz="1600" dirty="0"/>
              <a:t>On average Veterans are waiting 3 years for a resolution on their appeals. </a:t>
            </a:r>
          </a:p>
          <a:p>
            <a:pPr marL="692150" lvl="1" indent="-222250">
              <a:buFont typeface="Courier New" panose="02070309020205020404" pitchFamily="49" charset="0"/>
              <a:buChar char="o"/>
            </a:pPr>
            <a:r>
              <a:rPr lang="en-US" sz="1600" dirty="0"/>
              <a:t>For those appeals decided by the Board in fiscal year (FY) 2016, on average, Veterans waited at least 7 years from filing their NOD until the Board decision issued that year.</a:t>
            </a:r>
          </a:p>
          <a:p>
            <a:pPr marL="469900" lvl="1" indent="0">
              <a:buNone/>
            </a:pPr>
            <a:endParaRPr lang="en-US" sz="900" dirty="0"/>
          </a:p>
          <a:p>
            <a:pPr marL="469900" lvl="1" indent="0">
              <a:buNone/>
            </a:pPr>
            <a:endParaRPr lang="en-US" altLang="en-US" sz="600" dirty="0"/>
          </a:p>
          <a:p>
            <a:pPr marL="234950" lvl="0" indent="-234950">
              <a:spcBef>
                <a:spcPts val="0"/>
              </a:spcBef>
            </a:pPr>
            <a:r>
              <a:rPr lang="en-US" altLang="en-US" sz="1600" dirty="0"/>
              <a:t>Process is </a:t>
            </a:r>
            <a:r>
              <a:rPr lang="en-US" altLang="en-US" sz="1600" b="1" u="sng" dirty="0"/>
              <a:t>too </a:t>
            </a:r>
            <a:r>
              <a:rPr lang="en-US" altLang="en-US" sz="1600" dirty="0"/>
              <a:t>complex- Veterans do not understand the process, it contains too many steps, and it is very challenging to explain it to them in a way that is understandable.</a:t>
            </a:r>
          </a:p>
          <a:p>
            <a:pPr marL="0" lvl="0" indent="0">
              <a:spcBef>
                <a:spcPts val="0"/>
              </a:spcBef>
              <a:buNone/>
            </a:pPr>
            <a:endParaRPr lang="en-US" altLang="en-US" sz="900" dirty="0"/>
          </a:p>
          <a:p>
            <a:pPr marL="0" lvl="0" indent="0">
              <a:spcBef>
                <a:spcPts val="0"/>
              </a:spcBef>
              <a:buNone/>
            </a:pPr>
            <a:endParaRPr lang="en-US" altLang="en-US" sz="600" dirty="0"/>
          </a:p>
          <a:p>
            <a:pPr marL="234950" lvl="0" indent="-234950">
              <a:spcBef>
                <a:spcPts val="0"/>
              </a:spcBef>
            </a:pPr>
            <a:r>
              <a:rPr lang="en-US" altLang="en-US" sz="1600" b="1" u="sng" dirty="0"/>
              <a:t>Splits jurisdiction-</a:t>
            </a:r>
            <a:r>
              <a:rPr lang="en-US" altLang="en-US" sz="1600" dirty="0"/>
              <a:t> between VBA and the Board. Accountability does not rest with one appellate body.  A</a:t>
            </a:r>
            <a:r>
              <a:rPr lang="en-US" sz="1600" dirty="0"/>
              <a:t>lso creates inherent competition for resources internally within VBA to process both claims and appeals.</a:t>
            </a:r>
          </a:p>
          <a:p>
            <a:pPr marL="0" lvl="0" indent="0">
              <a:spcBef>
                <a:spcPts val="0"/>
              </a:spcBef>
              <a:buNone/>
            </a:pPr>
            <a:endParaRPr lang="en-US" altLang="en-US" sz="900" dirty="0"/>
          </a:p>
          <a:p>
            <a:pPr marL="0" lvl="0" indent="0">
              <a:spcBef>
                <a:spcPts val="0"/>
              </a:spcBef>
              <a:buNone/>
            </a:pPr>
            <a:endParaRPr lang="en-US" altLang="en-US" sz="600" dirty="0"/>
          </a:p>
          <a:p>
            <a:pPr marL="234950" lvl="0" indent="-234950">
              <a:spcBef>
                <a:spcPts val="0"/>
              </a:spcBef>
            </a:pPr>
            <a:r>
              <a:rPr lang="en-US" altLang="en-US" sz="1600" dirty="0"/>
              <a:t>Features an </a:t>
            </a:r>
            <a:r>
              <a:rPr lang="en-US" altLang="en-US" sz="1600" b="1" u="sng" dirty="0"/>
              <a:t>open record</a:t>
            </a:r>
            <a:r>
              <a:rPr lang="en-US" altLang="en-US" sz="1600" dirty="0"/>
              <a:t> and ongoing </a:t>
            </a:r>
            <a:r>
              <a:rPr lang="en-US" altLang="en-US" sz="1600" b="1" u="sng" dirty="0"/>
              <a:t>duty to assist</a:t>
            </a:r>
            <a:r>
              <a:rPr lang="en-US" altLang="en-US" sz="1600" dirty="0"/>
              <a:t>– Continuous evidence gathering and </a:t>
            </a:r>
            <a:r>
              <a:rPr lang="en-US" altLang="en-US" sz="1600" dirty="0" err="1"/>
              <a:t>readjudication</a:t>
            </a:r>
            <a:r>
              <a:rPr lang="en-US" altLang="en-US" sz="1600" dirty="0"/>
              <a:t> prolongs the ability to reach a final decision.  The appeal process essentially contains a hidden claims process.  </a:t>
            </a:r>
          </a:p>
        </p:txBody>
      </p:sp>
      <p:sp>
        <p:nvSpPr>
          <p:cNvPr id="4101" name="Text Box 1031"/>
          <p:cNvSpPr txBox="1">
            <a:spLocks noChangeArrowheads="1"/>
          </p:cNvSpPr>
          <p:nvPr/>
        </p:nvSpPr>
        <p:spPr bwMode="auto">
          <a:xfrm>
            <a:off x="457200" y="6430963"/>
            <a:ext cx="822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defTabSz="457200" eaLnBrk="0" fontAlgn="base" hangingPunct="0">
              <a:spcBef>
                <a:spcPct val="0"/>
              </a:spcBef>
              <a:spcAft>
                <a:spcPct val="0"/>
              </a:spcAft>
              <a:defRPr sz="1600">
                <a:solidFill>
                  <a:schemeClr val="tx1"/>
                </a:solidFill>
                <a:latin typeface="Arial" charset="0"/>
                <a:cs typeface="Arial" charset="0"/>
              </a:defRPr>
            </a:lvl6pPr>
            <a:lvl7pPr marL="2971800" indent="-228600" defTabSz="457200" eaLnBrk="0" fontAlgn="base" hangingPunct="0">
              <a:spcBef>
                <a:spcPct val="0"/>
              </a:spcBef>
              <a:spcAft>
                <a:spcPct val="0"/>
              </a:spcAft>
              <a:defRPr sz="1600">
                <a:solidFill>
                  <a:schemeClr val="tx1"/>
                </a:solidFill>
                <a:latin typeface="Arial" charset="0"/>
                <a:cs typeface="Arial" charset="0"/>
              </a:defRPr>
            </a:lvl7pPr>
            <a:lvl8pPr marL="3429000" indent="-228600" defTabSz="457200" eaLnBrk="0" fontAlgn="base" hangingPunct="0">
              <a:spcBef>
                <a:spcPct val="0"/>
              </a:spcBef>
              <a:spcAft>
                <a:spcPct val="0"/>
              </a:spcAft>
              <a:defRPr sz="1600">
                <a:solidFill>
                  <a:schemeClr val="tx1"/>
                </a:solidFill>
                <a:latin typeface="Arial" charset="0"/>
                <a:cs typeface="Arial" charset="0"/>
              </a:defRPr>
            </a:lvl8pPr>
            <a:lvl9pPr marL="3886200" indent="-228600" defTabSz="457200" eaLnBrk="0" fontAlgn="base" hangingPunct="0">
              <a:spcBef>
                <a:spcPct val="0"/>
              </a:spcBef>
              <a:spcAft>
                <a:spcPct val="0"/>
              </a:spcAft>
              <a:defRPr sz="1600">
                <a:solidFill>
                  <a:schemeClr val="tx1"/>
                </a:solidFill>
                <a:latin typeface="Arial" charset="0"/>
                <a:cs typeface="Arial" charset="0"/>
              </a:defRPr>
            </a:lvl9pPr>
          </a:lstStyle>
          <a:p>
            <a:pPr eaLnBrk="1" hangingPunct="1"/>
            <a:endParaRPr lang="en-US" sz="1800"/>
          </a:p>
        </p:txBody>
      </p:sp>
      <p:sp>
        <p:nvSpPr>
          <p:cNvPr id="2" name="Slide Number Placeholder 1"/>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schemeClr val="bg1"/>
                </a:solidFill>
              </a:rPr>
              <a:pPr algn="r"/>
              <a:t>4</a:t>
            </a:fld>
            <a:endParaRPr lang="en-US" dirty="0">
              <a:solidFill>
                <a:schemeClr val="bg1"/>
              </a:solidFill>
            </a:endParaRPr>
          </a:p>
        </p:txBody>
      </p:sp>
    </p:spTree>
    <p:extLst>
      <p:ext uri="{BB962C8B-B14F-4D97-AF65-F5344CB8AC3E}">
        <p14:creationId xmlns:p14="http://schemas.microsoft.com/office/powerpoint/2010/main" val="2744761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914400"/>
          </a:xfrm>
        </p:spPr>
        <p:txBody>
          <a:bodyPr>
            <a:normAutofit/>
          </a:bodyPr>
          <a:lstStyle/>
          <a:p>
            <a:r>
              <a:rPr lang="en-US" sz="3200" dirty="0"/>
              <a:t>Appeals Modernization Act</a:t>
            </a:r>
            <a:endParaRPr lang="en-US" sz="4000" dirty="0"/>
          </a:p>
        </p:txBody>
      </p:sp>
      <p:sp>
        <p:nvSpPr>
          <p:cNvPr id="3" name="Content Placeholder 2"/>
          <p:cNvSpPr>
            <a:spLocks noGrp="1"/>
          </p:cNvSpPr>
          <p:nvPr>
            <p:ph idx="1"/>
          </p:nvPr>
        </p:nvSpPr>
        <p:spPr>
          <a:xfrm>
            <a:off x="232012" y="1066800"/>
            <a:ext cx="8759588" cy="5105400"/>
          </a:xfrm>
        </p:spPr>
        <p:txBody>
          <a:bodyPr>
            <a:normAutofit/>
          </a:bodyPr>
          <a:lstStyle/>
          <a:p>
            <a:pPr hangingPunct="0">
              <a:lnSpc>
                <a:spcPct val="120000"/>
              </a:lnSpc>
            </a:pPr>
            <a:r>
              <a:rPr lang="en-US" sz="2000" dirty="0"/>
              <a:t>Signed into law August 23, 2017</a:t>
            </a:r>
          </a:p>
          <a:p>
            <a:pPr hangingPunct="0">
              <a:lnSpc>
                <a:spcPct val="120000"/>
              </a:lnSpc>
            </a:pPr>
            <a:r>
              <a:rPr lang="en-US" sz="2000" dirty="0"/>
              <a:t>The new law modernizes VA’s current claims and appeals process by providing:</a:t>
            </a:r>
          </a:p>
          <a:p>
            <a:pPr lvl="1" hangingPunct="0">
              <a:buFont typeface="Courier New" panose="02070309020205020404" pitchFamily="49" charset="0"/>
              <a:buChar char="o"/>
            </a:pPr>
            <a:r>
              <a:rPr lang="en-US" b="1" i="1" dirty="0"/>
              <a:t>New review options </a:t>
            </a:r>
            <a:r>
              <a:rPr lang="en-US" dirty="0"/>
              <a:t>for Veterans who disagree with VA decisions</a:t>
            </a:r>
          </a:p>
          <a:p>
            <a:pPr lvl="1" hangingPunct="0">
              <a:buFont typeface="Courier New" panose="02070309020205020404" pitchFamily="49" charset="0"/>
              <a:buChar char="o"/>
            </a:pPr>
            <a:r>
              <a:rPr lang="en-US" dirty="0"/>
              <a:t>Changes to VA’s </a:t>
            </a:r>
            <a:r>
              <a:rPr lang="en-US" b="1" i="1" dirty="0"/>
              <a:t>duty to assist </a:t>
            </a:r>
            <a:r>
              <a:rPr lang="en-US" dirty="0"/>
              <a:t>requirements</a:t>
            </a:r>
          </a:p>
          <a:p>
            <a:pPr lvl="1" hangingPunct="0">
              <a:buFont typeface="Courier New" panose="02070309020205020404" pitchFamily="49" charset="0"/>
              <a:buChar char="o"/>
            </a:pPr>
            <a:r>
              <a:rPr lang="en-US" b="1" i="1" dirty="0"/>
              <a:t>Improved decision notice </a:t>
            </a:r>
            <a:r>
              <a:rPr lang="en-US" dirty="0"/>
              <a:t>requirements for all VA decisions</a:t>
            </a:r>
          </a:p>
          <a:p>
            <a:pPr lvl="1" hangingPunct="0">
              <a:buFont typeface="Courier New" panose="02070309020205020404" pitchFamily="49" charset="0"/>
              <a:buChar char="o"/>
            </a:pPr>
            <a:r>
              <a:rPr lang="en-US" dirty="0"/>
              <a:t>Mandatory </a:t>
            </a:r>
            <a:r>
              <a:rPr lang="en-US" b="1" i="1" dirty="0"/>
              <a:t>reporting to Congress </a:t>
            </a:r>
            <a:r>
              <a:rPr lang="en-US" dirty="0"/>
              <a:t>on the legacy appeals process and the new system</a:t>
            </a:r>
          </a:p>
          <a:p>
            <a:pPr lvl="1" hangingPunct="0">
              <a:buFont typeface="Courier New" panose="02070309020205020404" pitchFamily="49" charset="0"/>
              <a:buChar char="o"/>
            </a:pPr>
            <a:r>
              <a:rPr lang="en-US" dirty="0"/>
              <a:t>New protections for </a:t>
            </a:r>
            <a:r>
              <a:rPr lang="en-US" b="1" i="1" dirty="0"/>
              <a:t>findings favorable to a claimant </a:t>
            </a:r>
          </a:p>
          <a:p>
            <a:pPr lvl="1" hangingPunct="0">
              <a:buFont typeface="Courier New" panose="02070309020205020404" pitchFamily="49" charset="0"/>
              <a:buChar char="o"/>
            </a:pPr>
            <a:r>
              <a:rPr lang="en-US" dirty="0"/>
              <a:t>Increased </a:t>
            </a:r>
            <a:r>
              <a:rPr lang="en-US" b="1" i="1" dirty="0"/>
              <a:t>protection for effective dates </a:t>
            </a:r>
            <a:r>
              <a:rPr lang="en-US" dirty="0"/>
              <a:t>when a claim is continuously pursued</a:t>
            </a:r>
          </a:p>
          <a:p>
            <a:pPr hangingPunct="0">
              <a:lnSpc>
                <a:spcPct val="120000"/>
              </a:lnSpc>
            </a:pPr>
            <a:r>
              <a:rPr lang="en-US" sz="2000" dirty="0"/>
              <a:t>The new law does not take effect until February 2019.  All VA administrations must implement the law prior to the effective date.  </a:t>
            </a:r>
          </a:p>
        </p:txBody>
      </p:sp>
      <p:sp>
        <p:nvSpPr>
          <p:cNvPr id="4" name="Slide Number Placeholder 3"/>
          <p:cNvSpPr>
            <a:spLocks noGrp="1"/>
          </p:cNvSpPr>
          <p:nvPr>
            <p:ph type="sldNum" sz="quarter" idx="4294967295"/>
          </p:nvPr>
        </p:nvSpPr>
        <p:spPr>
          <a:xfrm>
            <a:off x="8686800" y="6400800"/>
            <a:ext cx="381000" cy="457200"/>
          </a:xfrm>
          <a:prstGeom prst="rect">
            <a:avLst/>
          </a:prstGeom>
        </p:spPr>
        <p:txBody>
          <a:bodyPr/>
          <a:lstStyle/>
          <a:p>
            <a:pPr algn="r"/>
            <a:fld id="{7C414AED-89CE-4A48-8B2B-1B3A5C68EA2A}" type="slidenum">
              <a:rPr lang="en-US">
                <a:solidFill>
                  <a:schemeClr val="bg1"/>
                </a:solidFill>
              </a:rPr>
              <a:pPr algn="r"/>
              <a:t>5</a:t>
            </a:fld>
            <a:endParaRPr lang="en-US" dirty="0">
              <a:solidFill>
                <a:schemeClr val="bg1"/>
              </a:solidFill>
            </a:endParaRPr>
          </a:p>
        </p:txBody>
      </p:sp>
    </p:spTree>
    <p:extLst>
      <p:ext uri="{BB962C8B-B14F-4D97-AF65-F5344CB8AC3E}">
        <p14:creationId xmlns:p14="http://schemas.microsoft.com/office/powerpoint/2010/main" val="332870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New Review Options for Fiduciary</a:t>
            </a:r>
          </a:p>
        </p:txBody>
      </p:sp>
      <p:sp>
        <p:nvSpPr>
          <p:cNvPr id="3" name="Content Placeholder 2"/>
          <p:cNvSpPr>
            <a:spLocks noGrp="1"/>
          </p:cNvSpPr>
          <p:nvPr>
            <p:ph idx="1"/>
          </p:nvPr>
        </p:nvSpPr>
        <p:spPr>
          <a:xfrm>
            <a:off x="228600" y="1066800"/>
            <a:ext cx="8610600" cy="5059365"/>
          </a:xfrm>
        </p:spPr>
        <p:txBody>
          <a:bodyPr>
            <a:normAutofit lnSpcReduction="10000"/>
          </a:bodyPr>
          <a:lstStyle/>
          <a:p>
            <a:pPr hangingPunct="0">
              <a:spcBef>
                <a:spcPts val="0"/>
              </a:spcBef>
              <a:spcAft>
                <a:spcPts val="600"/>
              </a:spcAft>
            </a:pPr>
            <a:r>
              <a:rPr lang="en-US" sz="2400" dirty="0"/>
              <a:t>The law creates a new decision review process featuring three lanes:</a:t>
            </a:r>
          </a:p>
          <a:p>
            <a:pPr lvl="1" hangingPunct="0">
              <a:spcBef>
                <a:spcPts val="0"/>
              </a:spcBef>
              <a:spcAft>
                <a:spcPts val="600"/>
              </a:spcAft>
            </a:pPr>
            <a:r>
              <a:rPr lang="en-US" sz="2400" b="1" u="sng" dirty="0"/>
              <a:t>Higher-Level Review</a:t>
            </a:r>
            <a:r>
              <a:rPr lang="en-US" sz="2400" dirty="0"/>
              <a:t>– An entirely new review of the claim by an experienced fiduciary hub representative</a:t>
            </a:r>
          </a:p>
          <a:p>
            <a:pPr lvl="1" hangingPunct="0">
              <a:spcBef>
                <a:spcPts val="0"/>
              </a:spcBef>
              <a:spcAft>
                <a:spcPts val="600"/>
              </a:spcAft>
            </a:pPr>
            <a:r>
              <a:rPr lang="en-US" sz="2400" b="1" u="sng" dirty="0">
                <a:cs typeface="Miriam" panose="020B0502050101010101" pitchFamily="34" charset="-79"/>
              </a:rPr>
              <a:t>Additional Evidence</a:t>
            </a:r>
            <a:r>
              <a:rPr lang="en-US" sz="2400" dirty="0">
                <a:cs typeface="Miriam" panose="020B0502050101010101" pitchFamily="34" charset="-79"/>
              </a:rPr>
              <a:t>– An opportunity to submit additional new and relevant evidence to substantiate the decision sought</a:t>
            </a:r>
          </a:p>
          <a:p>
            <a:pPr lvl="2" hangingPunct="0">
              <a:spcBef>
                <a:spcPts val="0"/>
              </a:spcBef>
              <a:spcAft>
                <a:spcPts val="600"/>
              </a:spcAft>
            </a:pPr>
            <a:r>
              <a:rPr lang="en-US" sz="2200" i="1" dirty="0">
                <a:cs typeface="Miriam" panose="020B0502050101010101" pitchFamily="34" charset="-79"/>
              </a:rPr>
              <a:t>Note</a:t>
            </a:r>
            <a:r>
              <a:rPr lang="en-US" sz="2200" dirty="0">
                <a:cs typeface="Miriam" panose="020B0502050101010101" pitchFamily="34" charset="-79"/>
              </a:rPr>
              <a:t>: this lane is called the “Supplemental Claim” lane for Compensation and Pension claims.</a:t>
            </a:r>
          </a:p>
          <a:p>
            <a:pPr lvl="1" hangingPunct="0">
              <a:spcBef>
                <a:spcPts val="0"/>
              </a:spcBef>
              <a:spcAft>
                <a:spcPts val="600"/>
              </a:spcAft>
            </a:pPr>
            <a:r>
              <a:rPr lang="en-US" sz="2600" b="1" u="sng" dirty="0">
                <a:cs typeface="Miriam" panose="020B0502050101010101" pitchFamily="34" charset="-79"/>
              </a:rPr>
              <a:t>Appeal</a:t>
            </a:r>
            <a:r>
              <a:rPr lang="en-US" sz="2600" dirty="0">
                <a:cs typeface="Miriam" panose="020B0502050101010101" pitchFamily="34" charset="-79"/>
              </a:rPr>
              <a:t>– Review by the Board of Veterans’ Appeals </a:t>
            </a:r>
          </a:p>
          <a:p>
            <a:pPr marL="457200" lvl="1" indent="0" hangingPunct="0">
              <a:spcBef>
                <a:spcPts val="0"/>
              </a:spcBef>
              <a:spcAft>
                <a:spcPts val="600"/>
              </a:spcAft>
              <a:buNone/>
            </a:pPr>
            <a:r>
              <a:rPr lang="en-US" sz="2400" dirty="0">
                <a:cs typeface="Miriam" panose="020B0502050101010101" pitchFamily="34" charset="-79"/>
              </a:rPr>
              <a:t> </a:t>
            </a:r>
          </a:p>
          <a:p>
            <a:pPr hangingPunct="0">
              <a:buFont typeface="Arial" panose="020B0604020202020204" pitchFamily="34" charset="0"/>
              <a:buChar char="•"/>
            </a:pPr>
            <a:r>
              <a:rPr lang="en-US" sz="2400" dirty="0">
                <a:cs typeface="Miriam" panose="020B0502050101010101" pitchFamily="34" charset="-79"/>
              </a:rPr>
              <a:t>Beneficiaries have one year from the date VA issues notice of a decision to seek review through one of the new lanes.  </a:t>
            </a:r>
          </a:p>
          <a:p>
            <a:pPr lvl="1" hangingPunct="0"/>
            <a:endParaRPr lang="en-US" sz="3600" dirty="0">
              <a:solidFill>
                <a:srgbClr val="002060"/>
              </a:solidFill>
              <a:cs typeface="Miriam" panose="020B0502050101010101" pitchFamily="34" charset="-79"/>
            </a:endParaRPr>
          </a:p>
          <a:p>
            <a:endParaRPr lang="en-US" dirty="0"/>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prstClr val="white"/>
                </a:solidFill>
              </a:rPr>
              <a:pPr algn="r"/>
              <a:t>6</a:t>
            </a:fld>
            <a:endParaRPr lang="en-US" dirty="0">
              <a:solidFill>
                <a:prstClr val="white"/>
              </a:solidFill>
            </a:endParaRPr>
          </a:p>
        </p:txBody>
      </p:sp>
    </p:spTree>
    <p:extLst>
      <p:ext uri="{BB962C8B-B14F-4D97-AF65-F5344CB8AC3E}">
        <p14:creationId xmlns:p14="http://schemas.microsoft.com/office/powerpoint/2010/main" val="3182158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133585" y="1002049"/>
            <a:ext cx="3553216" cy="4408818"/>
          </a:xfrm>
          <a:prstGeom prst="rect">
            <a:avLst/>
          </a:prstGeom>
          <a:noFill/>
          <a:ln w="9525" cap="flat" cmpd="sng" algn="ctr">
            <a:solidFill>
              <a:sysClr val="windowText" lastClr="000000"/>
            </a:solidFill>
            <a:prstDash val="sysDash"/>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p:cNvSpPr/>
          <p:nvPr/>
        </p:nvSpPr>
        <p:spPr>
          <a:xfrm>
            <a:off x="275423" y="1010038"/>
            <a:ext cx="4755343" cy="4408817"/>
          </a:xfrm>
          <a:prstGeom prst="rect">
            <a:avLst/>
          </a:prstGeom>
          <a:noFill/>
          <a:ln w="9525" cap="flat" cmpd="sng" algn="ctr">
            <a:solidFill>
              <a:sysClr val="windowText" lastClr="000000"/>
            </a:solidFill>
            <a:prstDash val="sysDash"/>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8" name="Straight Arrow Connector 7"/>
          <p:cNvCxnSpPr>
            <a:stCxn id="9" idx="2"/>
            <a:endCxn id="24" idx="0"/>
          </p:cNvCxnSpPr>
          <p:nvPr/>
        </p:nvCxnSpPr>
        <p:spPr>
          <a:xfrm>
            <a:off x="6981467" y="3690685"/>
            <a:ext cx="18164" cy="1156864"/>
          </a:xfrm>
          <a:prstGeom prst="straightConnector1">
            <a:avLst/>
          </a:prstGeom>
          <a:noFill/>
          <a:ln w="38100" cap="flat" cmpd="sng" algn="ctr">
            <a:solidFill>
              <a:srgbClr val="FF0000"/>
            </a:solidFill>
            <a:prstDash val="solid"/>
            <a:tailEnd type="arrow"/>
          </a:ln>
          <a:effectLst>
            <a:outerShdw blurRad="40000" dist="20000" dir="5400000" rotWithShape="0">
              <a:srgbClr val="000000">
                <a:alpha val="38000"/>
              </a:srgbClr>
            </a:outerShdw>
          </a:effectLst>
        </p:spPr>
      </p:cxnSp>
      <p:sp>
        <p:nvSpPr>
          <p:cNvPr id="9" name="Rectangle 8"/>
          <p:cNvSpPr/>
          <p:nvPr/>
        </p:nvSpPr>
        <p:spPr>
          <a:xfrm>
            <a:off x="6229133" y="2923984"/>
            <a:ext cx="1504667" cy="766701"/>
          </a:xfrm>
          <a:prstGeom prst="rect">
            <a:avLst/>
          </a:prstGeom>
          <a:solidFill>
            <a:srgbClr val="F79646">
              <a:lumMod val="40000"/>
              <a:lumOff val="60000"/>
            </a:srgb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1200" b="1" i="0" u="sng" strike="noStrike" kern="0" cap="none" spc="0" normalizeH="0" baseline="0" noProof="0" dirty="0">
              <a:ln>
                <a:noFill/>
              </a:ln>
              <a:solidFill>
                <a:srgbClr val="000000"/>
              </a:solidFill>
              <a:effectLst/>
              <a:uLnTx/>
              <a:uFillTx/>
              <a:latin typeface="Calibri"/>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srgbClr val="000000"/>
                </a:solidFill>
                <a:effectLst/>
                <a:uLnTx/>
                <a:uFillTx/>
                <a:latin typeface="Calibri"/>
                <a:ea typeface="Times New Roman"/>
                <a:cs typeface="+mn-cs"/>
              </a:rPr>
              <a:t>Appeal (NOD)</a:t>
            </a:r>
          </a:p>
          <a:p>
            <a:pPr marL="0" marR="0" lvl="0" indent="0" algn="ctr" defTabSz="914400" eaLnBrk="1" fontAlgn="base" latinLnBrk="0" hangingPunct="1">
              <a:lnSpc>
                <a:spcPct val="100000"/>
              </a:lnSpc>
              <a:spcBef>
                <a:spcPts val="0"/>
              </a:spcBef>
              <a:spcAft>
                <a:spcPts val="0"/>
              </a:spcAft>
              <a:buClrTx/>
              <a:buSzTx/>
              <a:buFontTx/>
              <a:buNone/>
              <a:tabLst/>
              <a:defRPr/>
            </a:pPr>
            <a:r>
              <a:rPr lang="en-US" sz="1100" kern="0" noProof="0" dirty="0">
                <a:solidFill>
                  <a:srgbClr val="000000"/>
                </a:solidFill>
                <a:latin typeface="Calibri"/>
                <a:ea typeface="Times New Roman"/>
              </a:rPr>
              <a:t>3 Options</a:t>
            </a:r>
            <a:endParaRPr kumimoji="0" lang="en-US" sz="1100" i="0" strike="noStrike" kern="0" cap="none" spc="0" normalizeH="0" baseline="0" noProof="0" dirty="0">
              <a:ln>
                <a:noFill/>
              </a:ln>
              <a:solidFill>
                <a:srgbClr val="000000"/>
              </a:solidFill>
              <a:effectLst/>
              <a:uLnTx/>
              <a:uFillTx/>
              <a:latin typeface="Calibri"/>
              <a:ea typeface="Times New Roman"/>
            </a:endParaRPr>
          </a:p>
          <a:p>
            <a:pPr marL="0" marR="0" lvl="0" indent="0" algn="ctr" defTabSz="914400" eaLnBrk="1" fontAlgn="base" latinLnBrk="0" hangingPunct="1">
              <a:lnSpc>
                <a:spcPct val="100000"/>
              </a:lnSpc>
              <a:spcBef>
                <a:spcPts val="0"/>
              </a:spcBef>
              <a:spcAft>
                <a:spcPts val="0"/>
              </a:spcAft>
              <a:buClrTx/>
              <a:buSzTx/>
              <a:buFontTx/>
              <a:buNone/>
              <a:tabLst/>
              <a:defRPr/>
            </a:pPr>
            <a:r>
              <a:rPr lang="en-US" sz="1050" b="1" kern="0" dirty="0">
                <a:solidFill>
                  <a:srgbClr val="000000"/>
                </a:solidFill>
                <a:latin typeface="Times New Roman"/>
                <a:ea typeface="Times New Roman"/>
              </a:rPr>
              <a:t>365-Day Avg. Direct Docket Goal</a:t>
            </a:r>
          </a:p>
          <a:p>
            <a:pPr marL="0" marR="0" lvl="0" indent="0" algn="ctr" defTabSz="914400" eaLnBrk="1" fontAlgn="base" latinLnBrk="0" hangingPunct="1">
              <a:lnSpc>
                <a:spcPct val="100000"/>
              </a:lnSpc>
              <a:spcBef>
                <a:spcPts val="0"/>
              </a:spcBef>
              <a:spcAft>
                <a:spcPts val="0"/>
              </a:spcAft>
              <a:buClrTx/>
              <a:buSzTx/>
              <a:buFontTx/>
              <a:buNone/>
              <a:tabLst/>
              <a:defRPr/>
            </a:pPr>
            <a:endParaRPr lang="en-US" sz="1050" b="1" kern="0" dirty="0">
              <a:solidFill>
                <a:srgbClr val="000000"/>
              </a:solidFill>
              <a:latin typeface="Times New Roman"/>
              <a:ea typeface="Times New Roman"/>
            </a:endParaRPr>
          </a:p>
        </p:txBody>
      </p:sp>
      <p:sp>
        <p:nvSpPr>
          <p:cNvPr id="10" name="Rectangle 9"/>
          <p:cNvSpPr/>
          <p:nvPr/>
        </p:nvSpPr>
        <p:spPr>
          <a:xfrm>
            <a:off x="3329903" y="2943034"/>
            <a:ext cx="1482979" cy="726234"/>
          </a:xfrm>
          <a:prstGeom prst="rect">
            <a:avLst/>
          </a:prstGeom>
          <a:solidFill>
            <a:srgbClr val="CCFF99"/>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srgbClr val="000000"/>
                </a:solidFill>
                <a:effectLst/>
                <a:uLnTx/>
                <a:uFillTx/>
                <a:latin typeface="Calibri"/>
                <a:ea typeface="Times New Roman"/>
                <a:cs typeface="+mn-cs"/>
              </a:rPr>
              <a:t>Additional Evidence</a:t>
            </a:r>
            <a:endParaRPr kumimoji="0" lang="en-US" sz="1200" b="1" i="0" u="sng" strike="noStrike" kern="0" cap="none" spc="0" normalizeH="0" baseline="0" noProof="0" dirty="0">
              <a:ln>
                <a:noFill/>
              </a:ln>
              <a:solidFill>
                <a:prstClr val="white"/>
              </a:solidFill>
              <a:effectLst/>
              <a:uLnTx/>
              <a:uFillTx/>
              <a:latin typeface="Times New Roman"/>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Calibri"/>
                <a:ea typeface="Times New Roman"/>
                <a:cs typeface="+mn-cs"/>
              </a:rPr>
              <a:t>New and Relevant Evidence</a:t>
            </a:r>
            <a:r>
              <a:rPr kumimoji="0" lang="en-US" sz="1200" b="0" i="0" u="none" strike="noStrike" kern="0" cap="none" spc="0" normalizeH="0" baseline="0" noProof="0" dirty="0">
                <a:ln>
                  <a:noFill/>
                </a:ln>
                <a:solidFill>
                  <a:srgbClr val="000000"/>
                </a:solidFill>
                <a:effectLst/>
                <a:uLnTx/>
                <a:uFillTx/>
                <a:latin typeface="Calibri"/>
                <a:ea typeface="Times New Roman"/>
                <a:cs typeface="+mn-cs"/>
              </a:rPr>
              <a:t> </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0000"/>
                </a:solidFill>
                <a:effectLst/>
                <a:uLnTx/>
                <a:uFillTx/>
                <a:latin typeface="Calibri"/>
                <a:ea typeface="Times New Roman"/>
                <a:cs typeface="+mn-cs"/>
              </a:rPr>
              <a:t>125-Day Avg. Goal</a:t>
            </a:r>
            <a:endParaRPr kumimoji="0" lang="en-US" sz="1050" b="1" i="0" u="none" strike="noStrike" kern="0" cap="none" spc="0" normalizeH="0" baseline="0" noProof="0" dirty="0">
              <a:ln>
                <a:noFill/>
              </a:ln>
              <a:solidFill>
                <a:prstClr val="white"/>
              </a:solidFill>
              <a:effectLst/>
              <a:uLnTx/>
              <a:uFillTx/>
              <a:latin typeface="Calibri"/>
              <a:ea typeface="Times New Roman"/>
              <a:cs typeface="+mn-cs"/>
            </a:endParaRPr>
          </a:p>
        </p:txBody>
      </p:sp>
      <p:sp>
        <p:nvSpPr>
          <p:cNvPr id="11" name="Rectangle 10"/>
          <p:cNvSpPr/>
          <p:nvPr/>
        </p:nvSpPr>
        <p:spPr>
          <a:xfrm>
            <a:off x="590815" y="2952297"/>
            <a:ext cx="1488207" cy="726234"/>
          </a:xfrm>
          <a:prstGeom prst="rect">
            <a:avLst/>
          </a:prstGeom>
          <a:solidFill>
            <a:srgbClr val="BFEFF9"/>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srgbClr val="000000"/>
                </a:solidFill>
                <a:effectLst/>
                <a:uLnTx/>
                <a:uFillTx/>
                <a:latin typeface="+mj-lt"/>
                <a:ea typeface="Times New Roman"/>
                <a:cs typeface="+mn-cs"/>
              </a:rPr>
              <a:t>Higher-Level Review</a:t>
            </a:r>
            <a:endParaRPr kumimoji="0" lang="en-US" sz="1200" b="1" i="0" u="sng" strike="noStrike" kern="0" cap="none" spc="0" normalizeH="0" baseline="0" noProof="0" dirty="0">
              <a:ln>
                <a:noFill/>
              </a:ln>
              <a:solidFill>
                <a:prstClr val="white"/>
              </a:solidFill>
              <a:effectLst/>
              <a:uLnTx/>
              <a:uFillTx/>
              <a:latin typeface="+mj-lt"/>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Calibri"/>
                <a:ea typeface="Times New Roman"/>
                <a:cs typeface="+mn-cs"/>
              </a:rPr>
              <a:t>Same Evidence</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0000"/>
                </a:solidFill>
                <a:effectLst/>
                <a:uLnTx/>
                <a:uFillTx/>
                <a:latin typeface="Calibri"/>
                <a:ea typeface="Times New Roman"/>
                <a:cs typeface="+mn-cs"/>
              </a:rPr>
              <a:t>125-Day Avg.</a:t>
            </a:r>
            <a:r>
              <a:rPr kumimoji="0" lang="en-US" sz="1050" b="1" i="0" u="none" strike="noStrike" kern="0" cap="none" spc="0" normalizeH="0" noProof="0" dirty="0">
                <a:ln>
                  <a:noFill/>
                </a:ln>
                <a:solidFill>
                  <a:srgbClr val="000000"/>
                </a:solidFill>
                <a:effectLst/>
                <a:uLnTx/>
                <a:uFillTx/>
                <a:latin typeface="Calibri"/>
                <a:ea typeface="Times New Roman"/>
                <a:cs typeface="+mn-cs"/>
              </a:rPr>
              <a:t> </a:t>
            </a:r>
            <a:r>
              <a:rPr kumimoji="0" lang="en-US" sz="1050" b="1" i="0" u="none" strike="noStrike" kern="0" cap="none" spc="0" normalizeH="0" baseline="0" noProof="0" dirty="0">
                <a:ln>
                  <a:noFill/>
                </a:ln>
                <a:solidFill>
                  <a:srgbClr val="000000"/>
                </a:solidFill>
                <a:effectLst/>
                <a:uLnTx/>
                <a:uFillTx/>
                <a:latin typeface="Calibri"/>
                <a:ea typeface="Times New Roman"/>
                <a:cs typeface="+mn-cs"/>
              </a:rPr>
              <a:t>Goal</a:t>
            </a:r>
            <a:endParaRPr kumimoji="0" lang="en-US" sz="1100" b="1" i="0" u="none" strike="noStrike" kern="0" cap="none" spc="0" normalizeH="0" baseline="0" noProof="0" dirty="0">
              <a:ln>
                <a:noFill/>
              </a:ln>
              <a:solidFill>
                <a:prstClr val="white"/>
              </a:solidFill>
              <a:effectLst/>
              <a:uLnTx/>
              <a:uFillTx/>
              <a:latin typeface="Calibri"/>
              <a:ea typeface="Times New Roman"/>
              <a:cs typeface="+mn-cs"/>
            </a:endParaRPr>
          </a:p>
        </p:txBody>
      </p:sp>
      <p:cxnSp>
        <p:nvCxnSpPr>
          <p:cNvPr id="13" name="Straight Arrow Connector 12"/>
          <p:cNvCxnSpPr>
            <a:cxnSpLocks/>
            <a:stCxn id="16" idx="2"/>
            <a:endCxn id="11" idx="0"/>
          </p:cNvCxnSpPr>
          <p:nvPr/>
        </p:nvCxnSpPr>
        <p:spPr>
          <a:xfrm flipH="1">
            <a:off x="1334919" y="2207812"/>
            <a:ext cx="1407179" cy="744485"/>
          </a:xfrm>
          <a:prstGeom prst="straightConnector1">
            <a:avLst/>
          </a:prstGeom>
          <a:noFill/>
          <a:ln w="381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4" name="Straight Arrow Connector 13"/>
          <p:cNvCxnSpPr>
            <a:cxnSpLocks/>
            <a:stCxn id="16" idx="2"/>
            <a:endCxn id="10" idx="0"/>
          </p:cNvCxnSpPr>
          <p:nvPr/>
        </p:nvCxnSpPr>
        <p:spPr>
          <a:xfrm>
            <a:off x="2742098" y="2207812"/>
            <a:ext cx="1329295" cy="735222"/>
          </a:xfrm>
          <a:prstGeom prst="straightConnector1">
            <a:avLst/>
          </a:prstGeom>
          <a:noFill/>
          <a:ln w="381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5" name="Straight Arrow Connector 14"/>
          <p:cNvCxnSpPr>
            <a:endCxn id="9" idx="0"/>
          </p:cNvCxnSpPr>
          <p:nvPr/>
        </p:nvCxnSpPr>
        <p:spPr>
          <a:xfrm>
            <a:off x="2780962" y="2190297"/>
            <a:ext cx="4200505" cy="733687"/>
          </a:xfrm>
          <a:prstGeom prst="straightConnector1">
            <a:avLst/>
          </a:prstGeom>
          <a:noFill/>
          <a:ln w="381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6" name="Rectangle 15"/>
          <p:cNvSpPr/>
          <p:nvPr/>
        </p:nvSpPr>
        <p:spPr>
          <a:xfrm>
            <a:off x="1827698" y="1524000"/>
            <a:ext cx="1828799" cy="683812"/>
          </a:xfrm>
          <a:prstGeom prst="rect">
            <a:avLst/>
          </a:prstGeom>
          <a:solidFill>
            <a:srgbClr val="4BACC6">
              <a:lumMod val="20000"/>
              <a:lumOff val="80000"/>
            </a:srgb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0000"/>
              </a:solidFill>
              <a:effectLst/>
              <a:uLnTx/>
              <a:uFillTx/>
              <a:latin typeface="Calibri"/>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Calibri"/>
                <a:ea typeface="Times New Roman"/>
                <a:cs typeface="+mn-cs"/>
              </a:rPr>
              <a:t>VBA Fiduciary Decision</a:t>
            </a:r>
          </a:p>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prstClr val="white"/>
              </a:solidFill>
              <a:effectLst/>
              <a:uLnTx/>
              <a:uFillTx/>
              <a:latin typeface="Times New Roman"/>
              <a:ea typeface="Times New Roman"/>
              <a:cs typeface="+mn-cs"/>
            </a:endParaRPr>
          </a:p>
        </p:txBody>
      </p:sp>
      <p:sp>
        <p:nvSpPr>
          <p:cNvPr id="19" name="Text Box 8"/>
          <p:cNvSpPr txBox="1"/>
          <p:nvPr/>
        </p:nvSpPr>
        <p:spPr>
          <a:xfrm rot="10800000" flipV="1">
            <a:off x="254934" y="973844"/>
            <a:ext cx="4724863" cy="45719"/>
          </a:xfrm>
          <a:prstGeom prst="rect">
            <a:avLst/>
          </a:prstGeom>
          <a:noFill/>
          <a:ln>
            <a:noFill/>
          </a:ln>
          <a:effectLst/>
          <a:extLst>
            <a:ext uri="{C572A759-6A51-4108-AA02-DFA0A04FC94B}">
              <ma14:wrappingTextBoxFlag xmlns:lc="http://schemas.openxmlformats.org/drawingml/2006/lockedCanvas"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a:ea typeface="Times New Roman"/>
                <a:cs typeface="+mn-cs"/>
              </a:rPr>
              <a:t>Veterans Benefits Administration</a:t>
            </a:r>
            <a:endParaRPr kumimoji="0" lang="en-US" sz="1300" b="1" i="0" u="none" strike="noStrike" kern="0" cap="none" spc="0" normalizeH="0" baseline="0" noProof="0" dirty="0">
              <a:ln>
                <a:noFill/>
              </a:ln>
              <a:solidFill>
                <a:prstClr val="black"/>
              </a:solidFill>
              <a:effectLst/>
              <a:uLnTx/>
              <a:uFillTx/>
              <a:latin typeface="Times New Roman"/>
              <a:ea typeface="Times New Roman"/>
              <a:cs typeface="+mn-cs"/>
            </a:endParaRPr>
          </a:p>
        </p:txBody>
      </p:sp>
      <p:sp>
        <p:nvSpPr>
          <p:cNvPr id="20" name="Text Box 9"/>
          <p:cNvSpPr txBox="1"/>
          <p:nvPr/>
        </p:nvSpPr>
        <p:spPr>
          <a:xfrm>
            <a:off x="5133585" y="1010038"/>
            <a:ext cx="3553216" cy="910969"/>
          </a:xfrm>
          <a:prstGeom prst="rect">
            <a:avLst/>
          </a:prstGeom>
          <a:noFill/>
          <a:ln>
            <a:noFill/>
          </a:ln>
          <a:effectLst/>
          <a:extLst>
            <a:ext uri="{C572A759-6A51-4108-AA02-DFA0A04FC94B}">
              <ma14:wrappingTextBoxFlag xmlns:lc="http://schemas.openxmlformats.org/drawingml/2006/lockedCanvas"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a:ea typeface="Times New Roman"/>
                <a:cs typeface="+mn-cs"/>
              </a:rPr>
              <a:t>Board of Veterans’ Appeals</a:t>
            </a:r>
            <a:endParaRPr kumimoji="0" lang="en-US" sz="1300" b="1" i="0" u="none" strike="noStrike" kern="0" cap="none" spc="0" normalizeH="0" baseline="0" noProof="0" dirty="0">
              <a:ln>
                <a:noFill/>
              </a:ln>
              <a:solidFill>
                <a:prstClr val="black"/>
              </a:solidFill>
              <a:effectLst/>
              <a:uLnTx/>
              <a:uFillTx/>
              <a:latin typeface="Times New Roman"/>
              <a:ea typeface="Times New Roman"/>
              <a:cs typeface="+mn-cs"/>
            </a:endParaRPr>
          </a:p>
        </p:txBody>
      </p:sp>
      <p:grpSp>
        <p:nvGrpSpPr>
          <p:cNvPr id="21" name="Group 20"/>
          <p:cNvGrpSpPr/>
          <p:nvPr/>
        </p:nvGrpSpPr>
        <p:grpSpPr>
          <a:xfrm>
            <a:off x="6707039" y="4061306"/>
            <a:ext cx="548856" cy="414991"/>
            <a:chOff x="-783183" y="3245955"/>
            <a:chExt cx="571500" cy="457200"/>
          </a:xfrm>
        </p:grpSpPr>
        <p:sp>
          <p:nvSpPr>
            <p:cNvPr id="22" name="Oval 21"/>
            <p:cNvSpPr/>
            <p:nvPr/>
          </p:nvSpPr>
          <p:spPr>
            <a:xfrm>
              <a:off x="-783183" y="3245955"/>
              <a:ext cx="571500" cy="457200"/>
            </a:xfrm>
            <a:prstGeom prst="ellipse">
              <a:avLst/>
            </a:prstGeom>
            <a:solidFill>
              <a:sysClr val="window" lastClr="FFFFFF"/>
            </a:solidFill>
            <a:ln w="12700" cap="flat" cmpd="sng" algn="ctr">
              <a:solidFill>
                <a:srgbClr val="4F81BD">
                  <a:lumMod val="7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Times New Roman"/>
                  <a:ea typeface="Times New Roman"/>
                  <a:cs typeface="+mn-cs"/>
                </a:rPr>
                <a:t> </a:t>
              </a:r>
              <a:endParaRPr kumimoji="0" lang="en-US" sz="1300" b="0" i="0" u="none" strike="noStrike" kern="0" cap="none" spc="0" normalizeH="0" baseline="0" noProof="0" dirty="0">
                <a:ln>
                  <a:noFill/>
                </a:ln>
                <a:solidFill>
                  <a:prstClr val="white"/>
                </a:solidFill>
                <a:effectLst/>
                <a:uLnTx/>
                <a:uFillTx/>
                <a:latin typeface="Times New Roman"/>
                <a:ea typeface="Times New Roman"/>
                <a:cs typeface="+mn-cs"/>
              </a:endParaRPr>
            </a:p>
          </p:txBody>
        </p:sp>
        <p:sp>
          <p:nvSpPr>
            <p:cNvPr id="23" name="Text Box 93"/>
            <p:cNvSpPr txBox="1"/>
            <p:nvPr/>
          </p:nvSpPr>
          <p:spPr>
            <a:xfrm>
              <a:off x="-782548" y="3310697"/>
              <a:ext cx="570865" cy="342900"/>
            </a:xfrm>
            <a:prstGeom prst="rect">
              <a:avLst/>
            </a:prstGeom>
            <a:noFill/>
            <a:ln>
              <a:noFill/>
            </a:ln>
            <a:effectLst/>
            <a:extLst>
              <a:ext uri="{C572A759-6A51-4108-AA02-DFA0A04FC94B}">
                <ma14:wrappingTextBoxFlag xmlns:lc="http://schemas.openxmlformats.org/drawingml/2006/lockedCanvas"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a:ea typeface="Times New Roman"/>
                  <a:cs typeface="+mn-cs"/>
                </a:rPr>
                <a:t>120 Days</a:t>
              </a:r>
              <a:endParaRPr kumimoji="0" lang="en-US" sz="1000" b="0" i="0" u="none" strike="noStrike" kern="0" cap="none" spc="0" normalizeH="0" baseline="0" noProof="0" dirty="0">
                <a:ln>
                  <a:noFill/>
                </a:ln>
                <a:solidFill>
                  <a:prstClr val="black"/>
                </a:solidFill>
                <a:effectLst/>
                <a:uLnTx/>
                <a:uFillTx/>
                <a:latin typeface="Times New Roman"/>
                <a:ea typeface="Times New Roman"/>
                <a:cs typeface="+mn-cs"/>
              </a:endParaRPr>
            </a:p>
          </p:txBody>
        </p:sp>
      </p:grpSp>
      <p:sp>
        <p:nvSpPr>
          <p:cNvPr id="24" name="Rectangle 23"/>
          <p:cNvSpPr/>
          <p:nvPr/>
        </p:nvSpPr>
        <p:spPr>
          <a:xfrm>
            <a:off x="6247297" y="4847549"/>
            <a:ext cx="1504667" cy="466948"/>
          </a:xfrm>
          <a:prstGeom prst="rect">
            <a:avLst/>
          </a:prstGeom>
          <a:solidFill>
            <a:srgbClr val="F79646">
              <a:lumMod val="40000"/>
              <a:lumOff val="60000"/>
            </a:srgb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a:ea typeface="Times New Roman"/>
                <a:cs typeface="+mn-cs"/>
              </a:rPr>
              <a:t>Court of Appeals for Veterans Claims</a:t>
            </a:r>
            <a:endParaRPr kumimoji="0" lang="en-US" sz="1200" b="1" i="0" u="none" strike="noStrike" kern="0" cap="none" spc="0" normalizeH="0" baseline="0" noProof="0" dirty="0">
              <a:ln>
                <a:noFill/>
              </a:ln>
              <a:solidFill>
                <a:prstClr val="white"/>
              </a:solidFill>
              <a:effectLst/>
              <a:uLnTx/>
              <a:uFillTx/>
              <a:latin typeface="Times New Roman"/>
              <a:ea typeface="Times New Roman"/>
              <a:cs typeface="+mn-cs"/>
            </a:endParaRPr>
          </a:p>
        </p:txBody>
      </p:sp>
      <p:cxnSp>
        <p:nvCxnSpPr>
          <p:cNvPr id="25" name="Straight Arrow Connector 24"/>
          <p:cNvCxnSpPr>
            <a:stCxn id="11" idx="3"/>
            <a:endCxn id="10" idx="1"/>
          </p:cNvCxnSpPr>
          <p:nvPr/>
        </p:nvCxnSpPr>
        <p:spPr>
          <a:xfrm flipV="1">
            <a:off x="2079022" y="3306151"/>
            <a:ext cx="1250881" cy="9263"/>
          </a:xfrm>
          <a:prstGeom prst="straightConnector1">
            <a:avLst/>
          </a:prstGeom>
          <a:noFill/>
          <a:ln w="38100" cap="flat" cmpd="sng" algn="ctr">
            <a:solidFill>
              <a:srgbClr val="00B050"/>
            </a:solidFill>
            <a:prstDash val="solid"/>
            <a:headEnd type="arrow"/>
            <a:tailEnd type="arrow"/>
          </a:ln>
          <a:effectLst/>
        </p:spPr>
      </p:cxnSp>
      <p:cxnSp>
        <p:nvCxnSpPr>
          <p:cNvPr id="26" name="Straight Arrow Connector 25"/>
          <p:cNvCxnSpPr>
            <a:stCxn id="10" idx="3"/>
            <a:endCxn id="9" idx="1"/>
          </p:cNvCxnSpPr>
          <p:nvPr/>
        </p:nvCxnSpPr>
        <p:spPr>
          <a:xfrm>
            <a:off x="4812882" y="3306151"/>
            <a:ext cx="1416251" cy="1184"/>
          </a:xfrm>
          <a:prstGeom prst="straightConnector1">
            <a:avLst/>
          </a:prstGeom>
          <a:noFill/>
          <a:ln w="38100" cap="flat" cmpd="sng" algn="ctr">
            <a:solidFill>
              <a:srgbClr val="00B050"/>
            </a:solidFill>
            <a:prstDash val="solid"/>
            <a:headEnd type="arrow"/>
            <a:tailEnd type="arrow"/>
          </a:ln>
          <a:effectLst/>
        </p:spPr>
      </p:cxnSp>
      <p:cxnSp>
        <p:nvCxnSpPr>
          <p:cNvPr id="27" name="Straight Arrow Connector 26"/>
          <p:cNvCxnSpPr/>
          <p:nvPr/>
        </p:nvCxnSpPr>
        <p:spPr>
          <a:xfrm flipV="1">
            <a:off x="1334918" y="3690688"/>
            <a:ext cx="1" cy="429383"/>
          </a:xfrm>
          <a:prstGeom prst="straightConnector1">
            <a:avLst/>
          </a:prstGeom>
          <a:noFill/>
          <a:ln w="38100" cap="flat" cmpd="sng" algn="ctr">
            <a:solidFill>
              <a:srgbClr val="00B050"/>
            </a:solidFill>
            <a:prstDash val="solid"/>
            <a:tailEnd type="none"/>
          </a:ln>
          <a:effectLst/>
        </p:spPr>
      </p:cxnSp>
      <p:cxnSp>
        <p:nvCxnSpPr>
          <p:cNvPr id="28" name="Straight Arrow Connector 27"/>
          <p:cNvCxnSpPr/>
          <p:nvPr/>
        </p:nvCxnSpPr>
        <p:spPr>
          <a:xfrm flipV="1">
            <a:off x="6630875" y="3690685"/>
            <a:ext cx="0" cy="404613"/>
          </a:xfrm>
          <a:prstGeom prst="straightConnector1">
            <a:avLst/>
          </a:prstGeom>
          <a:noFill/>
          <a:ln w="38100" cap="flat" cmpd="sng" algn="ctr">
            <a:solidFill>
              <a:srgbClr val="00B050"/>
            </a:solidFill>
            <a:prstDash val="solid"/>
            <a:tailEnd type="arrow"/>
          </a:ln>
          <a:effectLst/>
        </p:spPr>
      </p:cxnSp>
      <p:cxnSp>
        <p:nvCxnSpPr>
          <p:cNvPr id="29" name="Straight Connector 28"/>
          <p:cNvCxnSpPr/>
          <p:nvPr/>
        </p:nvCxnSpPr>
        <p:spPr>
          <a:xfrm flipV="1">
            <a:off x="1334919" y="4095298"/>
            <a:ext cx="5295956" cy="9147"/>
          </a:xfrm>
          <a:prstGeom prst="line">
            <a:avLst/>
          </a:prstGeom>
          <a:noFill/>
          <a:ln w="38100" cap="flat" cmpd="sng" algn="ctr">
            <a:solidFill>
              <a:srgbClr val="00B050"/>
            </a:solidFill>
            <a:prstDash val="solid"/>
          </a:ln>
          <a:effectLst/>
        </p:spPr>
      </p:cxnSp>
      <p:cxnSp>
        <p:nvCxnSpPr>
          <p:cNvPr id="33" name="Straight Arrow Connector 32"/>
          <p:cNvCxnSpPr/>
          <p:nvPr/>
        </p:nvCxnSpPr>
        <p:spPr>
          <a:xfrm>
            <a:off x="4047393" y="5166858"/>
            <a:ext cx="2199904" cy="0"/>
          </a:xfrm>
          <a:prstGeom prst="straightConnector1">
            <a:avLst/>
          </a:prstGeom>
          <a:noFill/>
          <a:ln w="38100" cap="flat" cmpd="sng" algn="ctr">
            <a:solidFill>
              <a:srgbClr val="FF0000"/>
            </a:solidFill>
            <a:prstDash val="solid"/>
            <a:tailEnd type="none"/>
          </a:ln>
          <a:effectLst/>
        </p:spPr>
      </p:cxnSp>
      <p:cxnSp>
        <p:nvCxnSpPr>
          <p:cNvPr id="34" name="Straight Arrow Connector 33"/>
          <p:cNvCxnSpPr>
            <a:endCxn id="10" idx="2"/>
          </p:cNvCxnSpPr>
          <p:nvPr/>
        </p:nvCxnSpPr>
        <p:spPr>
          <a:xfrm flipV="1">
            <a:off x="4071393" y="3669268"/>
            <a:ext cx="0" cy="1488327"/>
          </a:xfrm>
          <a:prstGeom prst="straightConnector1">
            <a:avLst/>
          </a:prstGeom>
          <a:noFill/>
          <a:ln w="38100" cap="flat" cmpd="sng" algn="ctr">
            <a:solidFill>
              <a:srgbClr val="FF0000"/>
            </a:solidFill>
            <a:prstDash val="solid"/>
            <a:tailEnd type="arrow"/>
          </a:ln>
          <a:effectLst/>
        </p:spPr>
      </p:cxnSp>
      <p:sp>
        <p:nvSpPr>
          <p:cNvPr id="2" name="Title 1"/>
          <p:cNvSpPr>
            <a:spLocks noGrp="1"/>
          </p:cNvSpPr>
          <p:nvPr>
            <p:ph type="title"/>
          </p:nvPr>
        </p:nvSpPr>
        <p:spPr>
          <a:xfrm>
            <a:off x="457200" y="4295"/>
            <a:ext cx="8229600" cy="833905"/>
          </a:xfrm>
        </p:spPr>
        <p:txBody>
          <a:bodyPr>
            <a:normAutofit/>
          </a:bodyPr>
          <a:lstStyle/>
          <a:p>
            <a:r>
              <a:rPr lang="en-US" sz="3200" dirty="0"/>
              <a:t>New Decision Review Process</a:t>
            </a:r>
          </a:p>
        </p:txBody>
      </p:sp>
      <p:sp>
        <p:nvSpPr>
          <p:cNvPr id="35" name="TextBox 34"/>
          <p:cNvSpPr txBox="1"/>
          <p:nvPr/>
        </p:nvSpPr>
        <p:spPr>
          <a:xfrm>
            <a:off x="381000" y="4763869"/>
            <a:ext cx="3221588" cy="646331"/>
          </a:xfrm>
          <a:prstGeom prst="rect">
            <a:avLst/>
          </a:prstGeom>
          <a:solidFill>
            <a:srgbClr val="BFEFF9"/>
          </a:solidFill>
          <a:ln>
            <a:solidFill>
              <a:schemeClr val="tx1"/>
            </a:solidFill>
          </a:ln>
        </p:spPr>
        <p:txBody>
          <a:bodyPr wrap="none" rtlCol="0">
            <a:spAutoFit/>
          </a:bodyPr>
          <a:lstStyle/>
          <a:p>
            <a:r>
              <a:rPr lang="en-US" dirty="0"/>
              <a:t>Except for appeals to the Court,</a:t>
            </a:r>
          </a:p>
          <a:p>
            <a:r>
              <a:rPr lang="en-US" dirty="0"/>
              <a:t>all filing deadlines are </a:t>
            </a:r>
            <a:r>
              <a:rPr lang="en-US" b="1" u="sng" dirty="0"/>
              <a:t>one year</a:t>
            </a:r>
            <a:r>
              <a:rPr lang="en-US" dirty="0"/>
              <a:t>. </a:t>
            </a:r>
          </a:p>
        </p:txBody>
      </p:sp>
      <p:sp>
        <p:nvSpPr>
          <p:cNvPr id="3" name="TextBox 2"/>
          <p:cNvSpPr txBox="1"/>
          <p:nvPr/>
        </p:nvSpPr>
        <p:spPr>
          <a:xfrm>
            <a:off x="8763001" y="6400800"/>
            <a:ext cx="457199" cy="381000"/>
          </a:xfrm>
          <a:prstGeom prst="rect">
            <a:avLst/>
          </a:prstGeom>
          <a:noFill/>
        </p:spPr>
        <p:txBody>
          <a:bodyPr wrap="square" rtlCol="0">
            <a:spAutoFit/>
          </a:bodyPr>
          <a:lstStyle/>
          <a:p>
            <a:r>
              <a:rPr lang="en-US" dirty="0">
                <a:solidFill>
                  <a:schemeClr val="bg1"/>
                </a:solidFill>
              </a:rPr>
              <a:t>7</a:t>
            </a:r>
          </a:p>
        </p:txBody>
      </p:sp>
    </p:spTree>
    <p:extLst>
      <p:ext uri="{BB962C8B-B14F-4D97-AF65-F5344CB8AC3E}">
        <p14:creationId xmlns:p14="http://schemas.microsoft.com/office/powerpoint/2010/main" val="461807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Overview of Review Options</a:t>
            </a:r>
          </a:p>
        </p:txBody>
      </p:sp>
      <p:sp>
        <p:nvSpPr>
          <p:cNvPr id="3" name="Content Placeholder 2"/>
          <p:cNvSpPr>
            <a:spLocks noGrp="1"/>
          </p:cNvSpPr>
          <p:nvPr>
            <p:ph idx="1"/>
          </p:nvPr>
        </p:nvSpPr>
        <p:spPr>
          <a:xfrm>
            <a:off x="217170" y="1066800"/>
            <a:ext cx="8622030" cy="5029200"/>
          </a:xfrm>
        </p:spPr>
        <p:txBody>
          <a:bodyPr>
            <a:noAutofit/>
          </a:bodyPr>
          <a:lstStyle/>
          <a:p>
            <a:pPr marL="228600" lvl="0" indent="-228600">
              <a:spcBef>
                <a:spcPts val="0"/>
              </a:spcBef>
            </a:pPr>
            <a:r>
              <a:rPr lang="en-US" sz="2000" b="1" u="sng" dirty="0">
                <a:solidFill>
                  <a:srgbClr val="000000"/>
                </a:solidFill>
              </a:rPr>
              <a:t>Multiple options for beneficiaries/representatives</a:t>
            </a:r>
          </a:p>
          <a:p>
            <a:pPr marL="685800" lvl="1">
              <a:spcBef>
                <a:spcPts val="0"/>
              </a:spcBef>
              <a:buFont typeface="Courier New" panose="02070309020205020404" pitchFamily="49" charset="0"/>
              <a:buChar char="o"/>
            </a:pPr>
            <a:r>
              <a:rPr lang="en-US" dirty="0">
                <a:solidFill>
                  <a:srgbClr val="000000"/>
                </a:solidFill>
              </a:rPr>
              <a:t>Use one lane at a time for an appealable fiduciary decision</a:t>
            </a:r>
          </a:p>
          <a:p>
            <a:pPr marL="685800" lvl="1">
              <a:spcBef>
                <a:spcPts val="0"/>
              </a:spcBef>
              <a:buFont typeface="Courier New" panose="02070309020205020404" pitchFamily="49" charset="0"/>
              <a:buChar char="o"/>
            </a:pPr>
            <a:r>
              <a:rPr lang="en-US" dirty="0">
                <a:solidFill>
                  <a:srgbClr val="000000"/>
                </a:solidFill>
              </a:rPr>
              <a:t>Choosing one lane over another does not prevent the beneficiary/representative from later choosing a different lane</a:t>
            </a:r>
          </a:p>
          <a:p>
            <a:pPr marL="685800" lvl="1">
              <a:spcBef>
                <a:spcPts val="0"/>
              </a:spcBef>
              <a:buFont typeface="Courier New" panose="02070309020205020404" pitchFamily="49" charset="0"/>
              <a:buChar char="o"/>
            </a:pPr>
            <a:r>
              <a:rPr lang="en-US" dirty="0">
                <a:solidFill>
                  <a:srgbClr val="000000"/>
                </a:solidFill>
              </a:rPr>
              <a:t>There are </a:t>
            </a:r>
            <a:r>
              <a:rPr lang="en-US" u="sng" dirty="0">
                <a:solidFill>
                  <a:srgbClr val="000000"/>
                </a:solidFill>
              </a:rPr>
              <a:t>no limits</a:t>
            </a:r>
            <a:r>
              <a:rPr lang="en-US" dirty="0">
                <a:solidFill>
                  <a:srgbClr val="000000"/>
                </a:solidFill>
              </a:rPr>
              <a:t> to the number of times a beneficiary may pursue an appealable fiduciary decision in any of the given lanes  </a:t>
            </a:r>
          </a:p>
          <a:p>
            <a:pPr marL="228600" lvl="0" indent="-228600">
              <a:spcBef>
                <a:spcPts val="0"/>
              </a:spcBef>
            </a:pPr>
            <a:endParaRPr lang="en-US" sz="1600" dirty="0">
              <a:solidFill>
                <a:srgbClr val="000000"/>
              </a:solidFill>
            </a:endParaRPr>
          </a:p>
          <a:p>
            <a:pPr marL="0" lvl="0" indent="0">
              <a:spcBef>
                <a:spcPts val="0"/>
              </a:spcBef>
              <a:buNone/>
            </a:pPr>
            <a:endParaRPr lang="en-US" sz="1600" dirty="0">
              <a:solidFill>
                <a:srgbClr val="000000"/>
              </a:solidFill>
            </a:endParaRPr>
          </a:p>
          <a:p>
            <a:pPr marL="228600" lvl="0" indent="-228600">
              <a:spcBef>
                <a:spcPts val="0"/>
              </a:spcBef>
            </a:pPr>
            <a:r>
              <a:rPr lang="en-US" sz="2000" b="1" u="sng" dirty="0">
                <a:solidFill>
                  <a:srgbClr val="000000"/>
                </a:solidFill>
              </a:rPr>
              <a:t>Higher-Level Review</a:t>
            </a:r>
            <a:r>
              <a:rPr lang="en-US" sz="2000" dirty="0">
                <a:solidFill>
                  <a:srgbClr val="000000"/>
                </a:solidFill>
              </a:rPr>
              <a:t> – </a:t>
            </a:r>
            <a:r>
              <a:rPr lang="en-US" sz="2000" i="1" dirty="0">
                <a:solidFill>
                  <a:srgbClr val="000000"/>
                </a:solidFill>
              </a:rPr>
              <a:t>De novo</a:t>
            </a:r>
            <a:r>
              <a:rPr lang="en-US" sz="2000" dirty="0">
                <a:solidFill>
                  <a:srgbClr val="000000"/>
                </a:solidFill>
              </a:rPr>
              <a:t> review with full difference of opinion authority; replaces current DRO review process</a:t>
            </a:r>
          </a:p>
          <a:p>
            <a:pPr marL="0" lvl="0" indent="0">
              <a:spcBef>
                <a:spcPts val="0"/>
              </a:spcBef>
              <a:buNone/>
            </a:pPr>
            <a:endParaRPr lang="en-US" sz="2000" dirty="0">
              <a:solidFill>
                <a:srgbClr val="000000"/>
              </a:solidFill>
            </a:endParaRPr>
          </a:p>
          <a:p>
            <a:pPr marL="228600" indent="-228600">
              <a:spcBef>
                <a:spcPts val="0"/>
              </a:spcBef>
            </a:pPr>
            <a:r>
              <a:rPr lang="en-US" sz="2000" b="1" u="sng" dirty="0">
                <a:solidFill>
                  <a:srgbClr val="000000"/>
                </a:solidFill>
              </a:rPr>
              <a:t>Favorable findings</a:t>
            </a:r>
            <a:r>
              <a:rPr lang="en-US" sz="2000" dirty="0">
                <a:solidFill>
                  <a:srgbClr val="000000"/>
                </a:solidFill>
              </a:rPr>
              <a:t> – Requires VA to have clear and convincing evidence to change any findings favorable to a beneficiary in a previous VA decision</a:t>
            </a:r>
          </a:p>
          <a:p>
            <a:pPr marL="0" indent="0">
              <a:spcBef>
                <a:spcPts val="0"/>
              </a:spcBef>
              <a:buNone/>
            </a:pPr>
            <a:endParaRPr lang="en-US" sz="1200" dirty="0"/>
          </a:p>
          <a:p>
            <a:endParaRPr lang="en-US" sz="1200" dirty="0"/>
          </a:p>
          <a:p>
            <a:pPr marL="457200" lvl="1" indent="0">
              <a:buNone/>
            </a:pPr>
            <a:endParaRPr lang="en-US" sz="1200" dirty="0"/>
          </a:p>
          <a:p>
            <a:pPr marL="914400" lvl="2" indent="0">
              <a:buNone/>
            </a:pPr>
            <a:endParaRPr lang="en-US" sz="1000" dirty="0">
              <a:latin typeface="+mj-lt"/>
            </a:endParaRPr>
          </a:p>
          <a:p>
            <a:endParaRPr lang="en-US" sz="2400" dirty="0"/>
          </a:p>
        </p:txBody>
      </p:sp>
      <p:sp>
        <p:nvSpPr>
          <p:cNvPr id="5" name="Slide Number Placeholder 4"/>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schemeClr val="bg1"/>
                </a:solidFill>
              </a:rPr>
              <a:pPr algn="r"/>
              <a:t>8</a:t>
            </a:fld>
            <a:endParaRPr lang="en-US" dirty="0">
              <a:solidFill>
                <a:schemeClr val="bg1"/>
              </a:solidFill>
            </a:endParaRPr>
          </a:p>
        </p:txBody>
      </p:sp>
    </p:spTree>
    <p:extLst>
      <p:ext uri="{BB962C8B-B14F-4D97-AF65-F5344CB8AC3E}">
        <p14:creationId xmlns:p14="http://schemas.microsoft.com/office/powerpoint/2010/main" val="564248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VBA Lanes</a:t>
            </a:r>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prstClr val="white"/>
                </a:solidFill>
              </a:rPr>
              <a:pPr algn="r"/>
              <a:t>9</a:t>
            </a:fld>
            <a:endParaRPr lang="en-US" dirty="0">
              <a:solidFill>
                <a:prstClr val="white"/>
              </a:solidFill>
            </a:endParaRPr>
          </a:p>
        </p:txBody>
      </p:sp>
      <p:sp>
        <p:nvSpPr>
          <p:cNvPr id="5" name="Content Placeholder 2"/>
          <p:cNvSpPr txBox="1">
            <a:spLocks/>
          </p:cNvSpPr>
          <p:nvPr/>
        </p:nvSpPr>
        <p:spPr>
          <a:xfrm>
            <a:off x="152401" y="1752600"/>
            <a:ext cx="4326044" cy="4267201"/>
          </a:xfrm>
          <a:prstGeom prst="rect">
            <a:avLst/>
          </a:prstGeom>
          <a:solidFill>
            <a:srgbClr val="A6F2BF">
              <a:alpha val="30196"/>
            </a:srgbClr>
          </a:solidFill>
        </p:spPr>
        <p:txBody>
          <a:bodyPr vert="horz" lIns="91440" tIns="45720" rIns="91440" bIns="45720" numCol="1"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600"/>
              </a:spcAft>
            </a:pPr>
            <a:r>
              <a:rPr lang="en-US" sz="1900" dirty="0"/>
              <a:t>VA will review “new and relevant” evidence if presented by a beneficiary (or representative) challenging an appealable fiduciary decision </a:t>
            </a:r>
            <a:r>
              <a:rPr lang="en-US" sz="1900" b="1" dirty="0"/>
              <a:t>(open record)</a:t>
            </a:r>
          </a:p>
          <a:p>
            <a:pPr>
              <a:spcBef>
                <a:spcPts val="0"/>
              </a:spcBef>
              <a:spcAft>
                <a:spcPts val="600"/>
              </a:spcAft>
            </a:pPr>
            <a:r>
              <a:rPr lang="en-US" sz="1900" dirty="0"/>
              <a:t>“New” refers to information not previously submitted to the agency</a:t>
            </a:r>
          </a:p>
          <a:p>
            <a:pPr>
              <a:spcBef>
                <a:spcPts val="0"/>
              </a:spcBef>
              <a:spcAft>
                <a:spcPts val="600"/>
              </a:spcAft>
            </a:pPr>
            <a:r>
              <a:rPr lang="en-US" sz="1900" dirty="0"/>
              <a:t>“Relevant” refers to evidence that tends to prove or disprove a matter at issue</a:t>
            </a:r>
            <a:endParaRPr lang="en-US" sz="900" dirty="0"/>
          </a:p>
          <a:p>
            <a:pPr marL="0" indent="0">
              <a:spcBef>
                <a:spcPts val="0"/>
              </a:spcBef>
              <a:buFont typeface="Arial"/>
              <a:buNone/>
            </a:pPr>
            <a:endParaRPr lang="en-US" sz="1400" dirty="0"/>
          </a:p>
        </p:txBody>
      </p:sp>
      <p:sp>
        <p:nvSpPr>
          <p:cNvPr id="6" name="Content Placeholder 2"/>
          <p:cNvSpPr txBox="1">
            <a:spLocks/>
          </p:cNvSpPr>
          <p:nvPr/>
        </p:nvSpPr>
        <p:spPr>
          <a:xfrm>
            <a:off x="4572000" y="1106606"/>
            <a:ext cx="4419600" cy="645994"/>
          </a:xfrm>
          <a:prstGeom prst="rect">
            <a:avLst/>
          </a:prstGeom>
          <a:solidFill>
            <a:srgbClr val="BFEFF9"/>
          </a:solidFill>
        </p:spPr>
        <p:txBody>
          <a:bodyPr vert="horz" lIns="91440" tIns="45720" rIns="91440" bIns="45720" numCol="1" rtlCol="0" anchor="ctr">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spcBef>
                <a:spcPts val="0"/>
              </a:spcBef>
              <a:buNone/>
            </a:pPr>
            <a:r>
              <a:rPr lang="en-US" b="1" dirty="0">
                <a:latin typeface="Myriad Pro"/>
              </a:rPr>
              <a:t>Higher-Level Review Lane</a:t>
            </a:r>
            <a:endParaRPr lang="en-US" sz="1200" dirty="0">
              <a:latin typeface="+mn-lt"/>
            </a:endParaRPr>
          </a:p>
        </p:txBody>
      </p:sp>
      <p:sp>
        <p:nvSpPr>
          <p:cNvPr id="7" name="Content Placeholder 2"/>
          <p:cNvSpPr txBox="1">
            <a:spLocks/>
          </p:cNvSpPr>
          <p:nvPr/>
        </p:nvSpPr>
        <p:spPr>
          <a:xfrm>
            <a:off x="152400" y="1106606"/>
            <a:ext cx="4306917" cy="645994"/>
          </a:xfrm>
          <a:prstGeom prst="rect">
            <a:avLst/>
          </a:prstGeom>
          <a:solidFill>
            <a:srgbClr val="A6F2BF"/>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spcBef>
                <a:spcPts val="0"/>
              </a:spcBef>
              <a:buNone/>
            </a:pPr>
            <a:r>
              <a:rPr lang="en-US" b="1" dirty="0">
                <a:latin typeface="Myriad Pro"/>
              </a:rPr>
              <a:t>Additional Evidence Lane</a:t>
            </a:r>
            <a:endParaRPr lang="en-US" sz="1800" dirty="0">
              <a:latin typeface="Myriad Pro"/>
            </a:endParaRPr>
          </a:p>
        </p:txBody>
      </p:sp>
      <p:sp>
        <p:nvSpPr>
          <p:cNvPr id="8" name="Content Placeholder 2"/>
          <p:cNvSpPr txBox="1">
            <a:spLocks/>
          </p:cNvSpPr>
          <p:nvPr/>
        </p:nvSpPr>
        <p:spPr>
          <a:xfrm>
            <a:off x="4572000" y="1752600"/>
            <a:ext cx="4419600" cy="4267200"/>
          </a:xfrm>
          <a:prstGeom prst="rect">
            <a:avLst/>
          </a:prstGeom>
          <a:solidFill>
            <a:srgbClr val="BFEFF9">
              <a:alpha val="27843"/>
            </a:srgbClr>
          </a:solidFill>
        </p:spPr>
        <p:txBody>
          <a:bodyPr vert="horz" lIns="91440" tIns="45720" rIns="91440" bIns="45720" numCol="1"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600"/>
              </a:spcAft>
            </a:pPr>
            <a:r>
              <a:rPr lang="en-US" sz="1900" dirty="0"/>
              <a:t>More experienced VA employee takes a second look at the same evidence</a:t>
            </a:r>
            <a:r>
              <a:rPr lang="en-US" sz="1900" b="1" dirty="0"/>
              <a:t> (closed record, does not consider new evidence)</a:t>
            </a:r>
            <a:endParaRPr lang="en-US" sz="1900" dirty="0"/>
          </a:p>
          <a:p>
            <a:pPr>
              <a:spcBef>
                <a:spcPts val="0"/>
              </a:spcBef>
              <a:spcAft>
                <a:spcPts val="600"/>
              </a:spcAft>
            </a:pPr>
            <a:r>
              <a:rPr lang="en-US" sz="1900" dirty="0"/>
              <a:t>Option for a one-time telephonic </a:t>
            </a:r>
            <a:r>
              <a:rPr lang="en-US" sz="1900" b="1" dirty="0"/>
              <a:t>informal conference </a:t>
            </a:r>
            <a:r>
              <a:rPr lang="en-US" sz="1900" dirty="0"/>
              <a:t>with the higher-level reviewer to discuss the error in the prior decision</a:t>
            </a:r>
          </a:p>
          <a:p>
            <a:pPr>
              <a:spcBef>
                <a:spcPts val="0"/>
              </a:spcBef>
              <a:spcAft>
                <a:spcPts val="600"/>
              </a:spcAft>
            </a:pPr>
            <a:r>
              <a:rPr lang="en-US" sz="1900" dirty="0"/>
              <a:t>De novo review with full difference of opinion authority</a:t>
            </a:r>
          </a:p>
          <a:p>
            <a:pPr>
              <a:spcBef>
                <a:spcPts val="0"/>
              </a:spcBef>
            </a:pPr>
            <a:r>
              <a:rPr lang="en-US" sz="1900" dirty="0"/>
              <a:t>Errors returned to lower-level for correction (</a:t>
            </a:r>
            <a:r>
              <a:rPr lang="en-US" sz="1900" b="1" dirty="0"/>
              <a:t>quality feedback</a:t>
            </a:r>
            <a:r>
              <a:rPr lang="en-US" sz="1900" dirty="0"/>
              <a:t>)</a:t>
            </a:r>
          </a:p>
        </p:txBody>
      </p:sp>
    </p:spTree>
    <p:extLst>
      <p:ext uri="{BB962C8B-B14F-4D97-AF65-F5344CB8AC3E}">
        <p14:creationId xmlns:p14="http://schemas.microsoft.com/office/powerpoint/2010/main" val="7818417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27&quot;&gt;&lt;/object&gt;&lt;object type=&quot;2&quot; unique_id=&quot;10028&quot;&gt;&lt;object type=&quot;3&quot; unique_id=&quot;10029&quot;&gt;&lt;property id=&quot;20148&quot; value=&quot;5&quot;/&gt;&lt;property id=&quot;20300&quot; value=&quot;Slide 1 - &amp;quot;Appeals Modernization 101  for Fiduciary&amp;quot;&quot;/&gt;&lt;property id=&quot;20307&quot; value=&quot;260&quot;/&gt;&lt;/object&gt;&lt;object type=&quot;3&quot; unique_id=&quot;10031&quot;&gt;&lt;property id=&quot;20148&quot; value=&quot;5&quot;/&gt;&lt;property id=&quot;20300&quot; value=&quot;Slide 3 - &amp;quot;Objectives&amp;quot;&quot;/&gt;&lt;property id=&quot;20307&quot; value=&quot;262&quot;/&gt;&lt;/object&gt;&lt;object type=&quot;3&quot; unique_id=&quot;10032&quot;&gt;&lt;property id=&quot;20148&quot; value=&quot;5&quot;/&gt;&lt;property id=&quot;20300&quot; value=&quot;Slide 4 - &amp;quot;Current Appeal Process&amp;quot;&quot;/&gt;&lt;property id=&quot;20307&quot; value=&quot;263&quot;/&gt;&lt;/object&gt;&lt;object type=&quot;3&quot; unique_id=&quot;10033&quot;&gt;&lt;property id=&quot;20148&quot; value=&quot;5&quot;/&gt;&lt;property id=&quot;20300&quot; value=&quot;Slide 5 - &amp;quot;Appeals Modernization Act&amp;quot;&quot;/&gt;&lt;property id=&quot;20307&quot; value=&quot;264&quot;/&gt;&lt;/object&gt;&lt;object type=&quot;3&quot; unique_id=&quot;10034&quot;&gt;&lt;property id=&quot;20148&quot; value=&quot;5&quot;/&gt;&lt;property id=&quot;20300&quot; value=&quot;Slide 6 - &amp;quot;New Review Options for Fiduciary&amp;quot;&quot;/&gt;&lt;property id=&quot;20307&quot; value=&quot;265&quot;/&gt;&lt;/object&gt;&lt;object type=&quot;3&quot; unique_id=&quot;10035&quot;&gt;&lt;property id=&quot;20148&quot; value=&quot;5&quot;/&gt;&lt;property id=&quot;20300&quot; value=&quot;Slide 7 - &amp;quot;New Decision Review Process&amp;quot;&quot;/&gt;&lt;property id=&quot;20307&quot; value=&quot;266&quot;/&gt;&lt;/object&gt;&lt;object type=&quot;3&quot; unique_id=&quot;10036&quot;&gt;&lt;property id=&quot;20148&quot; value=&quot;5&quot;/&gt;&lt;property id=&quot;20300&quot; value=&quot;Slide 8 - &amp;quot;Overview of Review Options&amp;quot;&quot;/&gt;&lt;property id=&quot;20307&quot; value=&quot;267&quot;/&gt;&lt;/object&gt;&lt;object type=&quot;3&quot; unique_id=&quot;10037&quot;&gt;&lt;property id=&quot;20148&quot; value=&quot;5&quot;/&gt;&lt;property id=&quot;20300&quot; value=&quot;Slide 9 - &amp;quot;VBA Lanes&amp;quot;&quot;/&gt;&lt;property id=&quot;20307&quot; value=&quot;268&quot;/&gt;&lt;/object&gt;&lt;object type=&quot;3&quot; unique_id=&quot;10038&quot;&gt;&lt;property id=&quot;20148&quot; value=&quot;5&quot;/&gt;&lt;property id=&quot;20300&quot; value=&quot;Slide 10 - &amp;quot;BVA Appeal Lane&amp;quot;&quot;/&gt;&lt;property id=&quot;20307&quot; value=&quot;269&quot;/&gt;&lt;/object&gt;&lt;object type=&quot;3&quot; unique_id=&quot;10039&quot;&gt;&lt;property id=&quot;20148&quot; value=&quot;5&quot;/&gt;&lt;property id=&quot;20300&quot; value=&quot;Slide 11 - &amp;quot;Benefits of the New Process&amp;quot;&quot;/&gt;&lt;property id=&quot;20307&quot; value=&quot;270&quot;/&gt;&lt;/object&gt;&lt;object type=&quot;3&quot; unique_id=&quot;10055&quot;&gt;&lt;property id=&quot;20148&quot; value=&quot;5&quot;/&gt;&lt;property id=&quot;20300&quot; value=&quot;Slide 14 - &amp;quot;Additional Information&amp;quot;&quot;/&gt;&lt;property id=&quot;20307&quot; value=&quot;286&quot;/&gt;&lt;/object&gt;&lt;object type=&quot;3&quot; unique_id=&quot;10117&quot;&gt;&lt;property id=&quot;20148&quot; value=&quot;5&quot;/&gt;&lt;property id=&quot;20300&quot; value=&quot;Slide 2 - &amp;quot;Overview&amp;quot;&quot;/&gt;&lt;property id=&quot;20307&quot; value=&quot;287&quot;/&gt;&lt;/object&gt;&lt;object type=&quot;3&quot; unique_id=&quot;10118&quot;&gt;&lt;property id=&quot;20148&quot; value=&quot;5&quot;/&gt;&lt;property id=&quot;20300&quot; value=&quot;Slide 12 - &amp;quot;Rapid Appeals Modernization Program&amp;quot;&quot;/&gt;&lt;property id=&quot;20307&quot; value=&quot;288&quot;/&gt;&lt;/object&gt;&lt;object type=&quot;3&quot; unique_id=&quot;10119&quot;&gt;&lt;property id=&quot;20148&quot; value=&quot;5&quot;/&gt;&lt;property id=&quot;20300&quot; value=&quot;Slide 13 - &amp;quot;RAMP – Benefits &amp;quot;&quot;/&gt;&lt;property id=&quot;20307&quot; value=&quot;289&quot;/&gt;&lt;/object&gt;&lt;/object&gt;&lt;/object&gt;&lt;/database&gt;"/>
  <p:tag name="SECTOMILLISECCONVERTED" val="1"/>
</p:tagLst>
</file>

<file path=ppt/theme/theme1.xml><?xml version="1.0" encoding="utf-8"?>
<a:theme xmlns:a="http://schemas.openxmlformats.org/drawingml/2006/main" name="2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1329</Words>
  <Application>Microsoft Office PowerPoint</Application>
  <PresentationFormat>On-screen Show (4:3)</PresentationFormat>
  <Paragraphs>163</Paragraphs>
  <Slides>14</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MS PGothic</vt:lpstr>
      <vt:lpstr>Arial</vt:lpstr>
      <vt:lpstr>Calibri</vt:lpstr>
      <vt:lpstr>Courier New</vt:lpstr>
      <vt:lpstr>Georgia</vt:lpstr>
      <vt:lpstr>Miriam</vt:lpstr>
      <vt:lpstr>Myriad Pro</vt:lpstr>
      <vt:lpstr>Times New Roman</vt:lpstr>
      <vt:lpstr>2_Office Theme</vt:lpstr>
      <vt:lpstr>Appeals Modernization 101  for Fiduciary</vt:lpstr>
      <vt:lpstr>Overview</vt:lpstr>
      <vt:lpstr>Objectives</vt:lpstr>
      <vt:lpstr>Current Appeal Process</vt:lpstr>
      <vt:lpstr>Appeals Modernization Act</vt:lpstr>
      <vt:lpstr>New Review Options for Fiduciary</vt:lpstr>
      <vt:lpstr>New Decision Review Process</vt:lpstr>
      <vt:lpstr>Overview of Review Options</vt:lpstr>
      <vt:lpstr>VBA Lanes</vt:lpstr>
      <vt:lpstr>BVA Appeal Lane</vt:lpstr>
      <vt:lpstr>Benefits of the New Process</vt:lpstr>
      <vt:lpstr>Rapid Appeals Modernization Program</vt:lpstr>
      <vt:lpstr>RAMP – Benefits </vt:lpstr>
      <vt:lpstr>Additional Information</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Appeals Modernization 101 for Fiduciary PowerPoint Presentation</dc:title>
  <dc:subject>FE, LIE, FSR, QRT</dc:subject>
  <dc:creator>Department of Veterans Affairs, Veterans Benefits Administration, Fiduciary Service, STAFF</dc:creator>
  <cp:keywords>Appeals Modernization 101,appeals process,Appeals Modernization Act,PL115-55,Veterans Appeals Improvement and Modernization Act of 2017</cp:keywords>
  <dc:description>This course provides overview 101 training concerning the Appeals Modernization Act and its impact to appealable fiduciary decisions.</dc:description>
  <cp:lastModifiedBy>Kathy Poole</cp:lastModifiedBy>
  <cp:revision>23</cp:revision>
  <dcterms:created xsi:type="dcterms:W3CDTF">2018-04-05T16:27:35Z</dcterms:created>
  <dcterms:modified xsi:type="dcterms:W3CDTF">2018-07-31T19:47:00Z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