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5"/>
  </p:notesMasterIdLst>
  <p:sldIdLst>
    <p:sldId id="256" r:id="rId5"/>
    <p:sldId id="317" r:id="rId6"/>
    <p:sldId id="318" r:id="rId7"/>
    <p:sldId id="321" r:id="rId8"/>
    <p:sldId id="322" r:id="rId9"/>
    <p:sldId id="323" r:id="rId10"/>
    <p:sldId id="319" r:id="rId11"/>
    <p:sldId id="324" r:id="rId12"/>
    <p:sldId id="314" r:id="rId13"/>
    <p:sldId id="320"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75" autoAdjust="0"/>
    <p:restoredTop sz="39194" autoAdjust="0"/>
  </p:normalViewPr>
  <p:slideViewPr>
    <p:cSldViewPr>
      <p:cViewPr varScale="1">
        <p:scale>
          <a:sx n="45" d="100"/>
          <a:sy n="45" d="100"/>
        </p:scale>
        <p:origin x="3102"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7/25/2018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0/content/554400000043965/7.B.3--Procedures-for-Final-Determinations-of-a-Beneficiary&#8217;s-Inability-to-Manage-Financial-Affair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Course Description:</a:t>
            </a:r>
          </a:p>
          <a:p>
            <a:endParaRPr lang="en-US" dirty="0"/>
          </a:p>
          <a:p>
            <a:r>
              <a:rPr lang="en-US" sz="1200" kern="1200" dirty="0">
                <a:solidFill>
                  <a:schemeClr val="tx1"/>
                </a:solidFill>
                <a:effectLst/>
                <a:latin typeface="+mn-lt"/>
                <a:ea typeface="+mn-ea"/>
                <a:cs typeface="+mn-cs"/>
              </a:rPr>
              <a:t>This lesson teaches the learner how to determine if all requirements of a proposed rating of inability to manage affairs are met, and if the case is ready for a final rating determination.</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16313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u="none" dirty="0"/>
              <a:t>An</a:t>
            </a:r>
            <a:r>
              <a:rPr lang="en-US" u="none" baseline="0" dirty="0"/>
              <a:t> assessment and satisfaction survey have been assigned to you in TMS.  You should be able to complete both within ten minutes.  </a:t>
            </a:r>
          </a:p>
          <a:p>
            <a:r>
              <a:rPr lang="en-US" u="none" baseline="0" dirty="0"/>
              <a:t>Completing both will allow you to receive credit for this training.</a:t>
            </a: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88029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dirty="0"/>
              <a:t>At the</a:t>
            </a:r>
            <a:r>
              <a:rPr lang="en-US" baseline="0" dirty="0"/>
              <a:t> end of this lesson, given the training and references, the learner will be able to do the following:</a:t>
            </a:r>
          </a:p>
          <a:p>
            <a:pPr marL="628650" lvl="1" indent="-171450">
              <a:buFont typeface="Arial" panose="020B0604020202020204" pitchFamily="34" charset="0"/>
              <a:buChar char="•"/>
            </a:pPr>
            <a:r>
              <a:rPr lang="en-US" dirty="0"/>
              <a:t>Review the eFolder to identify if a case is ready-to-rate</a:t>
            </a:r>
          </a:p>
          <a:p>
            <a:pPr marL="628650" lvl="1" indent="-171450">
              <a:buFont typeface="Arial" panose="020B0604020202020204" pitchFamily="34" charset="0"/>
              <a:buChar char="•"/>
            </a:pPr>
            <a:r>
              <a:rPr lang="en-US" dirty="0"/>
              <a:t>Recall the steps in processing additional evidence or a hearing request</a:t>
            </a:r>
          </a:p>
          <a:p>
            <a:pPr marL="628650" lvl="1" indent="-171450">
              <a:buFont typeface="Arial" panose="020B0604020202020204" pitchFamily="34" charset="0"/>
              <a:buChar char="•"/>
            </a:pPr>
            <a:r>
              <a:rPr lang="en-US" dirty="0"/>
              <a:t>Identify the required elements of due process notification</a:t>
            </a:r>
          </a:p>
          <a:p>
            <a:pPr marL="628650" lvl="1" indent="-171450">
              <a:buFont typeface="Arial" panose="020B0604020202020204" pitchFamily="34" charset="0"/>
              <a:buChar char="•"/>
            </a:pPr>
            <a:r>
              <a:rPr lang="en-US" dirty="0"/>
              <a:t>Identify and/or conduct proper Brady Act notification</a:t>
            </a:r>
          </a:p>
          <a:p>
            <a:pPr marL="628650" lvl="1" indent="-171450">
              <a:buFont typeface="Arial" panose="020B0604020202020204" pitchFamily="34" charset="0"/>
              <a:buChar char="•"/>
            </a:pPr>
            <a:r>
              <a:rPr lang="en-US" dirty="0"/>
              <a:t>Identify the proposed rating decision and corresponding medical evidence</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sng" dirty="0"/>
          </a:p>
          <a:p>
            <a:r>
              <a:rPr lang="en-US" dirty="0"/>
              <a:t>These</a:t>
            </a:r>
            <a:r>
              <a:rPr lang="en-US" baseline="0" dirty="0"/>
              <a:t> are the relevant references pertaining to this course:</a:t>
            </a:r>
          </a:p>
          <a:p>
            <a:endParaRPr lang="en-US" baseline="0" dirty="0"/>
          </a:p>
          <a:p>
            <a:pPr marL="171450" lvl="0" indent="-171450">
              <a:buFont typeface="Arial" panose="020B0604020202020204" pitchFamily="34" charset="0"/>
              <a:buChar char="•"/>
            </a:pPr>
            <a:r>
              <a:rPr lang="en-US" dirty="0"/>
              <a:t>38 CFR 3.103, </a:t>
            </a:r>
            <a:r>
              <a:rPr lang="en-US" i="1" dirty="0"/>
              <a:t>Procedural due process and appellate rights</a:t>
            </a:r>
          </a:p>
          <a:p>
            <a:pPr marL="171450" lvl="0" indent="-171450">
              <a:buFont typeface="Arial" panose="020B0604020202020204" pitchFamily="34" charset="0"/>
              <a:buChar char="•"/>
            </a:pPr>
            <a:r>
              <a:rPr lang="en-US" dirty="0"/>
              <a:t>38 CFR 3.353,</a:t>
            </a:r>
            <a:r>
              <a:rPr lang="en-US" i="1" dirty="0"/>
              <a:t> Determinations of incompetency and competency</a:t>
            </a:r>
          </a:p>
          <a:p>
            <a:pPr marL="171450" indent="-171450">
              <a:buFont typeface="Arial" panose="020B0604020202020204" pitchFamily="34" charset="0"/>
              <a:buChar char="•"/>
            </a:pPr>
            <a:r>
              <a:rPr lang="en-US" dirty="0"/>
              <a:t>FPM 7.B.2, </a:t>
            </a:r>
            <a:r>
              <a:rPr lang="en-US" i="1" dirty="0"/>
              <a:t>Due Process for Final Determinations of a Beneficiary’s Inability to Manage Financial Affairs</a:t>
            </a:r>
            <a:r>
              <a:rPr lang="en-US"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FPM 7.B.3, </a:t>
            </a:r>
            <a:r>
              <a:rPr lang="en-US" i="1" dirty="0"/>
              <a:t>Procedures for Final Determinations of a Beneficiary’s Inability to Manage Financial Affairs</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0" kern="1200" dirty="0">
                <a:solidFill>
                  <a:schemeClr val="tx1"/>
                </a:solidFill>
                <a:effectLst/>
                <a:latin typeface="+mn-lt"/>
                <a:ea typeface="+mn-ea"/>
                <a:cs typeface="+mn-cs"/>
              </a:rPr>
              <a:t>M21-1 I.2.A, </a:t>
            </a:r>
            <a:r>
              <a:rPr lang="en-US" sz="1200" i="1" kern="1200" dirty="0">
                <a:solidFill>
                  <a:schemeClr val="tx1"/>
                </a:solidFill>
                <a:effectLst/>
                <a:latin typeface="+mn-lt"/>
                <a:ea typeface="+mn-ea"/>
                <a:cs typeface="+mn-cs"/>
              </a:rPr>
              <a:t>General Information on Due Process</a:t>
            </a:r>
            <a:endParaRPr lang="en-US" i="1" dirty="0"/>
          </a:p>
          <a:p>
            <a:pPr marL="171450" lvl="0" indent="-171450">
              <a:buFont typeface="Arial" panose="020B0604020202020204" pitchFamily="34" charset="0"/>
              <a:buChar char="•"/>
            </a:pPr>
            <a:r>
              <a:rPr lang="en-US" dirty="0"/>
              <a:t>M21-1 III.iv.8.A, </a:t>
            </a:r>
            <a:r>
              <a:rPr lang="en-US" i="1" dirty="0"/>
              <a:t>Evaluating Competency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M21-1 III.v.9.B</a:t>
            </a:r>
            <a:r>
              <a:rPr lang="en-US" i="1" dirty="0"/>
              <a:t>, Processing Awards to Incompetent Beneficiaries</a:t>
            </a:r>
          </a:p>
          <a:p>
            <a:pPr marL="0" lvl="0" indent="0">
              <a:buFont typeface="Arial" panose="020B0604020202020204" pitchFamily="34" charset="0"/>
              <a:buNone/>
            </a:pPr>
            <a:endParaRPr lang="en-US" i="1"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945977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kern="1200" dirty="0">
                <a:solidFill>
                  <a:schemeClr val="tx1"/>
                </a:solidFill>
                <a:effectLst/>
                <a:latin typeface="+mn-lt"/>
                <a:ea typeface="+mn-ea"/>
                <a:cs typeface="+mn-cs"/>
              </a:rPr>
              <a:t>Review proposed incompetency rating</a:t>
            </a:r>
            <a:endParaRPr lang="en-US" i="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a:t>
            </a:r>
            <a:r>
              <a:rPr lang="en-US" sz="1200" i="1" kern="1200" dirty="0">
                <a:solidFill>
                  <a:schemeClr val="tx1"/>
                </a:solidFill>
                <a:effectLst/>
                <a:latin typeface="+mn-lt"/>
                <a:ea typeface="+mn-ea"/>
                <a:cs typeface="+mn-cs"/>
              </a:rPr>
              <a:t> 38 CFR 3.103, 38 CFR 3.353, M21-1 I.2.A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Prior to finalization of the rating decision of incompetency, Fiduciary Service Representatives (FSRs) must review the eFolder and electronic systems (i.e. BFFS and VBMS) to ensure that due process has expired (65 days) or that a waiver of due process has been received.  Alternatively, a beneficiary (or their representative, if any) may request a hearing or send in additional evidence challenging the proposal of incompetency.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additional evidence or a hearing request is received in response to a due process notification of incompetency, then the FSR must send the information to the RO rating activity (VSC or PMC) for review and processing.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*Important* The fiduciary hub promulgation team cannot make a final rating decision of incompetency UNLESS </a:t>
            </a:r>
            <a:r>
              <a:rPr lang="en-US" sz="1200" u="sng" kern="1200" dirty="0">
                <a:solidFill>
                  <a:schemeClr val="tx1"/>
                </a:solidFill>
                <a:effectLst/>
                <a:latin typeface="+mn-lt"/>
                <a:ea typeface="+mn-ea"/>
                <a:cs typeface="+mn-cs"/>
              </a:rPr>
              <a:t>no</a:t>
            </a:r>
            <a:r>
              <a:rPr lang="en-US" sz="1200" kern="1200" dirty="0">
                <a:solidFill>
                  <a:schemeClr val="tx1"/>
                </a:solidFill>
                <a:effectLst/>
                <a:latin typeface="+mn-lt"/>
                <a:ea typeface="+mn-ea"/>
                <a:cs typeface="+mn-cs"/>
              </a:rPr>
              <a:t> evidence or hearing request is received in response to the due process.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no additional evidence is received, or a waiver is received, the FSR must review the previous documentation to determine that all proposal elements are properly satisfied prior to finalizing the rating to include: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Due process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Brady Act call attempts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The proposed rating decision</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If all necessary elements have been completed the FSR can determine the case is ready-to-rate. </a:t>
            </a: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576412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kern="1200" dirty="0">
                <a:solidFill>
                  <a:schemeClr val="tx1"/>
                </a:solidFill>
                <a:effectLst/>
                <a:latin typeface="+mn-lt"/>
                <a:ea typeface="+mn-ea"/>
                <a:cs typeface="+mn-cs"/>
              </a:rPr>
              <a:t>Recognize and review additional submitted evidence</a:t>
            </a: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i="1" kern="1200" dirty="0">
                <a:solidFill>
                  <a:schemeClr val="tx1"/>
                </a:solidFill>
                <a:effectLst/>
                <a:latin typeface="+mn-lt"/>
                <a:ea typeface="+mn-ea"/>
                <a:cs typeface="+mn-cs"/>
              </a:rPr>
              <a:t>FPM 7.B.2.i, FPM 7.B.3.a.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r>
              <a:rPr lang="en-US" sz="1200" kern="1200" dirty="0">
                <a:solidFill>
                  <a:schemeClr val="tx1"/>
                </a:solidFill>
                <a:effectLst/>
                <a:latin typeface="+mn-lt"/>
                <a:ea typeface="+mn-ea"/>
                <a:cs typeface="+mn-cs"/>
              </a:rPr>
              <a:t>When VA makes a proposed determination of a beneficiary’s inability to manage VA benefits, the station of jurisdiction (SOJ) must notify the beneficiary of the proposed adverse action and its ramifications, and provide the beneficiary with the opportunity to:</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provide additional evidence to contest the action, and/or</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hold a hearing before VA.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Additional evidence may be any documentation related to the proposal not previously reviewed by the RO rating activity, and is not a duplication of evidence previously reviewed at the time of the proposed rating.  It can be sent by the beneficiary or their authorized representative, if any.  If VA receives additional evidence from a beneficiary during the due process period, or a hearing request at any point prior to a final determination, the fiduciary hub transfers jurisdiction of the EP 590 to the RO (VSC or PMC) rating activity by:</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Pending issue file change (PCHG) EP 590 to an EP 600 (so that the National Work Queue (NWQ) picks the EP up and routes to the appropriate station for processing), </a:t>
            </a:r>
          </a:p>
          <a:p>
            <a:pPr marL="628650" lvl="1" indent="-171450">
              <a:buFont typeface="Arial" panose="020B0604020202020204" pitchFamily="34" charset="0"/>
              <a:buChar char="•"/>
            </a:pPr>
            <a:r>
              <a:rPr lang="en-US" sz="1200" i="0" kern="1200" dirty="0">
                <a:solidFill>
                  <a:schemeClr val="tx1"/>
                </a:solidFill>
                <a:effectLst/>
                <a:latin typeface="+mn-lt"/>
                <a:ea typeface="+mn-ea"/>
                <a:cs typeface="+mn-cs"/>
              </a:rPr>
              <a:t>Updating the EP 600 suspense reason to Initial Review Pending, </a:t>
            </a:r>
          </a:p>
          <a:p>
            <a:pPr marL="628650" lvl="1" indent="-171450">
              <a:buFont typeface="Arial" panose="020B0604020202020204" pitchFamily="34" charset="0"/>
              <a:buChar char="•"/>
            </a:pPr>
            <a:r>
              <a:rPr lang="en-US" sz="1200" i="0" kern="1200" dirty="0">
                <a:solidFill>
                  <a:schemeClr val="tx1"/>
                </a:solidFill>
                <a:effectLst/>
                <a:latin typeface="+mn-lt"/>
                <a:ea typeface="+mn-ea"/>
                <a:cs typeface="+mn-cs"/>
              </a:rPr>
              <a:t>Updating the IA work item status to “Pending with VSC/PMC,”</a:t>
            </a:r>
          </a:p>
          <a:p>
            <a:pPr marL="628650" lvl="1" indent="-171450">
              <a:buFont typeface="Arial" panose="020B0604020202020204" pitchFamily="34" charset="0"/>
              <a:buChar char="•"/>
            </a:pPr>
            <a:r>
              <a:rPr lang="en-US" sz="1200" i="0" kern="1200" dirty="0">
                <a:solidFill>
                  <a:schemeClr val="tx1"/>
                </a:solidFill>
                <a:effectLst/>
                <a:latin typeface="+mn-lt"/>
                <a:ea typeface="+mn-ea"/>
                <a:cs typeface="+mn-cs"/>
              </a:rPr>
              <a:t>Documenting the actions with a note in the eFolder, and</a:t>
            </a:r>
          </a:p>
          <a:p>
            <a:pPr marL="628650" lvl="1" indent="-171450">
              <a:buFont typeface="Arial" panose="020B0604020202020204" pitchFamily="34" charset="0"/>
              <a:buChar char="•"/>
            </a:pPr>
            <a:r>
              <a:rPr lang="en-US" sz="1200" i="0" kern="1200" dirty="0">
                <a:solidFill>
                  <a:schemeClr val="tx1"/>
                </a:solidFill>
                <a:effectLst/>
                <a:latin typeface="+mn-lt"/>
                <a:ea typeface="+mn-ea"/>
                <a:cs typeface="+mn-cs"/>
              </a:rPr>
              <a:t>Establishing a 60-day task in BFFS.</a:t>
            </a:r>
          </a:p>
          <a:p>
            <a:endParaRPr lang="en-US" sz="1200" kern="1200" dirty="0">
              <a:solidFill>
                <a:schemeClr val="tx1"/>
              </a:solidFill>
              <a:effectLst/>
              <a:latin typeface="+mn-lt"/>
              <a:ea typeface="+mn-ea"/>
              <a:cs typeface="+mn-cs"/>
            </a:endParaRPr>
          </a:p>
          <a:p>
            <a:pPr fontAlgn="t"/>
            <a:r>
              <a:rPr lang="en-US" sz="1200" kern="1200" dirty="0">
                <a:solidFill>
                  <a:schemeClr val="tx1"/>
                </a:solidFill>
                <a:effectLst/>
                <a:latin typeface="+mn-lt"/>
                <a:ea typeface="+mn-ea"/>
                <a:cs typeface="+mn-cs"/>
              </a:rPr>
              <a:t>When reviewing the BFFS task within or after the 60 days, the fiduciary hub must determine:</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if the beneficiary was rated competent by the VSC/PMC (and the BFFS beneficiary record requires closure), or</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if a follow-up email to the VSC/PMC of jurisdiction is needed to determine the status of the evidentiary review/hearing request.</a:t>
            </a:r>
            <a:endParaRPr lang="en-US" dirty="0">
              <a:effectLst/>
            </a:endParaRPr>
          </a:p>
          <a:p>
            <a:endParaRPr lang="en-US" dirty="0"/>
          </a:p>
          <a:p>
            <a:r>
              <a:rPr lang="en-US" sz="1200" b="0" kern="1200" dirty="0">
                <a:solidFill>
                  <a:schemeClr val="tx1"/>
                </a:solidFill>
                <a:effectLst/>
                <a:latin typeface="+mn-lt"/>
                <a:ea typeface="+mn-ea"/>
                <a:cs typeface="+mn-cs"/>
              </a:rPr>
              <a:t>If the VSC/PMC rating activity determines the beneficiary is </a:t>
            </a:r>
            <a:r>
              <a:rPr lang="en-US" sz="1200" kern="1200" dirty="0">
                <a:solidFill>
                  <a:schemeClr val="tx1"/>
                </a:solidFill>
                <a:effectLst/>
                <a:latin typeface="+mn-lt"/>
                <a:ea typeface="+mn-ea"/>
                <a:cs typeface="+mn-cs"/>
              </a:rPr>
              <a:t>able to manage VA benefits, the fiduciary hub must:</a:t>
            </a: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cancel the initial appointment (IA) work item, and</a:t>
            </a:r>
            <a:endParaRPr lang="en-US" dirty="0">
              <a:effectLst/>
            </a:endParaRPr>
          </a:p>
          <a:p>
            <a:pPr marL="628650" lvl="1" indent="-171450" fontAlgn="t">
              <a:buFont typeface="Arial" panose="020B0604020202020204" pitchFamily="34" charset="0"/>
              <a:buChar char="•"/>
            </a:pPr>
            <a:r>
              <a:rPr lang="en-US" sz="1200" b="0" kern="1200" dirty="0">
                <a:solidFill>
                  <a:schemeClr val="tx1"/>
                </a:solidFill>
                <a:effectLst/>
                <a:latin typeface="+mn-lt"/>
                <a:ea typeface="+mn-ea"/>
                <a:cs typeface="+mn-cs"/>
              </a:rPr>
              <a:t>close the BFFS beneficiary record.</a:t>
            </a:r>
            <a:endParaRPr lang="en-US" b="0" dirty="0">
              <a:effectLst/>
            </a:endParaRPr>
          </a:p>
          <a:p>
            <a:endParaRPr lang="en-US" b="0" dirty="0"/>
          </a:p>
          <a:p>
            <a:r>
              <a:rPr lang="en-US" sz="1200" b="0" kern="1200" dirty="0">
                <a:solidFill>
                  <a:schemeClr val="tx1"/>
                </a:solidFill>
                <a:effectLst/>
                <a:latin typeface="+mn-lt"/>
                <a:ea typeface="+mn-ea"/>
                <a:cs typeface="+mn-cs"/>
              </a:rPr>
              <a:t>If the rating activity determines the beneficiary is </a:t>
            </a:r>
            <a:r>
              <a:rPr lang="en-US" sz="1200" kern="1200" dirty="0">
                <a:solidFill>
                  <a:schemeClr val="tx1"/>
                </a:solidFill>
                <a:effectLst/>
                <a:latin typeface="+mn-lt"/>
                <a:ea typeface="+mn-ea"/>
                <a:cs typeface="+mn-cs"/>
              </a:rPr>
              <a:t>unable to manage VA benefits, the fiduciary hub must:</a:t>
            </a: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review the final determination letter to ensure the Fiduciary Program Field Examination Information is attached</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if the information is not attached, send Pre-Contact Letter, available in BFFS, to the beneficiary within ﻿﻿five business days of receipt of VA Form 21-592, and</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assign the IA work item to a field examiner for appointment of a fiduciary.</a:t>
            </a:r>
            <a:endParaRPr lang="en-US" dirty="0">
              <a:effectLst/>
            </a:endParaRP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Instructor Demonstration: </a:t>
            </a:r>
            <a:r>
              <a:rPr lang="en-US" u="none" dirty="0"/>
              <a:t>Demonstrate how transfer jurisdiction of EP 590 due to the receipt of additional evidence and/or a hearing request.  </a:t>
            </a:r>
          </a:p>
          <a:p>
            <a:endParaRPr lang="en-US" b="0"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3024985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kern="1200" dirty="0">
                <a:solidFill>
                  <a:schemeClr val="tx1"/>
                </a:solidFill>
                <a:effectLst/>
                <a:latin typeface="+mn-lt"/>
                <a:ea typeface="+mn-ea"/>
                <a:cs typeface="+mn-cs"/>
              </a:rPr>
              <a:t>Identify required due process elements</a:t>
            </a: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a:t>
            </a:r>
            <a:r>
              <a:rPr lang="en-US" sz="1200" i="1" kern="1200" dirty="0">
                <a:solidFill>
                  <a:schemeClr val="tx1"/>
                </a:solidFill>
                <a:effectLst/>
                <a:latin typeface="+mn-lt"/>
                <a:ea typeface="+mn-ea"/>
                <a:cs typeface="+mn-cs"/>
              </a:rPr>
              <a:t> 38 CFR 3.103, M21-1 I.2.A, M21-1 III.v.9.B.3, FPM 7.B.2, FPM 7.B.3.a-b.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If the beneficiary (or representative) does NOT send in additional evidence or a hearing request, and the due process period has expired – or a waiver was received, then the FSR must next review the eFolder to ensure that the due process letter was completed and sent with all required elements.</a:t>
            </a:r>
          </a:p>
          <a:p>
            <a:endParaRPr lang="en-US" u="sng" dirty="0"/>
          </a:p>
          <a:p>
            <a:r>
              <a:rPr lang="en-US" b="1" u="sng" dirty="0"/>
              <a:t>Due Process Period</a:t>
            </a:r>
          </a:p>
          <a:p>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due process period</a:t>
            </a:r>
            <a:r>
              <a:rPr lang="en-US" sz="1200" kern="1200" dirty="0">
                <a:solidFill>
                  <a:schemeClr val="tx1"/>
                </a:solidFill>
                <a:effectLst/>
                <a:latin typeface="+mn-lt"/>
                <a:ea typeface="+mn-ea"/>
                <a:cs typeface="+mn-cs"/>
              </a:rPr>
              <a:t> is the control period allotted for the beneficiary to submit additional evidence or request a hearing.  The minimum due process period is 60 days, unless waived by the beneficiary.  When a waiver is not received, finalization of the determination occurs after the 65th day to allow time for evidence to reach the fiduciary hub.</a:t>
            </a:r>
          </a:p>
          <a:p>
            <a:endParaRPr lang="en-US" sz="1200" u="sng"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Waiver Received</a:t>
            </a:r>
          </a:p>
          <a:p>
            <a:r>
              <a:rPr lang="en-US" sz="1200" kern="1200" dirty="0">
                <a:solidFill>
                  <a:schemeClr val="tx1"/>
                </a:solidFill>
                <a:effectLst/>
                <a:latin typeface="+mn-lt"/>
                <a:ea typeface="+mn-ea"/>
                <a:cs typeface="+mn-cs"/>
              </a:rPr>
              <a:t>If VA receives a waiver of due process, then the fiduciary hub is not required to wait the full 65-day due process period.  On receipt of a waiver, the hub must: </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ensure the waiver is available in the beneficiary’s eFolder,</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annotate receipt of the waiver under the IA work item in BFFS, and</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and refer to </a:t>
            </a:r>
            <a:r>
              <a:rPr lang="en-US" sz="1200" kern="1200" dirty="0">
                <a:solidFill>
                  <a:schemeClr val="tx1"/>
                </a:solidFill>
                <a:effectLst/>
                <a:latin typeface="+mn-lt"/>
                <a:ea typeface="+mn-ea"/>
                <a:cs typeface="+mn-cs"/>
                <a:hlinkClick r:id="rId3"/>
              </a:rPr>
              <a:t>FPM 7.B.3.a</a:t>
            </a:r>
            <a:r>
              <a:rPr lang="en-US" sz="1200" kern="1200" dirty="0">
                <a:solidFill>
                  <a:schemeClr val="tx1"/>
                </a:solidFill>
                <a:effectLst/>
                <a:latin typeface="+mn-lt"/>
                <a:ea typeface="+mn-ea"/>
                <a:cs typeface="+mn-cs"/>
              </a:rPr>
              <a:t> to finalize the determination.</a:t>
            </a:r>
            <a:endParaRPr lang="en-US" u="sng" dirty="0"/>
          </a:p>
          <a:p>
            <a:endParaRPr lang="en-US" dirty="0"/>
          </a:p>
          <a:p>
            <a:r>
              <a:rPr lang="en-US" b="1" u="sng" dirty="0"/>
              <a:t>Required Letter Elements</a:t>
            </a:r>
          </a:p>
          <a:p>
            <a:r>
              <a:rPr lang="en-US" sz="1200" kern="1200" dirty="0">
                <a:solidFill>
                  <a:schemeClr val="tx1"/>
                </a:solidFill>
                <a:effectLst/>
                <a:latin typeface="+mn-lt"/>
                <a:ea typeface="+mn-ea"/>
                <a:cs typeface="+mn-cs"/>
              </a:rPr>
              <a:t>The due process letter is created and sent by the VSC or PMC (station of jurisdiction).  FSRs must review the due process letter to ensure it contains all of the required elements of:</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 copy of the proposed rating decision or a short summary of the facts and evidence of record that supports the finding of incompetency</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an explanation of the effect that a finding of incompetency has on the payment of VA benefits</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notice that a VA rating of incompetency prevents the beneficiary from purchasing firearms, according to the Brady Handgun Violence Prevention Act (Brady Act)</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 statement of the beneficiary’s right to</a:t>
            </a:r>
            <a:r>
              <a:rPr lang="en-US" dirty="0">
                <a:effectLst/>
              </a:rPr>
              <a:t>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submit evidence to show why the proposed action should not be taken</a:t>
            </a:r>
            <a:endParaRPr lang="en-US" dirty="0">
              <a:effectLst/>
            </a:endParaRP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request a personal hearing to present evidence, and</a:t>
            </a:r>
            <a:endParaRPr lang="en-US" dirty="0">
              <a:effectLst/>
            </a:endParaRP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have representation during the hearing, and</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an indication that the beneficiary has 60 days to respond to the notice.</a:t>
            </a:r>
            <a:endParaRPr lang="en-US" dirty="0">
              <a:effectLst/>
            </a:endParaRPr>
          </a:p>
          <a:p>
            <a:pPr marL="0" indent="0">
              <a:buFont typeface="Arial" panose="020B0604020202020204" pitchFamily="34" charset="0"/>
              <a:buNone/>
            </a:pPr>
            <a:endParaRPr lang="en-US" dirty="0">
              <a:effectLst/>
            </a:endParaRPr>
          </a:p>
          <a:p>
            <a:r>
              <a:rPr lang="en-US" sz="1200" b="1" u="sng" kern="1200" dirty="0">
                <a:solidFill>
                  <a:schemeClr val="tx1"/>
                </a:solidFill>
                <a:effectLst/>
                <a:latin typeface="+mn-lt"/>
                <a:ea typeface="+mn-ea"/>
                <a:cs typeface="+mn-cs"/>
              </a:rPr>
              <a:t>Letter or Required Element Missing</a:t>
            </a:r>
          </a:p>
          <a:p>
            <a:r>
              <a:rPr lang="en-US" sz="1200" kern="1200" dirty="0">
                <a:solidFill>
                  <a:schemeClr val="tx1"/>
                </a:solidFill>
                <a:effectLst/>
                <a:latin typeface="+mn-lt"/>
                <a:ea typeface="+mn-ea"/>
                <a:cs typeface="+mn-cs"/>
              </a:rPr>
              <a:t>Fiduciary hubs must confirm due process notification letter is of record, and complete.  If the letter is not of record, or does not contain all required elements, the fiduciary hub must follow the procedures in FPM 7.B.2.e and: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Input a note in VBMS indicating that due process notice for the issue of competency was not identified in the eFolder and the case is being returned to the VSC/PMC for development. </a:t>
            </a: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Change the EP 590 to EP 600 with proper claim label</a:t>
            </a:r>
            <a:endParaRPr lang="en-US" dirty="0">
              <a:effectLst/>
            </a:endParaRPr>
          </a:p>
          <a:p>
            <a:pPr marL="1085850" lvl="2" indent="-171450" fontAlgn="t">
              <a:buFont typeface="Arial" panose="020B0604020202020204" pitchFamily="34" charset="0"/>
              <a:buChar char="•"/>
            </a:pPr>
            <a:r>
              <a:rPr lang="en-US" sz="1200" kern="1200" dirty="0">
                <a:solidFill>
                  <a:schemeClr val="tx1"/>
                </a:solidFill>
                <a:effectLst/>
                <a:latin typeface="+mn-lt"/>
                <a:ea typeface="+mn-ea"/>
                <a:cs typeface="+mn-cs"/>
              </a:rPr>
              <a:t>For PMC cases, "PMC Incompetency Determination" or</a:t>
            </a:r>
            <a:endParaRPr lang="en-US" dirty="0">
              <a:effectLst/>
            </a:endParaRPr>
          </a:p>
          <a:p>
            <a:pPr marL="1085850" lvl="2" indent="-171450" fontAlgn="t">
              <a:buFont typeface="Arial" panose="020B0604020202020204" pitchFamily="34" charset="0"/>
              <a:buChar char="•"/>
            </a:pPr>
            <a:r>
              <a:rPr lang="en-US" sz="1200" kern="1200" dirty="0">
                <a:solidFill>
                  <a:schemeClr val="tx1"/>
                </a:solidFill>
                <a:effectLst/>
                <a:latin typeface="+mn-lt"/>
                <a:ea typeface="+mn-ea"/>
                <a:cs typeface="+mn-cs"/>
              </a:rPr>
              <a:t>For VSC cases, claim label "Competency Issues</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Update the suspense reason for the EP 600 to Initial Review Pending</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Change the BFFS work item status to “Pending with VSC/PMC”</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Instructor Demonstration:</a:t>
            </a:r>
            <a:r>
              <a:rPr lang="en-US" b="0" dirty="0"/>
              <a:t> </a:t>
            </a:r>
            <a:r>
              <a:rPr lang="en-US" baseline="0" dirty="0"/>
              <a:t>Navigate to a Beneficiary’s eFolder and bring up a due process letter to show the trainees all necessary elements that must be covered in the letter.  </a:t>
            </a:r>
          </a:p>
          <a:p>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3593203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kern="1200" dirty="0">
                <a:solidFill>
                  <a:schemeClr val="tx1"/>
                </a:solidFill>
                <a:effectLst/>
                <a:latin typeface="+mn-lt"/>
                <a:ea typeface="+mn-ea"/>
                <a:cs typeface="+mn-cs"/>
              </a:rPr>
              <a:t>Identify and/or conduct proper Brady Act notification</a:t>
            </a: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i="1" kern="1200" dirty="0">
                <a:solidFill>
                  <a:schemeClr val="tx1"/>
                </a:solidFill>
                <a:effectLst/>
                <a:latin typeface="+mn-lt"/>
                <a:ea typeface="+mn-ea"/>
                <a:cs typeface="+mn-cs"/>
              </a:rPr>
              <a:t>FPM 7.B.2.f, M21-1 III.iv.8.A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sz="1200" u="sng"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review of the eFolder should also include documentation of the Brady Act telephone call being completed or attempted ; however, if the FSR is unable to find that documentation or the documentation is not sufficient they will need to undertake the proper steps to attempt to notify the claimant of the Brady Act.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documentation of Brady Act oral notification is not of record, the fiduciary hub must make reasonable efforts to contact him/her by telephone for the purpose of orally informing the beneficiary of the following three provisions:</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determination of incompetency will prohibit the purchase, possession, receipt, or transportation of a firearm or ammunition,</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violation of the law may result in a fine and/or imprisonment, and</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to apply for relief of any firearm prohibitions resulting from the determination of incompetency, the beneficiary should submit a request to the RO.</a:t>
            </a:r>
            <a:endParaRPr lang="en-US" dirty="0">
              <a:effectLst/>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“Reasonable efforts” generally consist of an initial telephone contact to the beneficiary’s current telephone number and at least one follow-up attempt if the initial attempt is unsuccessful.</a:t>
            </a:r>
            <a:endParaRPr lang="en-US" dirty="0">
              <a:effectLst/>
            </a:endParaRPr>
          </a:p>
          <a:p>
            <a:endParaRPr lang="en-US" sz="1200" b="1" i="1"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Notes</a:t>
            </a:r>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Exercise discretion when discussing the proposed rating with the beneficiary, as this type of notice may be upsetting to him/her.</a:t>
            </a:r>
            <a:endParaRPr lang="en-US" dirty="0">
              <a:effectLst/>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voice-mail message is </a:t>
            </a:r>
            <a:r>
              <a:rPr lang="en-US" sz="1200" b="1" i="1" kern="1200" dirty="0">
                <a:solidFill>
                  <a:schemeClr val="tx1"/>
                </a:solidFill>
                <a:effectLst/>
                <a:latin typeface="+mn-lt"/>
                <a:ea typeface="+mn-ea"/>
                <a:cs typeface="+mn-cs"/>
              </a:rPr>
              <a:t>not</a:t>
            </a:r>
            <a:r>
              <a:rPr lang="en-US" sz="1200" kern="1200" dirty="0">
                <a:solidFill>
                  <a:schemeClr val="tx1"/>
                </a:solidFill>
                <a:effectLst/>
                <a:latin typeface="+mn-lt"/>
                <a:ea typeface="+mn-ea"/>
                <a:cs typeface="+mn-cs"/>
              </a:rPr>
              <a:t> considered sufficient oral notice.</a:t>
            </a:r>
            <a:endParaRPr lang="en-US" dirty="0">
              <a:effectLst/>
            </a:endParaRPr>
          </a:p>
          <a:p>
            <a:r>
              <a:rPr lang="en-US" sz="1200" kern="1200" dirty="0">
                <a:solidFill>
                  <a:schemeClr val="tx1"/>
                </a:solidFill>
                <a:effectLst/>
                <a:latin typeface="+mn-lt"/>
                <a:ea typeface="+mn-ea"/>
                <a:cs typeface="+mn-cs"/>
              </a:rPr>
              <a:t>If a current, valid telephone number is not available for the beneficiary, use reasonable efforts to secure one, which may include</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searching the telephone directory</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reviewing applicable hospital records, and/or</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contacting the beneficiary’s representative</a:t>
            </a:r>
            <a:endParaRPr lang="en-US" dirty="0">
              <a:effectLst/>
            </a:endParaRPr>
          </a:p>
          <a:p>
            <a:endParaRPr lang="en-US" u="sng" dirty="0"/>
          </a:p>
          <a:p>
            <a:pPr fontAlgn="t"/>
            <a:r>
              <a:rPr lang="en-US" sz="1200" kern="1200" dirty="0">
                <a:solidFill>
                  <a:schemeClr val="tx1"/>
                </a:solidFill>
                <a:effectLst/>
                <a:latin typeface="+mn-lt"/>
                <a:ea typeface="+mn-ea"/>
                <a:cs typeface="+mn-cs"/>
              </a:rPr>
              <a:t>Document compliance with the requirement to give oral notice of the three provisions in M21-1, Part III, Subpart v, 9.B and FPM 7.B.2.e on VA Form 27-0820, Report of General Information.</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If initial and follow-up attempts to contact the beneficiary by telephone are unsuccessful, document the actions taken in VBMS under CLAIM NOTES.</a:t>
            </a:r>
            <a:endParaRPr lang="en-US" dirty="0">
              <a:effectLst/>
            </a:endParaRPr>
          </a:p>
          <a:p>
            <a:endParaRPr lang="en-US" u="sng" dirty="0"/>
          </a:p>
          <a:p>
            <a:r>
              <a:rPr lang="en-US" u="none" dirty="0"/>
              <a:t>If telephone contact with the beneficiary is made, but oral delivery of the notice is unsuccessful because, for example, the beneficiary is physically or mentally incapacitated, fully explain the circumstances on VA Form 27-0820.</a:t>
            </a:r>
          </a:p>
          <a:p>
            <a:endParaRPr lang="en-US" u="sng" dirty="0"/>
          </a:p>
          <a:p>
            <a:r>
              <a:rPr lang="en-US" b="1" u="none" dirty="0"/>
              <a:t>Instructor Demonstration: </a:t>
            </a:r>
            <a:r>
              <a:rPr lang="en-US" u="none" dirty="0"/>
              <a:t>Demonstrate how to complete VA Form 27-0820 or add a VBMS Claim Note for Brady Act notification.</a:t>
            </a:r>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500190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kern="1200" dirty="0">
                <a:solidFill>
                  <a:schemeClr val="tx1"/>
                </a:solidFill>
                <a:effectLst/>
                <a:latin typeface="+mn-lt"/>
                <a:ea typeface="+mn-ea"/>
                <a:cs typeface="+mn-cs"/>
              </a:rPr>
              <a:t>Identify the proposed rating decision and corresponding medical evidence</a:t>
            </a: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i="0" dirty="0"/>
              <a:t> </a:t>
            </a:r>
            <a:r>
              <a:rPr lang="en-US" i="1" dirty="0"/>
              <a:t>FPM 7.B.2.i, 7.B.3.a-b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When the RO rating activity (VSC or PMC) evaluates the competency of a beneficiary, they rely largely on medial evidence. </a:t>
            </a:r>
            <a:r>
              <a:rPr lang="en-US" sz="1200" kern="1200" dirty="0">
                <a:solidFill>
                  <a:schemeClr val="tx1"/>
                </a:solidFill>
                <a:effectLst/>
                <a:latin typeface="+mn-lt"/>
                <a:ea typeface="+mn-ea"/>
                <a:cs typeface="+mn-cs"/>
              </a:rPr>
              <a:t>A finding of incompetency cannot be made without a definite expression by a responsible medical authority unless the medical evidence of record is clear, convincing, and leaves no doubt as to the beneficiary’s incompetency. </a:t>
            </a:r>
          </a:p>
          <a:p>
            <a:endParaRPr lang="en-US" i="0" dirty="0"/>
          </a:p>
          <a:p>
            <a:r>
              <a:rPr lang="en-US" baseline="0" dirty="0"/>
              <a:t>FSRs must p</a:t>
            </a:r>
            <a:r>
              <a:rPr lang="en-US" dirty="0"/>
              <a:t>erform a brief review of the evidence related to the proposed rating to confirm the information is clear and convincing, and  has been considered in full.  FSRs must also review the eFolder to ensure that all evidence of record was considered and documented in the proposed rating.</a:t>
            </a:r>
            <a:r>
              <a:rPr lang="en-US" baseline="0" dirty="0"/>
              <a:t>  This cursory review is to ensure that VA is making the right decision for the beneficiary as the repercussions of a rating of incompetency are serious (i.e. beneficiary can no longer manage their own VA funds, is unable to purchase/possess/transport a firearm etc.).  We do not want to mistakenly take away these rights.  </a:t>
            </a:r>
          </a:p>
          <a:p>
            <a:endParaRPr lang="en-US" i="0" dirty="0"/>
          </a:p>
          <a:p>
            <a:r>
              <a:rPr lang="en-US" i="0" dirty="0"/>
              <a:t>Common medical evidence the FSR may review include, but not limited to:</a:t>
            </a:r>
          </a:p>
          <a:p>
            <a:pPr marL="800100" lvl="1" indent="-342900">
              <a:buFont typeface="Arial" panose="020B0604020202020204" pitchFamily="34" charset="0"/>
              <a:buChar char="•"/>
            </a:pPr>
            <a:r>
              <a:rPr lang="en-US" sz="2200" dirty="0"/>
              <a:t>Medical Treatment Records,</a:t>
            </a:r>
          </a:p>
          <a:p>
            <a:pPr marL="800100" lvl="1" indent="-342900">
              <a:buFont typeface="Arial" panose="020B0604020202020204" pitchFamily="34" charset="0"/>
              <a:buChar char="•"/>
            </a:pPr>
            <a:r>
              <a:rPr lang="en-US" sz="2200" dirty="0"/>
              <a:t>VHA examination (may be located in CAPRI or a printout within the eFolder), and</a:t>
            </a:r>
          </a:p>
          <a:p>
            <a:pPr marL="800100" lvl="1" indent="-342900">
              <a:buFont typeface="Arial" panose="020B0604020202020204" pitchFamily="34" charset="0"/>
              <a:buChar char="•"/>
            </a:pPr>
            <a:r>
              <a:rPr lang="en-US" sz="2200" dirty="0"/>
              <a:t>VA Form 21-2680, </a:t>
            </a:r>
            <a:r>
              <a:rPr lang="en-US" sz="2200" i="1" dirty="0"/>
              <a:t>Examination for Housebound Status or Permanent Need for Regular Aid and Attendance.</a:t>
            </a:r>
          </a:p>
          <a:p>
            <a:pPr marL="342900" lvl="0" indent="-342900">
              <a:buFont typeface="Arial" panose="020B0604020202020204" pitchFamily="34" charset="0"/>
              <a:buChar char="•"/>
            </a:pPr>
            <a:endParaRPr lang="en-US" sz="2200" i="1" dirty="0"/>
          </a:p>
          <a:p>
            <a:r>
              <a:rPr lang="en-US" sz="2400" baseline="0" dirty="0"/>
              <a:t>Although this review of the proposed rating is important, it should be completed fairly quickly; FSRs should presume the RO rating activity correctly made the decision.  However, i</a:t>
            </a:r>
            <a:r>
              <a:rPr lang="en-US" sz="2400" kern="1200" dirty="0">
                <a:solidFill>
                  <a:schemeClr val="tx1"/>
                </a:solidFill>
                <a:effectLst/>
                <a:latin typeface="+mn-lt"/>
                <a:ea typeface="+mn-ea"/>
                <a:cs typeface="+mn-cs"/>
              </a:rPr>
              <a:t>f conflicting evidence is identified, the FSR must send the information/evidence back to the RO rating activity for processing.   To do this: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Input a note in VBMS indicating the evidence that was not previously reviewed</a:t>
            </a: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Change the EP 590 to EP 600 with proper claim label</a:t>
            </a:r>
            <a:endParaRPr lang="en-US" dirty="0">
              <a:effectLst/>
            </a:endParaRPr>
          </a:p>
          <a:p>
            <a:pPr marL="1085850" lvl="2" indent="-171450" fontAlgn="t">
              <a:buFont typeface="Arial" panose="020B0604020202020204" pitchFamily="34" charset="0"/>
              <a:buChar char="•"/>
            </a:pPr>
            <a:r>
              <a:rPr lang="en-US" sz="1200" kern="1200" dirty="0">
                <a:solidFill>
                  <a:schemeClr val="tx1"/>
                </a:solidFill>
                <a:effectLst/>
                <a:latin typeface="+mn-lt"/>
                <a:ea typeface="+mn-ea"/>
                <a:cs typeface="+mn-cs"/>
              </a:rPr>
              <a:t>For PMC cases, "PMC Incompetency Determination" or</a:t>
            </a:r>
            <a:endParaRPr lang="en-US" dirty="0">
              <a:effectLst/>
            </a:endParaRPr>
          </a:p>
          <a:p>
            <a:pPr marL="1085850" lvl="2" indent="-171450" fontAlgn="t">
              <a:buFont typeface="Arial" panose="020B0604020202020204" pitchFamily="34" charset="0"/>
              <a:buChar char="•"/>
            </a:pPr>
            <a:r>
              <a:rPr lang="en-US" sz="1200" kern="1200" dirty="0">
                <a:solidFill>
                  <a:schemeClr val="tx1"/>
                </a:solidFill>
                <a:effectLst/>
                <a:latin typeface="+mn-lt"/>
                <a:ea typeface="+mn-ea"/>
                <a:cs typeface="+mn-cs"/>
              </a:rPr>
              <a:t>For VSC cases, claim label "Competency Issues</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Update the suspense reason for the EP 600 to Initial Review Pending</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Change the BFFS work item status to “Pending with VSC/PMC”</a:t>
            </a:r>
          </a:p>
          <a:p>
            <a:endParaRPr lang="en-US" sz="2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t>Instructor Demonstration:  </a:t>
            </a:r>
            <a:r>
              <a:rPr lang="en-US" i="0" dirty="0"/>
              <a:t>	</a:t>
            </a:r>
            <a:r>
              <a:rPr lang="en-US" baseline="0" dirty="0"/>
              <a:t>Navigate to a Beneficiary’s eFolder and show students how to review the proposed rating decision and associated medical evidence.  </a:t>
            </a:r>
          </a:p>
          <a:p>
            <a:endParaRPr lang="en-US" i="0"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230063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50">
              <a:defRPr/>
            </a:pPr>
            <a:r>
              <a:rPr lang="en-US" u="sng" dirty="0"/>
              <a:t>Instructor Notes:</a:t>
            </a:r>
            <a:endParaRPr lang="en-US" u="none" dirty="0"/>
          </a:p>
          <a:p>
            <a:pPr marL="0" lvl="1" defTabSz="914350">
              <a:defRPr/>
            </a:pPr>
            <a:endParaRPr lang="en-US" u="sng" dirty="0"/>
          </a:p>
          <a:p>
            <a:pPr marL="0" indent="0">
              <a:buFont typeface="Arial" panose="020B0604020202020204" pitchFamily="34" charset="0"/>
              <a:buNone/>
            </a:pPr>
            <a:r>
              <a:rPr lang="en-US" dirty="0"/>
              <a:t>(Recall)  These</a:t>
            </a:r>
            <a:r>
              <a:rPr lang="en-US" baseline="0" dirty="0"/>
              <a:t> are our learning objectives as stated from the beginning of the training:</a:t>
            </a:r>
          </a:p>
          <a:p>
            <a:pPr marL="171450" indent="-171450">
              <a:buFont typeface="Arial" panose="020B0604020202020204" pitchFamily="34" charset="0"/>
              <a:buChar char="•"/>
            </a:pPr>
            <a:r>
              <a:rPr lang="en-US" dirty="0"/>
              <a:t>Review the eFolder to identify if a case is ready-to-rate</a:t>
            </a:r>
          </a:p>
          <a:p>
            <a:pPr marL="171450" indent="-171450">
              <a:buFont typeface="Arial" panose="020B0604020202020204" pitchFamily="34" charset="0"/>
              <a:buChar char="•"/>
            </a:pPr>
            <a:r>
              <a:rPr lang="en-US" dirty="0"/>
              <a:t>Recall the steps in processing additional evidence or a hearing request</a:t>
            </a:r>
          </a:p>
          <a:p>
            <a:pPr marL="171450" indent="-171450">
              <a:buFont typeface="Arial" panose="020B0604020202020204" pitchFamily="34" charset="0"/>
              <a:buChar char="•"/>
            </a:pPr>
            <a:r>
              <a:rPr lang="en-US" dirty="0"/>
              <a:t>Identify the required elements of due process notification</a:t>
            </a:r>
          </a:p>
          <a:p>
            <a:pPr marL="171450" indent="-171450">
              <a:buFont typeface="Arial" panose="020B0604020202020204" pitchFamily="34" charset="0"/>
              <a:buChar char="•"/>
            </a:pPr>
            <a:r>
              <a:rPr lang="en-US" dirty="0"/>
              <a:t>Identify and/or conduct proper Brady Act notification</a:t>
            </a:r>
          </a:p>
          <a:p>
            <a:pPr marL="171450" indent="-171450">
              <a:buFont typeface="Arial" panose="020B0604020202020204" pitchFamily="34" charset="0"/>
              <a:buChar char="•"/>
            </a:pPr>
            <a:r>
              <a:rPr lang="en-US" dirty="0"/>
              <a:t>Identify the proposed rating decision and corresponding medical evidence</a:t>
            </a:r>
          </a:p>
          <a:p>
            <a:pPr marL="171450" lvl="1" indent="-171450" defTabSz="914350">
              <a:buFont typeface="Arial" panose="020B0604020202020204" pitchFamily="34" charset="0"/>
              <a:buChar char="•"/>
              <a:defRPr/>
            </a:pPr>
            <a:endParaRPr lang="en-US" dirty="0"/>
          </a:p>
          <a:p>
            <a:pPr marL="0" lvl="1" defTabSz="914350">
              <a:defRPr/>
            </a:pPr>
            <a:r>
              <a:rPr lang="en-US" dirty="0"/>
              <a:t>(Recap)  We discussed each of these learning objectives through the following topics in each slide today:</a:t>
            </a:r>
          </a:p>
          <a:p>
            <a:pPr marL="171450" lvl="1" indent="-171450" defTabSz="914350">
              <a:buFont typeface="Arial" panose="020B0604020202020204" pitchFamily="34" charset="0"/>
              <a:buChar char="•"/>
              <a:defRPr/>
            </a:pPr>
            <a:r>
              <a:rPr lang="en-US" dirty="0"/>
              <a:t>Review eFolder</a:t>
            </a:r>
          </a:p>
          <a:p>
            <a:pPr marL="171450" lvl="1" indent="-171450" defTabSz="914350">
              <a:buFont typeface="Arial" panose="020B0604020202020204" pitchFamily="34" charset="0"/>
              <a:buChar char="•"/>
              <a:defRPr/>
            </a:pPr>
            <a:r>
              <a:rPr lang="en-US" dirty="0"/>
              <a:t>Additional Evidence</a:t>
            </a:r>
          </a:p>
          <a:p>
            <a:pPr marL="171450" lvl="1" indent="-171450" defTabSz="914350">
              <a:buFont typeface="Arial" panose="020B0604020202020204" pitchFamily="34" charset="0"/>
              <a:buChar char="•"/>
              <a:defRPr/>
            </a:pPr>
            <a:r>
              <a:rPr lang="en-US" dirty="0"/>
              <a:t>Due Process </a:t>
            </a:r>
          </a:p>
          <a:p>
            <a:pPr marL="171450" lvl="1" indent="-171450" defTabSz="914350">
              <a:buFont typeface="Arial" panose="020B0604020202020204" pitchFamily="34" charset="0"/>
              <a:buChar char="•"/>
              <a:defRPr/>
            </a:pPr>
            <a:r>
              <a:rPr lang="en-US" dirty="0"/>
              <a:t>Brady Act</a:t>
            </a:r>
          </a:p>
          <a:p>
            <a:pPr marL="171450" lvl="1" indent="-171450" defTabSz="914350">
              <a:buFont typeface="Arial" panose="020B0604020202020204" pitchFamily="34" charset="0"/>
              <a:buChar char="•"/>
              <a:defRPr/>
            </a:pPr>
            <a:r>
              <a:rPr lang="en-US" dirty="0"/>
              <a:t>Proposed Rating</a:t>
            </a:r>
          </a:p>
        </p:txBody>
      </p:sp>
      <p:sp>
        <p:nvSpPr>
          <p:cNvPr id="4" name="Slide Number Placeholder 3"/>
          <p:cNvSpPr>
            <a:spLocks noGrp="1"/>
          </p:cNvSpPr>
          <p:nvPr>
            <p:ph type="sldNum" sz="quarter" idx="10"/>
          </p:nvPr>
        </p:nvSpPr>
        <p:spPr/>
        <p:txBody>
          <a:bodyPr/>
          <a:lstStyle/>
          <a:p>
            <a:fld id="{03CECF49-2165-4CE7-B39E-10D80CF3C557}" type="slidenum">
              <a:rPr lang="en-US" smtClean="0"/>
              <a:t>9</a:t>
            </a:fld>
            <a:endParaRPr lang="en-US" dirty="0"/>
          </a:p>
        </p:txBody>
      </p:sp>
    </p:spTree>
    <p:extLst>
      <p:ext uri="{BB962C8B-B14F-4D97-AF65-F5344CB8AC3E}">
        <p14:creationId xmlns:p14="http://schemas.microsoft.com/office/powerpoint/2010/main" val="920349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Identifying Cases Ready-to-Rate</a:t>
            </a:r>
            <a:endParaRPr lang="en-US" dirty="0"/>
          </a:p>
        </p:txBody>
      </p:sp>
      <p:sp>
        <p:nvSpPr>
          <p:cNvPr id="3" name="Subtitle 2"/>
          <p:cNvSpPr>
            <a:spLocks noGrp="1"/>
          </p:cNvSpPr>
          <p:nvPr>
            <p:ph type="subTitle" idx="1"/>
          </p:nvPr>
        </p:nvSpPr>
        <p:spPr/>
        <p:txBody>
          <a:bodyPr/>
          <a:lstStyle/>
          <a:p>
            <a:r>
              <a:rPr lang="en-US" dirty="0"/>
              <a:t>Pension and Fiduciary Service</a:t>
            </a:r>
          </a:p>
          <a:p>
            <a:r>
              <a:rPr lang="en-US" dirty="0"/>
              <a:t>July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should be able to complete the survey and assessment within ten minutes.</a:t>
            </a:r>
          </a:p>
          <a:p>
            <a:r>
              <a:rPr lang="en-US" dirty="0"/>
              <a:t>Be sure to complete the survey and assessment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70234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92500" lnSpcReduction="20000"/>
          </a:bodyPr>
          <a:lstStyle/>
          <a:p>
            <a:r>
              <a:rPr lang="en-US" dirty="0"/>
              <a:t>Review the eFolder to identify if a case is ready-to-rate</a:t>
            </a:r>
          </a:p>
          <a:p>
            <a:r>
              <a:rPr lang="en-US" dirty="0"/>
              <a:t>Recall the steps in processing additional evidence or a hearing request</a:t>
            </a:r>
          </a:p>
          <a:p>
            <a:r>
              <a:rPr lang="en-US" dirty="0"/>
              <a:t>Identify the required elements of due process notification</a:t>
            </a:r>
          </a:p>
          <a:p>
            <a:r>
              <a:rPr lang="en-US" dirty="0"/>
              <a:t>Identify and/or conduct proper Brady Act notification</a:t>
            </a:r>
          </a:p>
          <a:p>
            <a:r>
              <a:rPr lang="en-US" dirty="0"/>
              <a:t>Identify the proposed rating decision and corresponding medical evidence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77500" lnSpcReduction="20000"/>
          </a:bodyPr>
          <a:lstStyle/>
          <a:p>
            <a:pPr lvl="0"/>
            <a:r>
              <a:rPr lang="en-US" dirty="0"/>
              <a:t>38 CFR 3.103, </a:t>
            </a:r>
            <a:r>
              <a:rPr lang="en-US" i="1" dirty="0"/>
              <a:t>Procedural due process and appellate rights</a:t>
            </a:r>
          </a:p>
          <a:p>
            <a:pPr lvl="0"/>
            <a:r>
              <a:rPr lang="en-US" dirty="0"/>
              <a:t>38 CFR 3.353,</a:t>
            </a:r>
            <a:r>
              <a:rPr lang="en-US" i="1" dirty="0"/>
              <a:t> Determinations of incompetency and competency</a:t>
            </a:r>
          </a:p>
          <a:p>
            <a:r>
              <a:rPr lang="en-US" dirty="0"/>
              <a:t>FPM 7.B.2, </a:t>
            </a:r>
            <a:r>
              <a:rPr lang="en-US" i="1" dirty="0"/>
              <a:t>Due Process for Final Determinations of a Beneficiary’s Inability to Manage Financial Affairs</a:t>
            </a:r>
            <a:r>
              <a:rPr lang="en-US" dirty="0"/>
              <a:t> </a:t>
            </a:r>
          </a:p>
          <a:p>
            <a:r>
              <a:rPr lang="en-US" dirty="0"/>
              <a:t>FPM 7.B.3, </a:t>
            </a:r>
            <a:r>
              <a:rPr lang="en-US" i="1" dirty="0"/>
              <a:t>Procedures for Final Determinations of a Beneficiary’s Inability to Manage Financial Affairs</a:t>
            </a:r>
            <a:endParaRPr lang="en-US" dirty="0"/>
          </a:p>
          <a:p>
            <a:r>
              <a:rPr lang="en-US" dirty="0"/>
              <a:t>M21-1 I.2.A</a:t>
            </a:r>
            <a:r>
              <a:rPr lang="en-US" i="1" dirty="0"/>
              <a:t>, General Information on Due Process</a:t>
            </a:r>
          </a:p>
          <a:p>
            <a:pPr lvl="0"/>
            <a:r>
              <a:rPr lang="en-US" dirty="0"/>
              <a:t>M21-1 III.iv.8.A, </a:t>
            </a:r>
            <a:r>
              <a:rPr lang="en-US" i="1" dirty="0"/>
              <a:t>Evaluating Competency</a:t>
            </a:r>
          </a:p>
          <a:p>
            <a:r>
              <a:rPr lang="en-US" dirty="0"/>
              <a:t>M21-1 III.v.9.B</a:t>
            </a:r>
            <a:r>
              <a:rPr lang="en-US" i="1" dirty="0"/>
              <a:t>, Processing Awards to Incompetent Beneficiaries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9DA55-023F-4F0B-9C34-7B2A2C102F3F}"/>
              </a:ext>
            </a:extLst>
          </p:cNvPr>
          <p:cNvSpPr>
            <a:spLocks noGrp="1"/>
          </p:cNvSpPr>
          <p:nvPr>
            <p:ph type="title"/>
          </p:nvPr>
        </p:nvSpPr>
        <p:spPr/>
        <p:txBody>
          <a:bodyPr/>
          <a:lstStyle/>
          <a:p>
            <a:r>
              <a:rPr lang="en-US" dirty="0"/>
              <a:t>Review eFolder</a:t>
            </a:r>
          </a:p>
        </p:txBody>
      </p:sp>
      <p:sp>
        <p:nvSpPr>
          <p:cNvPr id="3" name="Content Placeholder 2">
            <a:extLst>
              <a:ext uri="{FF2B5EF4-FFF2-40B4-BE49-F238E27FC236}">
                <a16:creationId xmlns:a16="http://schemas.microsoft.com/office/drawing/2014/main" id="{0543C638-56BC-4EBA-992C-2DE4E639F7E3}"/>
              </a:ext>
            </a:extLst>
          </p:cNvPr>
          <p:cNvSpPr>
            <a:spLocks noGrp="1"/>
          </p:cNvSpPr>
          <p:nvPr>
            <p:ph idx="1"/>
          </p:nvPr>
        </p:nvSpPr>
        <p:spPr/>
        <p:txBody>
          <a:bodyPr/>
          <a:lstStyle/>
          <a:p>
            <a:r>
              <a:rPr lang="en-US" dirty="0"/>
              <a:t>Expiration of due process or receipt of waiver</a:t>
            </a:r>
          </a:p>
          <a:p>
            <a:r>
              <a:rPr lang="en-US" dirty="0"/>
              <a:t>Review for additional evidence or hearing</a:t>
            </a:r>
          </a:p>
          <a:p>
            <a:r>
              <a:rPr lang="en-US" dirty="0"/>
              <a:t>Review previous documentation</a:t>
            </a:r>
          </a:p>
          <a:p>
            <a:pPr lvl="1"/>
            <a:r>
              <a:rPr lang="en-US" dirty="0"/>
              <a:t>Due process</a:t>
            </a:r>
          </a:p>
          <a:p>
            <a:pPr lvl="1"/>
            <a:r>
              <a:rPr lang="en-US" dirty="0"/>
              <a:t>Brady Act </a:t>
            </a:r>
          </a:p>
          <a:p>
            <a:pPr lvl="1"/>
            <a:r>
              <a:rPr lang="en-US" dirty="0"/>
              <a:t>Proposed Rating Decision</a:t>
            </a:r>
          </a:p>
          <a:p>
            <a:pPr lvl="1"/>
            <a:endParaRPr lang="en-US" dirty="0"/>
          </a:p>
        </p:txBody>
      </p:sp>
      <p:sp>
        <p:nvSpPr>
          <p:cNvPr id="4" name="Slide Number Placeholder 3">
            <a:extLst>
              <a:ext uri="{FF2B5EF4-FFF2-40B4-BE49-F238E27FC236}">
                <a16:creationId xmlns:a16="http://schemas.microsoft.com/office/drawing/2014/main" id="{8F265954-B440-43CB-8C88-D02D31B5C4E7}"/>
              </a:ext>
            </a:extLst>
          </p:cNvPr>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327898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F17F-F726-4977-A083-BF4BC011B482}"/>
              </a:ext>
            </a:extLst>
          </p:cNvPr>
          <p:cNvSpPr>
            <a:spLocks noGrp="1"/>
          </p:cNvSpPr>
          <p:nvPr>
            <p:ph type="title"/>
          </p:nvPr>
        </p:nvSpPr>
        <p:spPr/>
        <p:txBody>
          <a:bodyPr/>
          <a:lstStyle/>
          <a:p>
            <a:r>
              <a:rPr lang="en-US" dirty="0"/>
              <a:t>Additional Evidence</a:t>
            </a:r>
          </a:p>
        </p:txBody>
      </p:sp>
      <p:sp>
        <p:nvSpPr>
          <p:cNvPr id="3" name="Content Placeholder 2">
            <a:extLst>
              <a:ext uri="{FF2B5EF4-FFF2-40B4-BE49-F238E27FC236}">
                <a16:creationId xmlns:a16="http://schemas.microsoft.com/office/drawing/2014/main" id="{19D0CDE6-CE10-457D-A487-DEBE9898F1F6}"/>
              </a:ext>
            </a:extLst>
          </p:cNvPr>
          <p:cNvSpPr>
            <a:spLocks noGrp="1"/>
          </p:cNvSpPr>
          <p:nvPr>
            <p:ph idx="1"/>
          </p:nvPr>
        </p:nvSpPr>
        <p:spPr/>
        <p:txBody>
          <a:bodyPr/>
          <a:lstStyle/>
          <a:p>
            <a:r>
              <a:rPr lang="en-US" dirty="0"/>
              <a:t>Received from beneficiary or representative</a:t>
            </a:r>
          </a:p>
          <a:p>
            <a:r>
              <a:rPr lang="en-US" dirty="0"/>
              <a:t>New, non-duplicative, evidence that challenges proposed decision</a:t>
            </a:r>
          </a:p>
          <a:p>
            <a:r>
              <a:rPr lang="en-US" dirty="0"/>
              <a:t>Transfer jurisdiction of EP 590 to VSC/PMC</a:t>
            </a:r>
          </a:p>
          <a:p>
            <a:r>
              <a:rPr lang="en-US" dirty="0"/>
              <a:t>Review BFFS task for rating decision</a:t>
            </a:r>
          </a:p>
        </p:txBody>
      </p:sp>
      <p:sp>
        <p:nvSpPr>
          <p:cNvPr id="4" name="Slide Number Placeholder 3">
            <a:extLst>
              <a:ext uri="{FF2B5EF4-FFF2-40B4-BE49-F238E27FC236}">
                <a16:creationId xmlns:a16="http://schemas.microsoft.com/office/drawing/2014/main" id="{F58E4912-C0DC-4069-A153-1F99F2B72EF3}"/>
              </a:ext>
            </a:extLst>
          </p:cNvPr>
          <p:cNvSpPr>
            <a:spLocks noGrp="1"/>
          </p:cNvSpPr>
          <p:nvPr>
            <p:ph type="sldNum" sz="quarter" idx="12"/>
          </p:nvPr>
        </p:nvSpPr>
        <p:spPr/>
        <p:txBody>
          <a:bodyPr/>
          <a:lstStyle/>
          <a:p>
            <a:fld id="{31640669-3FD2-4B34-9A2D-584949EF09F8}" type="slidenum">
              <a:rPr lang="en-US" smtClean="0"/>
              <a:pPr/>
              <a:t>5</a:t>
            </a:fld>
            <a:endParaRPr lang="en-US" dirty="0"/>
          </a:p>
        </p:txBody>
      </p:sp>
      <p:pic>
        <p:nvPicPr>
          <p:cNvPr id="5" name="Picture 3">
            <a:extLst>
              <a:ext uri="{FF2B5EF4-FFF2-40B4-BE49-F238E27FC236}">
                <a16:creationId xmlns:a16="http://schemas.microsoft.com/office/drawing/2014/main" id="{9DD139A5-9D42-4A59-A8A0-203E5674DE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724400"/>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8999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4E75A-3FF6-4FE7-9086-CA108C1A6212}"/>
              </a:ext>
            </a:extLst>
          </p:cNvPr>
          <p:cNvSpPr>
            <a:spLocks noGrp="1"/>
          </p:cNvSpPr>
          <p:nvPr>
            <p:ph type="title"/>
          </p:nvPr>
        </p:nvSpPr>
        <p:spPr/>
        <p:txBody>
          <a:bodyPr/>
          <a:lstStyle/>
          <a:p>
            <a:r>
              <a:rPr lang="en-US" dirty="0"/>
              <a:t>Due Process</a:t>
            </a:r>
          </a:p>
        </p:txBody>
      </p:sp>
      <p:sp>
        <p:nvSpPr>
          <p:cNvPr id="3" name="Content Placeholder 2">
            <a:extLst>
              <a:ext uri="{FF2B5EF4-FFF2-40B4-BE49-F238E27FC236}">
                <a16:creationId xmlns:a16="http://schemas.microsoft.com/office/drawing/2014/main" id="{61F716CD-B4D9-4154-9D15-6C856C2D4830}"/>
              </a:ext>
            </a:extLst>
          </p:cNvPr>
          <p:cNvSpPr>
            <a:spLocks noGrp="1"/>
          </p:cNvSpPr>
          <p:nvPr>
            <p:ph idx="1"/>
          </p:nvPr>
        </p:nvSpPr>
        <p:spPr/>
        <p:txBody>
          <a:bodyPr/>
          <a:lstStyle/>
          <a:p>
            <a:r>
              <a:rPr lang="en-US" dirty="0"/>
              <a:t>Due process period expired or waiver received</a:t>
            </a:r>
          </a:p>
          <a:p>
            <a:r>
              <a:rPr lang="en-US" dirty="0"/>
              <a:t>Required letter elements</a:t>
            </a:r>
          </a:p>
          <a:p>
            <a:r>
              <a:rPr lang="en-US" dirty="0"/>
              <a:t>Letter or required element missing</a:t>
            </a:r>
          </a:p>
        </p:txBody>
      </p:sp>
      <p:sp>
        <p:nvSpPr>
          <p:cNvPr id="4" name="Slide Number Placeholder 3">
            <a:extLst>
              <a:ext uri="{FF2B5EF4-FFF2-40B4-BE49-F238E27FC236}">
                <a16:creationId xmlns:a16="http://schemas.microsoft.com/office/drawing/2014/main" id="{223E1F05-6D92-4490-ACBE-3FEF8105E89A}"/>
              </a:ext>
            </a:extLst>
          </p:cNvPr>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5" name="Picture 3">
            <a:extLst>
              <a:ext uri="{FF2B5EF4-FFF2-40B4-BE49-F238E27FC236}">
                <a16:creationId xmlns:a16="http://schemas.microsoft.com/office/drawing/2014/main" id="{5E3F8B4C-1243-47EB-AFE2-52911100C4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724400"/>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6405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Brady Act</a:t>
            </a:r>
          </a:p>
        </p:txBody>
      </p:sp>
      <p:sp>
        <p:nvSpPr>
          <p:cNvPr id="3" name="Content Placeholder 2"/>
          <p:cNvSpPr>
            <a:spLocks noGrp="1"/>
          </p:cNvSpPr>
          <p:nvPr>
            <p:ph idx="1"/>
          </p:nvPr>
        </p:nvSpPr>
        <p:spPr>
          <a:xfrm>
            <a:off x="457200" y="1527110"/>
            <a:ext cx="8229600" cy="4525963"/>
          </a:xfrm>
        </p:spPr>
        <p:txBody>
          <a:bodyPr/>
          <a:lstStyle/>
          <a:p>
            <a:r>
              <a:rPr lang="en-US" dirty="0"/>
              <a:t>Brady Handgun Violence Prevention Act</a:t>
            </a:r>
          </a:p>
          <a:p>
            <a:r>
              <a:rPr lang="en-US" dirty="0"/>
              <a:t>Two “reasonable effort” attempts</a:t>
            </a:r>
          </a:p>
          <a:p>
            <a:r>
              <a:rPr lang="en-US" dirty="0"/>
              <a:t>Voicemail not sufficient</a:t>
            </a:r>
          </a:p>
          <a:p>
            <a:r>
              <a:rPr lang="en-US" dirty="0"/>
              <a:t>Document compliance</a:t>
            </a:r>
          </a:p>
          <a:p>
            <a:pPr lvl="1"/>
            <a:r>
              <a:rPr lang="en-US" dirty="0"/>
              <a:t>Successful contact on VA Form 27-0820</a:t>
            </a:r>
          </a:p>
          <a:p>
            <a:pPr lvl="1"/>
            <a:r>
              <a:rPr lang="en-US" dirty="0"/>
              <a:t>Unsuccessful in VBMS Claim Notes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5" name="Picture 3">
            <a:extLst>
              <a:ext uri="{FF2B5EF4-FFF2-40B4-BE49-F238E27FC236}">
                <a16:creationId xmlns:a16="http://schemas.microsoft.com/office/drawing/2014/main" id="{812DB2F3-4765-4333-9FFF-BED76DD463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724400"/>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9404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E34A2-890A-486C-BC51-0F2C8CDA0DD7}"/>
              </a:ext>
            </a:extLst>
          </p:cNvPr>
          <p:cNvSpPr>
            <a:spLocks noGrp="1"/>
          </p:cNvSpPr>
          <p:nvPr>
            <p:ph type="title"/>
          </p:nvPr>
        </p:nvSpPr>
        <p:spPr/>
        <p:txBody>
          <a:bodyPr/>
          <a:lstStyle/>
          <a:p>
            <a:r>
              <a:rPr lang="en-US" dirty="0"/>
              <a:t>Proposed Rating</a:t>
            </a:r>
          </a:p>
        </p:txBody>
      </p:sp>
      <p:sp>
        <p:nvSpPr>
          <p:cNvPr id="3" name="Content Placeholder 2">
            <a:extLst>
              <a:ext uri="{FF2B5EF4-FFF2-40B4-BE49-F238E27FC236}">
                <a16:creationId xmlns:a16="http://schemas.microsoft.com/office/drawing/2014/main" id="{6BAFF7FE-EE1B-4896-9AB5-8A17FE6EE607}"/>
              </a:ext>
            </a:extLst>
          </p:cNvPr>
          <p:cNvSpPr>
            <a:spLocks noGrp="1"/>
          </p:cNvSpPr>
          <p:nvPr>
            <p:ph idx="1"/>
          </p:nvPr>
        </p:nvSpPr>
        <p:spPr/>
        <p:txBody>
          <a:bodyPr>
            <a:normAutofit lnSpcReduction="10000"/>
          </a:bodyPr>
          <a:lstStyle/>
          <a:p>
            <a:r>
              <a:rPr lang="en-US" dirty="0"/>
              <a:t>Cursory review of proposed rating and associated medical evidence</a:t>
            </a:r>
          </a:p>
          <a:p>
            <a:r>
              <a:rPr lang="en-US" dirty="0"/>
              <a:t>Clear and convincing</a:t>
            </a:r>
          </a:p>
          <a:p>
            <a:r>
              <a:rPr lang="en-US" dirty="0"/>
              <a:t>Common medical evidence:</a:t>
            </a:r>
          </a:p>
          <a:p>
            <a:pPr lvl="1"/>
            <a:r>
              <a:rPr lang="en-US" dirty="0"/>
              <a:t>Medical Treatment Records</a:t>
            </a:r>
          </a:p>
          <a:p>
            <a:pPr lvl="1"/>
            <a:r>
              <a:rPr lang="en-US" dirty="0"/>
              <a:t>VHA examinations</a:t>
            </a:r>
          </a:p>
          <a:p>
            <a:pPr lvl="1"/>
            <a:r>
              <a:rPr lang="en-US" dirty="0"/>
              <a:t>VA Form 21-2680</a:t>
            </a:r>
          </a:p>
          <a:p>
            <a:r>
              <a:rPr lang="en-US" dirty="0"/>
              <a:t>Send to RO rating activity if </a:t>
            </a:r>
          </a:p>
          <a:p>
            <a:pPr marL="0" indent="0">
              <a:buNone/>
            </a:pPr>
            <a:r>
              <a:rPr lang="en-US" dirty="0"/>
              <a:t>    conflicting evidence in eFolder</a:t>
            </a:r>
          </a:p>
        </p:txBody>
      </p:sp>
      <p:sp>
        <p:nvSpPr>
          <p:cNvPr id="4" name="Slide Number Placeholder 3">
            <a:extLst>
              <a:ext uri="{FF2B5EF4-FFF2-40B4-BE49-F238E27FC236}">
                <a16:creationId xmlns:a16="http://schemas.microsoft.com/office/drawing/2014/main" id="{0065DE9C-DA29-43DF-A58F-2969BA02A756}"/>
              </a:ext>
            </a:extLst>
          </p:cNvPr>
          <p:cNvSpPr>
            <a:spLocks noGrp="1"/>
          </p:cNvSpPr>
          <p:nvPr>
            <p:ph type="sldNum" sz="quarter" idx="12"/>
          </p:nvPr>
        </p:nvSpPr>
        <p:spPr/>
        <p:txBody>
          <a:bodyPr/>
          <a:lstStyle/>
          <a:p>
            <a:fld id="{31640669-3FD2-4B34-9A2D-584949EF09F8}" type="slidenum">
              <a:rPr lang="en-US" smtClean="0"/>
              <a:pPr/>
              <a:t>8</a:t>
            </a:fld>
            <a:endParaRPr lang="en-US" dirty="0"/>
          </a:p>
        </p:txBody>
      </p:sp>
      <p:pic>
        <p:nvPicPr>
          <p:cNvPr id="5" name="Picture 3">
            <a:extLst>
              <a:ext uri="{FF2B5EF4-FFF2-40B4-BE49-F238E27FC236}">
                <a16:creationId xmlns:a16="http://schemas.microsoft.com/office/drawing/2014/main" id="{0B57769C-3BD3-4C11-9DF7-18BE7347BB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724400"/>
            <a:ext cx="2231329" cy="1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8367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lstStyle/>
          <a:p>
            <a:pPr marL="171450" lvl="1" indent="-171450" defTabSz="914350">
              <a:buFont typeface="Arial" panose="020B0604020202020204" pitchFamily="34" charset="0"/>
              <a:buChar char="•"/>
              <a:defRPr/>
            </a:pPr>
            <a:r>
              <a:rPr lang="en-US" dirty="0"/>
              <a:t>Review eFolder</a:t>
            </a:r>
          </a:p>
          <a:p>
            <a:pPr marL="171450" lvl="1" indent="-171450" defTabSz="914350">
              <a:buFont typeface="Arial" panose="020B0604020202020204" pitchFamily="34" charset="0"/>
              <a:buChar char="•"/>
              <a:defRPr/>
            </a:pPr>
            <a:r>
              <a:rPr lang="en-US" dirty="0"/>
              <a:t>Additional Evidence</a:t>
            </a:r>
          </a:p>
          <a:p>
            <a:pPr marL="171450" lvl="1" indent="-171450" defTabSz="914350">
              <a:buFont typeface="Arial" panose="020B0604020202020204" pitchFamily="34" charset="0"/>
              <a:buChar char="•"/>
              <a:defRPr/>
            </a:pPr>
            <a:r>
              <a:rPr lang="en-US" dirty="0"/>
              <a:t>Due Process </a:t>
            </a:r>
          </a:p>
          <a:p>
            <a:pPr marL="171450" lvl="1" indent="-171450" defTabSz="914350">
              <a:buFont typeface="Arial" panose="020B0604020202020204" pitchFamily="34" charset="0"/>
              <a:buChar char="•"/>
              <a:defRPr/>
            </a:pPr>
            <a:r>
              <a:rPr lang="en-US" dirty="0"/>
              <a:t>Brady Act</a:t>
            </a:r>
          </a:p>
          <a:p>
            <a:pPr marL="171450" lvl="1" indent="-171450" defTabSz="914350">
              <a:buFont typeface="Arial" panose="020B0604020202020204" pitchFamily="34" charset="0"/>
              <a:buChar char="•"/>
              <a:defRPr/>
            </a:pPr>
            <a:r>
              <a:rPr lang="en-US" dirty="0"/>
              <a:t>Proposed Rating</a:t>
            </a:r>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Identifying Cases Ready-to-Rate&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6&quot;&gt;&lt;property id=&quot;20148&quot; value=&quot;5&quot;/&gt;&lt;property id=&quot;20300&quot; value=&quot;Slide 7 - &amp;quot;Brady Act&amp;quot;&quot;/&gt;&lt;property id=&quot;20307&quot; value=&quot;319&quot;/&gt;&lt;/object&gt;&lt;object type=&quot;3&quot; unique_id=&quot;10007&quot;&gt;&lt;property id=&quot;20148&quot; value=&quot;5&quot;/&gt;&lt;property id=&quot;20300&quot; value=&quot;Slide 9 - &amp;quot;31. Questions?&amp;quot;&quot;/&gt;&lt;property id=&quot;20307&quot; value=&quot;314&quot;/&gt;&lt;/object&gt;&lt;object type=&quot;3&quot; unique_id=&quot;10008&quot;&gt;&lt;property id=&quot;20148&quot; value=&quot;5&quot;/&gt;&lt;property id=&quot;20300&quot; value=&quot;Slide 10 - &amp;quot;TMS Survey and Assessment&amp;quot;&quot;/&gt;&lt;property id=&quot;20307&quot; value=&quot;320&quot;/&gt;&lt;/object&gt;&lt;object type=&quot;3&quot; unique_id=&quot;10028&quot;&gt;&lt;property id=&quot;20148&quot; value=&quot;5&quot;/&gt;&lt;property id=&quot;20300&quot; value=&quot;Slide 4 - &amp;quot;Review eFolder&amp;quot;&quot;/&gt;&lt;property id=&quot;20307&quot; value=&quot;321&quot;/&gt;&lt;/object&gt;&lt;object type=&quot;3&quot; unique_id=&quot;10029&quot;&gt;&lt;property id=&quot;20148&quot; value=&quot;5&quot;/&gt;&lt;property id=&quot;20300&quot; value=&quot;Slide 6 - &amp;quot;Due Process&amp;quot;&quot;/&gt;&lt;property id=&quot;20307&quot; value=&quot;323&quot;/&gt;&lt;/object&gt;&lt;object type=&quot;3&quot; unique_id=&quot;10030&quot;&gt;&lt;property id=&quot;20148&quot; value=&quot;5&quot;/&gt;&lt;property id=&quot;20300&quot; value=&quot;Slide 5 - &amp;quot;Additional Evidence&amp;quot;&quot;/&gt;&lt;property id=&quot;20307&quot; value=&quot;322&quot;/&gt;&lt;/object&gt;&lt;object type=&quot;3&quot; unique_id=&quot;10108&quot;&gt;&lt;property id=&quot;20148&quot; value=&quot;5&quot;/&gt;&lt;property id=&quot;20300&quot; value=&quot;Slide 8 - &amp;quot;Proposed Rating&amp;quot;&quot;/&gt;&lt;property id=&quot;20307&quot; value=&quot;324&quot;/&gt;&lt;/object&gt;&lt;/object&gt;&lt;object type=&quot;8&quot; unique_id=&quot;10016&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C83080E559B04497A3FEB0016B01DA" ma:contentTypeVersion="0" ma:contentTypeDescription="Create a new document." ma:contentTypeScope="" ma:versionID="3d259467260cd94892e5aa76a8db7789">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B6F191-96CA-4606-AA61-CB01F27BFD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26C5B42-636F-45F8-8674-97AB7643D65C}">
  <ds:schemaRefs>
    <ds:schemaRef ds:uri="http://schemas.microsoft.com/sharepoint/v3/contenttype/forms"/>
  </ds:schemaRefs>
</ds:datastoreItem>
</file>

<file path=customXml/itemProps3.xml><?xml version="1.0" encoding="utf-8"?>
<ds:datastoreItem xmlns:ds="http://schemas.openxmlformats.org/officeDocument/2006/customXml" ds:itemID="{A28F03D0-AD7D-42D0-B283-3DE0B65A6B6A}">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PFS Template</Template>
  <TotalTime>1201</TotalTime>
  <Words>1379</Words>
  <Application>Microsoft Office PowerPoint</Application>
  <PresentationFormat>On-screen Show (4:3)</PresentationFormat>
  <Paragraphs>258</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Schoolbook</vt:lpstr>
      <vt:lpstr>PFS Template</vt:lpstr>
      <vt:lpstr>Identifying Cases Ready-to-Rate</vt:lpstr>
      <vt:lpstr>Objectives</vt:lpstr>
      <vt:lpstr>References</vt:lpstr>
      <vt:lpstr>Review eFolder</vt:lpstr>
      <vt:lpstr>Additional Evidence</vt:lpstr>
      <vt:lpstr>Due Process</vt:lpstr>
      <vt:lpstr>Brady Act</vt:lpstr>
      <vt:lpstr>Proposed Rating</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Cases Ready-to-Rate PowerPoint Presentation</dc:title>
  <dc:subject>FSR</dc:subject>
  <dc:creator>Department of Veterans Affairs, Veterans Benefits Administration, Fiduciary Service, STAFF</dc:creator>
  <cp:keywords>ready to rate,due process notification,Brady Act</cp:keywords>
  <dc:description>This lesson teaches the learner how to determine if all requirements of a proposed_x000d_
rating of inability to manage affairs are met, and if the case is ready for a final rating_x000d_
determination.</dc:description>
  <cp:lastModifiedBy>Kathy Poole</cp:lastModifiedBy>
  <cp:revision>99</cp:revision>
  <dcterms:created xsi:type="dcterms:W3CDTF">2016-10-13T19:12:55Z</dcterms:created>
  <dcterms:modified xsi:type="dcterms:W3CDTF">2018-07-25T19:10:54Z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0x010100FCC83080E559B04497A3FEB0016B01DA</vt:lpwstr>
  </property>
  <property fmtid="{D5CDD505-2E9C-101B-9397-08002B2CF9AE}" pid="3" name="Language">
    <vt:lpwstr>en</vt:lpwstr>
  </property>
  <property fmtid="{D5CDD505-2E9C-101B-9397-08002B2CF9AE}" pid="4" name="Type">
    <vt:lpwstr>Presentation</vt:lpwstr>
  </property>
</Properties>
</file>