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</p:sldMasterIdLst>
  <p:notesMasterIdLst>
    <p:notesMasterId r:id="rId17"/>
  </p:notesMasterIdLst>
  <p:handoutMasterIdLst>
    <p:handoutMasterId r:id="rId18"/>
  </p:handoutMasterIdLst>
  <p:sldIdLst>
    <p:sldId id="257" r:id="rId6"/>
    <p:sldId id="258" r:id="rId7"/>
    <p:sldId id="259" r:id="rId8"/>
    <p:sldId id="278" r:id="rId9"/>
    <p:sldId id="294" r:id="rId10"/>
    <p:sldId id="269" r:id="rId11"/>
    <p:sldId id="288" r:id="rId12"/>
    <p:sldId id="282" r:id="rId13"/>
    <p:sldId id="292" r:id="rId14"/>
    <p:sldId id="293" r:id="rId15"/>
    <p:sldId id="291" r:id="rId16"/>
  </p:sldIdLst>
  <p:sldSz cx="12192000" cy="6858000"/>
  <p:notesSz cx="6858000" cy="92964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5F1E"/>
    <a:srgbClr val="E7D0A4"/>
    <a:srgbClr val="6A5B3F"/>
    <a:srgbClr val="987734"/>
    <a:srgbClr val="AB8C4E"/>
    <a:srgbClr val="C6A156"/>
    <a:srgbClr val="E8D2A8"/>
    <a:srgbClr val="F5F0E9"/>
    <a:srgbClr val="BEA5A1"/>
    <a:srgbClr val="867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1119" autoAdjust="0"/>
  </p:normalViewPr>
  <p:slideViewPr>
    <p:cSldViewPr snapToGrid="0">
      <p:cViewPr varScale="1">
        <p:scale>
          <a:sx n="109" d="100"/>
          <a:sy n="109" d="100"/>
        </p:scale>
        <p:origin x="60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499533" y="3259138"/>
            <a:ext cx="11692467" cy="4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>
            <a:off x="33867" y="452439"/>
            <a:ext cx="211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33867" y="6305550"/>
            <a:ext cx="211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97418" y="3182938"/>
            <a:ext cx="11694583" cy="4762"/>
          </a:xfrm>
          <a:prstGeom prst="line">
            <a:avLst/>
          </a:prstGeom>
          <a:noFill/>
          <a:ln w="76200">
            <a:solidFill>
              <a:srgbClr val="1D327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635126" y="220663"/>
            <a:ext cx="8921749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rgbClr val="1D3275"/>
                </a:solidFill>
                <a:latin typeface="Century Schoolbook" pitchFamily="18" charset="0"/>
              </a:rPr>
              <a:t>Veterans Benefits Administration</a:t>
            </a:r>
            <a:endParaRPr lang="en-US" sz="2800" b="1" i="1" dirty="0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" y="0"/>
            <a:ext cx="209550" cy="6858000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99946" y="0"/>
            <a:ext cx="190500" cy="6858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B20000"/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9" name="Picture 10" descr="veter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133600"/>
            <a:ext cx="274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89210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3685" y="0"/>
            <a:ext cx="2618316" cy="6051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6617" y="0"/>
            <a:ext cx="7653867" cy="6051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7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1" y="0"/>
            <a:ext cx="9717743" cy="1151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789114"/>
            <a:ext cx="10945906" cy="4262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0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6618" y="1789114"/>
            <a:ext cx="4991100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0917" y="1789114"/>
            <a:ext cx="4993216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82" y="0"/>
            <a:ext cx="9444318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3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4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1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4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5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852085" y="1361794"/>
            <a:ext cx="10339916" cy="4762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65152" y="6396039"/>
            <a:ext cx="11626849" cy="53975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88533" y="1199870"/>
            <a:ext cx="10803467" cy="79375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A2D69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33867" y="452439"/>
            <a:ext cx="211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33867" y="6305550"/>
            <a:ext cx="2117" cy="1588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135094" y="49307"/>
            <a:ext cx="975210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9367" y="1573306"/>
            <a:ext cx="11044767" cy="447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en-US" dirty="0"/>
          </a:p>
        </p:txBody>
      </p:sp>
      <p:sp>
        <p:nvSpPr>
          <p:cNvPr id="2222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35635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>
            <a:lvl1pPr algn="ctr" eaLnBrk="0" hangingPunct="0">
              <a:defRPr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1" y="0"/>
            <a:ext cx="209550" cy="6858000"/>
          </a:xfrm>
          <a:prstGeom prst="rect">
            <a:avLst/>
          </a:prstGeom>
          <a:gradFill rotWithShape="0">
            <a:gsLst>
              <a:gs pos="0">
                <a:srgbClr val="1D3275"/>
              </a:gs>
              <a:gs pos="100000">
                <a:srgbClr val="111E46"/>
              </a:gs>
            </a:gsLst>
            <a:lin ang="0" scaled="1"/>
          </a:gra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273052" y="0"/>
            <a:ext cx="190500" cy="6858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B20000"/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626534" y="6400800"/>
            <a:ext cx="18601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400" dirty="0"/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626534" y="6400800"/>
            <a:ext cx="18601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400" dirty="0"/>
          </a:p>
        </p:txBody>
      </p:sp>
      <p:sp>
        <p:nvSpPr>
          <p:cNvPr id="222223" name="Rectangle 15"/>
          <p:cNvSpPr>
            <a:spLocks noChangeArrowheads="1"/>
          </p:cNvSpPr>
          <p:nvPr/>
        </p:nvSpPr>
        <p:spPr bwMode="auto">
          <a:xfrm>
            <a:off x="859367" y="6400800"/>
            <a:ext cx="257442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600" b="1" i="1" dirty="0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Compensation Service </a:t>
            </a:r>
          </a:p>
        </p:txBody>
      </p:sp>
      <p:pic>
        <p:nvPicPr>
          <p:cNvPr id="1039" name="Picture 19" descr="veteran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8" y="-19577"/>
            <a:ext cx="1659217" cy="141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6">
            <a:lumMod val="75000"/>
          </a:schemeClr>
        </a:buClr>
        <a:buFont typeface="Wingdings" panose="05000000000000000000" pitchFamily="2" charset="2"/>
        <a:buChar char="Ø"/>
        <a:defRPr sz="2800">
          <a:solidFill>
            <a:srgbClr val="1D3275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1D327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rgbClr val="1D327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D327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327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D327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owva.ebenefits.va.gov/" TargetMode="External"/><Relationship Id="rId2" Type="http://schemas.openxmlformats.org/officeDocument/2006/relationships/hyperlink" Target="https://vaww.compensation.pension.km.va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baw.vba.va.gov/bl/21/index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31520" y="3368675"/>
            <a:ext cx="35966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1D32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Compensation Service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046720" y="3535680"/>
            <a:ext cx="3139440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D3275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D3275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 2018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09800" y="50927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b="1" kern="0" dirty="0">
                <a:solidFill>
                  <a:srgbClr val="1D32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Compensation Pension Knowledge Management Portal for Claims Assistants</a:t>
            </a:r>
            <a:endParaRPr lang="en-US" sz="6000" i="1" kern="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Calendar of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3" y="1789114"/>
            <a:ext cx="10960558" cy="444791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Each change noted on the Calendar: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Identifies the reference changed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Pinpoints the target audience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Directs you where to go to see the change in the manual</a:t>
            </a: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 Calendar updates can be sent directly to your email for easier notification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84" y="3926447"/>
            <a:ext cx="5917015" cy="118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607" y="3921265"/>
            <a:ext cx="3803098" cy="118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7224923" y="4261388"/>
            <a:ext cx="535389" cy="504967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6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070118"/>
            <a:ext cx="8431212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51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3" y="1673204"/>
            <a:ext cx="11054687" cy="4262437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Recognize the Compensation Pension Knowledge Management (CPKM) Portal</a:t>
            </a:r>
          </a:p>
          <a:p>
            <a:r>
              <a:rPr lang="en-US" sz="4000" dirty="0"/>
              <a:t>List characteristics of CPKM</a:t>
            </a:r>
          </a:p>
          <a:p>
            <a:r>
              <a:rPr lang="en-US" sz="4000" dirty="0"/>
              <a:t>Identify effective search strategies</a:t>
            </a:r>
          </a:p>
          <a:p>
            <a:pPr lvl="0"/>
            <a:r>
              <a:rPr lang="en-US" sz="4000" dirty="0"/>
              <a:t>Explain how to find a list of changes by date, change date, and audience</a:t>
            </a:r>
          </a:p>
          <a:p>
            <a:r>
              <a:rPr lang="en-US" sz="4000" dirty="0"/>
              <a:t>Demonstrate use of the manual for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All M21-1 references are found through the Compensation webpage in the </a:t>
            </a:r>
            <a:r>
              <a:rPr lang="en-US" sz="4000" u="sng" dirty="0">
                <a:hlinkClick r:id="rId2"/>
              </a:rPr>
              <a:t>CPKM Portal</a:t>
            </a:r>
            <a:r>
              <a:rPr lang="en-US" sz="4000" dirty="0"/>
              <a:t> or </a:t>
            </a:r>
            <a:r>
              <a:rPr lang="en-US" sz="4000" dirty="0">
                <a:hlinkClick r:id="rId3"/>
              </a:rPr>
              <a:t>KnowVA</a:t>
            </a:r>
            <a:r>
              <a:rPr lang="en-US" sz="4000" dirty="0"/>
              <a:t>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>
                <a:hlinkClick r:id="rId4"/>
              </a:rPr>
              <a:t>https://vbaw.vba.va.gov/bl/21/index.htm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2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does it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161" y="1621689"/>
            <a:ext cx="10216791" cy="4262437"/>
          </a:xfrm>
        </p:spPr>
        <p:txBody>
          <a:bodyPr>
            <a:noAutofit/>
          </a:bodyPr>
          <a:lstStyle/>
          <a:p>
            <a:r>
              <a:rPr lang="en-US" sz="4000" dirty="0"/>
              <a:t>The Compensation Pension Knowledge Management (CPKM) Portal: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Houses more than 4,500 individual pieces of published guidance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Creates easier search capabilities for VA resources 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Identifies ongoing updates and incorporations into the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9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Parts of the CPKM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809" y="1621689"/>
            <a:ext cx="10203143" cy="4262437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000" dirty="0"/>
              <a:t>M21-1 Adjudication Procedures Manual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guidelines and procedures for VA employees on how to process claims received</a:t>
            </a:r>
          </a:p>
          <a:p>
            <a:r>
              <a:rPr lang="en-US" sz="4000" dirty="0"/>
              <a:t>M21-3 Training Program Manual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training curriculums and requirements for compensation and pension</a:t>
            </a:r>
          </a:p>
          <a:p>
            <a:r>
              <a:rPr lang="en-US" sz="4000" dirty="0"/>
              <a:t>M21-4 Manual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Identifies information pertinent to Regional Offices and claims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6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How to search the CPKM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161" y="1623800"/>
            <a:ext cx="10770447" cy="45174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800" dirty="0"/>
              <a:t>There are two ways to search the CPKM:</a:t>
            </a:r>
          </a:p>
          <a:p>
            <a:pPr lvl="1">
              <a:lnSpc>
                <a:spcPct val="120000"/>
              </a:lnSpc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Browse Topics</a:t>
            </a:r>
          </a:p>
          <a:p>
            <a:pPr lvl="2">
              <a:lnSpc>
                <a:spcPct val="120000"/>
              </a:lnSpc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navigation through 16 different sources</a:t>
            </a:r>
          </a:p>
          <a:p>
            <a:pPr lvl="1">
              <a:lnSpc>
                <a:spcPct val="120000"/>
              </a:lnSpc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Knowledge Base</a:t>
            </a:r>
          </a:p>
          <a:p>
            <a:pPr lvl="2">
              <a:lnSpc>
                <a:spcPct val="120000"/>
              </a:lnSpc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Searches for keywords in: 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 titles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Metadata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Attachments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32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6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3" y="1729641"/>
            <a:ext cx="3896270" cy="303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9" y="5532374"/>
            <a:ext cx="10829334" cy="74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97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How to search the CPKM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3" y="2879677"/>
            <a:ext cx="11013744" cy="337099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5600" dirty="0"/>
              <a:t>Use terms that are </a:t>
            </a:r>
          </a:p>
          <a:p>
            <a:pPr lvl="1">
              <a:lnSpc>
                <a:spcPct val="120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(relate to your actual topic)</a:t>
            </a:r>
          </a:p>
          <a:p>
            <a:pPr lvl="1">
              <a:lnSpc>
                <a:spcPct val="120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Sensitive (aren’t included in every topic like “rating” or “decision”), and </a:t>
            </a:r>
          </a:p>
          <a:p>
            <a:pPr lvl="1">
              <a:lnSpc>
                <a:spcPct val="120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Unique, if possible</a:t>
            </a: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400" b="1" dirty="0"/>
              <a:t>Note</a:t>
            </a:r>
            <a:r>
              <a:rPr lang="en-US" sz="4400" dirty="0"/>
              <a:t>:  Avoid using long phrases to reduce the number of unrelated topics generated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63" y="1517177"/>
            <a:ext cx="10396459" cy="117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46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Can’t find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160" y="1789114"/>
            <a:ext cx="10276765" cy="4262437"/>
          </a:xfrm>
        </p:spPr>
        <p:txBody>
          <a:bodyPr>
            <a:normAutofit/>
          </a:bodyPr>
          <a:lstStyle/>
          <a:p>
            <a:r>
              <a:rPr lang="en-US" sz="3600" dirty="0"/>
              <a:t>Consider using a Boolean search</a:t>
            </a:r>
          </a:p>
          <a:p>
            <a:r>
              <a:rPr lang="en-US" sz="3600" dirty="0"/>
              <a:t>Try alternate wording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use “future exam” vs. “reexamination”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exam brings up relevant references; reexamination brings up odds and ends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“TDIU”, “IU”, or “Individual Unemployability”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of these terms pull up good, specific references, but while they all generate some of the same references, they each differ slightly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1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Where are new changes posted?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161" y="1789114"/>
            <a:ext cx="10946910" cy="4262437"/>
          </a:xfrm>
        </p:spPr>
        <p:txBody>
          <a:bodyPr>
            <a:normAutofit/>
          </a:bodyPr>
          <a:lstStyle/>
          <a:p>
            <a:r>
              <a:rPr lang="en-US" sz="3600" dirty="0"/>
              <a:t>When changes are made to the CPKM, you will be notified: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main page of the CPKM, in the toolbar on the right side of the screen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table of contents, pertaining to each part of the manual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beginning of the section changed, under “Change Date”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Under the “Changes by Date” pullout, in the Browse Topics dropdown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Calendar, located on the Compensation Homepage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171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heme/theme1.xml><?xml version="1.0" encoding="utf-8"?>
<a:theme xmlns:a="http://schemas.openxmlformats.org/drawingml/2006/main" name="Ppt0000000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SecBrfNov200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ecBrfNov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BrfNov2002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BrfNov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62c6c12-24c5-4d47-ac4d-c5cc93bcdf7b">RO317-839076992-11536</_dlc_DocId>
    <_dlc_DocIdUrl xmlns="b62c6c12-24c5-4d47-ac4d-c5cc93bcdf7b">
      <Url>https://vaww.vashare.vba.va.gov/sites/SPTNCIO/focusedveterans/training/VSRvirtualtraining/_layouts/15/DocIdRedir.aspx?ID=RO317-839076992-11536</Url>
      <Description>RO317-839076992-11536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a92e5099b9d4665426d5e2f5210929e0">
  <xsd:schema xmlns:xsd="http://www.w3.org/2001/XMLSchema" xmlns:xs="http://www.w3.org/2001/XMLSchema" xmlns:p="http://schemas.microsoft.com/office/2006/metadata/properties" xmlns:ns2="b62c6c12-24c5-4d47-ac4d-c5cc93bcdf7b" targetNamespace="http://schemas.microsoft.com/office/2006/metadata/properties" ma:root="true" ma:fieldsID="f00e8daebf23d3a43a83cbf8cd51dded" ns2:_="">
    <xsd:import namespace="b62c6c12-24c5-4d47-ac4d-c5cc93bcdf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6c12-24c5-4d47-ac4d-c5cc93bcdf7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5E050F-F6DD-446A-BC54-722BE857956D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b62c6c12-24c5-4d47-ac4d-c5cc93bcdf7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BA5A3B-C53C-4150-B434-849FBA34FC8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758AB79-A7CC-41DF-A830-2541BBDC8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c6c12-24c5-4d47-ac4d-c5cc93bcd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24699</TotalTime>
  <Words>486</Words>
  <Application>Microsoft Office PowerPoint</Application>
  <PresentationFormat>Widescreen</PresentationFormat>
  <Paragraphs>79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Century Schoolbook</vt:lpstr>
      <vt:lpstr>Tahoma</vt:lpstr>
      <vt:lpstr>Times New Roman</vt:lpstr>
      <vt:lpstr>Wingdings</vt:lpstr>
      <vt:lpstr>Ppt0000000</vt:lpstr>
      <vt:lpstr>PowerPoint Presentation</vt:lpstr>
      <vt:lpstr>Objectives</vt:lpstr>
      <vt:lpstr>References</vt:lpstr>
      <vt:lpstr>What does it do?</vt:lpstr>
      <vt:lpstr>Parts of the CPKM</vt:lpstr>
      <vt:lpstr>How to search the CPKM</vt:lpstr>
      <vt:lpstr>How to search the CPKM (cont.)</vt:lpstr>
      <vt:lpstr>Can’t find it?</vt:lpstr>
      <vt:lpstr>Where are new changes posted?</vt:lpstr>
      <vt:lpstr>Calendar of Changes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Compensation Pension Knowledge Management Portal for Claims Assistants PowerPoint Presentation</dc:title>
  <dc:subject>Claims Assistant</dc:subject>
  <dc:creator>Department of Veterans Affairs, Veterans Benefits Administration, Compensation Service, STAFF</dc:creator>
  <cp:keywords>live manual,search strategies,metadata,searches,tracking changes,CPKM</cp:keywords>
  <dc:description>This lesson provides Claims Processors with training that enables them to review, process, and self-authorize designated claims.</dc:description>
  <cp:lastModifiedBy>Kathy Poole</cp:lastModifiedBy>
  <cp:revision>485</cp:revision>
  <cp:lastPrinted>2018-03-23T19:59:44Z</cp:lastPrinted>
  <dcterms:created xsi:type="dcterms:W3CDTF">2014-04-30T02:32:11Z</dcterms:created>
  <dcterms:modified xsi:type="dcterms:W3CDTF">2018-07-09T13:59:24Z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  <property fmtid="{D5CDD505-2E9C-101B-9397-08002B2CF9AE}" pid="10" name="_dlc_DocIdItemGuid">
    <vt:lpwstr>fe2815e0-7dde-49ab-ac5a-e7a4fd22d998</vt:lpwstr>
  </property>
</Properties>
</file>