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29"/>
  </p:notesMasterIdLst>
  <p:handoutMasterIdLst>
    <p:handoutMasterId r:id="rId30"/>
  </p:handoutMasterIdLst>
  <p:sldIdLst>
    <p:sldId id="257" r:id="rId6"/>
    <p:sldId id="261" r:id="rId7"/>
    <p:sldId id="262" r:id="rId8"/>
    <p:sldId id="283" r:id="rId9"/>
    <p:sldId id="264" r:id="rId10"/>
    <p:sldId id="281" r:id="rId11"/>
    <p:sldId id="298" r:id="rId12"/>
    <p:sldId id="284" r:id="rId13"/>
    <p:sldId id="285" r:id="rId14"/>
    <p:sldId id="289" r:id="rId15"/>
    <p:sldId id="286" r:id="rId16"/>
    <p:sldId id="287" r:id="rId17"/>
    <p:sldId id="293" r:id="rId18"/>
    <p:sldId id="301" r:id="rId19"/>
    <p:sldId id="297" r:id="rId20"/>
    <p:sldId id="299" r:id="rId21"/>
    <p:sldId id="290" r:id="rId22"/>
    <p:sldId id="291" r:id="rId23"/>
    <p:sldId id="296" r:id="rId24"/>
    <p:sldId id="288" r:id="rId25"/>
    <p:sldId id="300" r:id="rId26"/>
    <p:sldId id="282" r:id="rId27"/>
    <p:sldId id="280" r:id="rId28"/>
  </p:sldIdLst>
  <p:sldSz cx="12192000" cy="6858000"/>
  <p:notesSz cx="6858000" cy="92964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lde, Christina" initials="C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15" autoAdjust="0"/>
    <p:restoredTop sz="85561" autoAdjust="0"/>
  </p:normalViewPr>
  <p:slideViewPr>
    <p:cSldViewPr snapToGrid="0">
      <p:cViewPr varScale="1">
        <p:scale>
          <a:sx n="102" d="100"/>
          <a:sy n="102" d="100"/>
        </p:scale>
        <p:origin x="636" y="114"/>
      </p:cViewPr>
      <p:guideLst>
        <p:guide orient="horz" pos="2160"/>
        <p:guide pos="3840"/>
      </p:guideLst>
    </p:cSldViewPr>
  </p:slideViewPr>
  <p:outlineViewPr>
    <p:cViewPr>
      <p:scale>
        <a:sx n="33" d="100"/>
        <a:sy n="33" d="100"/>
      </p:scale>
      <p:origin x="34" y="873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86"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gs" Target="tags/tag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13DACAB9-A087-46C6-8392-9DA45A27783B}" type="datetimeFigureOut">
              <a:rPr lang="en-US" smtClean="0"/>
              <a:t>6/28/2018</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3DF05838-7BCA-4652-9007-BD0302928936}" type="datetimeFigureOut">
              <a:rPr lang="en-US" smtClean="0"/>
              <a:t>6/28/2018</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endParaRPr lang="en-US" dirty="0"/>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10</a:t>
            </a:fld>
            <a:endParaRPr lang="en-US"/>
          </a:p>
        </p:txBody>
      </p:sp>
    </p:spTree>
    <p:extLst>
      <p:ext uri="{BB962C8B-B14F-4D97-AF65-F5344CB8AC3E}">
        <p14:creationId xmlns:p14="http://schemas.microsoft.com/office/powerpoint/2010/main" val="3517822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11</a:t>
            </a:fld>
            <a:endParaRPr lang="en-US"/>
          </a:p>
        </p:txBody>
      </p:sp>
    </p:spTree>
    <p:extLst>
      <p:ext uri="{BB962C8B-B14F-4D97-AF65-F5344CB8AC3E}">
        <p14:creationId xmlns:p14="http://schemas.microsoft.com/office/powerpoint/2010/main" val="1227377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12</a:t>
            </a:fld>
            <a:endParaRPr lang="en-US"/>
          </a:p>
        </p:txBody>
      </p:sp>
    </p:spTree>
    <p:extLst>
      <p:ext uri="{BB962C8B-B14F-4D97-AF65-F5344CB8AC3E}">
        <p14:creationId xmlns:p14="http://schemas.microsoft.com/office/powerpoint/2010/main" val="1227377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13</a:t>
            </a:fld>
            <a:endParaRPr lang="en-US"/>
          </a:p>
        </p:txBody>
      </p:sp>
    </p:spTree>
    <p:extLst>
      <p:ext uri="{BB962C8B-B14F-4D97-AF65-F5344CB8AC3E}">
        <p14:creationId xmlns:p14="http://schemas.microsoft.com/office/powerpoint/2010/main" val="7705890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14</a:t>
            </a:fld>
            <a:endParaRPr lang="en-US"/>
          </a:p>
        </p:txBody>
      </p:sp>
    </p:spTree>
    <p:extLst>
      <p:ext uri="{BB962C8B-B14F-4D97-AF65-F5344CB8AC3E}">
        <p14:creationId xmlns:p14="http://schemas.microsoft.com/office/powerpoint/2010/main" val="35178226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15</a:t>
            </a:fld>
            <a:endParaRPr lang="en-US"/>
          </a:p>
        </p:txBody>
      </p:sp>
    </p:spTree>
    <p:extLst>
      <p:ext uri="{BB962C8B-B14F-4D97-AF65-F5344CB8AC3E}">
        <p14:creationId xmlns:p14="http://schemas.microsoft.com/office/powerpoint/2010/main" val="770589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16</a:t>
            </a:fld>
            <a:endParaRPr lang="en-US"/>
          </a:p>
        </p:txBody>
      </p:sp>
    </p:spTree>
    <p:extLst>
      <p:ext uri="{BB962C8B-B14F-4D97-AF65-F5344CB8AC3E}">
        <p14:creationId xmlns:p14="http://schemas.microsoft.com/office/powerpoint/2010/main" val="35178226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17</a:t>
            </a:fld>
            <a:endParaRPr lang="en-US"/>
          </a:p>
        </p:txBody>
      </p:sp>
    </p:spTree>
    <p:extLst>
      <p:ext uri="{BB962C8B-B14F-4D97-AF65-F5344CB8AC3E}">
        <p14:creationId xmlns:p14="http://schemas.microsoft.com/office/powerpoint/2010/main" val="7705890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18</a:t>
            </a:fld>
            <a:endParaRPr lang="en-US"/>
          </a:p>
        </p:txBody>
      </p:sp>
    </p:spTree>
    <p:extLst>
      <p:ext uri="{BB962C8B-B14F-4D97-AF65-F5344CB8AC3E}">
        <p14:creationId xmlns:p14="http://schemas.microsoft.com/office/powerpoint/2010/main" val="35178226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19</a:t>
            </a:fld>
            <a:endParaRPr lang="en-US"/>
          </a:p>
        </p:txBody>
      </p:sp>
    </p:spTree>
    <p:extLst>
      <p:ext uri="{BB962C8B-B14F-4D97-AF65-F5344CB8AC3E}">
        <p14:creationId xmlns:p14="http://schemas.microsoft.com/office/powerpoint/2010/main" val="770589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2</a:t>
            </a:fld>
            <a:endParaRPr lang="en-US"/>
          </a:p>
        </p:txBody>
      </p:sp>
    </p:spTree>
    <p:extLst>
      <p:ext uri="{BB962C8B-B14F-4D97-AF65-F5344CB8AC3E}">
        <p14:creationId xmlns:p14="http://schemas.microsoft.com/office/powerpoint/2010/main" val="39600264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20</a:t>
            </a:fld>
            <a:endParaRPr lang="en-US"/>
          </a:p>
        </p:txBody>
      </p:sp>
    </p:spTree>
    <p:extLst>
      <p:ext uri="{BB962C8B-B14F-4D97-AF65-F5344CB8AC3E}">
        <p14:creationId xmlns:p14="http://schemas.microsoft.com/office/powerpoint/2010/main" val="35178226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solidFill>
                <a:srgbClr val="FF0000"/>
              </a:solidFill>
            </a:endParaRPr>
          </a:p>
        </p:txBody>
      </p:sp>
      <p:sp>
        <p:nvSpPr>
          <p:cNvPr id="4" name="Slide Number Placeholder 3"/>
          <p:cNvSpPr>
            <a:spLocks noGrp="1"/>
          </p:cNvSpPr>
          <p:nvPr>
            <p:ph type="sldNum" sz="quarter" idx="10"/>
          </p:nvPr>
        </p:nvSpPr>
        <p:spPr/>
        <p:txBody>
          <a:bodyPr/>
          <a:lstStyle/>
          <a:p>
            <a:fld id="{0E7C618C-DDD3-4DC9-ADAB-73264023D4F2}"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26270012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23</a:t>
            </a:fld>
            <a:endParaRPr lang="en-US"/>
          </a:p>
        </p:txBody>
      </p:sp>
    </p:spTree>
    <p:extLst>
      <p:ext uri="{BB962C8B-B14F-4D97-AF65-F5344CB8AC3E}">
        <p14:creationId xmlns:p14="http://schemas.microsoft.com/office/powerpoint/2010/main" val="2441499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3</a:t>
            </a:fld>
            <a:endParaRPr lang="en-US"/>
          </a:p>
        </p:txBody>
      </p:sp>
    </p:spTree>
    <p:extLst>
      <p:ext uri="{BB962C8B-B14F-4D97-AF65-F5344CB8AC3E}">
        <p14:creationId xmlns:p14="http://schemas.microsoft.com/office/powerpoint/2010/main" val="596369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4</a:t>
            </a:fld>
            <a:endParaRPr lang="en-US"/>
          </a:p>
        </p:txBody>
      </p:sp>
    </p:spTree>
    <p:extLst>
      <p:ext uri="{BB962C8B-B14F-4D97-AF65-F5344CB8AC3E}">
        <p14:creationId xmlns:p14="http://schemas.microsoft.com/office/powerpoint/2010/main" val="4098329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5</a:t>
            </a:fld>
            <a:endParaRPr lang="en-US"/>
          </a:p>
        </p:txBody>
      </p:sp>
    </p:spTree>
    <p:extLst>
      <p:ext uri="{BB962C8B-B14F-4D97-AF65-F5344CB8AC3E}">
        <p14:creationId xmlns:p14="http://schemas.microsoft.com/office/powerpoint/2010/main" val="2763621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6</a:t>
            </a:fld>
            <a:endParaRPr lang="en-US"/>
          </a:p>
        </p:txBody>
      </p:sp>
    </p:spTree>
    <p:extLst>
      <p:ext uri="{BB962C8B-B14F-4D97-AF65-F5344CB8AC3E}">
        <p14:creationId xmlns:p14="http://schemas.microsoft.com/office/powerpoint/2010/main" val="770589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7</a:t>
            </a:fld>
            <a:endParaRPr lang="en-US"/>
          </a:p>
        </p:txBody>
      </p:sp>
    </p:spTree>
    <p:extLst>
      <p:ext uri="{BB962C8B-B14F-4D97-AF65-F5344CB8AC3E}">
        <p14:creationId xmlns:p14="http://schemas.microsoft.com/office/powerpoint/2010/main" val="770589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8</a:t>
            </a:fld>
            <a:endParaRPr lang="en-US"/>
          </a:p>
        </p:txBody>
      </p:sp>
    </p:spTree>
    <p:extLst>
      <p:ext uri="{BB962C8B-B14F-4D97-AF65-F5344CB8AC3E}">
        <p14:creationId xmlns:p14="http://schemas.microsoft.com/office/powerpoint/2010/main" val="4098329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9</a:t>
            </a:fld>
            <a:endParaRPr lang="en-US"/>
          </a:p>
        </p:txBody>
      </p:sp>
    </p:spTree>
    <p:extLst>
      <p:ext uri="{BB962C8B-B14F-4D97-AF65-F5344CB8AC3E}">
        <p14:creationId xmlns:p14="http://schemas.microsoft.com/office/powerpoint/2010/main" val="40983290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vba.va.gov/pubs/forms/VBA-21-0966-ARE.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vba.va.gov/pubs/forms/VBA-21-0966-ARE.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vaww.vrm.km.va.gov/system/templates/selfservice/va_kanew/help/agent/locale/en-US/portal/554400000001034/content/554400000052756/2.D.3-Financial-Information-of-the-Beneficiary"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vba.va.gov/pubs/forms/VBA-21-0966-ARE.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media.ttande.org/video/Comp_Svc/4203116.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Service</a:t>
            </a: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a:latin typeface="Century Schoolbook" pitchFamily="18" charset="0"/>
              </a:rPr>
              <a:t>June 2018</a:t>
            </a:r>
          </a:p>
        </p:txBody>
      </p:sp>
      <p:sp>
        <p:nvSpPr>
          <p:cNvPr id="4" name="Rectangle 2"/>
          <p:cNvSpPr txBox="1">
            <a:spLocks noChangeArrowheads="1"/>
          </p:cNvSpPr>
          <p:nvPr/>
        </p:nvSpPr>
        <p:spPr bwMode="auto">
          <a:xfrm>
            <a:off x="2209800" y="4953000"/>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4000" b="1" kern="0" dirty="0">
                <a:solidFill>
                  <a:srgbClr val="1D3275"/>
                </a:solidFill>
                <a:latin typeface="Verdana" pitchFamily="34" charset="0"/>
              </a:rPr>
              <a:t>Intent</a:t>
            </a:r>
            <a:r>
              <a:rPr lang="en-US" sz="3600" b="1" kern="0" dirty="0">
                <a:solidFill>
                  <a:srgbClr val="1D3275"/>
                </a:solidFill>
                <a:latin typeface="Verdana" pitchFamily="34" charset="0"/>
              </a:rPr>
              <a:t> to File (CA)</a:t>
            </a:r>
            <a:endParaRPr lang="en-US" sz="6600" i="1" kern="0" dirty="0">
              <a:solidFill>
                <a:srgbClr val="003366"/>
              </a:solidFill>
              <a:latin typeface="Verdana" pitchFamily="34" charset="0"/>
            </a:endParaRP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Required Elements of an ITF</a:t>
            </a:r>
          </a:p>
        </p:txBody>
      </p:sp>
      <p:sp>
        <p:nvSpPr>
          <p:cNvPr id="3" name="Content Placeholder 2"/>
          <p:cNvSpPr>
            <a:spLocks noGrp="1"/>
          </p:cNvSpPr>
          <p:nvPr>
            <p:ph idx="1"/>
          </p:nvPr>
        </p:nvSpPr>
        <p:spPr>
          <a:xfrm>
            <a:off x="670561" y="1539240"/>
            <a:ext cx="11416664" cy="4290060"/>
          </a:xfrm>
        </p:spPr>
        <p:txBody>
          <a:bodyPr>
            <a:noAutofit/>
          </a:bodyPr>
          <a:lstStyle/>
          <a:p>
            <a:pPr marL="0" indent="0" fontAlgn="auto">
              <a:buNone/>
            </a:pPr>
            <a:r>
              <a:rPr lang="en-US" sz="3200" dirty="0"/>
              <a:t>A claimant’s communication of an ITF is adequate if the claimant: </a:t>
            </a:r>
          </a:p>
          <a:p>
            <a:pPr lvl="1" fontAlgn="auto">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provides VA with enough information to identify the Veteran (and themselves if they are not the Veteran), </a:t>
            </a:r>
            <a:r>
              <a:rPr lang="en-US" sz="3200" b="1" i="1" dirty="0">
                <a:latin typeface="Times New Roman" panose="02020603050405020304" pitchFamily="18" charset="0"/>
                <a:cs typeface="Times New Roman" panose="02020603050405020304" pitchFamily="18" charset="0"/>
              </a:rPr>
              <a:t>and</a:t>
            </a:r>
            <a:endParaRPr lang="en-US" sz="3200" dirty="0">
              <a:latin typeface="Times New Roman" panose="02020603050405020304" pitchFamily="18" charset="0"/>
              <a:cs typeface="Times New Roman" panose="02020603050405020304" pitchFamily="18" charset="0"/>
            </a:endParaRPr>
          </a:p>
          <a:p>
            <a:pPr lvl="1" fontAlgn="auto">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specifies the general benefit they are seeking (compensation and/or pension, or Survivors Pension and/or Dependency and Indemnity Compensation (DIC))</a:t>
            </a:r>
            <a:endParaRPr lang="en-US" sz="3200" b="1" i="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10</a:t>
            </a:fld>
            <a:endParaRPr lang="en-US"/>
          </a:p>
        </p:txBody>
      </p:sp>
    </p:spTree>
    <p:extLst>
      <p:ext uri="{BB962C8B-B14F-4D97-AF65-F5344CB8AC3E}">
        <p14:creationId xmlns:p14="http://schemas.microsoft.com/office/powerpoint/2010/main" val="3283575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Ways to Communicate an ITF</a:t>
            </a:r>
          </a:p>
        </p:txBody>
      </p:sp>
      <p:sp>
        <p:nvSpPr>
          <p:cNvPr id="3" name="Content Placeholder 2"/>
          <p:cNvSpPr>
            <a:spLocks noGrp="1"/>
          </p:cNvSpPr>
          <p:nvPr>
            <p:ph idx="1"/>
          </p:nvPr>
        </p:nvSpPr>
        <p:spPr>
          <a:xfrm>
            <a:off x="655319" y="1520190"/>
            <a:ext cx="11137751" cy="4712970"/>
          </a:xfrm>
        </p:spPr>
        <p:txBody>
          <a:bodyPr>
            <a:normAutofit fontScale="92500" lnSpcReduction="20000"/>
          </a:bodyPr>
          <a:lstStyle/>
          <a:p>
            <a:r>
              <a:rPr lang="en-US" dirty="0"/>
              <a:t>When an ITF is submitted in writing, it must be submitted on</a:t>
            </a:r>
            <a:r>
              <a:rPr lang="en-US" i="1" dirty="0"/>
              <a:t> </a:t>
            </a:r>
            <a:r>
              <a:rPr lang="en-US" i="1" dirty="0">
                <a:hlinkClick r:id="rId3"/>
              </a:rPr>
              <a:t>VA Form 21-0966</a:t>
            </a:r>
            <a:r>
              <a:rPr lang="en-US" i="1" dirty="0"/>
              <a:t>.</a:t>
            </a:r>
            <a:r>
              <a:rPr lang="en-US" dirty="0"/>
              <a:t> </a:t>
            </a:r>
            <a:r>
              <a:rPr lang="en-US" i="1" dirty="0">
                <a:hlinkClick r:id="rId3"/>
              </a:rPr>
              <a:t>VA Form 21-0966</a:t>
            </a:r>
            <a:r>
              <a:rPr lang="en-US" dirty="0"/>
              <a:t> must be signed by</a:t>
            </a:r>
            <a:r>
              <a:rPr lang="en-US" sz="3200" dirty="0"/>
              <a:t> </a:t>
            </a:r>
          </a:p>
          <a:p>
            <a:pPr lvl="1"/>
            <a:r>
              <a:rPr lang="en-US" sz="2800" i="1" dirty="0">
                <a:latin typeface="Times New Roman" panose="02020603050405020304" pitchFamily="18" charset="0"/>
                <a:cs typeface="Times New Roman" panose="02020603050405020304" pitchFamily="18" charset="0"/>
              </a:rPr>
              <a:t>The claimant</a:t>
            </a:r>
          </a:p>
          <a:p>
            <a:pPr lvl="1"/>
            <a:r>
              <a:rPr lang="en-US" sz="2800" i="1" dirty="0">
                <a:latin typeface="Times New Roman" panose="02020603050405020304" pitchFamily="18" charset="0"/>
                <a:cs typeface="Times New Roman" panose="02020603050405020304" pitchFamily="18" charset="0"/>
              </a:rPr>
              <a:t>The claimant’s VSO, or</a:t>
            </a:r>
          </a:p>
          <a:p>
            <a:pPr lvl="1"/>
            <a:r>
              <a:rPr lang="en-US" sz="2800" i="1" dirty="0">
                <a:latin typeface="Times New Roman" panose="02020603050405020304" pitchFamily="18" charset="0"/>
                <a:cs typeface="Times New Roman" panose="02020603050405020304" pitchFamily="18" charset="0"/>
              </a:rPr>
              <a:t>A VA-recognized power of attorney (POA)</a:t>
            </a:r>
          </a:p>
          <a:p>
            <a:pPr lvl="1"/>
            <a:endParaRPr lang="en-US" sz="2800" i="1" dirty="0">
              <a:latin typeface="Times New Roman" panose="02020603050405020304" pitchFamily="18" charset="0"/>
              <a:cs typeface="Times New Roman" panose="02020603050405020304" pitchFamily="18" charset="0"/>
            </a:endParaRPr>
          </a:p>
          <a:p>
            <a:r>
              <a:rPr lang="en-US" dirty="0"/>
              <a:t>As long as VA can identify the claimant via information included on </a:t>
            </a:r>
            <a:r>
              <a:rPr lang="en-US" i="1" dirty="0">
                <a:hlinkClick r:id="rId3"/>
              </a:rPr>
              <a:t>VA Form 21-0966</a:t>
            </a:r>
            <a:r>
              <a:rPr lang="en-US" dirty="0"/>
              <a:t> or other information submitted with the form, the only sections of </a:t>
            </a:r>
            <a:r>
              <a:rPr lang="en-US" i="1" dirty="0">
                <a:hlinkClick r:id="rId3"/>
              </a:rPr>
              <a:t>VA Form 21-0966</a:t>
            </a:r>
            <a:r>
              <a:rPr lang="en-US" dirty="0"/>
              <a:t> a claimant must complete are the sections titled </a:t>
            </a:r>
            <a:r>
              <a:rPr lang="en-US" i="1" dirty="0"/>
              <a:t>General Benefit Election</a:t>
            </a:r>
            <a:r>
              <a:rPr lang="en-US" dirty="0"/>
              <a:t> and </a:t>
            </a:r>
            <a:r>
              <a:rPr lang="en-US" i="1" dirty="0"/>
              <a:t>Declaration of Intent </a:t>
            </a:r>
            <a:r>
              <a:rPr lang="en-US" dirty="0"/>
              <a:t>(Sections II and III on the July 2015 version of the form). Assume the claimant is the Veteran if he/she leaves the </a:t>
            </a:r>
            <a:r>
              <a:rPr lang="en-US" i="1" dirty="0"/>
              <a:t>Claimant/Veteran Identification </a:t>
            </a:r>
            <a:r>
              <a:rPr lang="en-US" dirty="0"/>
              <a:t>(Section I) of the form blank.</a:t>
            </a:r>
            <a:endParaRPr lang="en-US" sz="3500" b="1" i="1" dirty="0"/>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a:p>
        </p:txBody>
      </p:sp>
    </p:spTree>
    <p:extLst>
      <p:ext uri="{BB962C8B-B14F-4D97-AF65-F5344CB8AC3E}">
        <p14:creationId xmlns:p14="http://schemas.microsoft.com/office/powerpoint/2010/main" val="2353583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lstStyle/>
          <a:p>
            <a:r>
              <a:rPr lang="en-US" sz="4000" dirty="0">
                <a:effectLst>
                  <a:outerShdw blurRad="38100" dist="38100" dir="2700000" algn="tl">
                    <a:srgbClr val="000000">
                      <a:alpha val="43137"/>
                    </a:srgbClr>
                  </a:outerShdw>
                </a:effectLst>
              </a:rPr>
              <a:t>Ways to Communicate an ITF </a:t>
            </a:r>
            <a:r>
              <a:rPr lang="en-US" sz="4000" dirty="0">
                <a:effectLst/>
              </a:rPr>
              <a:t>(cont.)</a:t>
            </a:r>
          </a:p>
        </p:txBody>
      </p:sp>
      <p:sp>
        <p:nvSpPr>
          <p:cNvPr id="3" name="Content Placeholder 2"/>
          <p:cNvSpPr>
            <a:spLocks noGrp="1"/>
          </p:cNvSpPr>
          <p:nvPr>
            <p:ph idx="1"/>
          </p:nvPr>
        </p:nvSpPr>
        <p:spPr>
          <a:xfrm>
            <a:off x="655319" y="1520190"/>
            <a:ext cx="11137751" cy="4712970"/>
          </a:xfrm>
        </p:spPr>
        <p:txBody>
          <a:bodyPr>
            <a:normAutofit/>
          </a:bodyPr>
          <a:lstStyle/>
          <a:p>
            <a:r>
              <a:rPr lang="en-US" dirty="0"/>
              <a:t>The </a:t>
            </a:r>
            <a:r>
              <a:rPr lang="en-US" b="1" i="1" dirty="0"/>
              <a:t>initiation</a:t>
            </a:r>
            <a:r>
              <a:rPr lang="en-US" dirty="0"/>
              <a:t> of an application for benefits via </a:t>
            </a:r>
            <a:r>
              <a:rPr lang="en-US" dirty="0" err="1"/>
              <a:t>eBenefits</a:t>
            </a:r>
            <a:r>
              <a:rPr lang="en-US" dirty="0"/>
              <a:t>/VDC or SEP constitutes an acceptable communication of an ITF.</a:t>
            </a:r>
          </a:p>
          <a:p>
            <a:endParaRPr lang="en-US" dirty="0"/>
          </a:p>
          <a:p>
            <a:r>
              <a:rPr lang="en-US" dirty="0"/>
              <a:t>If a claimant communicates his/her ITF by contacting a VA call center, and the claimant does not have a corporate record, a call center employee must complete, sign, and submit </a:t>
            </a:r>
            <a:r>
              <a:rPr lang="en-US" i="1" dirty="0">
                <a:hlinkClick r:id="rId3"/>
              </a:rPr>
              <a:t>VA Form 21-0966</a:t>
            </a:r>
            <a:r>
              <a:rPr lang="en-US" dirty="0"/>
              <a:t> on the claimant's behalf.</a:t>
            </a:r>
          </a:p>
          <a:p>
            <a:endParaRPr lang="en-US" dirty="0"/>
          </a:p>
          <a:p>
            <a:r>
              <a:rPr lang="en-US" dirty="0"/>
              <a:t>A claimant may communicate his or her ITF to a Field Examiner as directed in the </a:t>
            </a:r>
            <a:r>
              <a:rPr lang="en-US" dirty="0">
                <a:hlinkClick r:id="rId4"/>
              </a:rPr>
              <a:t>Fiduciary Program Manual (FPM) 2.D.3.r</a:t>
            </a:r>
            <a:r>
              <a:rPr lang="en-US" dirty="0"/>
              <a:t>.</a:t>
            </a:r>
          </a:p>
          <a:p>
            <a:endParaRPr lang="en-US" dirty="0"/>
          </a:p>
          <a:p>
            <a:endParaRPr lang="en-US" dirty="0"/>
          </a:p>
          <a:p>
            <a:endParaRPr lang="en-US" sz="3800" b="1" i="1" dirty="0"/>
          </a:p>
          <a:p>
            <a:pPr marL="0" indent="0" algn="ctr">
              <a:buNone/>
            </a:pPr>
            <a:endParaRPr lang="en-US" sz="3800" b="1" i="1"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12</a:t>
            </a:fld>
            <a:endParaRPr lang="en-US"/>
          </a:p>
        </p:txBody>
      </p:sp>
    </p:spTree>
    <p:extLst>
      <p:ext uri="{BB962C8B-B14F-4D97-AF65-F5344CB8AC3E}">
        <p14:creationId xmlns:p14="http://schemas.microsoft.com/office/powerpoint/2010/main" val="1935295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ITFs in VBMS</a:t>
            </a:r>
          </a:p>
        </p:txBody>
      </p:sp>
      <p:sp>
        <p:nvSpPr>
          <p:cNvPr id="3" name="Content Placeholder 2"/>
          <p:cNvSpPr>
            <a:spLocks noGrp="1"/>
          </p:cNvSpPr>
          <p:nvPr>
            <p:ph idx="1"/>
          </p:nvPr>
        </p:nvSpPr>
        <p:spPr>
          <a:xfrm>
            <a:off x="759125" y="1449238"/>
            <a:ext cx="11033946" cy="4883196"/>
          </a:xfrm>
        </p:spPr>
        <p:txBody>
          <a:bodyPr>
            <a:noAutofit/>
          </a:bodyPr>
          <a:lstStyle/>
          <a:p>
            <a:pPr marL="0" indent="0" hangingPunct="0">
              <a:buNone/>
            </a:pPr>
            <a:r>
              <a:rPr lang="en-US" sz="3200" dirty="0"/>
              <a:t>ITF information can be found on the “Intent To File” screen under the “Veteran” tab in VBMS.</a:t>
            </a:r>
          </a:p>
          <a:p>
            <a:pPr marL="0" indent="0" hangingPunct="0">
              <a:buNone/>
            </a:pPr>
            <a:endParaRPr lang="en-US" sz="3200" dirty="0"/>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8072" y="2570672"/>
            <a:ext cx="4372823" cy="36130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ight Arrow 4"/>
          <p:cNvSpPr/>
          <p:nvPr/>
        </p:nvSpPr>
        <p:spPr bwMode="auto">
          <a:xfrm>
            <a:off x="1742536" y="5564821"/>
            <a:ext cx="2018581" cy="44857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212174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Select a Status</a:t>
            </a:r>
          </a:p>
        </p:txBody>
      </p:sp>
      <p:sp>
        <p:nvSpPr>
          <p:cNvPr id="3" name="Content Placeholder 2"/>
          <p:cNvSpPr>
            <a:spLocks noGrp="1"/>
          </p:cNvSpPr>
          <p:nvPr>
            <p:ph idx="1"/>
          </p:nvPr>
        </p:nvSpPr>
        <p:spPr>
          <a:xfrm>
            <a:off x="670561" y="1539239"/>
            <a:ext cx="11416664" cy="4763589"/>
          </a:xfrm>
        </p:spPr>
        <p:txBody>
          <a:bodyPr>
            <a:noAutofit/>
          </a:bodyPr>
          <a:lstStyle/>
          <a:p>
            <a:pPr fontAlgn="auto"/>
            <a:endParaRPr lang="en-US" sz="3200" dirty="0"/>
          </a:p>
          <a:p>
            <a:pPr fontAlgn="auto"/>
            <a:endParaRPr lang="en-US" sz="3200" dirty="0"/>
          </a:p>
        </p:txBody>
      </p:sp>
      <p:sp>
        <p:nvSpPr>
          <p:cNvPr id="4" name="Slide Number Placeholder 3"/>
          <p:cNvSpPr>
            <a:spLocks noGrp="1"/>
          </p:cNvSpPr>
          <p:nvPr>
            <p:ph type="sldNum" sz="quarter" idx="10"/>
          </p:nvPr>
        </p:nvSpPr>
        <p:spPr/>
        <p:txBody>
          <a:bodyPr/>
          <a:lstStyle/>
          <a:p>
            <a:fld id="{7C414AED-89CE-4A48-8B2B-1B3A5C68EA2A}" type="slidenum">
              <a:rPr lang="en-US" smtClean="0"/>
              <a:t>14</a:t>
            </a:fld>
            <a:endParaRPr lang="en-US"/>
          </a:p>
        </p:txBody>
      </p:sp>
      <p:grpSp>
        <p:nvGrpSpPr>
          <p:cNvPr id="12" name="Group 11"/>
          <p:cNvGrpSpPr/>
          <p:nvPr/>
        </p:nvGrpSpPr>
        <p:grpSpPr>
          <a:xfrm>
            <a:off x="709613" y="1858105"/>
            <a:ext cx="10810875" cy="3838212"/>
            <a:chOff x="709613" y="1858105"/>
            <a:chExt cx="10810875" cy="3838212"/>
          </a:xfrm>
        </p:grpSpPr>
        <p:grpSp>
          <p:nvGrpSpPr>
            <p:cNvPr id="6" name="Group 5"/>
            <p:cNvGrpSpPr/>
            <p:nvPr/>
          </p:nvGrpSpPr>
          <p:grpSpPr>
            <a:xfrm>
              <a:off x="747713" y="1858105"/>
              <a:ext cx="10772775" cy="993532"/>
              <a:chOff x="747713" y="1858105"/>
              <a:chExt cx="10772775" cy="993532"/>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713" y="1861037"/>
                <a:ext cx="10772775"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ight Arrow 7"/>
              <p:cNvSpPr/>
              <p:nvPr/>
            </p:nvSpPr>
            <p:spPr bwMode="auto">
              <a:xfrm>
                <a:off x="6903455" y="1861037"/>
                <a:ext cx="2018581" cy="44857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ahoma" pitchFamily="34" charset="0"/>
                </a:endParaRPr>
              </a:p>
            </p:txBody>
          </p:sp>
          <p:sp>
            <p:nvSpPr>
              <p:cNvPr id="5" name="TextBox 4"/>
              <p:cNvSpPr txBox="1"/>
              <p:nvPr/>
            </p:nvSpPr>
            <p:spPr>
              <a:xfrm>
                <a:off x="4501660" y="1858105"/>
                <a:ext cx="2936631" cy="369332"/>
              </a:xfrm>
              <a:prstGeom prst="rect">
                <a:avLst/>
              </a:prstGeom>
              <a:noFill/>
            </p:spPr>
            <p:txBody>
              <a:bodyPr wrap="square" rtlCol="0">
                <a:spAutoFit/>
              </a:bodyPr>
              <a:lstStyle/>
              <a:p>
                <a:r>
                  <a:rPr lang="en-US" dirty="0"/>
                  <a:t>Default will be “Active”</a:t>
                </a:r>
              </a:p>
            </p:txBody>
          </p:sp>
        </p:grpSp>
        <p:grpSp>
          <p:nvGrpSpPr>
            <p:cNvPr id="11" name="Group 10"/>
            <p:cNvGrpSpPr/>
            <p:nvPr/>
          </p:nvGrpSpPr>
          <p:grpSpPr>
            <a:xfrm>
              <a:off x="709613" y="3469038"/>
              <a:ext cx="10810875" cy="2227279"/>
              <a:chOff x="709613" y="3469038"/>
              <a:chExt cx="10810875" cy="2227279"/>
            </a:xfrm>
          </p:grpSpPr>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613" y="3553192"/>
                <a:ext cx="1081087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9" name="Group 8"/>
              <p:cNvGrpSpPr/>
              <p:nvPr/>
            </p:nvGrpSpPr>
            <p:grpSpPr>
              <a:xfrm>
                <a:off x="5500335" y="3469038"/>
                <a:ext cx="3395490" cy="448574"/>
                <a:chOff x="5500335" y="3469038"/>
                <a:chExt cx="3395490" cy="448574"/>
              </a:xfrm>
            </p:grpSpPr>
            <p:sp>
              <p:nvSpPr>
                <p:cNvPr id="7" name="Right Arrow 6"/>
                <p:cNvSpPr/>
                <p:nvPr/>
              </p:nvSpPr>
              <p:spPr bwMode="auto">
                <a:xfrm>
                  <a:off x="6877244" y="3469038"/>
                  <a:ext cx="2018581" cy="44857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ahoma" pitchFamily="34" charset="0"/>
                  </a:endParaRPr>
                </a:p>
              </p:txBody>
            </p:sp>
            <p:sp>
              <p:nvSpPr>
                <p:cNvPr id="10" name="TextBox 9"/>
                <p:cNvSpPr txBox="1"/>
                <p:nvPr/>
              </p:nvSpPr>
              <p:spPr>
                <a:xfrm>
                  <a:off x="5500335" y="3548280"/>
                  <a:ext cx="1731919" cy="369332"/>
                </a:xfrm>
                <a:prstGeom prst="rect">
                  <a:avLst/>
                </a:prstGeom>
                <a:noFill/>
              </p:spPr>
              <p:txBody>
                <a:bodyPr wrap="square" rtlCol="0">
                  <a:spAutoFit/>
                </a:bodyPr>
                <a:lstStyle/>
                <a:p>
                  <a:r>
                    <a:rPr lang="en-US" dirty="0"/>
                    <a:t>Select “All”</a:t>
                  </a:r>
                </a:p>
              </p:txBody>
            </p:sp>
          </p:grpSp>
        </p:grpSp>
      </p:grpSp>
    </p:spTree>
    <p:extLst>
      <p:ext uri="{BB962C8B-B14F-4D97-AF65-F5344CB8AC3E}">
        <p14:creationId xmlns:p14="http://schemas.microsoft.com/office/powerpoint/2010/main" val="744827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Entering an ITF in VBMS</a:t>
            </a:r>
          </a:p>
        </p:txBody>
      </p:sp>
      <p:sp>
        <p:nvSpPr>
          <p:cNvPr id="3" name="Content Placeholder 2"/>
          <p:cNvSpPr>
            <a:spLocks noGrp="1"/>
          </p:cNvSpPr>
          <p:nvPr>
            <p:ph idx="1"/>
          </p:nvPr>
        </p:nvSpPr>
        <p:spPr>
          <a:xfrm>
            <a:off x="759125" y="1567542"/>
            <a:ext cx="11033946" cy="4764891"/>
          </a:xfrm>
        </p:spPr>
        <p:txBody>
          <a:bodyPr>
            <a:noAutofit/>
          </a:bodyPr>
          <a:lstStyle/>
          <a:p>
            <a:pPr marL="0" indent="0" hangingPunct="0">
              <a:buNone/>
            </a:pPr>
            <a:r>
              <a:rPr lang="en-US" sz="3200" dirty="0"/>
              <a:t>ITFs can be manually entered on the “Intent To File” screen using the “Create New Intent To File” button.</a:t>
            </a:r>
          </a:p>
          <a:p>
            <a:pPr marL="0" indent="0" hangingPunct="0">
              <a:buNone/>
            </a:pPr>
            <a:endParaRPr lang="en-US" sz="3200" dirty="0"/>
          </a:p>
        </p:txBody>
      </p:sp>
      <p:sp>
        <p:nvSpPr>
          <p:cNvPr id="4" name="Slide Number Placeholder 3"/>
          <p:cNvSpPr>
            <a:spLocks noGrp="1"/>
          </p:cNvSpPr>
          <p:nvPr>
            <p:ph type="sldNum" sz="quarter" idx="10"/>
          </p:nvPr>
        </p:nvSpPr>
        <p:spPr/>
        <p:txBody>
          <a:bodyPr/>
          <a:lstStyle/>
          <a:p>
            <a:fld id="{7C414AED-89CE-4A48-8B2B-1B3A5C68EA2A}" type="slidenum">
              <a:rPr lang="en-US" smtClean="0"/>
              <a:t>15</a:t>
            </a:fld>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7859" y="2837088"/>
            <a:ext cx="8658225" cy="3371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ight Arrow 7"/>
          <p:cNvSpPr/>
          <p:nvPr/>
        </p:nvSpPr>
        <p:spPr bwMode="auto">
          <a:xfrm>
            <a:off x="898071" y="2837088"/>
            <a:ext cx="1877786" cy="428626"/>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819851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Incomplete ITF Letter</a:t>
            </a:r>
          </a:p>
        </p:txBody>
      </p:sp>
      <p:sp>
        <p:nvSpPr>
          <p:cNvPr id="3" name="Content Placeholder 2"/>
          <p:cNvSpPr>
            <a:spLocks noGrp="1"/>
          </p:cNvSpPr>
          <p:nvPr>
            <p:ph idx="1"/>
          </p:nvPr>
        </p:nvSpPr>
        <p:spPr>
          <a:xfrm>
            <a:off x="670561" y="1539239"/>
            <a:ext cx="11416664" cy="4763589"/>
          </a:xfrm>
        </p:spPr>
        <p:txBody>
          <a:bodyPr>
            <a:noAutofit/>
          </a:bodyPr>
          <a:lstStyle/>
          <a:p>
            <a:pPr marL="0" indent="0" fontAlgn="auto">
              <a:buNone/>
            </a:pPr>
            <a:r>
              <a:rPr lang="en-US" dirty="0"/>
              <a:t>An “Incomplete ITF” letter is automatically generated by entering an ITF in VBMS and selecting the benefit is unidentified and/or the signature is missing.</a:t>
            </a:r>
          </a:p>
          <a:p>
            <a:pPr marL="0" indent="0" fontAlgn="auto">
              <a:buNone/>
            </a:pPr>
            <a:endParaRPr lang="en-US" sz="3200" dirty="0"/>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a:p>
        </p:txBody>
      </p:sp>
      <p:pic>
        <p:nvPicPr>
          <p:cNvPr id="8" name="Picture 7"/>
          <p:cNvPicPr/>
          <p:nvPr/>
        </p:nvPicPr>
        <p:blipFill>
          <a:blip r:embed="rId3"/>
          <a:stretch>
            <a:fillRect/>
          </a:stretch>
        </p:blipFill>
        <p:spPr>
          <a:xfrm>
            <a:off x="1313411" y="2443942"/>
            <a:ext cx="9626138" cy="3773978"/>
          </a:xfrm>
          <a:prstGeom prst="rect">
            <a:avLst/>
          </a:prstGeom>
        </p:spPr>
      </p:pic>
    </p:spTree>
    <p:extLst>
      <p:ext uri="{BB962C8B-B14F-4D97-AF65-F5344CB8AC3E}">
        <p14:creationId xmlns:p14="http://schemas.microsoft.com/office/powerpoint/2010/main" val="1782677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ITF Acknowledgement Letter</a:t>
            </a:r>
          </a:p>
        </p:txBody>
      </p:sp>
      <p:sp>
        <p:nvSpPr>
          <p:cNvPr id="3" name="Content Placeholder 2"/>
          <p:cNvSpPr>
            <a:spLocks noGrp="1"/>
          </p:cNvSpPr>
          <p:nvPr>
            <p:ph idx="1"/>
          </p:nvPr>
        </p:nvSpPr>
        <p:spPr>
          <a:xfrm>
            <a:off x="759125" y="1570008"/>
            <a:ext cx="11033946" cy="4785072"/>
          </a:xfrm>
        </p:spPr>
        <p:txBody>
          <a:bodyPr>
            <a:noAutofit/>
          </a:bodyPr>
          <a:lstStyle/>
          <a:p>
            <a:pPr hangingPunct="0"/>
            <a:r>
              <a:rPr lang="en-US" sz="3200" dirty="0"/>
              <a:t>When a valid ITF is communicated online or entered in VBMS, and a substantially complete claim is NOT submitted online the same day, an automatically generated letter is sent to the claimant acknowledging receipt of the ITF. </a:t>
            </a:r>
            <a:endParaRPr lang="en-US" dirty="0"/>
          </a:p>
          <a:p>
            <a:pPr hangingPunct="0"/>
            <a:r>
              <a:rPr lang="en-US" sz="3200" dirty="0"/>
              <a:t>Historically a copy of this letter was placed into the “Legacy Content Manager Documents” in VBMS. Currently the letter is placed into the </a:t>
            </a:r>
            <a:r>
              <a:rPr lang="en-US" sz="3200" dirty="0" err="1"/>
              <a:t>eFolder</a:t>
            </a:r>
            <a:r>
              <a:rPr lang="en-US" sz="3200" dirty="0"/>
              <a:t>.</a:t>
            </a:r>
          </a:p>
          <a:p>
            <a:pPr marL="0" indent="0" hangingPunct="0">
              <a:buNone/>
            </a:pPr>
            <a:endParaRPr lang="en-US" sz="3200" dirty="0"/>
          </a:p>
          <a:p>
            <a:pPr hangingPunct="0"/>
            <a:endParaRPr lang="en-US" sz="3200" dirty="0"/>
          </a:p>
          <a:p>
            <a:pPr marL="0" indent="0" hangingPunct="0">
              <a:buNone/>
            </a:pPr>
            <a:endParaRPr lang="en-US" sz="3200" dirty="0"/>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4034" y="5307847"/>
            <a:ext cx="9783731" cy="7968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4284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Incomplete VA Form 21-0966</a:t>
            </a:r>
          </a:p>
        </p:txBody>
      </p:sp>
      <p:sp>
        <p:nvSpPr>
          <p:cNvPr id="3" name="Content Placeholder 2"/>
          <p:cNvSpPr>
            <a:spLocks noGrp="1"/>
          </p:cNvSpPr>
          <p:nvPr>
            <p:ph idx="1"/>
          </p:nvPr>
        </p:nvSpPr>
        <p:spPr>
          <a:xfrm>
            <a:off x="670561" y="1539239"/>
            <a:ext cx="11416664" cy="4763589"/>
          </a:xfrm>
        </p:spPr>
        <p:txBody>
          <a:bodyPr>
            <a:noAutofit/>
          </a:bodyPr>
          <a:lstStyle/>
          <a:p>
            <a:pPr fontAlgn="auto"/>
            <a:r>
              <a:rPr lang="en-US" sz="3200" dirty="0"/>
              <a:t>If VA Form 21-0966 is missing a required element, </a:t>
            </a:r>
            <a:r>
              <a:rPr lang="en-US" sz="3200" b="1" dirty="0"/>
              <a:t>and VA has not received a subsequent claim</a:t>
            </a:r>
            <a:r>
              <a:rPr lang="en-US" sz="3200" dirty="0"/>
              <a:t>, telephone development should be attempted to obtain the missing information. If telephone development is unsuccessful, an “Incomplete ITF” letter must be sent to the claimant. This letter is sent automatically when an incomplete ITF is entered in VBMS. </a:t>
            </a:r>
          </a:p>
          <a:p>
            <a:pPr fontAlgn="auto"/>
            <a:r>
              <a:rPr lang="en-US" sz="3200" b="1" dirty="0"/>
              <a:t>If a subsequent claim has been received </a:t>
            </a:r>
            <a:r>
              <a:rPr lang="en-US" sz="3200" dirty="0"/>
              <a:t>an “Incomplete ITF – Claim Received” letter should be sent using the Letter Creator program, so that the automatic VBMS letter is not sent.</a:t>
            </a:r>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a:p>
        </p:txBody>
      </p:sp>
    </p:spTree>
    <p:extLst>
      <p:ext uri="{BB962C8B-B14F-4D97-AF65-F5344CB8AC3E}">
        <p14:creationId xmlns:p14="http://schemas.microsoft.com/office/powerpoint/2010/main" val="3602225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VA Form 21-0966 in VBMS?</a:t>
            </a:r>
          </a:p>
        </p:txBody>
      </p:sp>
      <p:sp>
        <p:nvSpPr>
          <p:cNvPr id="3" name="Content Placeholder 2"/>
          <p:cNvSpPr>
            <a:spLocks noGrp="1"/>
          </p:cNvSpPr>
          <p:nvPr>
            <p:ph idx="1"/>
          </p:nvPr>
        </p:nvSpPr>
        <p:spPr>
          <a:xfrm>
            <a:off x="759125" y="1670538"/>
            <a:ext cx="11033946" cy="4494736"/>
          </a:xfrm>
        </p:spPr>
        <p:txBody>
          <a:bodyPr>
            <a:noAutofit/>
          </a:bodyPr>
          <a:lstStyle/>
          <a:p>
            <a:pPr marL="0" indent="0" hangingPunct="0">
              <a:buNone/>
            </a:pPr>
            <a:r>
              <a:rPr lang="en-US" sz="3200" dirty="0"/>
              <a:t>A VA Form 21-0966 will NOT appear in the Documents list if the ITF was communicated by initiating an application online, calling the NCC or NPCC, or spoken to a VSC or PMC employee who has immediate access to VBMS (to enter the ITF).</a:t>
            </a:r>
          </a:p>
          <a:p>
            <a:pPr marL="0" indent="0" hangingPunct="0">
              <a:buNone/>
            </a:pPr>
            <a:endParaRPr lang="en-US" sz="3200" dirty="0"/>
          </a:p>
          <a:p>
            <a:pPr marL="0" indent="0" hangingPunct="0">
              <a:buNone/>
            </a:pPr>
            <a:r>
              <a:rPr lang="en-US" sz="3200" dirty="0"/>
              <a:t>Note: If a claimant does not have a corporate record, a call center employee must complete, sign, and submit </a:t>
            </a:r>
            <a:r>
              <a:rPr lang="en-US" sz="3200" i="1" dirty="0">
                <a:hlinkClick r:id="rId3"/>
              </a:rPr>
              <a:t>VA Form 21-0966</a:t>
            </a:r>
            <a:r>
              <a:rPr lang="en-US" sz="3200" dirty="0">
                <a:hlinkClick r:id="rId3"/>
              </a:rPr>
              <a:t> </a:t>
            </a:r>
            <a:r>
              <a:rPr lang="en-US" sz="3200" dirty="0"/>
              <a:t>on the claimant's behalf. </a:t>
            </a:r>
          </a:p>
          <a:p>
            <a:pPr marL="0" indent="0" hangingPunct="0">
              <a:buNone/>
            </a:pPr>
            <a:endParaRPr lang="en-US" sz="3200" dirty="0"/>
          </a:p>
          <a:p>
            <a:pPr marL="0" indent="0" hangingPunct="0">
              <a:buNone/>
            </a:pPr>
            <a:endParaRPr lang="en-US" sz="3200" dirty="0"/>
          </a:p>
        </p:txBody>
      </p:sp>
      <p:sp>
        <p:nvSpPr>
          <p:cNvPr id="4" name="Slide Number Placeholder 3"/>
          <p:cNvSpPr>
            <a:spLocks noGrp="1"/>
          </p:cNvSpPr>
          <p:nvPr>
            <p:ph type="sldNum" sz="quarter" idx="10"/>
          </p:nvPr>
        </p:nvSpPr>
        <p:spPr/>
        <p:txBody>
          <a:bodyPr/>
          <a:lstStyle/>
          <a:p>
            <a:fld id="{7C414AED-89CE-4A48-8B2B-1B3A5C68EA2A}" type="slidenum">
              <a:rPr lang="en-US" smtClean="0"/>
              <a:t>19</a:t>
            </a:fld>
            <a:endParaRPr lang="en-US"/>
          </a:p>
        </p:txBody>
      </p:sp>
    </p:spTree>
    <p:extLst>
      <p:ext uri="{BB962C8B-B14F-4D97-AF65-F5344CB8AC3E}">
        <p14:creationId xmlns:p14="http://schemas.microsoft.com/office/powerpoint/2010/main" val="4186999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lstStyle/>
          <a:p>
            <a:r>
              <a:rPr lang="en-US" sz="4000" dirty="0">
                <a:effectLst>
                  <a:outerShdw blurRad="38100" dist="38100" dir="2700000" algn="tl">
                    <a:srgbClr val="000000">
                      <a:alpha val="43137"/>
                    </a:srgbClr>
                  </a:outerShdw>
                </a:effectLst>
              </a:rPr>
              <a:t>Objectives</a:t>
            </a:r>
            <a:r>
              <a:rPr lang="en-US" dirty="0">
                <a:effectLst>
                  <a:outerShdw blurRad="38100" dist="38100" dir="2700000" algn="tl">
                    <a:srgbClr val="000000">
                      <a:alpha val="43137"/>
                    </a:srgbClr>
                  </a:outerShdw>
                </a:effectLst>
              </a:rPr>
              <a:t> </a:t>
            </a:r>
          </a:p>
        </p:txBody>
      </p:sp>
      <p:sp>
        <p:nvSpPr>
          <p:cNvPr id="3" name="Content Placeholder 2"/>
          <p:cNvSpPr>
            <a:spLocks noGrp="1"/>
          </p:cNvSpPr>
          <p:nvPr>
            <p:ph idx="1"/>
          </p:nvPr>
        </p:nvSpPr>
        <p:spPr>
          <a:xfrm>
            <a:off x="847165" y="1569720"/>
            <a:ext cx="10945906" cy="4481831"/>
          </a:xfrm>
        </p:spPr>
        <p:txBody>
          <a:bodyPr>
            <a:normAutofit/>
          </a:bodyPr>
          <a:lstStyle/>
          <a:p>
            <a:pPr hangingPunct="0"/>
            <a:r>
              <a:rPr lang="en-US" sz="3200" dirty="0"/>
              <a:t>Understand the importance of </a:t>
            </a:r>
            <a:r>
              <a:rPr lang="en-US" sz="3200" b="1" dirty="0"/>
              <a:t>March 24, 2015</a:t>
            </a:r>
            <a:r>
              <a:rPr lang="en-US" sz="3200" dirty="0"/>
              <a:t>, as it relates to the communication of an ITF</a:t>
            </a:r>
          </a:p>
          <a:p>
            <a:pPr hangingPunct="0"/>
            <a:r>
              <a:rPr lang="en-US" sz="3200" dirty="0"/>
              <a:t>Recognize what kind of claims ITFs apply to and how they can be communicated</a:t>
            </a:r>
          </a:p>
          <a:p>
            <a:pPr hangingPunct="0"/>
            <a:r>
              <a:rPr lang="en-US" sz="3200" dirty="0"/>
              <a:t>Know required elements of an ITF and development actions needed for an inadequate communication of an ITF </a:t>
            </a:r>
          </a:p>
          <a:p>
            <a:pPr hangingPunct="0"/>
            <a:r>
              <a:rPr lang="en-US" sz="3200" dirty="0"/>
              <a:t>Locate list of ITFs in VBMS and determine their status</a:t>
            </a:r>
          </a:p>
          <a:p>
            <a:pPr hangingPunct="0"/>
            <a:r>
              <a:rPr lang="en-US" sz="3200" dirty="0"/>
              <a:t>Identify possible duplicate ITFs</a:t>
            </a:r>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a:p>
        </p:txBody>
      </p:sp>
    </p:spTree>
    <p:extLst>
      <p:ext uri="{BB962C8B-B14F-4D97-AF65-F5344CB8AC3E}">
        <p14:creationId xmlns:p14="http://schemas.microsoft.com/office/powerpoint/2010/main" val="745878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Request for Application</a:t>
            </a:r>
          </a:p>
        </p:txBody>
      </p:sp>
      <p:sp>
        <p:nvSpPr>
          <p:cNvPr id="3" name="Content Placeholder 2"/>
          <p:cNvSpPr>
            <a:spLocks noGrp="1"/>
          </p:cNvSpPr>
          <p:nvPr>
            <p:ph idx="1"/>
          </p:nvPr>
        </p:nvSpPr>
        <p:spPr>
          <a:xfrm>
            <a:off x="716279" y="1630680"/>
            <a:ext cx="11370945" cy="4198620"/>
          </a:xfrm>
        </p:spPr>
        <p:txBody>
          <a:bodyPr>
            <a:normAutofit/>
          </a:bodyPr>
          <a:lstStyle/>
          <a:p>
            <a:r>
              <a:rPr lang="en-US" sz="3200" dirty="0"/>
              <a:t>Any communication received after March 24, 2015 that indicates the desire to submit a claim that is not an ITF (or on a prescribed form) is a “Request for Application.”</a:t>
            </a:r>
          </a:p>
          <a:p>
            <a:endParaRPr lang="en-US" sz="3200" dirty="0"/>
          </a:p>
          <a:p>
            <a:r>
              <a:rPr lang="en-US" sz="3200" dirty="0"/>
              <a:t>A Request for Application (RFA) letter should be sent to the claimant informing them what they need to do to submit an ITF and/or formal claim. It should be generated in VBMS using the process described in the handout.</a:t>
            </a:r>
          </a:p>
        </p:txBody>
      </p:sp>
      <p:sp>
        <p:nvSpPr>
          <p:cNvPr id="4" name="Slide Number Placeholder 3"/>
          <p:cNvSpPr>
            <a:spLocks noGrp="1"/>
          </p:cNvSpPr>
          <p:nvPr>
            <p:ph type="sldNum" sz="quarter" idx="10"/>
          </p:nvPr>
        </p:nvSpPr>
        <p:spPr/>
        <p:txBody>
          <a:bodyPr/>
          <a:lstStyle/>
          <a:p>
            <a:fld id="{7C414AED-89CE-4A48-8B2B-1B3A5C68EA2A}" type="slidenum">
              <a:rPr lang="en-US" smtClean="0"/>
              <a:t>20</a:t>
            </a:fld>
            <a:endParaRPr lang="en-US"/>
          </a:p>
        </p:txBody>
      </p:sp>
    </p:spTree>
    <p:extLst>
      <p:ext uri="{BB962C8B-B14F-4D97-AF65-F5344CB8AC3E}">
        <p14:creationId xmlns:p14="http://schemas.microsoft.com/office/powerpoint/2010/main" val="2944308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Duplicate ITFs</a:t>
            </a:r>
          </a:p>
        </p:txBody>
      </p:sp>
      <p:sp>
        <p:nvSpPr>
          <p:cNvPr id="3" name="Content Placeholder 2"/>
          <p:cNvSpPr>
            <a:spLocks noGrp="1"/>
          </p:cNvSpPr>
          <p:nvPr>
            <p:ph idx="1"/>
          </p:nvPr>
        </p:nvSpPr>
        <p:spPr/>
        <p:txBody>
          <a:bodyPr>
            <a:normAutofit lnSpcReduction="10000"/>
          </a:bodyPr>
          <a:lstStyle/>
          <a:p>
            <a:r>
              <a:rPr lang="en-US" dirty="0"/>
              <a:t>An ITF remains active for one year or until a claim is received, whichever occurs earlier. Any subsequent duplicate ITF submitted for the same benefit during the active period will have no effect on benefit entitlement.</a:t>
            </a:r>
          </a:p>
          <a:p>
            <a:endParaRPr lang="en-US" dirty="0"/>
          </a:p>
          <a:p>
            <a:pPr marL="0" indent="0">
              <a:buNone/>
            </a:pPr>
            <a:r>
              <a:rPr lang="en-US" dirty="0"/>
              <a:t>•Only one ITF can be active at a time.  If another ITF is received while an       active ITF exists, it is a “Duplicate” ITF.</a:t>
            </a:r>
          </a:p>
          <a:p>
            <a:pPr marL="0" indent="0">
              <a:buNone/>
            </a:pPr>
            <a:r>
              <a:rPr lang="en-US" dirty="0"/>
              <a:t>•Search the Documents in VBMS for current “active” ITF. </a:t>
            </a:r>
          </a:p>
          <a:p>
            <a:pPr marL="0" indent="0">
              <a:buNone/>
            </a:pPr>
            <a:r>
              <a:rPr lang="en-US" dirty="0"/>
              <a:t>•If there is a current ITF, mark the subsequent ITF as “Duplicate”. </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21</a:t>
            </a:fld>
            <a:endParaRPr lang="en-US"/>
          </a:p>
        </p:txBody>
      </p:sp>
    </p:spTree>
    <p:extLst>
      <p:ext uri="{BB962C8B-B14F-4D97-AF65-F5344CB8AC3E}">
        <p14:creationId xmlns:p14="http://schemas.microsoft.com/office/powerpoint/2010/main" val="4174463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effectLst>
                  <a:outerShdw blurRad="38100" dist="38100" dir="2700000" algn="tl">
                    <a:srgbClr val="000000">
                      <a:alpha val="43137"/>
                    </a:srgbClr>
                  </a:outerShdw>
                </a:effectLst>
              </a:rPr>
              <a:t>ITF VBMS Video</a:t>
            </a:r>
          </a:p>
        </p:txBody>
      </p:sp>
      <p:sp>
        <p:nvSpPr>
          <p:cNvPr id="3" name="Content Placeholder 2"/>
          <p:cNvSpPr>
            <a:spLocks noGrp="1"/>
          </p:cNvSpPr>
          <p:nvPr>
            <p:ph idx="1"/>
          </p:nvPr>
        </p:nvSpPr>
        <p:spPr/>
        <p:txBody>
          <a:bodyPr>
            <a:normAutofit/>
          </a:bodyPr>
          <a:lstStyle/>
          <a:p>
            <a:pPr marL="0" indent="0" algn="ctr">
              <a:buNone/>
            </a:pPr>
            <a:endParaRPr lang="en-US" sz="4400" dirty="0"/>
          </a:p>
          <a:p>
            <a:pPr marL="0" indent="0" algn="ctr">
              <a:buNone/>
            </a:pPr>
            <a:r>
              <a:rPr lang="en-US" sz="4400" dirty="0"/>
              <a:t>Please watch the ITF VBMS Video.</a:t>
            </a:r>
          </a:p>
          <a:p>
            <a:pPr marL="0" indent="0" algn="ctr">
              <a:buNone/>
            </a:pPr>
            <a:r>
              <a:rPr lang="en-US" sz="3200" u="sng" dirty="0">
                <a:hlinkClick r:id="rId3"/>
              </a:rPr>
              <a:t>http://media.ttande.org/video/Comp_Svc/4203116.html</a:t>
            </a:r>
            <a:endParaRPr lang="en-US" sz="3200" b="1" dirty="0"/>
          </a:p>
        </p:txBody>
      </p:sp>
      <p:sp>
        <p:nvSpPr>
          <p:cNvPr id="4" name="Slide Number Placeholder 3"/>
          <p:cNvSpPr>
            <a:spLocks noGrp="1"/>
          </p:cNvSpPr>
          <p:nvPr>
            <p:ph type="sldNum" sz="quarter" idx="10"/>
          </p:nvPr>
        </p:nvSpPr>
        <p:spPr/>
        <p:txBody>
          <a:bodyPr/>
          <a:lstStyle/>
          <a:p>
            <a:fld id="{7C414AED-89CE-4A48-8B2B-1B3A5C68EA2A}" type="slidenum">
              <a:rPr lang="en-US" smtClean="0"/>
              <a:pPr/>
              <a:t>22</a:t>
            </a:fld>
            <a:endParaRPr lang="en-US" dirty="0"/>
          </a:p>
        </p:txBody>
      </p:sp>
    </p:spTree>
    <p:extLst>
      <p:ext uri="{BB962C8B-B14F-4D97-AF65-F5344CB8AC3E}">
        <p14:creationId xmlns:p14="http://schemas.microsoft.com/office/powerpoint/2010/main" val="3001303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C414AED-89CE-4A48-8B2B-1B3A5C68EA2A}" type="slidenum">
              <a:rPr lang="en-US" smtClean="0">
                <a:latin typeface="Times New Roman" panose="02020603050405020304" pitchFamily="18" charset="0"/>
                <a:cs typeface="Times New Roman" panose="02020603050405020304" pitchFamily="18" charset="0"/>
              </a:rPr>
              <a:t>23</a:t>
            </a:fld>
            <a:endParaRPr lang="en-US" dirty="0">
              <a:latin typeface="Times New Roman" panose="02020603050405020304" pitchFamily="18" charset="0"/>
              <a:cs typeface="Times New Roman" panose="02020603050405020304" pitchFamily="18" charset="0"/>
            </a:endParaRPr>
          </a:p>
        </p:txBody>
      </p:sp>
      <p:sp>
        <p:nvSpPr>
          <p:cNvPr id="3" name="Rectangle 2"/>
          <p:cNvSpPr/>
          <p:nvPr/>
        </p:nvSpPr>
        <p:spPr>
          <a:xfrm>
            <a:off x="1157287" y="1814513"/>
            <a:ext cx="10258425" cy="2646878"/>
          </a:xfrm>
          <a:prstGeom prst="rect">
            <a:avLst/>
          </a:prstGeom>
        </p:spPr>
        <p:txBody>
          <a:bodyPr wrap="square">
            <a:spAutoFit/>
            <a:scene3d>
              <a:camera prst="orthographicFront">
                <a:rot lat="0" lon="1200000" rev="0"/>
              </a:camera>
              <a:lightRig rig="threePt" dir="t"/>
            </a:scene3d>
            <a:sp3d extrusionH="430530"/>
          </a:bodyPr>
          <a:lstStyle/>
          <a:p>
            <a:pPr algn="ctr"/>
            <a:r>
              <a:rPr lang="en-US" sz="16600"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Times New Roman" panose="02020603050405020304" pitchFamily="18" charset="0"/>
                <a:cs typeface="Times New Roman" panose="02020603050405020304" pitchFamily="18" charset="0"/>
              </a:rPr>
              <a:t>Questions?</a:t>
            </a:r>
          </a:p>
        </p:txBody>
      </p:sp>
    </p:spTree>
    <p:extLst>
      <p:ext uri="{BB962C8B-B14F-4D97-AF65-F5344CB8AC3E}">
        <p14:creationId xmlns:p14="http://schemas.microsoft.com/office/powerpoint/2010/main" val="4211767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References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92481" y="1537252"/>
            <a:ext cx="11003280" cy="4678018"/>
          </a:xfrm>
        </p:spPr>
        <p:txBody>
          <a:bodyPr>
            <a:normAutofit/>
          </a:bodyPr>
          <a:lstStyle/>
          <a:p>
            <a:r>
              <a:rPr lang="en-US" sz="3200" dirty="0"/>
              <a:t>38 CFR 3.155(b), </a:t>
            </a:r>
            <a:r>
              <a:rPr lang="en-US" sz="3200" i="1" dirty="0"/>
              <a:t>Intent to file a claim</a:t>
            </a:r>
          </a:p>
          <a:p>
            <a:pPr marL="0" indent="0">
              <a:buNone/>
            </a:pPr>
            <a:endParaRPr lang="en-US" sz="3200" i="1" dirty="0"/>
          </a:p>
          <a:p>
            <a:r>
              <a:rPr lang="en-US" sz="3200" dirty="0"/>
              <a:t>M21-1, Part III, Subpart ii, 2.C, Informal Claims Received Prior to March 24, 2015, Communication of an Intent to File (ITF), and Requests for Application</a:t>
            </a:r>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a:p>
        </p:txBody>
      </p:sp>
    </p:spTree>
    <p:extLst>
      <p:ext uri="{BB962C8B-B14F-4D97-AF65-F5344CB8AC3E}">
        <p14:creationId xmlns:p14="http://schemas.microsoft.com/office/powerpoint/2010/main" val="1628982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Before March 24, 2015</a:t>
            </a:r>
          </a:p>
        </p:txBody>
      </p:sp>
      <p:sp>
        <p:nvSpPr>
          <p:cNvPr id="3" name="Content Placeholder 2"/>
          <p:cNvSpPr>
            <a:spLocks noGrp="1"/>
          </p:cNvSpPr>
          <p:nvPr>
            <p:ph idx="1"/>
          </p:nvPr>
        </p:nvSpPr>
        <p:spPr>
          <a:xfrm>
            <a:off x="670560" y="1484243"/>
            <a:ext cx="11399519" cy="4832151"/>
          </a:xfrm>
        </p:spPr>
        <p:txBody>
          <a:bodyPr>
            <a:noAutofit/>
          </a:bodyPr>
          <a:lstStyle/>
          <a:p>
            <a:r>
              <a:rPr lang="en-US" sz="3200" dirty="0"/>
              <a:t>Prior to this date VA would accept “informal claims”. The standards for informal claims were much less restrictive.  </a:t>
            </a:r>
          </a:p>
          <a:p>
            <a:endParaRPr lang="en-US" sz="3200" dirty="0"/>
          </a:p>
          <a:p>
            <a:r>
              <a:rPr lang="en-US" sz="3200" dirty="0"/>
              <a:t>Informal claims were important because they served as an effective date placeholder, if VA received a substantially complete claim within one year of the date we notified the claimant one was needed.</a:t>
            </a:r>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a:p>
        </p:txBody>
      </p:sp>
    </p:spTree>
    <p:extLst>
      <p:ext uri="{BB962C8B-B14F-4D97-AF65-F5344CB8AC3E}">
        <p14:creationId xmlns:p14="http://schemas.microsoft.com/office/powerpoint/2010/main" val="3771689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March 24, 2015</a:t>
            </a:r>
          </a:p>
        </p:txBody>
      </p:sp>
      <p:sp>
        <p:nvSpPr>
          <p:cNvPr id="3" name="Content Placeholder 2"/>
          <p:cNvSpPr>
            <a:spLocks noGrp="1"/>
          </p:cNvSpPr>
          <p:nvPr>
            <p:ph idx="1"/>
          </p:nvPr>
        </p:nvSpPr>
        <p:spPr>
          <a:xfrm>
            <a:off x="701041" y="1524000"/>
            <a:ext cx="11092030" cy="4434840"/>
          </a:xfrm>
        </p:spPr>
        <p:txBody>
          <a:bodyPr/>
          <a:lstStyle/>
          <a:p>
            <a:r>
              <a:rPr lang="en-US" sz="3200" dirty="0"/>
              <a:t>VA stopped accepting informal claims on March 24, 2015. </a:t>
            </a:r>
          </a:p>
          <a:p>
            <a:endParaRPr lang="en-US" sz="3200" dirty="0"/>
          </a:p>
          <a:p>
            <a:r>
              <a:rPr lang="en-US" sz="3200" dirty="0"/>
              <a:t>Claimants desiring an effective date placeholder must now communicate to VA a formal “intent to file” a claim.</a:t>
            </a:r>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a:p>
        </p:txBody>
      </p:sp>
    </p:spTree>
    <p:extLst>
      <p:ext uri="{BB962C8B-B14F-4D97-AF65-F5344CB8AC3E}">
        <p14:creationId xmlns:p14="http://schemas.microsoft.com/office/powerpoint/2010/main" val="2415836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Expiration of ITFs</a:t>
            </a:r>
          </a:p>
        </p:txBody>
      </p:sp>
      <p:sp>
        <p:nvSpPr>
          <p:cNvPr id="3" name="Content Placeholder 2"/>
          <p:cNvSpPr>
            <a:spLocks noGrp="1"/>
          </p:cNvSpPr>
          <p:nvPr>
            <p:ph idx="1"/>
          </p:nvPr>
        </p:nvSpPr>
        <p:spPr>
          <a:xfrm>
            <a:off x="635000" y="1645920"/>
            <a:ext cx="11158071" cy="4686514"/>
          </a:xfrm>
        </p:spPr>
        <p:txBody>
          <a:bodyPr>
            <a:noAutofit/>
          </a:bodyPr>
          <a:lstStyle/>
          <a:p>
            <a:pPr marL="0" indent="0">
              <a:buNone/>
            </a:pPr>
            <a:r>
              <a:rPr lang="en-US" sz="3200" dirty="0"/>
              <a:t>An ITF is considered “Active” as an effective date placeholder  until:</a:t>
            </a:r>
          </a:p>
          <a:p>
            <a:pPr lvl="1">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VA receives a substantially complete claim for the same benefit on a prescribed form; </a:t>
            </a:r>
            <a:r>
              <a:rPr lang="en-US" sz="3200" b="1" i="1" dirty="0">
                <a:latin typeface="Times New Roman" panose="02020603050405020304" pitchFamily="18" charset="0"/>
                <a:cs typeface="Times New Roman" panose="02020603050405020304" pitchFamily="18" charset="0"/>
              </a:rPr>
              <a:t>or</a:t>
            </a:r>
          </a:p>
          <a:p>
            <a:pPr lvl="1">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One year passes since VA received the ITF  </a:t>
            </a:r>
          </a:p>
          <a:p>
            <a:pPr marL="457200" lvl="1" indent="0">
              <a:buNone/>
            </a:pPr>
            <a:endParaRPr lang="en-US" sz="3200" dirty="0">
              <a:latin typeface="Times New Roman" panose="02020603050405020304" pitchFamily="18" charset="0"/>
              <a:cs typeface="Times New Roman" panose="02020603050405020304" pitchFamily="18" charset="0"/>
            </a:endParaRPr>
          </a:p>
          <a:p>
            <a:pPr marL="457200" lvl="1" indent="0">
              <a:buNone/>
            </a:pPr>
            <a:r>
              <a:rPr lang="en-US" sz="3200" dirty="0">
                <a:latin typeface="Times New Roman" panose="02020603050405020304" pitchFamily="18" charset="0"/>
                <a:cs typeface="Times New Roman" panose="02020603050405020304" pitchFamily="18" charset="0"/>
              </a:rPr>
              <a:t>Only one ITF can be active at a time.  If another ITF is received while an active ITF exists, it is a “Duplicate” ITF.</a:t>
            </a:r>
          </a:p>
          <a:p>
            <a:pPr marL="457200" lvl="1" indent="0">
              <a:buNone/>
            </a:pPr>
            <a:endParaRPr lang="en-US" sz="3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a:p>
        </p:txBody>
      </p:sp>
    </p:spTree>
    <p:extLst>
      <p:ext uri="{BB962C8B-B14F-4D97-AF65-F5344CB8AC3E}">
        <p14:creationId xmlns:p14="http://schemas.microsoft.com/office/powerpoint/2010/main" val="3883438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Status of ITFs</a:t>
            </a:r>
          </a:p>
        </p:txBody>
      </p:sp>
      <p:sp>
        <p:nvSpPr>
          <p:cNvPr id="3" name="Content Placeholder 2"/>
          <p:cNvSpPr>
            <a:spLocks noGrp="1"/>
          </p:cNvSpPr>
          <p:nvPr>
            <p:ph idx="1"/>
          </p:nvPr>
        </p:nvSpPr>
        <p:spPr>
          <a:xfrm>
            <a:off x="759125" y="1449238"/>
            <a:ext cx="11033946" cy="4883196"/>
          </a:xfrm>
        </p:spPr>
        <p:txBody>
          <a:bodyPr>
            <a:noAutofit/>
          </a:bodyPr>
          <a:lstStyle/>
          <a:p>
            <a:pPr hangingPunct="0"/>
            <a:endParaRPr lang="en-US" sz="3200" b="1" dirty="0"/>
          </a:p>
          <a:p>
            <a:pPr hangingPunct="0"/>
            <a:r>
              <a:rPr lang="en-US" sz="3200" b="1" dirty="0"/>
              <a:t>Active</a:t>
            </a:r>
            <a:r>
              <a:rPr lang="en-US" sz="3200" dirty="0"/>
              <a:t> – only one ITF can be active at a time</a:t>
            </a:r>
          </a:p>
          <a:p>
            <a:pPr hangingPunct="0"/>
            <a:r>
              <a:rPr lang="en-US" sz="3200" b="1" dirty="0"/>
              <a:t>Duplicate</a:t>
            </a:r>
            <a:r>
              <a:rPr lang="en-US" sz="3200" dirty="0"/>
              <a:t> – an ITF received while an active one exists</a:t>
            </a:r>
          </a:p>
          <a:p>
            <a:pPr hangingPunct="0"/>
            <a:r>
              <a:rPr lang="en-US" sz="3200" b="1" dirty="0"/>
              <a:t>Incomplete</a:t>
            </a:r>
            <a:r>
              <a:rPr lang="en-US" sz="3200" dirty="0"/>
              <a:t> – requires development</a:t>
            </a:r>
          </a:p>
          <a:p>
            <a:pPr hangingPunct="0"/>
            <a:r>
              <a:rPr lang="en-US" sz="3200" b="1" dirty="0"/>
              <a:t>Expired</a:t>
            </a:r>
            <a:r>
              <a:rPr lang="en-US" sz="3200" dirty="0"/>
              <a:t> – did not receive claim within one year of ITF</a:t>
            </a:r>
          </a:p>
          <a:p>
            <a:pPr hangingPunct="0"/>
            <a:r>
              <a:rPr lang="en-US" sz="3200" b="1" dirty="0"/>
              <a:t>Claim Received </a:t>
            </a:r>
            <a:r>
              <a:rPr lang="en-US" sz="3200" dirty="0"/>
              <a:t>– claim received within one year of ITF</a:t>
            </a:r>
          </a:p>
          <a:p>
            <a:pPr hangingPunct="0"/>
            <a:r>
              <a:rPr lang="en-US" sz="3200" b="1" dirty="0"/>
              <a:t>Canceled</a:t>
            </a:r>
            <a:r>
              <a:rPr lang="en-US" sz="3200" dirty="0"/>
              <a:t> – created erroneously</a:t>
            </a:r>
          </a:p>
          <a:p>
            <a:pPr marL="0" indent="0" hangingPunct="0">
              <a:buNone/>
            </a:pPr>
            <a:endParaRPr lang="en-US" sz="3200" dirty="0"/>
          </a:p>
        </p:txBody>
      </p:sp>
      <p:sp>
        <p:nvSpPr>
          <p:cNvPr id="4" name="Slide Number Placeholder 3"/>
          <p:cNvSpPr>
            <a:spLocks noGrp="1"/>
          </p:cNvSpPr>
          <p:nvPr>
            <p:ph type="sldNum" sz="quarter" idx="10"/>
          </p:nvPr>
        </p:nvSpPr>
        <p:spPr/>
        <p:txBody>
          <a:bodyPr/>
          <a:lstStyle/>
          <a:p>
            <a:fld id="{7C414AED-89CE-4A48-8B2B-1B3A5C68EA2A}" type="slidenum">
              <a:rPr lang="en-US" smtClean="0"/>
              <a:t>7</a:t>
            </a:fld>
            <a:endParaRPr lang="en-US"/>
          </a:p>
        </p:txBody>
      </p:sp>
    </p:spTree>
    <p:extLst>
      <p:ext uri="{BB962C8B-B14F-4D97-AF65-F5344CB8AC3E}">
        <p14:creationId xmlns:p14="http://schemas.microsoft.com/office/powerpoint/2010/main" val="2086365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Benefits ITF Applies To </a:t>
            </a:r>
          </a:p>
        </p:txBody>
      </p:sp>
      <p:sp>
        <p:nvSpPr>
          <p:cNvPr id="3" name="Content Placeholder 2"/>
          <p:cNvSpPr>
            <a:spLocks noGrp="1"/>
          </p:cNvSpPr>
          <p:nvPr>
            <p:ph idx="1"/>
          </p:nvPr>
        </p:nvSpPr>
        <p:spPr>
          <a:xfrm>
            <a:off x="762001" y="1600200"/>
            <a:ext cx="11049000" cy="4716194"/>
          </a:xfrm>
        </p:spPr>
        <p:txBody>
          <a:bodyPr>
            <a:noAutofit/>
          </a:bodyPr>
          <a:lstStyle/>
          <a:p>
            <a:r>
              <a:rPr lang="en-US" sz="3200" dirty="0"/>
              <a:t>Compensation</a:t>
            </a:r>
          </a:p>
          <a:p>
            <a:r>
              <a:rPr lang="en-US" sz="3200" dirty="0"/>
              <a:t>Pension</a:t>
            </a:r>
          </a:p>
          <a:p>
            <a:r>
              <a:rPr lang="en-US" sz="3200" dirty="0"/>
              <a:t>Survivor’s Pension, and</a:t>
            </a:r>
          </a:p>
          <a:p>
            <a:r>
              <a:rPr lang="en-US" sz="3200" dirty="0"/>
              <a:t>DIC</a:t>
            </a:r>
          </a:p>
          <a:p>
            <a:pPr marL="0" indent="0">
              <a:buNone/>
            </a:pPr>
            <a:r>
              <a:rPr lang="en-US" sz="3200" dirty="0"/>
              <a:t>An ITF is specific to the benefit sought.  When the claim received is not for the same type of benefit identified on the ITF, the ITF may not be applied to the claim for purposes of effective date assignment. </a:t>
            </a:r>
          </a:p>
        </p:txBody>
      </p:sp>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a:p>
        </p:txBody>
      </p:sp>
    </p:spTree>
    <p:extLst>
      <p:ext uri="{BB962C8B-B14F-4D97-AF65-F5344CB8AC3E}">
        <p14:creationId xmlns:p14="http://schemas.microsoft.com/office/powerpoint/2010/main" val="2138563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79599" cy="1151592"/>
          </a:xfrm>
        </p:spPr>
        <p:txBody>
          <a:bodyPr/>
          <a:lstStyle/>
          <a:p>
            <a:r>
              <a:rPr lang="en-US" sz="4000" dirty="0">
                <a:effectLst>
                  <a:outerShdw blurRad="38100" dist="38100" dir="2700000" algn="tl">
                    <a:srgbClr val="000000">
                      <a:alpha val="43137"/>
                    </a:srgbClr>
                  </a:outerShdw>
                </a:effectLst>
              </a:rPr>
              <a:t>Benefits ITF Does Not Apply To </a:t>
            </a:r>
          </a:p>
        </p:txBody>
      </p:sp>
      <p:sp>
        <p:nvSpPr>
          <p:cNvPr id="3" name="Content Placeholder 2"/>
          <p:cNvSpPr>
            <a:spLocks noGrp="1"/>
          </p:cNvSpPr>
          <p:nvPr>
            <p:ph idx="1"/>
          </p:nvPr>
        </p:nvSpPr>
        <p:spPr>
          <a:xfrm>
            <a:off x="762001" y="1600200"/>
            <a:ext cx="11049000" cy="4716194"/>
          </a:xfrm>
        </p:spPr>
        <p:txBody>
          <a:bodyPr>
            <a:noAutofit/>
          </a:bodyPr>
          <a:lstStyle/>
          <a:p>
            <a:pPr marL="0" indent="0">
              <a:buNone/>
            </a:pPr>
            <a:r>
              <a:rPr lang="en-US" sz="3200" i="1" dirty="0"/>
              <a:t>Examples</a:t>
            </a:r>
            <a:r>
              <a:rPr lang="en-US" sz="3200" dirty="0"/>
              <a:t> of claims ITF does not apply to (not a complete list):</a:t>
            </a:r>
          </a:p>
          <a:p>
            <a:r>
              <a:rPr lang="en-US" sz="3200" dirty="0"/>
              <a:t>Dependency</a:t>
            </a:r>
          </a:p>
          <a:p>
            <a:r>
              <a:rPr lang="en-US" sz="3200" dirty="0"/>
              <a:t>Ancillary benefits</a:t>
            </a:r>
          </a:p>
          <a:p>
            <a:r>
              <a:rPr lang="en-US" sz="3200" dirty="0"/>
              <a:t>Requests for Reconsideration</a:t>
            </a:r>
          </a:p>
          <a:p>
            <a:r>
              <a:rPr lang="en-US" sz="3200" dirty="0"/>
              <a:t>Duplicate claims</a:t>
            </a:r>
          </a:p>
          <a:p>
            <a:r>
              <a:rPr lang="en-US" sz="3200" dirty="0"/>
              <a:t>Requests for review based on a clear and unmistakable error</a:t>
            </a:r>
          </a:p>
        </p:txBody>
      </p:sp>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a:p>
        </p:txBody>
      </p:sp>
    </p:spTree>
    <p:extLst>
      <p:ext uri="{BB962C8B-B14F-4D97-AF65-F5344CB8AC3E}">
        <p14:creationId xmlns:p14="http://schemas.microsoft.com/office/powerpoint/2010/main" val="32544929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RO317-839076992-10883</_dlc_DocId>
    <_dlc_DocIdUrl xmlns="b62c6c12-24c5-4d47-ac4d-c5cc93bcdf7b">
      <Url>https://vaww.vashare.vba.va.gov/sites/SPTNCIO/focusedveterans/training/VSRvirtualtraining/_layouts/15/DocIdRedir.aspx?ID=RO317-839076992-10883</Url>
      <Description>RO317-839076992-10883</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AADCA7-FCDF-492A-8FA8-4CA75F7669B5}">
  <ds:schemaRefs>
    <ds:schemaRef ds:uri="http://schemas.microsoft.com/sharepoint/events"/>
  </ds:schemaRefs>
</ds:datastoreItem>
</file>

<file path=customXml/itemProps2.xml><?xml version="1.0" encoding="utf-8"?>
<ds:datastoreItem xmlns:ds="http://schemas.openxmlformats.org/officeDocument/2006/customXml" ds:itemID="{CFF884E3-9269-4516-B465-F1E9AB25A9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35E050F-F6DD-446A-BC54-722BE857956D}">
  <ds:schemaRefs>
    <ds:schemaRef ds:uri="http://purl.org/dc/dcmitype/"/>
    <ds:schemaRef ds:uri="http://schemas.microsoft.com/office/2006/documentManagement/types"/>
    <ds:schemaRef ds:uri="b62c6c12-24c5-4d47-ac4d-c5cc93bcdf7b"/>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s>
</ds:datastoreItem>
</file>

<file path=customXml/itemProps4.xml><?xml version="1.0" encoding="utf-8"?>
<ds:datastoreItem xmlns:ds="http://schemas.openxmlformats.org/officeDocument/2006/customXml" ds:itemID="{94567239-2D12-4DA4-ACBD-83B3EAAAF4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10058</TotalTime>
  <Words>1233</Words>
  <Application>Microsoft Office PowerPoint</Application>
  <PresentationFormat>Widescreen</PresentationFormat>
  <Paragraphs>148</Paragraphs>
  <Slides>23</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Century Schoolbook</vt:lpstr>
      <vt:lpstr>Tahoma</vt:lpstr>
      <vt:lpstr>Times New Roman</vt:lpstr>
      <vt:lpstr>Verdana</vt:lpstr>
      <vt:lpstr>Wingdings</vt:lpstr>
      <vt:lpstr>Ppt0000000</vt:lpstr>
      <vt:lpstr>PowerPoint Presentation</vt:lpstr>
      <vt:lpstr>Objectives </vt:lpstr>
      <vt:lpstr>References</vt:lpstr>
      <vt:lpstr>Before March 24, 2015</vt:lpstr>
      <vt:lpstr>March 24, 2015</vt:lpstr>
      <vt:lpstr>Expiration of ITFs</vt:lpstr>
      <vt:lpstr>Status of ITFs</vt:lpstr>
      <vt:lpstr>Benefits ITF Applies To </vt:lpstr>
      <vt:lpstr>Benefits ITF Does Not Apply To </vt:lpstr>
      <vt:lpstr>Required Elements of an ITF</vt:lpstr>
      <vt:lpstr>Ways to Communicate an ITF</vt:lpstr>
      <vt:lpstr>Ways to Communicate an ITF (cont.)</vt:lpstr>
      <vt:lpstr>ITFs in VBMS</vt:lpstr>
      <vt:lpstr>Select a Status</vt:lpstr>
      <vt:lpstr>Entering an ITF in VBMS</vt:lpstr>
      <vt:lpstr>Incomplete ITF Letter</vt:lpstr>
      <vt:lpstr>ITF Acknowledgement Letter</vt:lpstr>
      <vt:lpstr>Incomplete VA Form 21-0966</vt:lpstr>
      <vt:lpstr>VA Form 21-0966 in VBMS?</vt:lpstr>
      <vt:lpstr>Request for Application</vt:lpstr>
      <vt:lpstr>Duplicate ITFs</vt:lpstr>
      <vt:lpstr>ITF VBMS Video</vt:lpstr>
      <vt:lpstr>PowerPoint Presentation</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Intent to File PowerPoint Presentation</dc:title>
  <dc:subject>Claims Assistant</dc:subject>
  <dc:creator>Department of Veterans Affairs, Veterans Benefits Administration, Compensation Service, STAFF</dc:creator>
  <cp:keywords>intent, file, process, procedures, dates, claims, informal, VSR</cp:keywords>
  <dc:description>This lesson explains the Intent to File and Request for Application procedures.</dc:description>
  <cp:lastModifiedBy>Kathy Poole</cp:lastModifiedBy>
  <cp:revision>539</cp:revision>
  <cp:lastPrinted>2017-08-03T14:23:56Z</cp:lastPrinted>
  <dcterms:created xsi:type="dcterms:W3CDTF">2014-04-30T02:32:11Z</dcterms:created>
  <dcterms:modified xsi:type="dcterms:W3CDTF">2018-06-28T18:07:34Z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y fmtid="{D5CDD505-2E9C-101B-9397-08002B2CF9AE}" pid="10" name="_dlc_DocIdItemGuid">
    <vt:lpwstr>2f73fe40-d55d-4127-af2b-59745a86e8ab</vt:lpwstr>
  </property>
</Properties>
</file>