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30"/>
  </p:notesMasterIdLst>
  <p:handoutMasterIdLst>
    <p:handoutMasterId r:id="rId31"/>
  </p:handoutMasterIdLst>
  <p:sldIdLst>
    <p:sldId id="257" r:id="rId6"/>
    <p:sldId id="258" r:id="rId7"/>
    <p:sldId id="259" r:id="rId8"/>
    <p:sldId id="276" r:id="rId9"/>
    <p:sldId id="277" r:id="rId10"/>
    <p:sldId id="278" r:id="rId11"/>
    <p:sldId id="280" r:id="rId12"/>
    <p:sldId id="279" r:id="rId13"/>
    <p:sldId id="281" r:id="rId14"/>
    <p:sldId id="296" r:id="rId15"/>
    <p:sldId id="297" r:id="rId16"/>
    <p:sldId id="283" r:id="rId17"/>
    <p:sldId id="284" r:id="rId18"/>
    <p:sldId id="293" r:id="rId19"/>
    <p:sldId id="287" r:id="rId20"/>
    <p:sldId id="295" r:id="rId21"/>
    <p:sldId id="294" r:id="rId22"/>
    <p:sldId id="288" r:id="rId23"/>
    <p:sldId id="289" r:id="rId24"/>
    <p:sldId id="290" r:id="rId25"/>
    <p:sldId id="292" r:id="rId26"/>
    <p:sldId id="298" r:id="rId27"/>
    <p:sldId id="299" r:id="rId28"/>
    <p:sldId id="274" r:id="rId29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B56638-FCD3-4F22-8685-EF1F4CEE9803}">
          <p14:sldIdLst>
            <p14:sldId id="257"/>
            <p14:sldId id="258"/>
            <p14:sldId id="259"/>
            <p14:sldId id="276"/>
            <p14:sldId id="277"/>
            <p14:sldId id="278"/>
            <p14:sldId id="280"/>
            <p14:sldId id="279"/>
            <p14:sldId id="281"/>
            <p14:sldId id="296"/>
            <p14:sldId id="297"/>
            <p14:sldId id="283"/>
            <p14:sldId id="284"/>
            <p14:sldId id="293"/>
            <p14:sldId id="287"/>
            <p14:sldId id="295"/>
            <p14:sldId id="294"/>
            <p14:sldId id="288"/>
            <p14:sldId id="289"/>
            <p14:sldId id="290"/>
            <p14:sldId id="292"/>
            <p14:sldId id="298"/>
            <p14:sldId id="299"/>
          </p14:sldIdLst>
        </p14:section>
        <p14:section name="Untitled Section" id="{98436A68-63DA-42FC-A1C7-6CA8FE94581D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7C5F1E"/>
    <a:srgbClr val="E7D0A4"/>
    <a:srgbClr val="6A5B3F"/>
    <a:srgbClr val="987734"/>
    <a:srgbClr val="AB8C4E"/>
    <a:srgbClr val="C6A156"/>
    <a:srgbClr val="E8D2A8"/>
    <a:srgbClr val="F5F0E9"/>
    <a:srgbClr val="BEA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9645" autoAdjust="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gs" Target="tags/tag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bacodmoint1.vba.va.gov/bl/21/LetterGenerator/LG.as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Service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>
                <a:latin typeface="Century Schoolbook" pitchFamily="18" charset="0"/>
              </a:rPr>
              <a:t>June 2018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Application and </a:t>
            </a:r>
          </a:p>
          <a:p>
            <a:pPr>
              <a:defRPr/>
            </a:pPr>
            <a:r>
              <a:rPr lang="en-US" sz="3600" b="1" kern="0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Payee Codes</a:t>
            </a:r>
            <a:endParaRPr lang="en-US" sz="6600" i="1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53803" y="292387"/>
            <a:ext cx="972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Incomplete Application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5712" y="1612006"/>
            <a:ext cx="10812888" cy="445609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 sz="2800">
                <a:solidFill>
                  <a:srgbClr val="1D327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fontAlgn="auto"/>
            <a:r>
              <a:rPr lang="en-US" b="1" i="1" u="sng" dirty="0"/>
              <a:t>Note</a:t>
            </a:r>
            <a:r>
              <a:rPr lang="en-US" u="sng" dirty="0"/>
              <a:t>:</a:t>
            </a:r>
            <a:r>
              <a:rPr lang="en-US" dirty="0"/>
              <a:t>  If a complete claim is submitted within one year of the date of receipt of an incomplete application, </a:t>
            </a:r>
          </a:p>
          <a:p>
            <a:pPr lvl="1" fontAlgn="auto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complete application filed as of the date the incomplete application form was received, but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date of receipt of the complete claim as the date of claim.</a:t>
            </a: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28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53803" y="292387"/>
            <a:ext cx="972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Incomplete Application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5712" y="1612006"/>
            <a:ext cx="10812888" cy="445609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 sz="2800">
                <a:solidFill>
                  <a:srgbClr val="1D327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fontAlgn="auto"/>
            <a:r>
              <a:rPr lang="en-US" b="1" i="1" u="sng" dirty="0"/>
              <a:t>Example:</a:t>
            </a:r>
            <a:r>
              <a:rPr lang="en-US" dirty="0"/>
              <a:t>  The Veteran submits a VA Form 21-526EZ, Application for Disability Compensation Benefits, which includes the following:</a:t>
            </a:r>
          </a:p>
          <a:p>
            <a:pPr lvl="1" fontAlgn="auto"/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Veteran’s name		- Signature</a:t>
            </a:r>
          </a:p>
          <a:p>
            <a:pPr lvl="1" fontAlgn="auto"/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Security number	- Disability listed:  right leg condition</a:t>
            </a:r>
          </a:p>
          <a:p>
            <a:pPr marL="457200" lvl="1" indent="0" fontAlgn="auto">
              <a:buNone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searches were completed with the information provided but no record was able to be retrieved via SHARE, VBMS, or CAPRI.  </a:t>
            </a:r>
          </a:p>
          <a:p>
            <a:pPr marL="457200" lvl="1" indent="0" fontAlgn="auto">
              <a:buNone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next step with this claim?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45712" y="5118266"/>
            <a:ext cx="11131641" cy="5106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 sz="2800">
                <a:solidFill>
                  <a:srgbClr val="1D327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/>
              <a:t>(Answer purposely not provide; instructor address.) </a:t>
            </a:r>
          </a:p>
        </p:txBody>
      </p:sp>
    </p:spTree>
    <p:extLst>
      <p:ext uri="{BB962C8B-B14F-4D97-AF65-F5344CB8AC3E}">
        <p14:creationId xmlns:p14="http://schemas.microsoft.com/office/powerpoint/2010/main" val="268948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Incomplete Application Based on Exposure Allegation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11346288" cy="4456090"/>
          </a:xfrm>
        </p:spPr>
        <p:txBody>
          <a:bodyPr>
            <a:normAutofit/>
          </a:bodyPr>
          <a:lstStyle/>
          <a:p>
            <a:r>
              <a:rPr lang="en-US" sz="3200" dirty="0"/>
              <a:t>An allegation of exposure to a potentially hazardous substance during service without an associated claim for SC for a specific disability resulting from the exposure is not a substantially complete claim. In these cases, follow the incomplete application procedures. In the notification letter, also: 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 the Veteran that exposure, in and of itself, is not a disability, and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the Veteran to identify the disability(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that resulted from exposure during service.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15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Incomplete Application Based on Exposure Allegation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11434266" cy="4743272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i="1" dirty="0"/>
              <a:t>Important</a:t>
            </a:r>
            <a:r>
              <a:rPr lang="en-US" sz="3200" dirty="0"/>
              <a:t>:  Do not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the claim as a denial, or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EP control for the incomplete claim unless there are other complete claims also submitted.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Examples: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				- Herbicides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 Orange				- Asbestos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Mustard Gas				- Other hazards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hazards during service in Southwest Asia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Note: These allegations can be in conjunction with a named disability but these cannot be proven as a disability.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95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11346288" cy="4456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Please refer to the Student Handout for Practical Exercise Questions.  </a:t>
            </a:r>
          </a:p>
          <a:p>
            <a:pPr marL="0" indent="0" algn="ctr">
              <a:buNone/>
            </a:pPr>
            <a:r>
              <a:rPr lang="en-US" dirty="0"/>
              <a:t>Four VA Form 21-526EZs will be located within lesson materials.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74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Payee code is a mandatory field needed during the claims establishment process. VBMS will provide a list of options from a drop down menu. </a:t>
            </a:r>
          </a:p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336800" y="2768600"/>
            <a:ext cx="7797799" cy="3263900"/>
            <a:chOff x="1866900" y="2768600"/>
            <a:chExt cx="7797799" cy="3263900"/>
          </a:xfrm>
        </p:grpSpPr>
        <p:pic>
          <p:nvPicPr>
            <p:cNvPr id="9" name="Picture 8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6900" y="2768600"/>
              <a:ext cx="7797799" cy="3263900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10" name="Oval 9"/>
            <p:cNvSpPr/>
            <p:nvPr/>
          </p:nvSpPr>
          <p:spPr bwMode="auto">
            <a:xfrm>
              <a:off x="7785100" y="3225800"/>
              <a:ext cx="736600" cy="3048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441700" y="3225800"/>
              <a:ext cx="876300" cy="31115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8521700" y="3378200"/>
              <a:ext cx="876300" cy="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>
              <a:innerShdw blurRad="114300">
                <a:prstClr val="black"/>
              </a:innerShdw>
            </a:effectLst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2514600" y="3346450"/>
              <a:ext cx="9271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>
              <a:innerShdw blurRad="114300">
                <a:prstClr val="black"/>
              </a:innerShdw>
            </a:effectLst>
          </p:spPr>
        </p:cxnSp>
      </p:grpSp>
    </p:spTree>
    <p:extLst>
      <p:ext uri="{BB962C8B-B14F-4D97-AF65-F5344CB8AC3E}">
        <p14:creationId xmlns:p14="http://schemas.microsoft.com/office/powerpoint/2010/main" val="4240323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257425" y="1463675"/>
            <a:ext cx="7677150" cy="4695825"/>
            <a:chOff x="2257425" y="1463675"/>
            <a:chExt cx="7677150" cy="469582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7425" y="1463675"/>
              <a:ext cx="7677150" cy="469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val 6"/>
            <p:cNvSpPr/>
            <p:nvPr/>
          </p:nvSpPr>
          <p:spPr bwMode="auto">
            <a:xfrm>
              <a:off x="4178300" y="2330450"/>
              <a:ext cx="736600" cy="3048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4762500" y="1463675"/>
              <a:ext cx="2235200" cy="3048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6756400" y="1768474"/>
              <a:ext cx="787400" cy="45402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>
              <a:innerShdw blurRad="114300">
                <a:prstClr val="black"/>
              </a:innerShdw>
            </a:effectLst>
          </p:spPr>
        </p:cxnSp>
      </p:grpSp>
    </p:spTree>
    <p:extLst>
      <p:ext uri="{BB962C8B-B14F-4D97-AF65-F5344CB8AC3E}">
        <p14:creationId xmlns:p14="http://schemas.microsoft.com/office/powerpoint/2010/main" val="344327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47165" y="1371600"/>
            <a:ext cx="10945906" cy="4679951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The appropriate payee code is assigned by the user during claims establishment: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811927"/>
              </p:ext>
            </p:extLst>
          </p:nvPr>
        </p:nvGraphicFramePr>
        <p:xfrm>
          <a:off x="1352283" y="2318198"/>
          <a:ext cx="4210317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7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Payee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b="1" dirty="0"/>
                        <a:t>Veteran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First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Second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Third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Fourth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Fifth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Sixth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Seventh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Eighth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Ninth Payee Recipient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069480"/>
              </p:ext>
            </p:extLst>
          </p:nvPr>
        </p:nvGraphicFramePr>
        <p:xfrm>
          <a:off x="6463049" y="2303172"/>
          <a:ext cx="4243051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7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Payee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Spouse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C&amp;P First Child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Second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Third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Fourth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Fifth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Sixth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Seventh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Eighth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Ninth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975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47165" y="1397000"/>
            <a:ext cx="10945906" cy="4654551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The appropriate payee code is assigned by the user during claims establishment: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83275"/>
              </p:ext>
            </p:extLst>
          </p:nvPr>
        </p:nvGraphicFramePr>
        <p:xfrm>
          <a:off x="1056069" y="2279561"/>
          <a:ext cx="4227131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7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Payee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Tenth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Eleventh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r>
                        <a:rPr lang="en-US" dirty="0">
                          <a:effectLst/>
                        </a:rPr>
                        <a:t>&amp;P Twelfth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Thirteenth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Fourteenth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Fifteenth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C&amp;P Sixteenth 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Seventeenth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Eighteenth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C&amp;P Nineteenth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522702"/>
              </p:ext>
            </p:extLst>
          </p:nvPr>
        </p:nvGraphicFramePr>
        <p:xfrm>
          <a:off x="5814812" y="2290293"/>
          <a:ext cx="5827689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42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Vendor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Consolidated Payee 1st group of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Consolidated Payee 2nd group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Consolidated Payee 3rd group of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Consolidated Payee 4th group of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Consolidated Payee 5th group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Consolidated Payee 6th group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Consolidated Payee 7th group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Consolidated Payee 8th group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Consolidated Payee 9th group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896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47165" y="1320800"/>
            <a:ext cx="10945906" cy="4730751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The appropriate payee code is assigned by the user during claims establishment: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276288"/>
              </p:ext>
            </p:extLst>
          </p:nvPr>
        </p:nvGraphicFramePr>
        <p:xfrm>
          <a:off x="1056069" y="2279561"/>
          <a:ext cx="4277931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7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Payee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First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Second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Third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Fourth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Fifth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Sixth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Seventh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Eighth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CH35 Ninth 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Dependent Father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288171"/>
              </p:ext>
            </p:extLst>
          </p:nvPr>
        </p:nvGraphicFramePr>
        <p:xfrm>
          <a:off x="5814812" y="2290293"/>
          <a:ext cx="5686022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14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Dependent Mother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DIC Award 38 USC412(a) First Payee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DIC Award 38 USC412(a) Second 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DIC Award 38 USC412(a) Third Payee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DIC Award 38 USC412(a) Fourth Payee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DIC Award 38 USC412(a) Fifth 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DIC Award 38 USC412(a) Sixth 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DIC Award 38 USC412(a) Seventh 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DIC Award 38 USC412(a) Eighth 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DIC Award 38 USC412(a) Ninth 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17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Identify a substantially complete application. </a:t>
            </a:r>
          </a:p>
          <a:p>
            <a:pPr lvl="0"/>
            <a:r>
              <a:rPr lang="en-US" dirty="0"/>
              <a:t>Identify an incomplete application.</a:t>
            </a:r>
          </a:p>
          <a:p>
            <a:r>
              <a:rPr lang="en-US" dirty="0"/>
              <a:t>Select proper actions when an incomplete application is received.</a:t>
            </a:r>
          </a:p>
          <a:p>
            <a:pPr lvl="0"/>
            <a:r>
              <a:rPr lang="en-US" dirty="0"/>
              <a:t>Select proper actions when a claim is based on allegation of exposure.</a:t>
            </a:r>
          </a:p>
          <a:p>
            <a:r>
              <a:rPr lang="en-US" dirty="0"/>
              <a:t>Identify when a Payee Code is required.</a:t>
            </a:r>
          </a:p>
          <a:p>
            <a:r>
              <a:rPr lang="en-US" dirty="0"/>
              <a:t>Determine the correct Payee Code to apply during Claims Establishment.</a:t>
            </a:r>
          </a:p>
          <a:p>
            <a:pPr lvl="0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1765" y="1408114"/>
            <a:ext cx="10945906" cy="4262437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The appropriate payee code is assigned by the user during claims establishment: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1431"/>
              </p:ext>
            </p:extLst>
          </p:nvPr>
        </p:nvGraphicFramePr>
        <p:xfrm>
          <a:off x="1056069" y="2279561"/>
          <a:ext cx="4919728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0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First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Second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Third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Fourth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Fifth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Sixth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Seventh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Eighth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Ninth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Tenth Claimant Burial/Accrued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77199"/>
              </p:ext>
            </p:extLst>
          </p:nvPr>
        </p:nvGraphicFramePr>
        <p:xfrm>
          <a:off x="6349284" y="2303172"/>
          <a:ext cx="4932608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67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661">
                <a:tc>
                  <a:txBody>
                    <a:bodyPr/>
                    <a:lstStyle/>
                    <a:p>
                      <a:r>
                        <a:rPr lang="en-US" dirty="0"/>
                        <a:t>Payee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Institutional Veteran CFR3.852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383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 – Practice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11346288" cy="4456090"/>
          </a:xfrm>
        </p:spPr>
        <p:txBody>
          <a:bodyPr>
            <a:normAutofit/>
          </a:bodyPr>
          <a:lstStyle/>
          <a:p>
            <a:r>
              <a:rPr lang="en-US" dirty="0"/>
              <a:t>Example 1:  Veteran submits a VA Form 21P-527EZ, Application for Pension, on January 26, 2018. Which payee code would be utilized in this situation? </a:t>
            </a:r>
          </a:p>
          <a:p>
            <a:pPr marL="0" indent="0" algn="ctr">
              <a:buNone/>
            </a:pPr>
            <a:r>
              <a:rPr lang="en-US" dirty="0"/>
              <a:t>(Answer purposely not provide; instructor address.) </a:t>
            </a:r>
          </a:p>
          <a:p>
            <a:endParaRPr lang="en-US" dirty="0"/>
          </a:p>
          <a:p>
            <a:r>
              <a:rPr lang="en-US" dirty="0"/>
              <a:t>Example 2:  Surviving spouse submits a VA Form 21P-534EZ, Application for DIC, Death Pension and/or Accrued Benefits, on December 14, 2017.  Which payee code would be utilized in this situation? </a:t>
            </a:r>
          </a:p>
          <a:p>
            <a:pPr marL="0" indent="0" algn="ctr">
              <a:buNone/>
            </a:pPr>
            <a:r>
              <a:rPr lang="en-US" dirty="0"/>
              <a:t>(Answer purposely not provide; instructor address.)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61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 – Practice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11346288" cy="4456090"/>
          </a:xfrm>
        </p:spPr>
        <p:txBody>
          <a:bodyPr>
            <a:normAutofit/>
          </a:bodyPr>
          <a:lstStyle/>
          <a:p>
            <a:r>
              <a:rPr lang="en-US" dirty="0"/>
              <a:t>Example 3:  Veteran’s name is Michelle. Veteran’s spouse, Roger, submits a claim for apportionment for daughter, Clara. Which payee code would be utilized in this situation?   </a:t>
            </a:r>
          </a:p>
          <a:p>
            <a:pPr marL="0" indent="0" algn="ctr">
              <a:buNone/>
            </a:pPr>
            <a:r>
              <a:rPr lang="en-US" dirty="0"/>
              <a:t>(Answer purposely not provide; instructor address.) </a:t>
            </a:r>
          </a:p>
          <a:p>
            <a:pPr algn="ctr"/>
            <a:endParaRPr lang="en-US" dirty="0"/>
          </a:p>
          <a:p>
            <a:r>
              <a:rPr lang="en-US" dirty="0"/>
              <a:t>Example 4: Veteran’s name is Samuel. Veteran’s daughter, Emily, submits a claim for apportionment. Which payee code would be utilized in this situation? </a:t>
            </a:r>
          </a:p>
          <a:p>
            <a:pPr marL="0" indent="0" algn="ctr">
              <a:buNone/>
            </a:pPr>
            <a:r>
              <a:rPr lang="en-US" dirty="0"/>
              <a:t>(Answer purposely not provide; instructor address.)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07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Payee Code – Practice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11346288" cy="44560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Example 5:  Veteran’s name is Lauren. Veteran submits a VA Form 21-526, Veterans Application for Compensation and/or Pension. Which payee code would be utilized in this situation?   </a:t>
            </a:r>
          </a:p>
          <a:p>
            <a:pPr marL="0" indent="0" algn="ctr">
              <a:buNone/>
            </a:pPr>
            <a:r>
              <a:rPr lang="en-US" dirty="0"/>
              <a:t>(Answer purposely not provide; instructor address.) </a:t>
            </a:r>
          </a:p>
          <a:p>
            <a:pPr marL="0" indent="0" algn="ctr">
              <a:buNone/>
            </a:pPr>
            <a:r>
              <a:rPr lang="en-US" dirty="0"/>
              <a:t> </a:t>
            </a:r>
          </a:p>
          <a:p>
            <a:r>
              <a:rPr lang="en-US" dirty="0"/>
              <a:t>Example 6: Veteran’s name is Eric. Veteran submits a VA Form 21-526EZ, Application for Disability Compensation and Related Compensation Benefits. Which payee code would be utilized in this situation? </a:t>
            </a:r>
          </a:p>
          <a:p>
            <a:pPr marL="0" indent="0" algn="ctr">
              <a:buNone/>
            </a:pPr>
            <a:r>
              <a:rPr lang="en-US" dirty="0"/>
              <a:t>(Answer purposely not provide; instructor address.) </a:t>
            </a:r>
          </a:p>
          <a:p>
            <a:pPr marL="0" indent="0">
              <a:buNone/>
            </a:pPr>
            <a:r>
              <a:rPr lang="en-US" sz="2600" u="sng" dirty="0"/>
              <a:t>Note</a:t>
            </a:r>
            <a:r>
              <a:rPr lang="en-US" sz="2600" dirty="0"/>
              <a:t>:  Example 6 is the most common form received when Veteran’s apply for Compensation.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6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0" y="2828836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5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55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5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8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66"/>
                </a:solidFill>
              </a:rPr>
              <a:t>M21-1, Part I, Chapter 1, Section B, Criteria for Substantially Complete Applications</a:t>
            </a:r>
          </a:p>
          <a:p>
            <a:r>
              <a:rPr lang="fr-FR" dirty="0">
                <a:solidFill>
                  <a:srgbClr val="000066"/>
                </a:solidFill>
              </a:rPr>
              <a:t>M21-1, Part III, Subpart ii, Chapter 2, Section B, What Constitues a Substantially Complete Application </a:t>
            </a:r>
          </a:p>
          <a:p>
            <a:r>
              <a:rPr lang="fr-FR" dirty="0">
                <a:solidFill>
                  <a:srgbClr val="000066"/>
                </a:solidFill>
              </a:rPr>
              <a:t>38 CFR 3.160 (a)</a:t>
            </a:r>
          </a:p>
          <a:p>
            <a:r>
              <a:rPr lang="fr-FR" dirty="0">
                <a:solidFill>
                  <a:srgbClr val="000066"/>
                </a:solidFill>
              </a:rPr>
              <a:t>38 CFR 3.159(a)(3)</a:t>
            </a:r>
          </a:p>
          <a:p>
            <a:r>
              <a:rPr lang="en-US" dirty="0">
                <a:solidFill>
                  <a:srgbClr val="000066"/>
                </a:solidFill>
              </a:rPr>
              <a:t>M21-4, Appendix A, Section II, Payee Codes</a:t>
            </a:r>
          </a:p>
          <a:p>
            <a:r>
              <a:rPr lang="en-US" dirty="0">
                <a:solidFill>
                  <a:srgbClr val="000066"/>
                </a:solidFill>
              </a:rPr>
              <a:t>M21-4, Appendix B, Section I, End Products </a:t>
            </a:r>
          </a:p>
          <a:p>
            <a:endParaRPr lang="en-US" i="1" dirty="0">
              <a:solidFill>
                <a:srgbClr val="000066"/>
              </a:solidFill>
            </a:endParaRPr>
          </a:p>
          <a:p>
            <a:endParaRPr lang="en-US" i="1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Substantially Complete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 substantially complete application must include the following:</a:t>
            </a:r>
          </a:p>
          <a:p>
            <a:r>
              <a:rPr lang="en-US" dirty="0"/>
              <a:t>claimant’s name and relationship to the Veteran, if applicable</a:t>
            </a:r>
          </a:p>
          <a:p>
            <a:r>
              <a:rPr lang="en-US" dirty="0"/>
              <a:t>sufficient service information for the VA to verify the Veteran’s service, if applicable</a:t>
            </a:r>
          </a:p>
          <a:p>
            <a:r>
              <a:rPr lang="en-US" dirty="0"/>
              <a:t>benefit claimed</a:t>
            </a:r>
          </a:p>
          <a:p>
            <a:r>
              <a:rPr lang="en-US" dirty="0"/>
              <a:t>disability(</a:t>
            </a:r>
            <a:r>
              <a:rPr lang="en-US" dirty="0" err="1"/>
              <a:t>ies</a:t>
            </a:r>
            <a:r>
              <a:rPr lang="en-US" dirty="0"/>
              <a:t>) on which the claim for benefits is based </a:t>
            </a:r>
          </a:p>
          <a:p>
            <a:r>
              <a:rPr lang="en-US" dirty="0"/>
              <a:t>signature of the claimant or another legally authorized individual, and</a:t>
            </a:r>
          </a:p>
          <a:p>
            <a:r>
              <a:rPr lang="en-US" dirty="0"/>
              <a:t>statement of income for Veterans pension, Survivors pension, or Parents' Dependency and Indemnity Compensation (DIC), if claimed.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4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Substantially Complete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4469815" cy="445609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Upon receipt of an application for benefits, VA must determine the claim is substantially complete. 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Note</a:t>
            </a:r>
            <a:r>
              <a:rPr lang="en-US" dirty="0"/>
              <a:t>:  If the claim was received on an EZ form, then in most instances the requirements regarding Section 5103 notice has been fulfilled.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879" y="1672845"/>
            <a:ext cx="6962332" cy="45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06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Acceptable Signature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4" y="1764406"/>
            <a:ext cx="11346288" cy="445609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Faxed or photocopied versions of original wet signatures are acceptable for VA purposes.</a:t>
            </a:r>
          </a:p>
          <a:p>
            <a:r>
              <a:rPr lang="en-US" dirty="0"/>
              <a:t>Accept any electronic or digital signature or other image of a signature on a claim or appeal for benefits, or associated form, unless there are clear indications of fraud. </a:t>
            </a:r>
          </a:p>
          <a:p>
            <a:r>
              <a:rPr lang="en-US" dirty="0"/>
              <a:t>Accept signatures by </a:t>
            </a:r>
            <a:r>
              <a:rPr lang="en-US" i="1" dirty="0"/>
              <a:t>X</a:t>
            </a:r>
            <a:r>
              <a:rPr lang="en-US" dirty="0"/>
              <a:t> mark or thumbprint </a:t>
            </a:r>
            <a:r>
              <a:rPr lang="en-US" b="1" i="1" dirty="0"/>
              <a:t>only</a:t>
            </a:r>
            <a:r>
              <a:rPr lang="en-US" dirty="0"/>
              <a:t> if any one of the following individuals (or group of individuals) witness the mark or thumbprint: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persons who give their addresses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VA employee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Veterans service organization (VSO) representative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attorney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accredited agent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notary public, or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having the authority to administer oaths for general purposes.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9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04552" y="1687132"/>
            <a:ext cx="96462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absence of any of the required information, the application is considered incomplete. </a:t>
            </a:r>
          </a:p>
          <a:p>
            <a:endParaRPr lang="en-US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56834" y="323370"/>
            <a:ext cx="972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Incomplete Application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90462"/>
              </p:ext>
            </p:extLst>
          </p:nvPr>
        </p:nvGraphicFramePr>
        <p:xfrm>
          <a:off x="1204890" y="2654299"/>
          <a:ext cx="10314010" cy="33772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4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626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0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Whenever possible, contact the claimant first by telephone to obtain the information needed to complete the application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657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the information cannot be obtained by telephone:</a:t>
                      </a:r>
                    </a:p>
                    <a:p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-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establish an EP 400, </a:t>
                      </a:r>
                      <a:r>
                        <a:rPr lang="en-US" sz="2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</a:t>
                      </a:r>
                    </a:p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-change the erroneously established EP to an EP 400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/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-with an </a:t>
                      </a:r>
                      <a:r>
                        <a:rPr lang="en-US" sz="22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Incomplete Application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claim label, and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/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-use the date the application was received as the control date.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93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53803" y="292387"/>
            <a:ext cx="972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Incomplete Application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266736"/>
              </p:ext>
            </p:extLst>
          </p:nvPr>
        </p:nvGraphicFramePr>
        <p:xfrm>
          <a:off x="2485623" y="1864474"/>
          <a:ext cx="8128000" cy="3261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3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4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Cancel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any other erroneously established EP associated with the incomplete claim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Notate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incomplete application in the claims folder by changing the document’s subject to </a:t>
                      </a:r>
                      <a:r>
                        <a:rPr lang="en-US" sz="22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Incomplete Application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Print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copy of the incomplete application.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 </a:t>
                      </a:r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blocks on the application in red that require the claimant’s attention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582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53803" y="292387"/>
            <a:ext cx="972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Incomplete Application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7053"/>
              </p:ext>
            </p:extLst>
          </p:nvPr>
        </p:nvGraphicFramePr>
        <p:xfrm>
          <a:off x="2627290" y="1478108"/>
          <a:ext cx="8128000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3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4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the </a:t>
                      </a:r>
                      <a:r>
                        <a:rPr lang="en-US" sz="20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Incomplete Application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letter included in the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Letter Creator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tool or equivalent letter from Personal Computer Generated Letters (PCGL) to return the incomplete application to the claimant and claimant’s representative, if any.  Include notice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-of the information VA needs to consider the application complete, and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-that failure to submit a substantially complete application within one year will result in no benefit being paid or furnished by reason of that application.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copy of the </a:t>
                      </a:r>
                      <a:r>
                        <a:rPr lang="en-US" sz="20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Incomplete Application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letter to the claims folder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Clear the EP 400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68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a92e5099b9d4665426d5e2f5210929e0">
  <xsd:schema xmlns:xsd="http://www.w3.org/2001/XMLSchema" xmlns:xs="http://www.w3.org/2001/XMLSchema" xmlns:p="http://schemas.microsoft.com/office/2006/metadata/properties" xmlns:ns2="b62c6c12-24c5-4d47-ac4d-c5cc93bcdf7b" targetNamespace="http://schemas.microsoft.com/office/2006/metadata/properties" ma:root="true" ma:fieldsID="f00e8daebf23d3a43a83cbf8cd51dded" ns2:_="">
    <xsd:import namespace="b62c6c12-24c5-4d47-ac4d-c5cc93bcdf7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6c12-24c5-4d47-ac4d-c5cc93bcdf7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62c6c12-24c5-4d47-ac4d-c5cc93bcdf7b">RO317-839076992-10498</_dlc_DocId>
    <_dlc_DocIdUrl xmlns="b62c6c12-24c5-4d47-ac4d-c5cc93bcdf7b">
      <Url>https://vaww.vashare.vba.va.gov/sites/SPTNCIO/focusedveterans/training/VSRvirtualtraining/_layouts/15/DocIdRedir.aspx?ID=RO317-839076992-10498</Url>
      <Description>RO317-839076992-10498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64BE16-A31F-4B55-9378-2799B208E87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0F15CAB-3322-419A-9E4D-F2D48F3006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c6c12-24c5-4d47-ac4d-c5cc93bcdf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5E050F-F6DD-446A-BC54-722BE857956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62c6c12-24c5-4d47-ac4d-c5cc93bcdf7b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6379</TotalTime>
  <Words>1459</Words>
  <Application>Microsoft Office PowerPoint</Application>
  <PresentationFormat>Widescreen</PresentationFormat>
  <Paragraphs>322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Century Schoolbook</vt:lpstr>
      <vt:lpstr>Tahoma</vt:lpstr>
      <vt:lpstr>Times New Roman</vt:lpstr>
      <vt:lpstr>Wingdings</vt:lpstr>
      <vt:lpstr>Ppt0000000</vt:lpstr>
      <vt:lpstr>PowerPoint Presentation</vt:lpstr>
      <vt:lpstr>Objectives</vt:lpstr>
      <vt:lpstr>References</vt:lpstr>
      <vt:lpstr>Criteria for Substantially Complete Applications</vt:lpstr>
      <vt:lpstr>Criteria for Substantially Complete Applications</vt:lpstr>
      <vt:lpstr>Acceptable Signature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Incomplete Application Based on Exposure Allegation</vt:lpstr>
      <vt:lpstr>Incomplete Application Based on Exposure Allegation</vt:lpstr>
      <vt:lpstr>Practical Exercise</vt:lpstr>
      <vt:lpstr>Payee Code</vt:lpstr>
      <vt:lpstr>Payee Code</vt:lpstr>
      <vt:lpstr>Payee Code</vt:lpstr>
      <vt:lpstr>Payee Code</vt:lpstr>
      <vt:lpstr>Payee Code</vt:lpstr>
      <vt:lpstr>Payee Code</vt:lpstr>
      <vt:lpstr>Payee Code – Practice Exercise</vt:lpstr>
      <vt:lpstr>Payee Code – Practice Exercise</vt:lpstr>
      <vt:lpstr>Payee Code – Practice Exercise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Complete Application and Payee Codes PowerPoint Presentation</dc:title>
  <dc:subject>Claims Assistant</dc:subject>
  <dc:creator>Department of Veterans Affairs, Veterans Benefits Administration, Compensation Service, STAFF</dc:creator>
  <cp:keywords>incomplete application,complete application,payee codes,signature</cp:keywords>
  <dc:description>This lesson explains the criteria for a substantially complete application and proper action to take for incomplete applications.</dc:description>
  <cp:lastModifiedBy>Kathy Poole</cp:lastModifiedBy>
  <cp:revision>463</cp:revision>
  <dcterms:created xsi:type="dcterms:W3CDTF">2014-04-30T02:32:11Z</dcterms:created>
  <dcterms:modified xsi:type="dcterms:W3CDTF">2018-06-28T15:59:05Z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_dlc_DocIdItemGuid">
    <vt:lpwstr>50a17f46-3632-4a61-8ea0-f6d785373f38</vt:lpwstr>
  </property>
  <property fmtid="{D5CDD505-2E9C-101B-9397-08002B2CF9AE}" pid="9" name="Language">
    <vt:lpwstr>en</vt:lpwstr>
  </property>
  <property fmtid="{D5CDD505-2E9C-101B-9397-08002B2CF9AE}" pid="10" name="Type">
    <vt:lpwstr>Presentation</vt:lpwstr>
  </property>
</Properties>
</file>