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8"/>
  </p:notesMasterIdLst>
  <p:handoutMasterIdLst>
    <p:handoutMasterId r:id="rId29"/>
  </p:handoutMasterIdLst>
  <p:sldIdLst>
    <p:sldId id="257" r:id="rId6"/>
    <p:sldId id="258" r:id="rId7"/>
    <p:sldId id="259" r:id="rId8"/>
    <p:sldId id="278" r:id="rId9"/>
    <p:sldId id="260" r:id="rId10"/>
    <p:sldId id="264" r:id="rId11"/>
    <p:sldId id="265" r:id="rId12"/>
    <p:sldId id="262" r:id="rId13"/>
    <p:sldId id="276" r:id="rId14"/>
    <p:sldId id="266" r:id="rId15"/>
    <p:sldId id="267" r:id="rId16"/>
    <p:sldId id="269" r:id="rId17"/>
    <p:sldId id="268" r:id="rId18"/>
    <p:sldId id="270" r:id="rId19"/>
    <p:sldId id="271" r:id="rId20"/>
    <p:sldId id="272" r:id="rId21"/>
    <p:sldId id="273" r:id="rId22"/>
    <p:sldId id="274" r:id="rId23"/>
    <p:sldId id="275" r:id="rId24"/>
    <p:sldId id="277" r:id="rId25"/>
    <p:sldId id="261" r:id="rId26"/>
    <p:sldId id="256"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75"/>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6/27/2018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2751966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19957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vbaw.vba.va.gov/vbms/videos/Upload_Document_VBMS_Minute.wm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33133/M21-1-Part-III-Subpart-ii-Chapter-3-Section-E-Establishing-an-Appellate-Record?query=letter%20creator" TargetMode="External"/><Relationship Id="rId7" Type="http://schemas.openxmlformats.org/officeDocument/2006/relationships/hyperlink" Target="https://vaww.vrm.km.va.gov/system/templates/selfservice/va_kanew/help/agent/locale/en-US/portal/554400000001034/content/554400000014111/M21-1-Part-III-Subpart-ii-Chapter-1-Section-B-Mail-Management?query=return%20mail#6" TargetMode="External"/><Relationship Id="rId2" Type="http://schemas.openxmlformats.org/officeDocument/2006/relationships/hyperlink" Target="https://vaww.vrm.km.va.gov/system/templates/selfservice/va_kanew/help/agent/locale/en-US/portal/554400000001034/content/554400000014065/M21-1-Part-I-Chapter-1-Section-B-Duty-to-Notify-Under-38-USC-5102-and-5103?query=letter%20creator" TargetMode="External"/><Relationship Id="rId1" Type="http://schemas.openxmlformats.org/officeDocument/2006/relationships/slideLayout" Target="../slideLayouts/slideLayout2.xml"/><Relationship Id="rId6" Type="http://schemas.openxmlformats.org/officeDocument/2006/relationships/hyperlink" Target="https://vaww.vrm.km.va.gov/system/templates/selfservice/va_kanew/help/agent/locale/en-US/portal/554400000001034/content/554400000014111/M21-1-Part-III-Subpart-ii-Chapter-1-Section-B-Mail-Management?query=unidentifiable" TargetMode="External"/><Relationship Id="rId5" Type="http://schemas.openxmlformats.org/officeDocument/2006/relationships/hyperlink" Target="https://vaww.vrm.km.va.gov/system/templates/selfservice/va_kanew/help/agent/locale/en-US/portal/554400000001034/content/554400000014112/M21-1-Part-III-Subpart-ii-Chapter-1-Section-C-Initial-Screening-Policies?query=letter%20creator" TargetMode="External"/><Relationship Id="rId4" Type="http://schemas.openxmlformats.org/officeDocument/2006/relationships/hyperlink" Target="https://vaww.vrm.km.va.gov/system/templates/selfservice/va_kanew/help/agent/locale/en-US/portal/554400000001034/content/554400000014077/M21-1-Part-I-Chapter-3-Section-B-A-Representatives-Right-to-Notification-and-Review-of-Records?query=letter%20creat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vbaw.vba.va.gov/bl/21/index.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June 2018</a:t>
            </a:r>
          </a:p>
        </p:txBody>
      </p:sp>
      <p:sp>
        <p:nvSpPr>
          <p:cNvPr id="4" name="Rectangle 2"/>
          <p:cNvSpPr txBox="1">
            <a:spLocks noChangeArrowheads="1"/>
          </p:cNvSpPr>
          <p:nvPr/>
        </p:nvSpPr>
        <p:spPr bwMode="auto">
          <a:xfrm>
            <a:off x="2209800" y="4956220"/>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solidFill>
                  <a:srgbClr val="1D3275"/>
                </a:solidFill>
                <a:latin typeface="Verdana" pitchFamily="34" charset="0"/>
              </a:rPr>
              <a:t>Letter Creator</a:t>
            </a:r>
            <a:endParaRPr lang="en-US" sz="6600" i="1" kern="0" dirty="0">
              <a:solidFill>
                <a:srgbClr val="003366"/>
              </a:solidFill>
              <a:latin typeface="Verdana" pitchFamily="34"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3" name="Content Placeholder 2"/>
          <p:cNvSpPr>
            <a:spLocks noGrp="1"/>
          </p:cNvSpPr>
          <p:nvPr>
            <p:ph idx="1"/>
          </p:nvPr>
        </p:nvSpPr>
        <p:spPr/>
        <p:txBody>
          <a:bodyPr/>
          <a:lstStyle/>
          <a:p>
            <a:r>
              <a:rPr lang="en-US" sz="2400" dirty="0"/>
              <a:t>To begin, enter the Veteran’s file number in the SSN or File Number Field as shown below: </a:t>
            </a:r>
          </a:p>
          <a:p>
            <a:endParaRPr lang="en-US" dirty="0"/>
          </a:p>
          <a:p>
            <a:endParaRPr lang="en-US" dirty="0"/>
          </a:p>
          <a:p>
            <a:endParaRPr lang="en-US" sz="2000" dirty="0"/>
          </a:p>
          <a:p>
            <a:endParaRPr lang="en-US" sz="2000" dirty="0"/>
          </a:p>
          <a:p>
            <a:pPr marL="0" indent="0">
              <a:buNone/>
            </a:pPr>
            <a:endParaRPr lang="en-US" sz="2000"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528" y="3043506"/>
            <a:ext cx="64293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2640169" y="3043506"/>
            <a:ext cx="4031087" cy="111637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6" name="Right Arrow 5"/>
          <p:cNvSpPr/>
          <p:nvPr/>
        </p:nvSpPr>
        <p:spPr bwMode="auto">
          <a:xfrm>
            <a:off x="1210613" y="3449777"/>
            <a:ext cx="1429555" cy="303827"/>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70736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486" y="1634566"/>
            <a:ext cx="4419336" cy="426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69227" y="2204107"/>
            <a:ext cx="6546761" cy="2677656"/>
          </a:xfrm>
          <a:prstGeom prst="rect">
            <a:avLst/>
          </a:prstGeom>
        </p:spPr>
        <p:txBody>
          <a:bodyPr wrap="square">
            <a:spAutoFit/>
          </a:bodyPr>
          <a:lstStyle/>
          <a:p>
            <a:pPr marL="457200" indent="-457200">
              <a:buFont typeface="Wingdings" panose="05000000000000000000" pitchFamily="2" charset="2"/>
              <a:buChar char="Ø"/>
            </a:pPr>
            <a:r>
              <a:rPr lang="en-US" sz="2800" dirty="0">
                <a:solidFill>
                  <a:srgbClr val="1D3275"/>
                </a:solidFill>
                <a:latin typeface="Times New Roman" panose="02020603050405020304" pitchFamily="18" charset="0"/>
                <a:cs typeface="Times New Roman" panose="02020603050405020304" pitchFamily="18" charset="0"/>
              </a:rPr>
              <a:t>Once the “Submit” button is clicked this will pull the Veteran’s profile information from VBMS and populate it into the tool as shown below. A loading screen will appear and will go away once the tool is finished loading. </a:t>
            </a:r>
          </a:p>
        </p:txBody>
      </p:sp>
    </p:spTree>
    <p:extLst>
      <p:ext uri="{BB962C8B-B14F-4D97-AF65-F5344CB8AC3E}">
        <p14:creationId xmlns:p14="http://schemas.microsoft.com/office/powerpoint/2010/main" val="164600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3" name="Content Placeholder 2"/>
          <p:cNvSpPr>
            <a:spLocks noGrp="1"/>
          </p:cNvSpPr>
          <p:nvPr>
            <p:ph idx="1"/>
          </p:nvPr>
        </p:nvSpPr>
        <p:spPr>
          <a:xfrm>
            <a:off x="7138920" y="1944710"/>
            <a:ext cx="4790941" cy="4146998"/>
          </a:xfrm>
        </p:spPr>
        <p:txBody>
          <a:bodyPr/>
          <a:lstStyle/>
          <a:p>
            <a:r>
              <a:rPr lang="en-US" dirty="0"/>
              <a:t>Select the appropriate drop down from “Choose the Area”.  </a:t>
            </a:r>
          </a:p>
          <a:p>
            <a:endParaRPr lang="en-US" dirty="0"/>
          </a:p>
          <a:p>
            <a:r>
              <a:rPr lang="en-US" dirty="0"/>
              <a:t>Then, select the type of letter which needs to be sent to the Veteran/claimant.</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20" y="1598858"/>
            <a:ext cx="6438900" cy="457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a:off x="3919470" y="1455313"/>
            <a:ext cx="330558" cy="489397"/>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8" name="Down Arrow 7"/>
          <p:cNvSpPr/>
          <p:nvPr/>
        </p:nvSpPr>
        <p:spPr bwMode="auto">
          <a:xfrm rot="10800000">
            <a:off x="3919470" y="2393324"/>
            <a:ext cx="330558" cy="489397"/>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9" name="Rectangle 8"/>
          <p:cNvSpPr/>
          <p:nvPr/>
        </p:nvSpPr>
        <p:spPr>
          <a:xfrm>
            <a:off x="3298911" y="1025329"/>
            <a:ext cx="6254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11" name="Rectangle 10"/>
          <p:cNvSpPr/>
          <p:nvPr/>
        </p:nvSpPr>
        <p:spPr>
          <a:xfrm>
            <a:off x="3459257" y="2638023"/>
            <a:ext cx="6254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Tree>
    <p:extLst>
      <p:ext uri="{BB962C8B-B14F-4D97-AF65-F5344CB8AC3E}">
        <p14:creationId xmlns:p14="http://schemas.microsoft.com/office/powerpoint/2010/main" val="3490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6418" y="4065554"/>
            <a:ext cx="398145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88642" y="1692122"/>
            <a:ext cx="10805375" cy="2246769"/>
          </a:xfrm>
          <a:prstGeom prst="rect">
            <a:avLst/>
          </a:prstGeom>
        </p:spPr>
        <p:txBody>
          <a:bodyPr wrap="square">
            <a:spAutoFit/>
          </a:bodyPr>
          <a:lstStyle/>
          <a:p>
            <a:pPr marL="457200" indent="-457200">
              <a:buFont typeface="Wingdings" panose="05000000000000000000" pitchFamily="2" charset="2"/>
              <a:buChar char="Ø"/>
            </a:pPr>
            <a:r>
              <a:rPr lang="en-US" sz="2800" dirty="0">
                <a:solidFill>
                  <a:srgbClr val="1D3275"/>
                </a:solidFill>
                <a:latin typeface="Times New Roman" panose="02020603050405020304" pitchFamily="18" charset="0"/>
                <a:cs typeface="Times New Roman" panose="02020603050405020304" pitchFamily="18" charset="0"/>
              </a:rPr>
              <a:t>As shown below there is a field for a date. Throughout the tool there are various areas where a date needs to be entered. Where a date should be entered, there will be a little calendar next to the field.  Clicking the picture of the calendar will bring up a full calendar where the date can be selected by clicking on the date. </a:t>
            </a:r>
          </a:p>
        </p:txBody>
      </p:sp>
    </p:spTree>
    <p:extLst>
      <p:ext uri="{BB962C8B-B14F-4D97-AF65-F5344CB8AC3E}">
        <p14:creationId xmlns:p14="http://schemas.microsoft.com/office/powerpoint/2010/main" val="306937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3" name="Content Placeholder 2"/>
          <p:cNvSpPr>
            <a:spLocks noGrp="1"/>
          </p:cNvSpPr>
          <p:nvPr>
            <p:ph idx="1"/>
          </p:nvPr>
        </p:nvSpPr>
        <p:spPr/>
        <p:txBody>
          <a:bodyPr/>
          <a:lstStyle/>
          <a:p>
            <a:r>
              <a:rPr lang="en-US" dirty="0"/>
              <a:t>When all options and entries are made, click the “Create Letter” button. This will create the letter in a word document that may not appear instantly on screen but will be running on the desktop. Find it on the taskbar and click on the letter to maximize it. </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82" y="4113951"/>
            <a:ext cx="64293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bwMode="auto">
          <a:xfrm>
            <a:off x="7997780" y="4829771"/>
            <a:ext cx="484632" cy="978408"/>
          </a:xfrm>
          <a:prstGeom prst="up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47291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665" y="1571223"/>
            <a:ext cx="4592798" cy="46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17713" y="1573043"/>
            <a:ext cx="6508124" cy="2677656"/>
          </a:xfrm>
          <a:prstGeom prst="rect">
            <a:avLst/>
          </a:prstGeom>
        </p:spPr>
        <p:txBody>
          <a:bodyPr wrap="square">
            <a:spAutoFit/>
          </a:bodyPr>
          <a:lstStyle/>
          <a:p>
            <a:r>
              <a:rPr lang="en-US" sz="2400" dirty="0">
                <a:solidFill>
                  <a:srgbClr val="1D3275"/>
                </a:solidFill>
                <a:latin typeface="Times New Roman" panose="02020603050405020304" pitchFamily="18" charset="0"/>
                <a:cs typeface="Times New Roman" panose="02020603050405020304" pitchFamily="18" charset="0"/>
              </a:rPr>
              <a:t>The letter should appear as shown and be complete. </a:t>
            </a:r>
          </a:p>
          <a:p>
            <a:r>
              <a:rPr lang="en-US" sz="2400" dirty="0">
                <a:solidFill>
                  <a:srgbClr val="1D3275"/>
                </a:solidFill>
                <a:latin typeface="Times New Roman" panose="02020603050405020304" pitchFamily="18" charset="0"/>
                <a:cs typeface="Times New Roman" panose="02020603050405020304" pitchFamily="18" charset="0"/>
              </a:rPr>
              <a:t>Do not save the letter at this point. </a:t>
            </a:r>
          </a:p>
          <a:p>
            <a:r>
              <a:rPr lang="en-US" sz="2400" dirty="0">
                <a:solidFill>
                  <a:srgbClr val="1D3275"/>
                </a:solidFill>
                <a:latin typeface="Times New Roman" panose="02020603050405020304" pitchFamily="18" charset="0"/>
                <a:cs typeface="Times New Roman" panose="02020603050405020304" pitchFamily="18" charset="0"/>
              </a:rPr>
              <a:t>Do not close the letter. </a:t>
            </a:r>
          </a:p>
          <a:p>
            <a:endParaRPr lang="en-US" sz="2400" dirty="0">
              <a:solidFill>
                <a:srgbClr val="1D3275"/>
              </a:solidFill>
              <a:latin typeface="Times New Roman" panose="02020603050405020304" pitchFamily="18" charset="0"/>
              <a:cs typeface="Times New Roman" panose="02020603050405020304" pitchFamily="18" charset="0"/>
            </a:endParaRPr>
          </a:p>
          <a:p>
            <a:r>
              <a:rPr lang="en-US" sz="2400" dirty="0">
                <a:solidFill>
                  <a:srgbClr val="1D3275"/>
                </a:solidFill>
                <a:latin typeface="Times New Roman" panose="02020603050405020304" pitchFamily="18" charset="0"/>
                <a:cs typeface="Times New Roman" panose="02020603050405020304" pitchFamily="18" charset="0"/>
              </a:rPr>
              <a:t>After reviewing the letter and making any necessary changes, go back to the tool in excel. It should be blinking on the taskbar in Windows.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139" y="4589573"/>
            <a:ext cx="5989271" cy="102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6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3" name="Content Placeholder 2"/>
          <p:cNvSpPr>
            <a:spLocks noGrp="1"/>
          </p:cNvSpPr>
          <p:nvPr>
            <p:ph idx="1"/>
          </p:nvPr>
        </p:nvSpPr>
        <p:spPr/>
        <p:txBody>
          <a:bodyPr/>
          <a:lstStyle/>
          <a:p>
            <a:r>
              <a:rPr lang="en-US" dirty="0"/>
              <a:t>Once back in the tool, a popup message will appear that says, “Click OK when you are finished making changes and are ready to upload the letter to VBMS.” Click OK </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a:p>
        </p:txBody>
      </p:sp>
      <p:sp>
        <p:nvSpPr>
          <p:cNvPr id="6" name="Rectangle 5"/>
          <p:cNvSpPr/>
          <p:nvPr/>
        </p:nvSpPr>
        <p:spPr>
          <a:xfrm>
            <a:off x="1373745" y="5069760"/>
            <a:ext cx="10281635" cy="1200329"/>
          </a:xfrm>
          <a:prstGeom prst="rect">
            <a:avLst/>
          </a:prstGeom>
        </p:spPr>
        <p:txBody>
          <a:bodyPr wrap="square">
            <a:spAutoFit/>
          </a:bodyPr>
          <a:lstStyle/>
          <a:p>
            <a:r>
              <a:rPr lang="en-US" sz="2400" dirty="0">
                <a:solidFill>
                  <a:srgbClr val="1D3275"/>
                </a:solidFill>
                <a:latin typeface="Times New Roman" panose="02020603050405020304" pitchFamily="18" charset="0"/>
                <a:cs typeface="Times New Roman" panose="02020603050405020304" pitchFamily="18" charset="0"/>
              </a:rPr>
              <a:t>Note: At this point the tool will save the letter as a PDF to a specific location. The tool will save the letter to your desktop in a folder called “</a:t>
            </a:r>
            <a:r>
              <a:rPr lang="en-US" sz="2400" dirty="0" err="1">
                <a:solidFill>
                  <a:srgbClr val="1D3275"/>
                </a:solidFill>
                <a:latin typeface="Times New Roman" panose="02020603050405020304" pitchFamily="18" charset="0"/>
                <a:cs typeface="Times New Roman" panose="02020603050405020304" pitchFamily="18" charset="0"/>
              </a:rPr>
              <a:t>LetterBank</a:t>
            </a:r>
            <a:r>
              <a:rPr lang="en-US" sz="2400" dirty="0">
                <a:solidFill>
                  <a:srgbClr val="1D3275"/>
                </a:solidFill>
                <a:latin typeface="Times New Roman" panose="02020603050405020304" pitchFamily="18" charset="0"/>
                <a:cs typeface="Times New Roman" panose="02020603050405020304" pitchFamily="18" charset="0"/>
              </a:rPr>
              <a:t>”. The tool will create the folder automatically if it does not already exist.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151" y="3203151"/>
            <a:ext cx="4658954" cy="165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3"/>
          <a:stretch>
            <a:fillRect/>
          </a:stretch>
        </p:blipFill>
        <p:spPr>
          <a:xfrm>
            <a:off x="8999111" y="3272843"/>
            <a:ext cx="1444044" cy="1400577"/>
          </a:xfrm>
          <a:prstGeom prst="rect">
            <a:avLst/>
          </a:prstGeom>
        </p:spPr>
      </p:pic>
    </p:spTree>
    <p:extLst>
      <p:ext uri="{BB962C8B-B14F-4D97-AF65-F5344CB8AC3E}">
        <p14:creationId xmlns:p14="http://schemas.microsoft.com/office/powerpoint/2010/main" val="6976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3" name="Content Placeholder 2"/>
          <p:cNvSpPr>
            <a:spLocks noGrp="1"/>
          </p:cNvSpPr>
          <p:nvPr>
            <p:ph idx="1"/>
          </p:nvPr>
        </p:nvSpPr>
        <p:spPr/>
        <p:txBody>
          <a:bodyPr/>
          <a:lstStyle/>
          <a:p>
            <a:r>
              <a:rPr lang="en-US" dirty="0"/>
              <a:t>A pop up will appear that will notify you of the location to which the PDF was saved. </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698" y="2791093"/>
            <a:ext cx="5864731" cy="290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75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6527" y="1647446"/>
            <a:ext cx="6591814" cy="458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379595" y="1518153"/>
            <a:ext cx="4623516" cy="5047536"/>
          </a:xfrm>
          <a:prstGeom prst="rect">
            <a:avLst/>
          </a:prstGeom>
        </p:spPr>
        <p:txBody>
          <a:bodyPr wrap="square">
            <a:spAutoFit/>
          </a:bodyPr>
          <a:lstStyle/>
          <a:p>
            <a:pPr marL="342900" indent="-342900">
              <a:buFont typeface="Wingdings" panose="05000000000000000000" pitchFamily="2" charset="2"/>
              <a:buChar char="Ø"/>
            </a:pPr>
            <a:r>
              <a:rPr lang="en-US" sz="2250" dirty="0">
                <a:solidFill>
                  <a:srgbClr val="1D3275"/>
                </a:solidFill>
                <a:latin typeface="Times New Roman" panose="02020603050405020304" pitchFamily="18" charset="0"/>
                <a:cs typeface="Times New Roman" panose="02020603050405020304" pitchFamily="18" charset="0"/>
              </a:rPr>
              <a:t>Once the “OK” button is clicked the tool will cause VBMS to navigate to the Upload Document screen. The tool will also fill out everything on that screen except for the File Location. The file field will need to be manually completed by the user. </a:t>
            </a:r>
          </a:p>
          <a:p>
            <a:pPr marL="342900" indent="-342900">
              <a:buFont typeface="Wingdings" panose="05000000000000000000" pitchFamily="2" charset="2"/>
              <a:buChar char="Ø"/>
            </a:pPr>
            <a:r>
              <a:rPr lang="en-US" sz="2250" dirty="0">
                <a:solidFill>
                  <a:srgbClr val="1D3275"/>
                </a:solidFill>
                <a:latin typeface="Times New Roman" panose="02020603050405020304" pitchFamily="18" charset="0"/>
                <a:cs typeface="Times New Roman" panose="02020603050405020304" pitchFamily="18" charset="0"/>
              </a:rPr>
              <a:t>The Letter Creator will automatically update the “Category – Type” field to “Correspondence: Correspondence”. </a:t>
            </a:r>
          </a:p>
          <a:p>
            <a:pPr marL="342900" indent="-342900">
              <a:buFont typeface="Wingdings" panose="05000000000000000000" pitchFamily="2" charset="2"/>
              <a:buChar char="Ø"/>
            </a:pPr>
            <a:r>
              <a:rPr lang="en-US" sz="2250" dirty="0">
                <a:solidFill>
                  <a:srgbClr val="1D3275"/>
                </a:solidFill>
                <a:latin typeface="Times New Roman" panose="02020603050405020304" pitchFamily="18" charset="0"/>
                <a:cs typeface="Times New Roman" panose="02020603050405020304" pitchFamily="18" charset="0"/>
              </a:rPr>
              <a:t>The user can manually edit this field if necessary. </a:t>
            </a:r>
          </a:p>
        </p:txBody>
      </p:sp>
    </p:spTree>
    <p:extLst>
      <p:ext uri="{BB962C8B-B14F-4D97-AF65-F5344CB8AC3E}">
        <p14:creationId xmlns:p14="http://schemas.microsoft.com/office/powerpoint/2010/main" val="277602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a:p>
        </p:txBody>
      </p:sp>
      <p:sp>
        <p:nvSpPr>
          <p:cNvPr id="3" name="Content Placeholder 2"/>
          <p:cNvSpPr>
            <a:spLocks noGrp="1"/>
          </p:cNvSpPr>
          <p:nvPr>
            <p:ph idx="1"/>
          </p:nvPr>
        </p:nvSpPr>
        <p:spPr>
          <a:xfrm>
            <a:off x="847165" y="1789114"/>
            <a:ext cx="10988520" cy="4262437"/>
          </a:xfrm>
        </p:spPr>
        <p:txBody>
          <a:bodyPr/>
          <a:lstStyle/>
          <a:p>
            <a:endParaRPr lang="en-US" dirty="0">
              <a:hlinkClick r:id="rId2"/>
            </a:endParaRPr>
          </a:p>
          <a:p>
            <a:r>
              <a:rPr lang="en-US" dirty="0"/>
              <a:t>Please watch the following demonstration video:</a:t>
            </a:r>
          </a:p>
          <a:p>
            <a:endParaRPr lang="en-US" dirty="0"/>
          </a:p>
          <a:p>
            <a:pPr lvl="6"/>
            <a:r>
              <a:rPr lang="en-US" sz="5600" u="sng" dirty="0">
                <a:latin typeface="Times New Roman" panose="02020603050405020304" pitchFamily="18" charset="0"/>
                <a:cs typeface="Times New Roman" panose="02020603050405020304" pitchFamily="18" charset="0"/>
                <a:hlinkClick r:id="rId2"/>
              </a:rPr>
              <a:t>Uploading a Document</a:t>
            </a:r>
            <a:r>
              <a:rPr lang="en-US" sz="5600" dirty="0">
                <a:latin typeface="Times New Roman" panose="02020603050405020304" pitchFamily="18" charset="0"/>
                <a:cs typeface="Times New Roman" panose="02020603050405020304" pitchFamily="18" charset="0"/>
              </a:rPr>
              <a:t> </a:t>
            </a:r>
          </a:p>
          <a:p>
            <a:pPr marL="2743200" lvl="6" indent="0">
              <a:buNone/>
            </a:pPr>
            <a:endParaRPr lang="en-US" dirty="0"/>
          </a:p>
          <a:p>
            <a:endParaRPr lang="en-US" dirty="0"/>
          </a:p>
        </p:txBody>
      </p:sp>
    </p:spTree>
    <p:extLst>
      <p:ext uri="{BB962C8B-B14F-4D97-AF65-F5344CB8AC3E}">
        <p14:creationId xmlns:p14="http://schemas.microsoft.com/office/powerpoint/2010/main" val="173980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Locate the Letter Creator program and initial setup</a:t>
            </a:r>
          </a:p>
          <a:p>
            <a:r>
              <a:rPr lang="en-US" dirty="0"/>
              <a:t>Demonstrate how to create a letter using Letter Creator</a:t>
            </a:r>
          </a:p>
          <a:p>
            <a:r>
              <a:rPr lang="en-US" dirty="0"/>
              <a:t>Know how to Print VA Forms in Letter Creator</a:t>
            </a:r>
          </a:p>
          <a:p>
            <a:r>
              <a:rPr lang="en-US" dirty="0"/>
              <a:t>Recognize what types of letters are used in IPC</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Letters</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a:p>
        </p:txBody>
      </p:sp>
      <p:sp>
        <p:nvSpPr>
          <p:cNvPr id="3" name="Content Placeholder 2"/>
          <p:cNvSpPr>
            <a:spLocks noGrp="1"/>
          </p:cNvSpPr>
          <p:nvPr>
            <p:ph idx="1"/>
          </p:nvPr>
        </p:nvSpPr>
        <p:spPr>
          <a:xfrm>
            <a:off x="811369" y="1634567"/>
            <a:ext cx="10959921" cy="4006379"/>
          </a:xfrm>
        </p:spPr>
        <p:txBody>
          <a:bodyPr/>
          <a:lstStyle/>
          <a:p>
            <a:r>
              <a:rPr lang="en-US" dirty="0"/>
              <a:t>Letters available in Letter Creator IPC section.</a:t>
            </a:r>
          </a:p>
          <a:p>
            <a:pPr marL="2743200" lvl="6" indent="0">
              <a:buNone/>
            </a:pPr>
            <a:endParaRPr lang="en-US" dirty="0"/>
          </a:p>
          <a:p>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1158494682"/>
              </p:ext>
            </p:extLst>
          </p:nvPr>
        </p:nvGraphicFramePr>
        <p:xfrm>
          <a:off x="1828800" y="2292439"/>
          <a:ext cx="9955370" cy="3858837"/>
        </p:xfrm>
        <a:graphic>
          <a:graphicData uri="http://schemas.openxmlformats.org/drawingml/2006/table">
            <a:tbl>
              <a:tblPr/>
              <a:tblGrid>
                <a:gridCol w="2873416">
                  <a:extLst>
                    <a:ext uri="{9D8B030D-6E8A-4147-A177-3AD203B41FA5}">
                      <a16:colId xmlns:a16="http://schemas.microsoft.com/office/drawing/2014/main" val="20000"/>
                    </a:ext>
                  </a:extLst>
                </a:gridCol>
                <a:gridCol w="4037704">
                  <a:extLst>
                    <a:ext uri="{9D8B030D-6E8A-4147-A177-3AD203B41FA5}">
                      <a16:colId xmlns:a16="http://schemas.microsoft.com/office/drawing/2014/main" val="20001"/>
                    </a:ext>
                  </a:extLst>
                </a:gridCol>
                <a:gridCol w="3044250">
                  <a:extLst>
                    <a:ext uri="{9D8B030D-6E8A-4147-A177-3AD203B41FA5}">
                      <a16:colId xmlns:a16="http://schemas.microsoft.com/office/drawing/2014/main" val="20002"/>
                    </a:ext>
                  </a:extLst>
                </a:gridCol>
              </a:tblGrid>
              <a:tr h="347730">
                <a:tc>
                  <a:txBody>
                    <a:bodyPr/>
                    <a:lstStyle/>
                    <a:p>
                      <a:pPr marL="0" marR="0" algn="ctr">
                        <a:spcBef>
                          <a:spcPts val="0"/>
                        </a:spcBef>
                        <a:spcAft>
                          <a:spcPts val="0"/>
                        </a:spcAft>
                      </a:pPr>
                      <a:r>
                        <a:rPr lang="en-US" sz="1400" b="1" u="sng" dirty="0">
                          <a:solidFill>
                            <a:schemeClr val="bg1"/>
                          </a:solidFill>
                          <a:effectLst/>
                          <a:latin typeface="Times New Roman"/>
                          <a:ea typeface="Times New Roman"/>
                        </a:rPr>
                        <a:t>Letter Name </a:t>
                      </a:r>
                      <a:endParaRPr lang="en-US" sz="1400" u="sng"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327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bg1"/>
                          </a:solidFill>
                          <a:effectLst/>
                          <a:latin typeface="Times New Roman"/>
                          <a:ea typeface="Times New Roman"/>
                        </a:rPr>
                        <a:t>Letter Name </a:t>
                      </a:r>
                      <a:endParaRPr lang="en-US" sz="14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327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bg1"/>
                          </a:solidFill>
                          <a:effectLst/>
                          <a:latin typeface="Times New Roman"/>
                          <a:ea typeface="Times New Roman"/>
                        </a:rPr>
                        <a:t>Letter Name</a:t>
                      </a:r>
                      <a:r>
                        <a:rPr lang="en-US" sz="1400" b="1" dirty="0">
                          <a:solidFill>
                            <a:schemeClr val="bg1"/>
                          </a:solidFill>
                          <a:effectLst/>
                          <a:latin typeface="Times New Roman"/>
                          <a:ea typeface="Times New Roman"/>
                        </a:rPr>
                        <a:t> </a:t>
                      </a:r>
                      <a:endParaRPr lang="en-US" sz="14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3275"/>
                    </a:solidFill>
                  </a:tcPr>
                </a:tc>
                <a:extLst>
                  <a:ext uri="{0D108BD9-81ED-4DB2-BD59-A6C34878D82A}">
                    <a16:rowId xmlns:a16="http://schemas.microsoft.com/office/drawing/2014/main" val="10000"/>
                  </a:ext>
                </a:extLst>
              </a:tr>
              <a:tr h="220580">
                <a:tc>
                  <a:txBody>
                    <a:bodyPr/>
                    <a:lstStyle/>
                    <a:p>
                      <a:pPr marL="0" marR="0" algn="l">
                        <a:spcBef>
                          <a:spcPts val="0"/>
                        </a:spcBef>
                        <a:spcAft>
                          <a:spcPts val="0"/>
                        </a:spcAft>
                      </a:pPr>
                      <a:r>
                        <a:rPr lang="en-US" sz="1400" b="1" dirty="0">
                          <a:solidFill>
                            <a:srgbClr val="000000"/>
                          </a:solidFill>
                          <a:effectLst/>
                          <a:latin typeface="Times New Roman"/>
                          <a:ea typeface="Times New Roman"/>
                        </a:rPr>
                        <a:t>Active ITF Notification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Informal Claim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Return Mail</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0892">
                <a:tc>
                  <a:txBody>
                    <a:bodyPr/>
                    <a:lstStyle/>
                    <a:p>
                      <a:pPr marL="0" marR="0" algn="l">
                        <a:spcBef>
                          <a:spcPts val="0"/>
                        </a:spcBef>
                        <a:spcAft>
                          <a:spcPts val="0"/>
                        </a:spcAft>
                      </a:pPr>
                      <a:r>
                        <a:rPr lang="en-US" sz="1400" b="1" dirty="0">
                          <a:solidFill>
                            <a:srgbClr val="000000"/>
                          </a:solidFill>
                          <a:effectLst/>
                          <a:latin typeface="Times New Roman"/>
                          <a:ea typeface="Times New Roman"/>
                        </a:rPr>
                        <a:t>Apportionment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ITF Cancellation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Return of Documents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9058">
                <a:tc>
                  <a:txBody>
                    <a:bodyPr/>
                    <a:lstStyle/>
                    <a:p>
                      <a:pPr marL="0" marR="0" algn="l">
                        <a:spcBef>
                          <a:spcPts val="0"/>
                        </a:spcBef>
                        <a:spcAft>
                          <a:spcPts val="0"/>
                        </a:spcAft>
                      </a:pPr>
                      <a:r>
                        <a:rPr lang="en-US" sz="1400" b="1" dirty="0">
                          <a:solidFill>
                            <a:srgbClr val="000000"/>
                          </a:solidFill>
                          <a:effectLst/>
                          <a:latin typeface="Times New Roman"/>
                          <a:ea typeface="Times New Roman"/>
                        </a:rPr>
                        <a:t>Bank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solidFill>
                            <a:srgbClr val="000000"/>
                          </a:solidFill>
                          <a:effectLst/>
                          <a:latin typeface="Times New Roman"/>
                          <a:ea typeface="Times New Roman"/>
                        </a:rPr>
                        <a:t>Outdated Form - Non-Claim Letter </a:t>
                      </a:r>
                      <a:endParaRPr lang="en-US" sz="14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Return of X-rays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2838">
                <a:tc>
                  <a:txBody>
                    <a:bodyPr/>
                    <a:lstStyle/>
                    <a:p>
                      <a:pPr marL="0" marR="0" algn="l">
                        <a:spcBef>
                          <a:spcPts val="0"/>
                        </a:spcBef>
                        <a:spcAft>
                          <a:spcPts val="0"/>
                        </a:spcAft>
                      </a:pPr>
                      <a:r>
                        <a:rPr lang="en-US" sz="1400" b="1" dirty="0">
                          <a:solidFill>
                            <a:srgbClr val="000000"/>
                          </a:solidFill>
                          <a:effectLst/>
                          <a:latin typeface="Times New Roman"/>
                          <a:ea typeface="Times New Roman"/>
                        </a:rPr>
                        <a:t>Cannot Identify Veteran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solidFill>
                            <a:srgbClr val="000000"/>
                          </a:solidFill>
                          <a:effectLst/>
                          <a:latin typeface="Times New Roman"/>
                          <a:ea typeface="Times New Roman"/>
                        </a:rPr>
                        <a:t>POA Not of Record Letter </a:t>
                      </a:r>
                      <a:endParaRPr lang="en-US" sz="14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Special Media Return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2838">
                <a:tc>
                  <a:txBody>
                    <a:bodyPr/>
                    <a:lstStyle/>
                    <a:p>
                      <a:pPr marL="0" marR="0" algn="l">
                        <a:spcBef>
                          <a:spcPts val="0"/>
                        </a:spcBef>
                        <a:spcAft>
                          <a:spcPts val="0"/>
                        </a:spcAft>
                      </a:pPr>
                      <a:r>
                        <a:rPr lang="en-US" sz="1400" b="1" dirty="0">
                          <a:solidFill>
                            <a:srgbClr val="000000"/>
                          </a:solidFill>
                          <a:effectLst/>
                          <a:latin typeface="Times New Roman"/>
                          <a:ea typeface="Times New Roman"/>
                        </a:rPr>
                        <a:t>Claim Already on Appeal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Receipt of Unsolicited Evidence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Third Party Authorization Incorrect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6617">
                <a:tc>
                  <a:txBody>
                    <a:bodyPr/>
                    <a:lstStyle/>
                    <a:p>
                      <a:pPr marL="0" marR="0" algn="l">
                        <a:spcBef>
                          <a:spcPts val="0"/>
                        </a:spcBef>
                        <a:spcAft>
                          <a:spcPts val="0"/>
                        </a:spcAft>
                      </a:pPr>
                      <a:r>
                        <a:rPr lang="en-US" sz="1400" b="1" dirty="0">
                          <a:solidFill>
                            <a:srgbClr val="000000"/>
                          </a:solidFill>
                          <a:effectLst/>
                          <a:latin typeface="Times New Roman"/>
                          <a:ea typeface="Times New Roman"/>
                        </a:rPr>
                        <a:t>Claims Acknowledgement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Recently Employed IU Recipient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Untimely Claim Withdrawal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3397">
                <a:tc>
                  <a:txBody>
                    <a:bodyPr/>
                    <a:lstStyle/>
                    <a:p>
                      <a:pPr marL="0" marR="0" algn="l">
                        <a:spcBef>
                          <a:spcPts val="0"/>
                        </a:spcBef>
                        <a:spcAft>
                          <a:spcPts val="0"/>
                        </a:spcAft>
                      </a:pPr>
                      <a:r>
                        <a:rPr lang="en-US" sz="1400" b="1" dirty="0">
                          <a:solidFill>
                            <a:srgbClr val="000000"/>
                          </a:solidFill>
                          <a:effectLst/>
                          <a:latin typeface="Times New Roman"/>
                          <a:ea typeface="Times New Roman"/>
                        </a:rPr>
                        <a:t>FDC </a:t>
                      </a:r>
                      <a:r>
                        <a:rPr lang="en-US" sz="1400" b="1" dirty="0" err="1">
                          <a:solidFill>
                            <a:srgbClr val="000000"/>
                          </a:solidFill>
                          <a:effectLst/>
                          <a:latin typeface="Times New Roman"/>
                          <a:ea typeface="Times New Roman"/>
                        </a:rPr>
                        <a:t>Writeout</a:t>
                      </a:r>
                      <a:r>
                        <a:rPr lang="en-US" sz="1400" b="1" dirty="0">
                          <a:solidFill>
                            <a:srgbClr val="000000"/>
                          </a:solidFill>
                          <a:effectLst/>
                          <a:latin typeface="Times New Roman"/>
                          <a:ea typeface="Times New Roman"/>
                        </a:rPr>
                        <a:t>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Recognition of Custodian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Withdrawal of Claim Letter </a:t>
                      </a:r>
                      <a:endParaRPr lang="en-US" sz="1400" dirty="0">
                        <a:solidFill>
                          <a:srgbClr val="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9058">
                <a:tc>
                  <a:txBody>
                    <a:bodyPr/>
                    <a:lstStyle/>
                    <a:p>
                      <a:pPr marL="0" marR="0" algn="l">
                        <a:spcBef>
                          <a:spcPts val="0"/>
                        </a:spcBef>
                        <a:spcAft>
                          <a:spcPts val="0"/>
                        </a:spcAft>
                      </a:pPr>
                      <a:r>
                        <a:rPr lang="en-US" sz="1400" b="1" dirty="0">
                          <a:solidFill>
                            <a:srgbClr val="000000"/>
                          </a:solidFill>
                          <a:effectLst/>
                          <a:latin typeface="Times New Roman"/>
                          <a:ea typeface="Times New Roman"/>
                        </a:rPr>
                        <a:t>Form not Complete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Request for Application Apportionment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 </a:t>
                      </a:r>
                      <a:endParaRPr lang="en-US" sz="1400" dirty="0">
                        <a:solidFill>
                          <a:srgbClr val="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9829">
                <a:tc>
                  <a:txBody>
                    <a:bodyPr/>
                    <a:lstStyle/>
                    <a:p>
                      <a:pPr marL="0" marR="0" algn="l">
                        <a:spcBef>
                          <a:spcPts val="0"/>
                        </a:spcBef>
                        <a:spcAft>
                          <a:spcPts val="0"/>
                        </a:spcAft>
                      </a:pPr>
                      <a:r>
                        <a:rPr lang="en-US" sz="1400" b="1" dirty="0">
                          <a:solidFill>
                            <a:srgbClr val="000000"/>
                          </a:solidFill>
                          <a:effectLst/>
                          <a:latin typeface="Times New Roman"/>
                          <a:ea typeface="Times New Roman"/>
                        </a:rPr>
                        <a:t>Incomplete Application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solidFill>
                            <a:srgbClr val="000000"/>
                          </a:solidFill>
                          <a:effectLst/>
                          <a:latin typeface="Times New Roman"/>
                          <a:ea typeface="Times New Roman"/>
                        </a:rPr>
                        <a:t>Request for Application for Compensation, Pension, or DIC </a:t>
                      </a:r>
                      <a:endParaRPr lang="en-US" sz="14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 </a:t>
                      </a:r>
                      <a:endParaRPr lang="en-US" sz="1400" dirty="0">
                        <a:solidFill>
                          <a:srgbClr val="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9058">
                <a:tc>
                  <a:txBody>
                    <a:bodyPr/>
                    <a:lstStyle/>
                    <a:p>
                      <a:pPr marL="0" marR="0" algn="l">
                        <a:spcBef>
                          <a:spcPts val="0"/>
                        </a:spcBef>
                        <a:spcAft>
                          <a:spcPts val="0"/>
                        </a:spcAft>
                      </a:pPr>
                      <a:r>
                        <a:rPr lang="en-US" sz="1400" b="1" dirty="0">
                          <a:solidFill>
                            <a:srgbClr val="000000"/>
                          </a:solidFill>
                          <a:effectLst/>
                          <a:latin typeface="Times New Roman"/>
                          <a:ea typeface="Times New Roman"/>
                        </a:rPr>
                        <a:t>Incomplete Intent to File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solidFill>
                            <a:srgbClr val="000000"/>
                          </a:solidFill>
                          <a:effectLst/>
                          <a:latin typeface="Times New Roman"/>
                          <a:ea typeface="Times New Roman"/>
                        </a:rPr>
                        <a:t>Request for Application for Dependency </a:t>
                      </a:r>
                      <a:endParaRPr lang="en-US" sz="14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 </a:t>
                      </a:r>
                      <a:endParaRPr lang="en-US" sz="1400" dirty="0">
                        <a:solidFill>
                          <a:srgbClr val="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29829">
                <a:tc>
                  <a:txBody>
                    <a:bodyPr/>
                    <a:lstStyle/>
                    <a:p>
                      <a:pPr marL="0" marR="0" algn="l">
                        <a:spcBef>
                          <a:spcPts val="0"/>
                        </a:spcBef>
                        <a:spcAft>
                          <a:spcPts val="0"/>
                        </a:spcAft>
                      </a:pPr>
                      <a:r>
                        <a:rPr lang="en-US" sz="1400" b="1" dirty="0">
                          <a:solidFill>
                            <a:srgbClr val="000000"/>
                          </a:solidFill>
                          <a:effectLst/>
                          <a:latin typeface="Times New Roman"/>
                          <a:ea typeface="Times New Roman"/>
                        </a:rPr>
                        <a:t>Incomplete ITF </a:t>
                      </a:r>
                      <a:r>
                        <a:rPr lang="en-US" sz="1400" b="1" dirty="0">
                          <a:solidFill>
                            <a:srgbClr val="000000"/>
                          </a:solidFill>
                          <a:effectLst/>
                          <a:latin typeface="Calibri"/>
                          <a:ea typeface="Times New Roman"/>
                          <a:cs typeface="Calibri"/>
                        </a:rPr>
                        <a:t>– </a:t>
                      </a:r>
                      <a:r>
                        <a:rPr lang="en-US" sz="1400" b="1" dirty="0">
                          <a:solidFill>
                            <a:srgbClr val="000000"/>
                          </a:solidFill>
                          <a:effectLst/>
                          <a:latin typeface="Times New Roman"/>
                          <a:ea typeface="Times New Roman"/>
                        </a:rPr>
                        <a:t>Claim Received Letter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Request for Application for NOD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 </a:t>
                      </a:r>
                      <a:endParaRPr lang="en-US" sz="1400" dirty="0">
                        <a:solidFill>
                          <a:srgbClr val="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7113">
                <a:tc>
                  <a:txBody>
                    <a:bodyPr/>
                    <a:lstStyle/>
                    <a:p>
                      <a:pPr marL="0" marR="0" algn="l">
                        <a:spcBef>
                          <a:spcPts val="0"/>
                        </a:spcBef>
                        <a:spcAft>
                          <a:spcPts val="0"/>
                        </a:spcAft>
                      </a:pPr>
                      <a:r>
                        <a:rPr lang="en-US" sz="1400" b="1" dirty="0">
                          <a:solidFill>
                            <a:srgbClr val="000000"/>
                          </a:solidFill>
                          <a:effectLst/>
                          <a:latin typeface="Times New Roman"/>
                          <a:ea typeface="Times New Roman"/>
                        </a:rPr>
                        <a:t>Incomplete NOD </a:t>
                      </a:r>
                      <a:endParaRPr lang="en-US" sz="14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a:solidFill>
                            <a:srgbClr val="000000"/>
                          </a:solidFill>
                          <a:effectLst/>
                          <a:latin typeface="Times New Roman"/>
                          <a:ea typeface="Times New Roman"/>
                        </a:rPr>
                        <a:t>Request for Application Helpless Child</a:t>
                      </a:r>
                      <a:endParaRPr lang="en-US" sz="14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a:solidFill>
                            <a:srgbClr val="000000"/>
                          </a:solidFill>
                          <a:effectLst/>
                          <a:latin typeface="Times New Roman"/>
                          <a:ea typeface="Times New Roman"/>
                        </a:rPr>
                        <a:t> </a:t>
                      </a:r>
                      <a:endParaRPr lang="en-US" sz="1400" dirty="0">
                        <a:solidFill>
                          <a:srgbClr val="0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2702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a:p>
        </p:txBody>
      </p:sp>
      <p:sp>
        <p:nvSpPr>
          <p:cNvPr id="3" name="Content Placeholder 2"/>
          <p:cNvSpPr>
            <a:spLocks noGrp="1"/>
          </p:cNvSpPr>
          <p:nvPr>
            <p:ph idx="1"/>
          </p:nvPr>
        </p:nvSpPr>
        <p:spPr>
          <a:xfrm>
            <a:off x="1246094" y="3051244"/>
            <a:ext cx="10945906" cy="928328"/>
          </a:xfrm>
        </p:spPr>
        <p:txBody>
          <a:bodyPr>
            <a:normAutofit/>
          </a:bodyPr>
          <a:lstStyle/>
          <a:p>
            <a:pPr marL="0" indent="0" algn="ctr">
              <a:buNone/>
            </a:pPr>
            <a:r>
              <a:rPr lang="en-US" sz="4000" dirty="0"/>
              <a:t>Instructor Demonstration</a:t>
            </a:r>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174599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sz="4800" dirty="0"/>
              <a:t>Questions?</a:t>
            </a:r>
          </a:p>
        </p:txBody>
      </p:sp>
      <p:sp>
        <p:nvSpPr>
          <p:cNvPr id="2" name="Slide Number Placeholder 1"/>
          <p:cNvSpPr>
            <a:spLocks noGrp="1"/>
          </p:cNvSpPr>
          <p:nvPr>
            <p:ph type="sldNum" sz="quarter" idx="12"/>
          </p:nvPr>
        </p:nvSpPr>
        <p:spPr/>
        <p:txBody>
          <a:bodyPr/>
          <a:lstStyle/>
          <a:p>
            <a:fld id="{7C414AED-89CE-4A48-8B2B-1B3A5C68EA2A}" type="slidenum">
              <a:rPr lang="en-US" smtClean="0"/>
              <a:t>22</a:t>
            </a:fld>
            <a:endParaRPr lang="en-US"/>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47165" y="1789114"/>
            <a:ext cx="10945906" cy="4470018"/>
          </a:xfrm>
        </p:spPr>
        <p:txBody>
          <a:bodyPr>
            <a:normAutofit fontScale="77500" lnSpcReduction="20000"/>
          </a:bodyPr>
          <a:lstStyle/>
          <a:p>
            <a:pPr lvl="0" hangingPunct="0"/>
            <a:r>
              <a:rPr lang="en-US" dirty="0"/>
              <a:t>Letter Creator User Guide</a:t>
            </a:r>
          </a:p>
          <a:p>
            <a:pPr lvl="0" hangingPunct="0"/>
            <a:r>
              <a:rPr lang="en-US" u="sng" dirty="0">
                <a:hlinkClick r:id="rId2"/>
              </a:rPr>
              <a:t>M21-1, Part I, Chapter 1, Section B, Notification Requirements for an Incomplete Application </a:t>
            </a:r>
            <a:r>
              <a:rPr lang="en-US" dirty="0"/>
              <a:t> </a:t>
            </a:r>
          </a:p>
          <a:p>
            <a:pPr lvl="0" hangingPunct="0"/>
            <a:r>
              <a:rPr lang="en-US" u="sng" dirty="0">
                <a:hlinkClick r:id="rId3"/>
              </a:rPr>
              <a:t>M21-1, Part III, Subpart ii, Chapter 3, Section E, Handling a Disagreement with a Decision Not Submitted on VA Form 21-0958, When Required</a:t>
            </a:r>
            <a:endParaRPr lang="en-US" dirty="0"/>
          </a:p>
          <a:p>
            <a:pPr lvl="0" hangingPunct="0"/>
            <a:r>
              <a:rPr lang="en-US" u="sng" dirty="0">
                <a:hlinkClick r:id="rId4"/>
              </a:rPr>
              <a:t>M21-1, Part I, Chapter 3, Section B, Notification Requirement Where Appointment Forms Lack 38 USC 7332 Election</a:t>
            </a:r>
            <a:endParaRPr lang="en-US" dirty="0"/>
          </a:p>
          <a:p>
            <a:pPr lvl="0" hangingPunct="0"/>
            <a:r>
              <a:rPr lang="en-US" u="sng" dirty="0">
                <a:hlinkClick r:id="rId5"/>
              </a:rPr>
              <a:t>M21-1, Part III, Subpart ii, Chapter 1, Section C, Handling a Form or Application With an Alternate Signature </a:t>
            </a:r>
            <a:endParaRPr lang="en-US" dirty="0"/>
          </a:p>
          <a:p>
            <a:pPr lvl="0" hangingPunct="0"/>
            <a:r>
              <a:rPr lang="en-US" u="sng" dirty="0">
                <a:hlinkClick r:id="rId5"/>
              </a:rPr>
              <a:t>M21-1, Part III, Subpart ii, Chapter 1, Section C, Rejecting an Outdated Version of VA Form</a:t>
            </a:r>
            <a:endParaRPr lang="en-US" dirty="0"/>
          </a:p>
          <a:p>
            <a:pPr lvl="0" hangingPunct="0"/>
            <a:r>
              <a:rPr lang="en-US" u="sng" dirty="0">
                <a:hlinkClick r:id="rId6"/>
              </a:rPr>
              <a:t>M21-1, Part III, Subpart ii, Chapter 1, Section B, Processing Unidentifiable Mail in CM</a:t>
            </a:r>
            <a:r>
              <a:rPr lang="en-US" dirty="0"/>
              <a:t> </a:t>
            </a:r>
          </a:p>
          <a:p>
            <a:pPr lvl="0" hangingPunct="0"/>
            <a:r>
              <a:rPr lang="en-US" u="sng" dirty="0">
                <a:hlinkClick r:id="rId7"/>
              </a:rPr>
              <a:t>M21-1, Part III, Subpart ii, Chapter 1, Section B, Final Attempt to Obtain an Updated Address for Undeliverable Claimant Notification and Essential Mail</a:t>
            </a:r>
            <a:r>
              <a:rPr lang="en-US" dirty="0"/>
              <a:t> </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Creator</a:t>
            </a:r>
          </a:p>
        </p:txBody>
      </p:sp>
      <p:sp>
        <p:nvSpPr>
          <p:cNvPr id="3" name="Content Placeholder 2"/>
          <p:cNvSpPr>
            <a:spLocks noGrp="1"/>
          </p:cNvSpPr>
          <p:nvPr>
            <p:ph idx="1"/>
          </p:nvPr>
        </p:nvSpPr>
        <p:spPr>
          <a:xfrm>
            <a:off x="847165" y="1789114"/>
            <a:ext cx="10945906" cy="4470018"/>
          </a:xfrm>
        </p:spPr>
        <p:txBody>
          <a:bodyPr>
            <a:normAutofit/>
          </a:bodyPr>
          <a:lstStyle/>
          <a:p>
            <a:pPr lvl="0" hangingPunct="0"/>
            <a:r>
              <a:rPr lang="en-US" dirty="0"/>
              <a:t>Veterans Benefits Management System (VBMS) is the primary system for </a:t>
            </a:r>
            <a:r>
              <a:rPr lang="en-US" dirty="0" err="1"/>
              <a:t>eFolder</a:t>
            </a:r>
            <a:r>
              <a:rPr lang="en-US" dirty="0"/>
              <a:t> storage, strongly utilized for workload management, and the development process.    </a:t>
            </a:r>
          </a:p>
          <a:p>
            <a:pPr marL="0" lvl="0" indent="0" hangingPunct="0">
              <a:buNone/>
            </a:pPr>
            <a:endParaRPr lang="en-US" dirty="0"/>
          </a:p>
          <a:p>
            <a:pPr lvl="0" hangingPunct="0"/>
            <a:r>
              <a:rPr lang="en-US" dirty="0"/>
              <a:t>Letter Creator is an additional system utilized for letters to the Veteran which are not available within VBMS.</a:t>
            </a:r>
          </a:p>
        </p:txBody>
      </p:sp>
      <p:sp>
        <p:nvSpPr>
          <p:cNvPr id="4" name="Slide Number Placeholder 3"/>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423074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Letter Creator</a:t>
            </a:r>
          </a:p>
        </p:txBody>
      </p:sp>
      <p:sp>
        <p:nvSpPr>
          <p:cNvPr id="3" name="Content Placeholder 2"/>
          <p:cNvSpPr>
            <a:spLocks noGrp="1"/>
          </p:cNvSpPr>
          <p:nvPr>
            <p:ph idx="1"/>
          </p:nvPr>
        </p:nvSpPr>
        <p:spPr/>
        <p:txBody>
          <a:bodyPr/>
          <a:lstStyle/>
          <a:p>
            <a:r>
              <a:rPr lang="en-US" dirty="0"/>
              <a:t>Go to the Compensation Services Intranet site: </a:t>
            </a:r>
            <a:br>
              <a:rPr lang="en-US" dirty="0"/>
            </a:br>
            <a:r>
              <a:rPr lang="en-US" dirty="0"/>
              <a:t>	</a:t>
            </a:r>
            <a:r>
              <a:rPr lang="en-US" dirty="0">
                <a:hlinkClick r:id="rId2"/>
              </a:rPr>
              <a:t>Compensation Service Intranet </a:t>
            </a:r>
            <a:r>
              <a:rPr lang="en-US" dirty="0"/>
              <a:t> </a:t>
            </a:r>
          </a:p>
          <a:p>
            <a:r>
              <a:rPr lang="en-US" dirty="0"/>
              <a:t>Click on Rating Job Aides</a:t>
            </a:r>
          </a:p>
          <a:p>
            <a:r>
              <a:rPr lang="en-US" dirty="0"/>
              <a:t>Locate and select Letter Creator</a:t>
            </a:r>
          </a:p>
          <a:p>
            <a:r>
              <a:rPr lang="en-US" dirty="0"/>
              <a:t>Complete Initial Setup</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145185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Letter Creator</a:t>
            </a:r>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609" y="1620312"/>
            <a:ext cx="3464025" cy="432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947" y="1624504"/>
            <a:ext cx="42100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bwMode="auto">
          <a:xfrm>
            <a:off x="2150771" y="4698404"/>
            <a:ext cx="978408" cy="167425"/>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947" y="3490284"/>
            <a:ext cx="5908451" cy="252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836947" y="3013707"/>
            <a:ext cx="6096000" cy="461665"/>
          </a:xfrm>
          <a:prstGeom prst="rect">
            <a:avLst/>
          </a:prstGeom>
        </p:spPr>
        <p:txBody>
          <a:bodyPr>
            <a:spAutoFit/>
          </a:bodyPr>
          <a:lstStyle/>
          <a:p>
            <a:r>
              <a:rPr lang="en-US" sz="1200" dirty="0"/>
              <a:t>Open the excel document from your desktop and be sure to click the yellow banner option that says “Enable Content.” </a:t>
            </a:r>
          </a:p>
        </p:txBody>
      </p:sp>
      <p:sp>
        <p:nvSpPr>
          <p:cNvPr id="8" name="Rectangle 7"/>
          <p:cNvSpPr/>
          <p:nvPr/>
        </p:nvSpPr>
        <p:spPr>
          <a:xfrm>
            <a:off x="5909122" y="5999520"/>
            <a:ext cx="3249736" cy="276999"/>
          </a:xfrm>
          <a:prstGeom prst="rect">
            <a:avLst/>
          </a:prstGeom>
        </p:spPr>
        <p:txBody>
          <a:bodyPr wrap="none">
            <a:spAutoFit/>
          </a:bodyPr>
          <a:lstStyle/>
          <a:p>
            <a:r>
              <a:rPr lang="en-US" sz="1200" dirty="0"/>
              <a:t>Then click the Launch Letter Creator button. </a:t>
            </a:r>
          </a:p>
        </p:txBody>
      </p:sp>
      <p:sp>
        <p:nvSpPr>
          <p:cNvPr id="9" name="Right Arrow 8"/>
          <p:cNvSpPr/>
          <p:nvPr/>
        </p:nvSpPr>
        <p:spPr bwMode="auto">
          <a:xfrm>
            <a:off x="4930714" y="2348876"/>
            <a:ext cx="978408" cy="242316"/>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0" name="Left Arrow 9"/>
          <p:cNvSpPr/>
          <p:nvPr/>
        </p:nvSpPr>
        <p:spPr bwMode="auto">
          <a:xfrm>
            <a:off x="10046997" y="4468969"/>
            <a:ext cx="978408" cy="24231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1" name="Left Arrow 10"/>
          <p:cNvSpPr/>
          <p:nvPr/>
        </p:nvSpPr>
        <p:spPr bwMode="auto">
          <a:xfrm>
            <a:off x="8301968" y="5458260"/>
            <a:ext cx="978408" cy="24231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94829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Letter Creator</a:t>
            </a:r>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a:p>
        </p:txBody>
      </p:sp>
      <p:sp>
        <p:nvSpPr>
          <p:cNvPr id="6" name="Left Arrow 5"/>
          <p:cNvSpPr/>
          <p:nvPr/>
        </p:nvSpPr>
        <p:spPr bwMode="auto">
          <a:xfrm>
            <a:off x="2150771" y="4698404"/>
            <a:ext cx="978408" cy="167425"/>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4287" y="2068201"/>
            <a:ext cx="2558005" cy="298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51042" y="1819146"/>
            <a:ext cx="6096000" cy="4154984"/>
          </a:xfrm>
          <a:prstGeom prst="rect">
            <a:avLst/>
          </a:prstGeom>
        </p:spPr>
        <p:txBody>
          <a:bodyPr>
            <a:spAutoFit/>
          </a:bodyPr>
          <a:lstStyle/>
          <a:p>
            <a:r>
              <a:rPr lang="en-US" sz="2400" dirty="0">
                <a:solidFill>
                  <a:srgbClr val="1D3275"/>
                </a:solidFill>
                <a:latin typeface="Times New Roman" panose="02020603050405020304" pitchFamily="18" charset="0"/>
                <a:cs typeface="Times New Roman" panose="02020603050405020304" pitchFamily="18" charset="0"/>
              </a:rPr>
              <a:t>The first time the tool is opened, the above screen should appear. Please enter your station ID/your department code (if applicable)/your Initials. </a:t>
            </a:r>
          </a:p>
          <a:p>
            <a:endParaRPr lang="en-US" sz="2400" dirty="0">
              <a:solidFill>
                <a:srgbClr val="1D3275"/>
              </a:solidFill>
              <a:latin typeface="Times New Roman" panose="02020603050405020304" pitchFamily="18" charset="0"/>
              <a:cs typeface="Times New Roman" panose="02020603050405020304" pitchFamily="18" charset="0"/>
            </a:endParaRPr>
          </a:p>
          <a:p>
            <a:r>
              <a:rPr lang="en-US" sz="2400" dirty="0">
                <a:solidFill>
                  <a:srgbClr val="1D3275"/>
                </a:solidFill>
                <a:latin typeface="Times New Roman" panose="02020603050405020304" pitchFamily="18" charset="0"/>
                <a:cs typeface="Times New Roman" panose="02020603050405020304" pitchFamily="18" charset="0"/>
              </a:rPr>
              <a:t>For example, the “In Reply Refer To:” line should appear like this: </a:t>
            </a:r>
            <a:r>
              <a:rPr lang="en-US" sz="2400" b="1" dirty="0">
                <a:solidFill>
                  <a:srgbClr val="1D3275"/>
                </a:solidFill>
                <a:latin typeface="Times New Roman" panose="02020603050405020304" pitchFamily="18" charset="0"/>
                <a:cs typeface="Times New Roman" panose="02020603050405020304" pitchFamily="18" charset="0"/>
              </a:rPr>
              <a:t>319/CLC. </a:t>
            </a:r>
          </a:p>
          <a:p>
            <a:endParaRPr lang="en-US" sz="2400" dirty="0">
              <a:solidFill>
                <a:srgbClr val="1D3275"/>
              </a:solidFill>
              <a:latin typeface="Times New Roman" panose="02020603050405020304" pitchFamily="18" charset="0"/>
              <a:cs typeface="Times New Roman" panose="02020603050405020304" pitchFamily="18" charset="0"/>
            </a:endParaRPr>
          </a:p>
          <a:p>
            <a:r>
              <a:rPr lang="en-US" sz="2400" dirty="0">
                <a:solidFill>
                  <a:srgbClr val="1D3275"/>
                </a:solidFill>
                <a:latin typeface="Times New Roman" panose="02020603050405020304" pitchFamily="18" charset="0"/>
                <a:cs typeface="Times New Roman" panose="02020603050405020304" pitchFamily="18" charset="0"/>
              </a:rPr>
              <a:t>The drop down menu allows for the user to set a default tab in which the tool will start each time it is opened. </a:t>
            </a:r>
          </a:p>
        </p:txBody>
      </p:sp>
    </p:spTree>
    <p:extLst>
      <p:ext uri="{BB962C8B-B14F-4D97-AF65-F5344CB8AC3E}">
        <p14:creationId xmlns:p14="http://schemas.microsoft.com/office/powerpoint/2010/main" val="111596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702" y="1629697"/>
            <a:ext cx="4718152" cy="455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20742" y="1624145"/>
            <a:ext cx="6671258" cy="4524315"/>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1D3275"/>
                </a:solidFill>
                <a:latin typeface="Times New Roman" panose="02020603050405020304" pitchFamily="18" charset="0"/>
                <a:cs typeface="Times New Roman" panose="02020603050405020304" pitchFamily="18" charset="0"/>
              </a:rPr>
              <a:t>First, ensure VBMS is open to the proper Veteran. </a:t>
            </a:r>
          </a:p>
          <a:p>
            <a:pPr marL="342900" indent="-342900">
              <a:buFont typeface="Wingdings" panose="05000000000000000000" pitchFamily="2" charset="2"/>
              <a:buChar char="Ø"/>
            </a:pPr>
            <a:endParaRPr lang="en-US" sz="2400" dirty="0">
              <a:solidFill>
                <a:srgbClr val="1D327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1D3275"/>
                </a:solidFill>
                <a:latin typeface="Times New Roman" panose="02020603050405020304" pitchFamily="18" charset="0"/>
                <a:cs typeface="Times New Roman" panose="02020603050405020304" pitchFamily="18" charset="0"/>
              </a:rPr>
              <a:t>Enter the Veteran's Social Security number or File number into the field and click the green Submit button.  Letter Creator will populate the name, address, salutation, and POA (if one is of record) from VBMS. </a:t>
            </a:r>
          </a:p>
          <a:p>
            <a:pPr marL="342900" indent="-342900">
              <a:buFont typeface="Wingdings" panose="05000000000000000000" pitchFamily="2" charset="2"/>
              <a:buChar char="Ø"/>
            </a:pPr>
            <a:endParaRPr lang="en-US" sz="2400" dirty="0">
              <a:solidFill>
                <a:srgbClr val="1D327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1D3275"/>
                </a:solidFill>
                <a:latin typeface="Times New Roman" panose="02020603050405020304" pitchFamily="18" charset="0"/>
                <a:cs typeface="Times New Roman" panose="02020603050405020304" pitchFamily="18" charset="0"/>
              </a:rPr>
              <a:t>It will also extract other points of data not seen on the screen above that is stored in the tool for use in certain letters.</a:t>
            </a:r>
          </a:p>
          <a:p>
            <a:r>
              <a:rPr lang="en-US" sz="2400" dirty="0">
                <a:solidFill>
                  <a:srgbClr val="1D3275"/>
                </a:solidFill>
                <a:latin typeface="Times New Roman" panose="02020603050405020304" pitchFamily="18" charset="0"/>
                <a:cs typeface="Times New Roman" panose="02020603050405020304" pitchFamily="18" charset="0"/>
              </a:rPr>
              <a:t>      -This data includes DOD and Periods of Service. </a:t>
            </a:r>
          </a:p>
        </p:txBody>
      </p:sp>
    </p:spTree>
    <p:extLst>
      <p:ext uri="{BB962C8B-B14F-4D97-AF65-F5344CB8AC3E}">
        <p14:creationId xmlns:p14="http://schemas.microsoft.com/office/powerpoint/2010/main" val="173693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Letter</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a:p>
        </p:txBody>
      </p:sp>
      <p:sp>
        <p:nvSpPr>
          <p:cNvPr id="6" name="Rectangle 5"/>
          <p:cNvSpPr/>
          <p:nvPr/>
        </p:nvSpPr>
        <p:spPr>
          <a:xfrm>
            <a:off x="5636653" y="1660395"/>
            <a:ext cx="6096000" cy="3046988"/>
          </a:xfrm>
          <a:prstGeom prst="rect">
            <a:avLst/>
          </a:prstGeom>
        </p:spPr>
        <p:txBody>
          <a:bodyPr>
            <a:spAutoFit/>
          </a:bodyPr>
          <a:lstStyle/>
          <a:p>
            <a:pPr marL="342900" indent="-342900">
              <a:buFont typeface="Wingdings" panose="05000000000000000000" pitchFamily="2" charset="2"/>
              <a:buChar char="Ø"/>
            </a:pPr>
            <a:r>
              <a:rPr lang="en-US" sz="2400" dirty="0">
                <a:solidFill>
                  <a:srgbClr val="1D3275"/>
                </a:solidFill>
                <a:latin typeface="Times New Roman" panose="02020603050405020304" pitchFamily="18" charset="0"/>
                <a:cs typeface="Times New Roman" panose="02020603050405020304" pitchFamily="18" charset="0"/>
              </a:rPr>
              <a:t>If a letter is needed where there is no Veteran record or address then the address can be manually entered into the tool. </a:t>
            </a:r>
          </a:p>
          <a:p>
            <a:pPr marL="342900" indent="-342900">
              <a:buFont typeface="Wingdings" panose="05000000000000000000" pitchFamily="2" charset="2"/>
              <a:buChar char="Ø"/>
            </a:pPr>
            <a:endParaRPr lang="en-US" sz="2400" dirty="0">
              <a:solidFill>
                <a:srgbClr val="1D327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1D3275"/>
                </a:solidFill>
                <a:latin typeface="Times New Roman" panose="02020603050405020304" pitchFamily="18" charset="0"/>
                <a:cs typeface="Times New Roman" panose="02020603050405020304" pitchFamily="18" charset="0"/>
              </a:rPr>
              <a:t>If an address is entered manually where a Veteran record does exist, the tool can be used to update the Veteran record with the address entered into the tool.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18020" y="1624145"/>
            <a:ext cx="4602723" cy="4673152"/>
          </a:xfrm>
          <a:prstGeom prst="rect">
            <a:avLst/>
          </a:prstGeom>
          <a:noFill/>
          <a:ln>
            <a:noFill/>
          </a:ln>
          <a:extLst/>
        </p:spPr>
      </p:pic>
    </p:spTree>
    <p:extLst>
      <p:ext uri="{BB962C8B-B14F-4D97-AF65-F5344CB8AC3E}">
        <p14:creationId xmlns:p14="http://schemas.microsoft.com/office/powerpoint/2010/main" val="4077210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RO317-839076992-10640</_dlc_DocId>
    <_dlc_DocIdUrl xmlns="b62c6c12-24c5-4d47-ac4d-c5cc93bcdf7b">
      <Url>https://vaww.vashare.vba.va.gov/sites/SPTNCIO/focusedveterans/training/VSRvirtualtraining/_layouts/15/DocIdRedir.aspx?ID=RO317-839076992-10640</Url>
      <Description>RO317-839076992-10640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718F3-085C-4B0B-BA36-1A5E424672F0}">
  <ds:schemaRefs>
    <ds:schemaRef ds:uri="http://schemas.microsoft.com/sharepoint/events"/>
  </ds:schemaRefs>
</ds:datastoreItem>
</file>

<file path=customXml/itemProps2.xml><?xml version="1.0" encoding="utf-8"?>
<ds:datastoreItem xmlns:ds="http://schemas.openxmlformats.org/officeDocument/2006/customXml" ds:itemID="{111A7B9C-0857-4A35-A32A-A5CF4E51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b62c6c12-24c5-4d47-ac4d-c5cc93bcdf7b"/>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5534</TotalTime>
  <Words>1180</Words>
  <Application>Microsoft Office PowerPoint</Application>
  <PresentationFormat>Widescreen</PresentationFormat>
  <Paragraphs>150</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Century Schoolbook</vt:lpstr>
      <vt:lpstr>Tahoma</vt:lpstr>
      <vt:lpstr>Times New Roman</vt:lpstr>
      <vt:lpstr>Verdana</vt:lpstr>
      <vt:lpstr>Wingdings</vt:lpstr>
      <vt:lpstr>Ppt0000000</vt:lpstr>
      <vt:lpstr>PowerPoint Presentation</vt:lpstr>
      <vt:lpstr>Objectives</vt:lpstr>
      <vt:lpstr>References</vt:lpstr>
      <vt:lpstr>Letter Creator</vt:lpstr>
      <vt:lpstr>Locating Letter Creator</vt:lpstr>
      <vt:lpstr>Locating Letter Creator</vt:lpstr>
      <vt:lpstr>Locating Letter Creator</vt:lpstr>
      <vt:lpstr>Creating a Letter</vt:lpstr>
      <vt:lpstr>Creating a Letter</vt:lpstr>
      <vt:lpstr>Creating a Letter</vt:lpstr>
      <vt:lpstr>Creating a Letter</vt:lpstr>
      <vt:lpstr>Creating a Letter</vt:lpstr>
      <vt:lpstr>Creating a Letter</vt:lpstr>
      <vt:lpstr>Creating a Letter</vt:lpstr>
      <vt:lpstr>Creating a Letter</vt:lpstr>
      <vt:lpstr>Creating a Letter</vt:lpstr>
      <vt:lpstr>Creating a Letter</vt:lpstr>
      <vt:lpstr>Uploading a Letter</vt:lpstr>
      <vt:lpstr>Uploading a Letter</vt:lpstr>
      <vt:lpstr>Type of Letters</vt:lpstr>
      <vt:lpstr>PowerPoint Presentation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 Creator PowerPoint Presentation</dc:title>
  <dc:subject>VSR, Claims Assistant</dc:subject>
  <dc:creator>Department of Veterans Affairs, Veterans Benefits Administration, Compensation Service, STAFF</dc:creator>
  <cp:keywords>letter creator,notification letter,VBMS,IPC,letters</cp:keywords>
  <dc:description>This lesson teaches employees how to use Letter Creator and upload a document into the VBMS eFolder.</dc:description>
  <cp:lastModifiedBy>Kathy Poole</cp:lastModifiedBy>
  <cp:revision>412</cp:revision>
  <dcterms:created xsi:type="dcterms:W3CDTF">2014-04-30T02:32:11Z</dcterms:created>
  <dcterms:modified xsi:type="dcterms:W3CDTF">2018-06-27T14:31:50Z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d8ffb91f-7761-46b8-94cc-31c85911efb8</vt:lpwstr>
  </property>
  <property fmtid="{D5CDD505-2E9C-101B-9397-08002B2CF9AE}" pid="9" name="Language">
    <vt:lpwstr>en</vt:lpwstr>
  </property>
  <property fmtid="{D5CDD505-2E9C-101B-9397-08002B2CF9AE}" pid="10" name="Type">
    <vt:lpwstr>Presentation</vt:lpwstr>
  </property>
</Properties>
</file>