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5"/>
    <p:sldMasterId id="2147483709" r:id="rId6"/>
  </p:sldMasterIdLst>
  <p:notesMasterIdLst>
    <p:notesMasterId r:id="rId35"/>
  </p:notesMasterIdLst>
  <p:handoutMasterIdLst>
    <p:handoutMasterId r:id="rId36"/>
  </p:handoutMasterIdLst>
  <p:sldIdLst>
    <p:sldId id="257" r:id="rId7"/>
    <p:sldId id="262" r:id="rId8"/>
    <p:sldId id="263" r:id="rId9"/>
    <p:sldId id="264" r:id="rId10"/>
    <p:sldId id="294" r:id="rId11"/>
    <p:sldId id="293" r:id="rId12"/>
    <p:sldId id="297" r:id="rId13"/>
    <p:sldId id="265" r:id="rId14"/>
    <p:sldId id="266" r:id="rId15"/>
    <p:sldId id="267" r:id="rId16"/>
    <p:sldId id="272" r:id="rId17"/>
    <p:sldId id="300" r:id="rId18"/>
    <p:sldId id="275" r:id="rId19"/>
    <p:sldId id="276" r:id="rId20"/>
    <p:sldId id="278" r:id="rId21"/>
    <p:sldId id="279" r:id="rId22"/>
    <p:sldId id="280" r:id="rId23"/>
    <p:sldId id="277" r:id="rId24"/>
    <p:sldId id="298" r:id="rId25"/>
    <p:sldId id="268" r:id="rId26"/>
    <p:sldId id="269" r:id="rId27"/>
    <p:sldId id="302" r:id="rId28"/>
    <p:sldId id="296" r:id="rId29"/>
    <p:sldId id="283" r:id="rId30"/>
    <p:sldId id="284" r:id="rId31"/>
    <p:sldId id="285" r:id="rId32"/>
    <p:sldId id="286" r:id="rId33"/>
    <p:sldId id="299" r:id="rId34"/>
  </p:sldIdLst>
  <p:sldSz cx="9144000" cy="6858000" type="screen4x3"/>
  <p:notesSz cx="68580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Cantrell" initials="AJC" lastIdx="1" clrIdx="0"/>
  <p:cmAuthor id="7" name="Peterson, Paul, VBABALT\ACAD" initials="PPV" lastIdx="2" clrIdx="7">
    <p:extLst>
      <p:ext uri="{19B8F6BF-5375-455C-9EA6-DF929625EA0E}">
        <p15:presenceInfo xmlns:p15="http://schemas.microsoft.com/office/powerpoint/2012/main" userId="S::Paul.Peterson4@va.gov::51d68bab-254c-48af-9179-ee4da02f2d08" providerId="AD"/>
      </p:ext>
    </p:extLst>
  </p:cmAuthor>
  <p:cmAuthor id="1" name="Department of Veterans Affairs" initials="MS VBADEN" lastIdx="1" clrIdx="1"/>
  <p:cmAuthor id="8" name="Ryckman, Joshua, VBADENV Trng Facility" initials="RJVTF" lastIdx="7" clrIdx="8">
    <p:extLst>
      <p:ext uri="{19B8F6BF-5375-455C-9EA6-DF929625EA0E}">
        <p15:presenceInfo xmlns:p15="http://schemas.microsoft.com/office/powerpoint/2012/main" userId="S::Joshua.Ryckman@va.gov::e8de517c-4fbc-4ed9-92b0-6d116d84c0b5" providerId="AD"/>
      </p:ext>
    </p:extLst>
  </p:cmAuthor>
  <p:cmAuthor id="2" name="Department of Veterans Affairs" initials="DoVA" lastIdx="9" clrIdx="2"/>
  <p:cmAuthor id="3" name="Cruz, Karen L, VBAVACO" initials="CKLV" lastIdx="14" clrIdx="3">
    <p:extLst>
      <p:ext uri="{19B8F6BF-5375-455C-9EA6-DF929625EA0E}">
        <p15:presenceInfo xmlns:p15="http://schemas.microsoft.com/office/powerpoint/2012/main" userId="S-1-5-21-1409082233-764733703-682003330-214131" providerId="AD"/>
      </p:ext>
    </p:extLst>
  </p:cmAuthor>
  <p:cmAuthor id="4" name="Kennell, Jon, VBABALT\ACAD" initials="KJV" lastIdx="12" clrIdx="4">
    <p:extLst>
      <p:ext uri="{19B8F6BF-5375-455C-9EA6-DF929625EA0E}">
        <p15:presenceInfo xmlns:p15="http://schemas.microsoft.com/office/powerpoint/2012/main" userId="S-1-5-21-1409082233-764733703-682003330-478134" providerId="AD"/>
      </p:ext>
    </p:extLst>
  </p:cmAuthor>
  <p:cmAuthor id="5" name="Koob, Tessa, VBADENV Trng Facility" initials="KTVTF" lastIdx="1" clrIdx="5">
    <p:extLst>
      <p:ext uri="{19B8F6BF-5375-455C-9EA6-DF929625EA0E}">
        <p15:presenceInfo xmlns:p15="http://schemas.microsoft.com/office/powerpoint/2012/main" userId="S-1-5-21-1409082233-764733703-682003330-189757" providerId="AD"/>
      </p:ext>
    </p:extLst>
  </p:cmAuthor>
  <p:cmAuthor id="6" name="Holcomb, Jeffrey, VBADENV Trng Facility" initials="HJVTF" lastIdx="9" clrIdx="6">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70" autoAdjust="0"/>
    <p:restoredTop sz="92393" autoAdjust="0"/>
  </p:normalViewPr>
  <p:slideViewPr>
    <p:cSldViewPr snapToGrid="0">
      <p:cViewPr varScale="1">
        <p:scale>
          <a:sx n="102" d="100"/>
          <a:sy n="102" d="100"/>
        </p:scale>
        <p:origin x="54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718"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3DACAB9-A087-46C6-8392-9DA45A27783B}" type="datetimeFigureOut">
              <a:rPr lang="en-US" smtClean="0"/>
              <a:t>9/17/2020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9/17/2020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338263" y="1162050"/>
            <a:ext cx="4181475" cy="31369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163615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338263" y="1162050"/>
            <a:ext cx="4181475" cy="31369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38396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338263" y="1162050"/>
            <a:ext cx="4181475" cy="3136900"/>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60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338263" y="1162050"/>
            <a:ext cx="4181475" cy="313690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60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338263" y="1162050"/>
            <a:ext cx="4181475" cy="31369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71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338263" y="1162050"/>
            <a:ext cx="4181475" cy="31369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71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338263" y="1162050"/>
            <a:ext cx="4181475" cy="3136900"/>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915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38263" y="1162050"/>
            <a:ext cx="4181475" cy="313690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IN</a:t>
            </a:r>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1781981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38263" y="1162050"/>
            <a:ext cx="4181475" cy="31369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4096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58159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338263" y="1162050"/>
            <a:ext cx="4181475" cy="313690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38263" y="1162050"/>
            <a:ext cx="4181475" cy="313690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Review</a:t>
            </a:r>
          </a:p>
        </p:txBody>
      </p:sp>
      <p:sp>
        <p:nvSpPr>
          <p:cNvPr id="4096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77268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38263" y="1162050"/>
            <a:ext cx="4181475" cy="31369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1162355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38263" y="1162050"/>
            <a:ext cx="4181475" cy="31369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Review</a:t>
            </a:r>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38263" y="1162050"/>
            <a:ext cx="4181475" cy="31369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338263" y="1162050"/>
            <a:ext cx="4181475" cy="31369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338263" y="1162050"/>
            <a:ext cx="4181475" cy="31369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28</a:t>
            </a:fld>
            <a:endParaRPr lang="en-US" sz="1200"/>
          </a:p>
        </p:txBody>
      </p:sp>
    </p:spTree>
    <p:extLst>
      <p:ext uri="{BB962C8B-B14F-4D97-AF65-F5344CB8AC3E}">
        <p14:creationId xmlns:p14="http://schemas.microsoft.com/office/powerpoint/2010/main" val="39391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160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38263" y="1162050"/>
            <a:ext cx="4181475" cy="31369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38263" y="1162050"/>
            <a:ext cx="4181475" cy="31369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418524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38263" y="1162050"/>
            <a:ext cx="4181475" cy="31369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12312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103498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338263" y="1162050"/>
            <a:ext cx="4181475" cy="31369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45315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38263" y="1162050"/>
            <a:ext cx="4181475" cy="31369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3891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906556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325487"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325487" indent="0">
              <a:buNone/>
              <a:defRPr/>
            </a:lvl5pPr>
          </a:lstStyle>
          <a:p>
            <a:pPr lvl="0"/>
            <a:r>
              <a:rPr lang="en-US" dirty="0"/>
              <a:t>Date sub-title</a:t>
            </a:r>
          </a:p>
        </p:txBody>
      </p:sp>
    </p:spTree>
    <p:extLst>
      <p:ext uri="{BB962C8B-B14F-4D97-AF65-F5344CB8AC3E}">
        <p14:creationId xmlns:p14="http://schemas.microsoft.com/office/powerpoint/2010/main" val="41644116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D2E1-ABD6-4CE9-9823-A926D3242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6F08D-A910-40BE-87F9-6117E698C26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5BEE8-D025-432B-8047-13D3ECC30F7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B68B82-61B4-454D-9E3A-4B33A4FAD234}"/>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6" name="Footer Placeholder 5">
            <a:extLst>
              <a:ext uri="{FF2B5EF4-FFF2-40B4-BE49-F238E27FC236}">
                <a16:creationId xmlns:a16="http://schemas.microsoft.com/office/drawing/2014/main" id="{F8882157-73AF-4232-8855-79A700E68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ED7A3-E8F8-439E-AB7D-63E4B43292D4}"/>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04853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E2B2-1E8F-4713-A124-E3AD828712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9F374-DE53-4A3C-8716-C1464E6E87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CD7805B-7CEE-49D7-A8BE-4CFE39DE206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2522A3-771D-4FCE-9DF3-1157E9C10E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20F1D83-C1D7-4E17-9951-1EE9E0EAAE3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4CBF5-B697-4BD6-A9D8-86E4FF35B3E6}"/>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8" name="Footer Placeholder 7">
            <a:extLst>
              <a:ext uri="{FF2B5EF4-FFF2-40B4-BE49-F238E27FC236}">
                <a16:creationId xmlns:a16="http://schemas.microsoft.com/office/drawing/2014/main" id="{22C1D7DE-A85D-4BB1-AAC5-A747D0096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16584-31EB-45B3-AEED-D06F92957E56}"/>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76582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D4BA-DC76-4743-9016-BD59189A9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30915-FF7C-4D02-8B17-665DB3FAB4EC}"/>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4" name="Footer Placeholder 3">
            <a:extLst>
              <a:ext uri="{FF2B5EF4-FFF2-40B4-BE49-F238E27FC236}">
                <a16:creationId xmlns:a16="http://schemas.microsoft.com/office/drawing/2014/main" id="{3AEE98E8-4A62-486D-96D4-1F565BF5C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ED1CE3-E730-47B2-9901-8071BCF0F838}"/>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08796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B1CBA-6644-4C89-91DD-3A9D073F39C7}"/>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3" name="Footer Placeholder 2">
            <a:extLst>
              <a:ext uri="{FF2B5EF4-FFF2-40B4-BE49-F238E27FC236}">
                <a16:creationId xmlns:a16="http://schemas.microsoft.com/office/drawing/2014/main" id="{46BDD8EF-29D4-4A4D-8EDA-F92352D4C8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AC668D-DD4C-409F-B50E-5CFBCAB6E98F}"/>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91376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0B0-DDEA-46A2-A0B5-9769027D62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7B4A8A-79FD-4A00-A472-271DB4CE04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FEEED-0848-46ED-82D7-695B888CA3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B36D72-7EF5-4640-B019-4642D2EF80CC}"/>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6" name="Footer Placeholder 5">
            <a:extLst>
              <a:ext uri="{FF2B5EF4-FFF2-40B4-BE49-F238E27FC236}">
                <a16:creationId xmlns:a16="http://schemas.microsoft.com/office/drawing/2014/main" id="{B89EDB7F-38D2-4C13-932D-AEBFC300D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A2C51-3A2F-4929-88E4-20842A9E2E40}"/>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331353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64B2-BFBB-4C45-8422-A17F76FED6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737F74C-72CD-4DC5-9641-ABBA2B0BBF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6C705F6-9925-462C-8C52-30429C70CA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BE7552F-C347-41AF-9CE5-1AAE46D814BA}"/>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6" name="Footer Placeholder 5">
            <a:extLst>
              <a:ext uri="{FF2B5EF4-FFF2-40B4-BE49-F238E27FC236}">
                <a16:creationId xmlns:a16="http://schemas.microsoft.com/office/drawing/2014/main" id="{03DAD8D9-0B5A-46D5-8C35-22133F60D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05028-7273-456A-854A-36DC12BA6AB5}"/>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87431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FF77-A5E8-477F-BE0E-DD801D0153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EB9DC-B881-4A21-9F78-968CF8EB5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F1BA5-73F7-4450-B087-77F04D993601}"/>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CF21C9EC-180F-434C-A136-00BA7D42E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8AE50-EBFE-4C5B-AC0C-5711ACDAFF49}"/>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0537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F6BDD-BF63-4A7D-BF36-B3CA4AB345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E1D839-B33E-450C-A16C-DA75D5E4A17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82E1C-BDD0-44EE-B15B-47D2C903BF40}"/>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14A985E0-9143-48BC-A5CC-A1F8DBFFE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8CF40-7687-448E-90E0-B1CFFE037D37}"/>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74654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450"/>
              </a:spcAft>
              <a:defRPr sz="21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solidFill>
                  <a:schemeClr val="tx1"/>
                </a:solidFill>
                <a:latin typeface="Arial" panose="020B0604020202020204" pitchFamily="34" charset="0"/>
                <a:cs typeface="Arial" panose="020B0604020202020204" pitchFamily="34" charset="0"/>
              </a:defRPr>
            </a:lvl1pPr>
            <a:lvl2pPr marL="162744" indent="-81372">
              <a:spcBef>
                <a:spcPts val="0"/>
              </a:spcBef>
              <a:spcAft>
                <a:spcPts val="254"/>
              </a:spcAft>
              <a:buFont typeface="Arial" panose="020B0604020202020204" pitchFamily="34" charset="0"/>
              <a:buChar char="•"/>
              <a:defRPr sz="760">
                <a:latin typeface="Arial" panose="020B0604020202020204" pitchFamily="34" charset="0"/>
                <a:cs typeface="Arial" panose="020B0604020202020204" pitchFamily="34" charset="0"/>
              </a:defRPr>
            </a:lvl2pPr>
            <a:lvl3pPr marL="244115" indent="-81372">
              <a:spcBef>
                <a:spcPts val="0"/>
              </a:spcBef>
              <a:spcAft>
                <a:spcPts val="254"/>
              </a:spcAft>
              <a:buFont typeface="Arial" panose="020B0604020202020204" pitchFamily="34" charset="0"/>
              <a:buChar char="•"/>
              <a:defRPr sz="675">
                <a:latin typeface="Arial" panose="020B0604020202020204" pitchFamily="34" charset="0"/>
                <a:cs typeface="Arial" panose="020B0604020202020204" pitchFamily="34" charset="0"/>
              </a:defRPr>
            </a:lvl3pPr>
            <a:lvl4pPr marL="325487" indent="-81372">
              <a:spcBef>
                <a:spcPts val="0"/>
              </a:spcBef>
              <a:spcAft>
                <a:spcPts val="254"/>
              </a:spcAft>
              <a:buFont typeface="Arial" panose="020B0604020202020204" pitchFamily="34" charset="0"/>
              <a:buChar char="•"/>
              <a:defRPr sz="591">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373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70"/>
            <a:ext cx="9144000" cy="1086867"/>
          </a:xfrm>
        </p:spPr>
        <p:txBody>
          <a:bodyPr anchor="t">
            <a:noAutofit/>
          </a:bodyPr>
          <a:lstStyle>
            <a:lvl1pPr algn="ctr">
              <a:spcAft>
                <a:spcPts val="450"/>
              </a:spcAft>
              <a:defRPr sz="54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451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450"/>
              </a:spcAft>
              <a:defRPr sz="21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20551" indent="-120551">
              <a:spcBef>
                <a:spcPts val="0"/>
              </a:spcBef>
              <a:spcAft>
                <a:spcPts val="450"/>
              </a:spcAft>
              <a:buClr>
                <a:schemeClr val="tx1"/>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39093" indent="-117203">
              <a:spcBef>
                <a:spcPts val="0"/>
              </a:spcBef>
              <a:spcAft>
                <a:spcPts val="450"/>
              </a:spcAft>
              <a:buClr>
                <a:schemeClr val="tx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2pPr>
            <a:lvl3pPr marL="361653" indent="-122561">
              <a:spcBef>
                <a:spcPts val="0"/>
              </a:spcBef>
              <a:spcAft>
                <a:spcPts val="45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458763" indent="-97111">
              <a:spcBef>
                <a:spcPts val="0"/>
              </a:spcBef>
              <a:spcAft>
                <a:spcPts val="450"/>
              </a:spcAft>
              <a:buClr>
                <a:schemeClr val="tx1"/>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92816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78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26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F470-77DB-4FA3-9FD7-F0497095B63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D3E2C7-D56A-43A0-9339-DE0133F5AD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DB99CF-BA79-4CA9-A07D-6582207C9A25}"/>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D171FEBA-51D5-458E-A402-245899721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42DF-EC0B-4A5F-BCCD-B220E60A4B6E}"/>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42490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1A8-5BB7-479D-BE8D-7AA80C1BE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FD95B-4D32-4B0D-A5D7-69F45189AD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DBF16-4C9F-497A-88CD-850ED2049BF1}"/>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F4A43E4B-EC21-4444-A512-0CA995443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AD62-B965-4420-83EB-BF64377EF0A6}"/>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91410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3184-925D-43EF-BB20-0F6D8F879D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AF2DB4E-E3BE-4B42-AB21-BEF19D39E0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B25BB6-A5C1-41CA-BCAF-A0F982A8DBA9}"/>
              </a:ext>
            </a:extLst>
          </p:cNvPr>
          <p:cNvSpPr>
            <a:spLocks noGrp="1"/>
          </p:cNvSpPr>
          <p:nvPr>
            <p:ph type="dt" sz="half" idx="10"/>
          </p:nvPr>
        </p:nvSpPr>
        <p:spPr/>
        <p:txBody>
          <a:body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F14EF846-8397-464F-A236-0E0D75AB1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BF9C6-DC8F-4194-BAF3-1B2B195F342F}"/>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365035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1"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80"/>
            <a:ext cx="2133600" cy="365125"/>
          </a:xfrm>
          <a:prstGeom prst="rect">
            <a:avLst/>
          </a:prstGeom>
        </p:spPr>
        <p:txBody>
          <a:bodyPr tIns="0"/>
          <a:lstStyle>
            <a:lvl1pPr algn="r">
              <a:defRPr sz="443">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65047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ftr="0" dt="0"/>
  <p:txStyles>
    <p:titleStyle>
      <a:lvl1pPr algn="ctr" defTabSz="162744"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1pPr>
      <a:lvl2pPr marL="81372" indent="0" algn="l" defTabSz="162744" rtl="0" eaLnBrk="1" latinLnBrk="0" hangingPunct="1">
        <a:spcBef>
          <a:spcPct val="20000"/>
        </a:spcBef>
        <a:buFont typeface="Arial" panose="020B0604020202020204" pitchFamily="34" charset="0"/>
        <a:buNone/>
        <a:defRPr sz="428" b="0" i="0" u="none" kern="1200">
          <a:solidFill>
            <a:schemeClr val="tx1"/>
          </a:solidFill>
          <a:latin typeface="Arial" panose="020B0604020202020204" pitchFamily="34" charset="0"/>
          <a:ea typeface="+mn-ea"/>
          <a:cs typeface="Arial" panose="020B0604020202020204" pitchFamily="34" charset="0"/>
        </a:defRPr>
      </a:lvl2pPr>
      <a:lvl3pPr marL="162744"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3pPr>
      <a:lvl4pPr marL="244115"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4pPr>
      <a:lvl5pPr marL="325487"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5pPr>
      <a:lvl6pPr marL="447545"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6pPr>
      <a:lvl7pPr marL="528917"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7pPr>
      <a:lvl8pPr marL="610289"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8pPr>
      <a:lvl9pPr marL="691661"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9pPr>
    </p:bodyStyle>
    <p:otherStyle>
      <a:defPPr>
        <a:defRPr lang="en-US"/>
      </a:defPPr>
      <a:lvl1pPr marL="0" algn="l" defTabSz="162744" rtl="0" eaLnBrk="1" latinLnBrk="0" hangingPunct="1">
        <a:defRPr sz="321" kern="1200">
          <a:solidFill>
            <a:schemeClr val="tx1"/>
          </a:solidFill>
          <a:latin typeface="+mn-lt"/>
          <a:ea typeface="+mn-ea"/>
          <a:cs typeface="+mn-cs"/>
        </a:defRPr>
      </a:lvl1pPr>
      <a:lvl2pPr marL="81372" algn="l" defTabSz="162744" rtl="0" eaLnBrk="1" latinLnBrk="0" hangingPunct="1">
        <a:defRPr sz="321" kern="1200">
          <a:solidFill>
            <a:schemeClr val="tx1"/>
          </a:solidFill>
          <a:latin typeface="+mn-lt"/>
          <a:ea typeface="+mn-ea"/>
          <a:cs typeface="+mn-cs"/>
        </a:defRPr>
      </a:lvl2pPr>
      <a:lvl3pPr marL="162744" algn="l" defTabSz="162744" rtl="0" eaLnBrk="1" latinLnBrk="0" hangingPunct="1">
        <a:defRPr sz="321" kern="1200">
          <a:solidFill>
            <a:schemeClr val="tx1"/>
          </a:solidFill>
          <a:latin typeface="+mn-lt"/>
          <a:ea typeface="+mn-ea"/>
          <a:cs typeface="+mn-cs"/>
        </a:defRPr>
      </a:lvl3pPr>
      <a:lvl4pPr marL="244115" algn="l" defTabSz="162744" rtl="0" eaLnBrk="1" latinLnBrk="0" hangingPunct="1">
        <a:defRPr sz="321" kern="1200">
          <a:solidFill>
            <a:schemeClr val="tx1"/>
          </a:solidFill>
          <a:latin typeface="+mn-lt"/>
          <a:ea typeface="+mn-ea"/>
          <a:cs typeface="+mn-cs"/>
        </a:defRPr>
      </a:lvl4pPr>
      <a:lvl5pPr marL="325487" algn="l" defTabSz="162744" rtl="0" eaLnBrk="1" latinLnBrk="0" hangingPunct="1">
        <a:defRPr sz="321" kern="1200">
          <a:solidFill>
            <a:schemeClr val="tx1"/>
          </a:solidFill>
          <a:latin typeface="+mn-lt"/>
          <a:ea typeface="+mn-ea"/>
          <a:cs typeface="+mn-cs"/>
        </a:defRPr>
      </a:lvl5pPr>
      <a:lvl6pPr marL="406859" algn="l" defTabSz="162744" rtl="0" eaLnBrk="1" latinLnBrk="0" hangingPunct="1">
        <a:defRPr sz="321" kern="1200">
          <a:solidFill>
            <a:schemeClr val="tx1"/>
          </a:solidFill>
          <a:latin typeface="+mn-lt"/>
          <a:ea typeface="+mn-ea"/>
          <a:cs typeface="+mn-cs"/>
        </a:defRPr>
      </a:lvl6pPr>
      <a:lvl7pPr marL="488231" algn="l" defTabSz="162744" rtl="0" eaLnBrk="1" latinLnBrk="0" hangingPunct="1">
        <a:defRPr sz="321" kern="1200">
          <a:solidFill>
            <a:schemeClr val="tx1"/>
          </a:solidFill>
          <a:latin typeface="+mn-lt"/>
          <a:ea typeface="+mn-ea"/>
          <a:cs typeface="+mn-cs"/>
        </a:defRPr>
      </a:lvl7pPr>
      <a:lvl8pPr marL="569603" algn="l" defTabSz="162744" rtl="0" eaLnBrk="1" latinLnBrk="0" hangingPunct="1">
        <a:defRPr sz="321" kern="1200">
          <a:solidFill>
            <a:schemeClr val="tx1"/>
          </a:solidFill>
          <a:latin typeface="+mn-lt"/>
          <a:ea typeface="+mn-ea"/>
          <a:cs typeface="+mn-cs"/>
        </a:defRPr>
      </a:lvl8pPr>
      <a:lvl9pPr marL="650975" algn="l" defTabSz="162744" rtl="0" eaLnBrk="1" latinLnBrk="0" hangingPunct="1">
        <a:defRPr sz="3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16884-459C-4BD8-95ED-39997E88F7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6A777-B2FD-48A3-8721-3182E45712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C3BA-99A6-4E95-87F9-265A21B24E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4F12A9-E21B-413D-B5D1-9E5970B2E462}" type="datetimeFigureOut">
              <a:rPr lang="en-US" smtClean="0"/>
              <a:t>9/17/2020</a:t>
            </a:fld>
            <a:endParaRPr lang="en-US"/>
          </a:p>
        </p:txBody>
      </p:sp>
      <p:sp>
        <p:nvSpPr>
          <p:cNvPr id="5" name="Footer Placeholder 4">
            <a:extLst>
              <a:ext uri="{FF2B5EF4-FFF2-40B4-BE49-F238E27FC236}">
                <a16:creationId xmlns:a16="http://schemas.microsoft.com/office/drawing/2014/main" id="{20FE8496-3779-4917-BFF9-F13920FCB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A228C-519A-4A5D-95BF-8C56AD4D9A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DE2BED-2371-4B13-A478-5EB1E6F23EF6}" type="slidenum">
              <a:rPr lang="en-US" smtClean="0"/>
              <a:t>‹#›</a:t>
            </a:fld>
            <a:endParaRPr lang="en-US"/>
          </a:p>
        </p:txBody>
      </p:sp>
    </p:spTree>
    <p:extLst>
      <p:ext uri="{BB962C8B-B14F-4D97-AF65-F5344CB8AC3E}">
        <p14:creationId xmlns:p14="http://schemas.microsoft.com/office/powerpoint/2010/main" val="38773893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57350" y="4572000"/>
            <a:ext cx="5829300" cy="457200"/>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endParaRPr lang="en-US" sz="4950" i="1" kern="0" dirty="0">
              <a:solidFill>
                <a:srgbClr val="003366"/>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C08F7507-4FCA-46DF-9C0A-A5928837C333}"/>
              </a:ext>
            </a:extLst>
          </p:cNvPr>
          <p:cNvSpPr>
            <a:spLocks noGrp="1"/>
          </p:cNvSpPr>
          <p:nvPr>
            <p:ph type="ctrTitle"/>
          </p:nvPr>
        </p:nvSpPr>
        <p:spPr>
          <a:xfrm>
            <a:off x="0" y="2743199"/>
            <a:ext cx="9144000" cy="914400"/>
          </a:xfrm>
        </p:spPr>
        <p:txBody>
          <a:bodyPr>
            <a:normAutofit/>
          </a:bodyPr>
          <a:lstStyle/>
          <a:p>
            <a:r>
              <a:rPr lang="en-US" sz="2800" dirty="0"/>
              <a:t>(VSR VIP Pre-D) VA Duty to Assist</a:t>
            </a:r>
          </a:p>
        </p:txBody>
      </p:sp>
      <p:sp>
        <p:nvSpPr>
          <p:cNvPr id="6" name="Text Placeholder 5">
            <a:extLst>
              <a:ext uri="{FF2B5EF4-FFF2-40B4-BE49-F238E27FC236}">
                <a16:creationId xmlns:a16="http://schemas.microsoft.com/office/drawing/2014/main" id="{AE20D605-154B-4568-9773-F238DE3AF4BB}"/>
              </a:ext>
            </a:extLst>
          </p:cNvPr>
          <p:cNvSpPr>
            <a:spLocks noGrp="1"/>
          </p:cNvSpPr>
          <p:nvPr>
            <p:ph type="body" sz="quarter" idx="10"/>
          </p:nvPr>
        </p:nvSpPr>
        <p:spPr>
          <a:xfrm>
            <a:off x="685800" y="4572000"/>
            <a:ext cx="2286000" cy="914400"/>
          </a:xfrm>
        </p:spPr>
        <p:txBody>
          <a:bodyPr/>
          <a:lstStyle/>
          <a:p>
            <a:r>
              <a:rPr lang="en-US" sz="2000" dirty="0"/>
              <a:t>Compensation Service</a:t>
            </a:r>
          </a:p>
        </p:txBody>
      </p:sp>
      <p:sp>
        <p:nvSpPr>
          <p:cNvPr id="7" name="Text Placeholder 6">
            <a:extLst>
              <a:ext uri="{FF2B5EF4-FFF2-40B4-BE49-F238E27FC236}">
                <a16:creationId xmlns:a16="http://schemas.microsoft.com/office/drawing/2014/main" id="{8F589C4E-51DE-48AC-8EC6-30FB71B7A296}"/>
              </a:ext>
            </a:extLst>
          </p:cNvPr>
          <p:cNvSpPr>
            <a:spLocks noGrp="1"/>
          </p:cNvSpPr>
          <p:nvPr>
            <p:ph type="body" sz="quarter" idx="11"/>
          </p:nvPr>
        </p:nvSpPr>
        <p:spPr>
          <a:xfrm>
            <a:off x="6172200" y="4572000"/>
            <a:ext cx="2286000" cy="914400"/>
          </a:xfrm>
        </p:spPr>
        <p:txBody>
          <a:bodyPr/>
          <a:lstStyle/>
          <a:p>
            <a:r>
              <a:rPr lang="en-US" sz="2000" dirty="0"/>
              <a:t>September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2AE90123-C887-4374-B32E-D076E773BD29}" type="slidenum">
              <a:rPr lang="en-US" smtClean="0"/>
              <a:pPr>
                <a:defRPr/>
              </a:pPr>
              <a:t>10</a:t>
            </a:fld>
            <a:endParaRPr lang="en-US" dirty="0"/>
          </a:p>
        </p:txBody>
      </p:sp>
      <p:sp>
        <p:nvSpPr>
          <p:cNvPr id="9220"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Provides notice of the evidence Veterans must submit in order to establish entitlement to the benefits they are seeking</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Eliminates the need to provide 5103 notice after receiving the application</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Eliminates the time allowed for claimants to respond to the notice</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Unique Characteristics of the EZ Form</a:t>
            </a:r>
            <a:endParaRPr lang="en-US" sz="2800" dirty="0"/>
          </a:p>
        </p:txBody>
      </p:sp>
      <p:sp>
        <p:nvSpPr>
          <p:cNvPr id="4" name="Slide Number Placeholder 3"/>
          <p:cNvSpPr txBox="1">
            <a:spLocks noGrp="1"/>
          </p:cNvSpPr>
          <p:nvPr/>
        </p:nvSpPr>
        <p:spPr bwMode="auto">
          <a:xfrm>
            <a:off x="8067675" y="6353176"/>
            <a:ext cx="1219200" cy="342900"/>
          </a:xfrm>
          <a:prstGeom prst="rect">
            <a:avLst/>
          </a:prstGeom>
          <a:noFill/>
          <a:ln>
            <a:miter lim="800000"/>
            <a:headEnd/>
            <a:tailEnd/>
          </a:ln>
        </p:spPr>
        <p:txBody>
          <a:bodyPr lIns="69056" tIns="34529" rIns="69056" bIns="34529" anchor="ctr" anchorCtr="1"/>
          <a:lstStyle/>
          <a:p>
            <a:pPr algn="ctr" eaLnBrk="0" hangingPunct="0">
              <a:defRPr/>
            </a:pPr>
            <a:fld id="{309C4DD9-7ACB-4C41-9C4C-D681FF632D63}"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10</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6522996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89A50B3E-19D7-4167-948F-5F736D0C9570}" type="slidenum">
              <a:rPr lang="en-US" smtClean="0"/>
              <a:pPr>
                <a:defRPr/>
              </a:pPr>
              <a:t>11</a:t>
            </a:fld>
            <a:endParaRPr lang="en-US" dirty="0"/>
          </a:p>
        </p:txBody>
      </p:sp>
      <p:sp>
        <p:nvSpPr>
          <p:cNvPr id="14340"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An application that does not contain enough information to identify </a:t>
            </a:r>
            <a:r>
              <a:rPr lang="en-US" altLang="en-US" sz="2000" b="1" i="1" dirty="0">
                <a:latin typeface="+mn-lt"/>
              </a:rPr>
              <a:t>any</a:t>
            </a:r>
            <a:r>
              <a:rPr lang="en-US" altLang="en-US" sz="2000" dirty="0">
                <a:latin typeface="+mn-lt"/>
              </a:rPr>
              <a:t> of the claimant’s contentions is an incomplete application.</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An application that contains enough information to identify </a:t>
            </a:r>
            <a:r>
              <a:rPr lang="en-US" altLang="en-US" sz="2000" b="1" i="1" dirty="0">
                <a:latin typeface="+mn-lt"/>
              </a:rPr>
              <a:t>some, but not all,</a:t>
            </a:r>
            <a:r>
              <a:rPr lang="en-US" altLang="en-US" sz="2000" dirty="0">
                <a:latin typeface="+mn-lt"/>
              </a:rPr>
              <a:t> of the contentions, is complete and requires development for clarification.</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An application that does not contain enough information to identify the claimant is considered unidentifiable mail.</a:t>
            </a:r>
            <a:endParaRPr lang="en-US" altLang="en-US" sz="2000" dirty="0">
              <a:latin typeface="+mn-lt"/>
              <a:cs typeface="Arial" charset="0"/>
            </a:endParaRP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Incomplete EZ Forms</a:t>
            </a:r>
            <a:endParaRPr lang="en-US" sz="2800" dirty="0"/>
          </a:p>
        </p:txBody>
      </p:sp>
      <p:sp>
        <p:nvSpPr>
          <p:cNvPr id="4" name="Slide Number Placeholder 3"/>
          <p:cNvSpPr txBox="1">
            <a:spLocks noGrp="1"/>
          </p:cNvSpPr>
          <p:nvPr/>
        </p:nvSpPr>
        <p:spPr bwMode="auto">
          <a:xfrm>
            <a:off x="8110538" y="6281738"/>
            <a:ext cx="1219200" cy="342900"/>
          </a:xfrm>
          <a:prstGeom prst="rect">
            <a:avLst/>
          </a:prstGeom>
          <a:noFill/>
          <a:ln>
            <a:miter lim="800000"/>
            <a:headEnd/>
            <a:tailEnd/>
          </a:ln>
        </p:spPr>
        <p:txBody>
          <a:bodyPr lIns="69056" tIns="34529" rIns="69056" bIns="34529" anchor="ctr" anchorCtr="1"/>
          <a:lstStyle/>
          <a:p>
            <a:pPr algn="ctr" eaLnBrk="0" hangingPunct="0">
              <a:defRPr/>
            </a:pPr>
            <a:fld id="{74B516A6-B6D3-4733-AEBB-B01EBE4E48A2}"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11</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6529876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EBEB5-C4B4-4749-90CB-29FCCD4C11BF}"/>
              </a:ext>
            </a:extLst>
          </p:cNvPr>
          <p:cNvSpPr>
            <a:spLocks noGrp="1"/>
          </p:cNvSpPr>
          <p:nvPr>
            <p:ph type="title"/>
          </p:nvPr>
        </p:nvSpPr>
        <p:spPr>
          <a:xfrm>
            <a:off x="0" y="685800"/>
            <a:ext cx="9144000" cy="914400"/>
          </a:xfrm>
        </p:spPr>
        <p:txBody>
          <a:bodyPr>
            <a:normAutofit/>
          </a:bodyPr>
          <a:lstStyle/>
          <a:p>
            <a:r>
              <a:rPr lang="en-US" sz="2800" dirty="0"/>
              <a:t>Unsigned EZ Forms</a:t>
            </a:r>
          </a:p>
        </p:txBody>
      </p:sp>
      <p:sp>
        <p:nvSpPr>
          <p:cNvPr id="4" name="Content Placeholder 3">
            <a:extLst>
              <a:ext uri="{FF2B5EF4-FFF2-40B4-BE49-F238E27FC236}">
                <a16:creationId xmlns:a16="http://schemas.microsoft.com/office/drawing/2014/main" id="{CDC96D1B-3CE0-46B2-AEC8-2B78D91911F8}"/>
              </a:ext>
            </a:extLst>
          </p:cNvPr>
          <p:cNvSpPr>
            <a:spLocks noGrp="1"/>
          </p:cNvSpPr>
          <p:nvPr>
            <p:ph idx="1"/>
          </p:nvPr>
        </p:nvSpPr>
        <p:spPr>
          <a:xfrm>
            <a:off x="457200" y="1828800"/>
            <a:ext cx="8229600" cy="4572000"/>
          </a:xfrm>
        </p:spPr>
        <p:txBody>
          <a:bodyPr>
            <a:normAutofit/>
          </a:bodyPr>
          <a:lstStyle/>
          <a:p>
            <a:pPr>
              <a:spcAft>
                <a:spcPts val="0"/>
              </a:spcAft>
            </a:pPr>
            <a:r>
              <a:rPr lang="en-US" sz="2000" dirty="0"/>
              <a:t>If the EZ form is a(n):</a:t>
            </a:r>
          </a:p>
          <a:p>
            <a:pPr marL="457200" lvl="2" indent="-457200">
              <a:spcAft>
                <a:spcPts val="0"/>
              </a:spcAft>
              <a:buClr>
                <a:schemeClr val="tx2"/>
              </a:buClr>
              <a:buSzPct val="125000"/>
            </a:pPr>
            <a:r>
              <a:rPr lang="en-US" sz="2000" dirty="0"/>
              <a:t>original claim for benefits, unsigned by the claimant, or</a:t>
            </a:r>
          </a:p>
          <a:p>
            <a:pPr marL="457200" lvl="2" indent="-457200">
              <a:spcAft>
                <a:spcPts val="0"/>
              </a:spcAft>
              <a:buClr>
                <a:schemeClr val="tx2"/>
              </a:buClr>
              <a:buSzPct val="125000"/>
            </a:pPr>
            <a:r>
              <a:rPr lang="en-US" sz="2000" dirty="0"/>
              <a:t>non-original claim for benefits, signed by neither the claimant nor authorized representative.</a:t>
            </a:r>
          </a:p>
          <a:p>
            <a:pPr>
              <a:spcAft>
                <a:spcPts val="0"/>
              </a:spcAft>
            </a:pPr>
            <a:endParaRPr lang="en-US" sz="2000" dirty="0"/>
          </a:p>
          <a:p>
            <a:pPr>
              <a:spcAft>
                <a:spcPts val="0"/>
              </a:spcAft>
            </a:pPr>
            <a:r>
              <a:rPr lang="en-US" sz="2000" b="1" i="1" dirty="0"/>
              <a:t>treat as an incomplete application</a:t>
            </a:r>
          </a:p>
        </p:txBody>
      </p:sp>
      <p:sp>
        <p:nvSpPr>
          <p:cNvPr id="2" name="Slide Number Placeholder 1">
            <a:extLst>
              <a:ext uri="{FF2B5EF4-FFF2-40B4-BE49-F238E27FC236}">
                <a16:creationId xmlns:a16="http://schemas.microsoft.com/office/drawing/2014/main" id="{737643FB-08FF-457B-9ED5-71B42FAD990A}"/>
              </a:ext>
            </a:extLst>
          </p:cNvPr>
          <p:cNvSpPr>
            <a:spLocks noGrp="1"/>
          </p:cNvSpPr>
          <p:nvPr>
            <p:ph type="sldNum" sz="quarter" idx="12"/>
          </p:nvPr>
        </p:nvSpPr>
        <p:spPr/>
        <p:txBody>
          <a:bodyPr/>
          <a:lstStyle/>
          <a:p>
            <a:fld id="{7C414AED-89CE-4A48-8B2B-1B3A5C68EA2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0999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8FB82B4-C660-4F2C-A378-9101800587B4}" type="slidenum">
              <a:rPr lang="en-US" smtClean="0"/>
              <a:pPr>
                <a:defRPr/>
              </a:pPr>
              <a:t>13</a:t>
            </a:fld>
            <a:endParaRPr lang="en-US" dirty="0"/>
          </a:p>
        </p:txBody>
      </p:sp>
      <p:sp>
        <p:nvSpPr>
          <p:cNvPr id="15364"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defRPr/>
            </a:pPr>
            <a:r>
              <a:rPr lang="en-US" altLang="en-US" sz="2000" dirty="0">
                <a:latin typeface="+mn-lt"/>
              </a:rPr>
              <a:t>Initial review at the claims establishment (CEST) stage ensures the claim qualifies for FDC processing.</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rPr>
              <a:t>VSRs should also review the claim when they receive it in their queue to ensure it meets FDC criteria, or if exclusion is needed.</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rPr>
              <a:t>If the claim is excluded, the proper </a:t>
            </a:r>
            <a:r>
              <a:rPr lang="en-US" altLang="en-US" sz="2000" b="1" i="1" dirty="0">
                <a:latin typeface="+mn-lt"/>
              </a:rPr>
              <a:t>Special Issue </a:t>
            </a:r>
            <a:r>
              <a:rPr lang="en-US" altLang="en-US" sz="2000" dirty="0">
                <a:latin typeface="+mn-lt"/>
              </a:rPr>
              <a:t>must be attached to any contention on the claim and the correct exclusion letter in </a:t>
            </a:r>
            <a:r>
              <a:rPr lang="en-US" altLang="en-US" sz="2000" b="1" i="1" dirty="0">
                <a:latin typeface="+mn-lt"/>
              </a:rPr>
              <a:t>Letter Creator</a:t>
            </a:r>
            <a:r>
              <a:rPr lang="en-US" altLang="en-US" sz="2000" i="1" dirty="0">
                <a:latin typeface="+mn-lt"/>
              </a:rPr>
              <a:t> </a:t>
            </a:r>
            <a:r>
              <a:rPr lang="en-US" altLang="en-US" sz="2000" dirty="0">
                <a:latin typeface="+mn-lt"/>
              </a:rPr>
              <a:t>should be sent.</a:t>
            </a:r>
          </a:p>
        </p:txBody>
      </p:sp>
      <p:sp>
        <p:nvSpPr>
          <p:cNvPr id="504834" name="Rectangle 2"/>
          <p:cNvSpPr>
            <a:spLocks noGrp="1" noChangeArrowheads="1"/>
          </p:cNvSpPr>
          <p:nvPr>
            <p:ph type="title" idx="4294967295"/>
          </p:nvPr>
        </p:nvSpPr>
        <p:spPr>
          <a:xfrm>
            <a:off x="1" y="685800"/>
            <a:ext cx="9144000" cy="914400"/>
          </a:xfrm>
        </p:spPr>
        <p:txBody>
          <a:bodyPr>
            <a:normAutofit/>
          </a:bodyPr>
          <a:lstStyle/>
          <a:p>
            <a:pPr>
              <a:defRPr/>
            </a:pPr>
            <a:r>
              <a:rPr lang="en-US" sz="2800" dirty="0">
                <a:effectLst/>
              </a:rPr>
              <a:t>Excluding a Claim from FDC at CEST</a:t>
            </a:r>
            <a:endParaRPr lang="en-US" sz="2800" dirty="0"/>
          </a:p>
        </p:txBody>
      </p:sp>
      <p:sp>
        <p:nvSpPr>
          <p:cNvPr id="4" name="Slide Number Placeholder 3"/>
          <p:cNvSpPr txBox="1">
            <a:spLocks noGrp="1"/>
          </p:cNvSpPr>
          <p:nvPr/>
        </p:nvSpPr>
        <p:spPr bwMode="auto">
          <a:xfrm>
            <a:off x="8033982" y="6279606"/>
            <a:ext cx="1219200" cy="342900"/>
          </a:xfrm>
          <a:prstGeom prst="rect">
            <a:avLst/>
          </a:prstGeom>
          <a:noFill/>
          <a:ln>
            <a:miter lim="800000"/>
            <a:headEnd/>
            <a:tailEnd/>
          </a:ln>
        </p:spPr>
        <p:txBody>
          <a:bodyPr lIns="69056" tIns="34529" rIns="69056" bIns="34529" anchor="ctr" anchorCtr="1"/>
          <a:lstStyle/>
          <a:p>
            <a:pPr algn="ctr" eaLnBrk="0" hangingPunct="0">
              <a:defRPr/>
            </a:pPr>
            <a:fld id="{927E1149-D429-459F-8A59-95F775513E94}"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13</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1222450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2C949E0-89D4-44D2-91B1-DD566FD7360C}" type="slidenum">
              <a:rPr lang="en-US" smtClean="0"/>
              <a:pPr>
                <a:defRPr/>
              </a:pPr>
              <a:t>14</a:t>
            </a:fld>
            <a:endParaRPr lang="en-US" dirty="0"/>
          </a:p>
        </p:txBody>
      </p:sp>
      <p:sp>
        <p:nvSpPr>
          <p:cNvPr id="18436" name="Rectangle 3"/>
          <p:cNvSpPr>
            <a:spLocks noGrp="1" noChangeArrowheads="1"/>
          </p:cNvSpPr>
          <p:nvPr>
            <p:ph type="body" idx="4294967295"/>
          </p:nvPr>
        </p:nvSpPr>
        <p:spPr>
          <a:xfrm>
            <a:off x="457200" y="1828800"/>
            <a:ext cx="8229600" cy="4572000"/>
          </a:xfrm>
          <a:prstGeom prst="rect">
            <a:avLst/>
          </a:prstGeom>
        </p:spPr>
        <p:txBody>
          <a:bodyPr>
            <a:normAutofit lnSpcReduction="10000"/>
          </a:bodyPr>
          <a:lstStyle/>
          <a:p>
            <a:pPr>
              <a:lnSpc>
                <a:spcPct val="110000"/>
              </a:lnSpc>
              <a:spcBef>
                <a:spcPts val="0"/>
              </a:spcBef>
              <a:buClr>
                <a:srgbClr val="1D3275"/>
              </a:buClr>
              <a:defRPr/>
            </a:pPr>
            <a:r>
              <a:rPr lang="en-US" altLang="en-US" sz="2000" dirty="0">
                <a:latin typeface="+mn-lt"/>
              </a:rPr>
              <a:t>Initial exclusion from the FDC program can include:</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claimant indicated a desire </a:t>
            </a:r>
            <a:r>
              <a:rPr lang="en-US" altLang="en-US" sz="2000" b="1" i="1" dirty="0">
                <a:latin typeface="+mn-lt"/>
                <a:cs typeface="Times New Roman" panose="02020603050405020304" pitchFamily="18" charset="0"/>
              </a:rPr>
              <a:t>not</a:t>
            </a:r>
            <a:r>
              <a:rPr lang="en-US" altLang="en-US" sz="2000" dirty="0">
                <a:latin typeface="+mn-lt"/>
                <a:cs typeface="Times New Roman" panose="02020603050405020304" pitchFamily="18" charset="0"/>
              </a:rPr>
              <a:t> to have the claim processed in the FDC program</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claim pending at the time of receipt of the EZ form</a:t>
            </a:r>
          </a:p>
          <a:p>
            <a:pPr marL="457200" indent="-457200">
              <a:lnSpc>
                <a:spcPct val="110000"/>
              </a:lnSpc>
              <a:spcBef>
                <a:spcPts val="0"/>
              </a:spcBef>
              <a:buClr>
                <a:schemeClr val="tx2"/>
              </a:buClr>
              <a:buSzPct val="125000"/>
              <a:buFont typeface="Arial" panose="020B0604020202020204" pitchFamily="34" charset="0"/>
              <a:buChar char="•"/>
              <a:defRPr/>
            </a:pPr>
            <a:r>
              <a:rPr lang="en-US" sz="2000" dirty="0">
                <a:latin typeface="+mn-lt"/>
              </a:rPr>
              <a:t>legacy appeal, higher-level review (HLR) or notice of disagreement (NOD) with the Board of Veterans’ Appeals (BVA) </a:t>
            </a:r>
            <a:r>
              <a:rPr lang="en-US" altLang="en-US" sz="2000" dirty="0">
                <a:latin typeface="+mn-lt"/>
                <a:cs typeface="Times New Roman" panose="02020603050405020304" pitchFamily="18" charset="0"/>
              </a:rPr>
              <a:t>pending at the time of receipt of the EZ form</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further evidence is needed or a private medical provider is identified (exceptions exist for special issue claims)</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failure to </a:t>
            </a:r>
            <a:r>
              <a:rPr lang="en-US" altLang="en-US" sz="2000" b="1" i="1" dirty="0">
                <a:latin typeface="+mn-lt"/>
                <a:cs typeface="Times New Roman" panose="02020603050405020304" pitchFamily="18" charset="0"/>
              </a:rPr>
              <a:t>simultaneously</a:t>
            </a:r>
            <a:r>
              <a:rPr lang="en-US" altLang="en-US" sz="2000" dirty="0">
                <a:latin typeface="+mn-lt"/>
                <a:cs typeface="Times New Roman" panose="02020603050405020304" pitchFamily="18" charset="0"/>
              </a:rPr>
              <a:t> submit any of the additional forms required to process specific claims</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claim requires a character of discharge (COD) determination</a:t>
            </a:r>
          </a:p>
          <a:p>
            <a:pPr marL="457200" indent="-457200">
              <a:lnSpc>
                <a:spcPct val="110000"/>
              </a:lnSpc>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claimant submits an incomplete form that is listed in the “Special Circumstances” section of the 21-526EZ</a:t>
            </a:r>
            <a:endParaRPr lang="en-US" altLang="en-US" sz="1800" dirty="0">
              <a:latin typeface="+mn-lt"/>
              <a:cs typeface="Arial" charset="0"/>
            </a:endParaRPr>
          </a:p>
        </p:txBody>
      </p:sp>
      <p:sp>
        <p:nvSpPr>
          <p:cNvPr id="504834" name="Rectangle 2"/>
          <p:cNvSpPr>
            <a:spLocks noGrp="1" noChangeArrowheads="1"/>
          </p:cNvSpPr>
          <p:nvPr>
            <p:ph type="title" idx="4294967295"/>
          </p:nvPr>
        </p:nvSpPr>
        <p:spPr>
          <a:xfrm>
            <a:off x="0" y="685800"/>
            <a:ext cx="9143999" cy="914400"/>
          </a:xfrm>
        </p:spPr>
        <p:txBody>
          <a:bodyPr>
            <a:noAutofit/>
          </a:bodyPr>
          <a:lstStyle/>
          <a:p>
            <a:pPr>
              <a:defRPr/>
            </a:pPr>
            <a:r>
              <a:rPr lang="en-US" sz="2800" dirty="0">
                <a:effectLst/>
              </a:rPr>
              <a:t>Excluding a Claim from FDC at CEST (Cont.)</a:t>
            </a:r>
            <a:endParaRPr lang="en-US" sz="2800" dirty="0"/>
          </a:p>
        </p:txBody>
      </p:sp>
      <p:sp>
        <p:nvSpPr>
          <p:cNvPr id="4" name="Slide Number Placeholder 3"/>
          <p:cNvSpPr txBox="1">
            <a:spLocks noGrp="1"/>
          </p:cNvSpPr>
          <p:nvPr/>
        </p:nvSpPr>
        <p:spPr bwMode="auto">
          <a:xfrm>
            <a:off x="8115869" y="6320549"/>
            <a:ext cx="1219200" cy="342900"/>
          </a:xfrm>
          <a:prstGeom prst="rect">
            <a:avLst/>
          </a:prstGeom>
          <a:noFill/>
          <a:ln>
            <a:miter lim="800000"/>
            <a:headEnd/>
            <a:tailEnd/>
          </a:ln>
        </p:spPr>
        <p:txBody>
          <a:bodyPr lIns="69056" tIns="34529" rIns="69056" bIns="34529" anchor="ctr" anchorCtr="1"/>
          <a:lstStyle/>
          <a:p>
            <a:pPr algn="ctr" eaLnBrk="0" hangingPunct="0">
              <a:defRPr/>
            </a:pPr>
            <a:fld id="{F40F9946-FDDE-47B4-9FD2-6C8C165637A0}"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14</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1454937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A40BC56E-3803-4C53-B3A0-F98E312BBB49}" type="slidenum">
              <a:rPr lang="en-US" smtClean="0"/>
              <a:pPr>
                <a:defRPr/>
              </a:pPr>
              <a:t>15</a:t>
            </a:fld>
            <a:endParaRPr lang="en-US" dirty="0"/>
          </a:p>
        </p:txBody>
      </p:sp>
      <p:sp>
        <p:nvSpPr>
          <p:cNvPr id="18436" name="Rectangle 3"/>
          <p:cNvSpPr>
            <a:spLocks noGrp="1" noChangeArrowheads="1"/>
          </p:cNvSpPr>
          <p:nvPr>
            <p:ph type="body" idx="4294967295"/>
          </p:nvPr>
        </p:nvSpPr>
        <p:spPr>
          <a:xfrm>
            <a:off x="457200" y="1828800"/>
            <a:ext cx="8229600" cy="4572000"/>
          </a:xfrm>
          <a:prstGeom prst="rect">
            <a:avLst/>
          </a:prstGeom>
        </p:spPr>
        <p:txBody>
          <a:bodyPr/>
          <a:lstStyle/>
          <a:p>
            <a:pPr>
              <a:spcBef>
                <a:spcPts val="0"/>
              </a:spcBef>
              <a:defRPr/>
            </a:pPr>
            <a:r>
              <a:rPr lang="en-US" sz="2000" dirty="0">
                <a:latin typeface="+mn-lt"/>
              </a:rPr>
              <a:t>Exclude a claim from the FDC program if the claimant or the Power of Attorney (POA):</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submits an additional claim or evidence, even if it does not require additional development</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fails to report for a VA Examination and asks the VA to reschedule</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submits a </a:t>
            </a:r>
            <a:r>
              <a:rPr lang="en-US" sz="2000" dirty="0">
                <a:latin typeface="+mn-lt"/>
              </a:rPr>
              <a:t>legacy appeal, request for HLR or a NOD to BVA</a:t>
            </a:r>
            <a:endParaRPr lang="en-US" altLang="en-US" sz="2000" dirty="0">
              <a:latin typeface="+mn-lt"/>
            </a:endParaRPr>
          </a:p>
        </p:txBody>
      </p:sp>
      <p:sp>
        <p:nvSpPr>
          <p:cNvPr id="504834" name="Rectangle 2"/>
          <p:cNvSpPr>
            <a:spLocks noGrp="1" noChangeArrowheads="1"/>
          </p:cNvSpPr>
          <p:nvPr>
            <p:ph type="title" idx="4294967295"/>
          </p:nvPr>
        </p:nvSpPr>
        <p:spPr>
          <a:xfrm>
            <a:off x="0" y="685800"/>
            <a:ext cx="9144000" cy="914400"/>
          </a:xfrm>
        </p:spPr>
        <p:txBody>
          <a:bodyPr>
            <a:noAutofit/>
          </a:bodyPr>
          <a:lstStyle/>
          <a:p>
            <a:pPr>
              <a:defRPr/>
            </a:pPr>
            <a:r>
              <a:rPr lang="en-US" sz="2800" dirty="0">
                <a:effectLst/>
              </a:rPr>
              <a:t>Subsequent Exclusions from FDC Program</a:t>
            </a:r>
            <a:endParaRPr lang="en-US" sz="2800" dirty="0"/>
          </a:p>
        </p:txBody>
      </p:sp>
      <p:sp>
        <p:nvSpPr>
          <p:cNvPr id="4" name="Slide Number Placeholder 3"/>
          <p:cNvSpPr txBox="1">
            <a:spLocks noGrp="1"/>
          </p:cNvSpPr>
          <p:nvPr/>
        </p:nvSpPr>
        <p:spPr bwMode="auto">
          <a:xfrm>
            <a:off x="8115869" y="6347844"/>
            <a:ext cx="1219200" cy="342900"/>
          </a:xfrm>
          <a:prstGeom prst="rect">
            <a:avLst/>
          </a:prstGeom>
          <a:noFill/>
          <a:ln>
            <a:miter lim="800000"/>
            <a:headEnd/>
            <a:tailEnd/>
          </a:ln>
        </p:spPr>
        <p:txBody>
          <a:bodyPr lIns="69056" tIns="34529" rIns="69056" bIns="34529" anchor="ctr" anchorCtr="1"/>
          <a:lstStyle/>
          <a:p>
            <a:pPr algn="ctr" eaLnBrk="0" hangingPunct="0">
              <a:defRPr/>
            </a:pPr>
            <a:fld id="{8C60F4EF-F22A-4C74-BF03-D938A6696122}"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15</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1883840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759D97F6-24C1-42E1-B40F-93A22A88361A}" type="slidenum">
              <a:rPr lang="en-US" smtClean="0"/>
              <a:pPr>
                <a:defRPr/>
              </a:pPr>
              <a:t>16</a:t>
            </a:fld>
            <a:endParaRPr lang="en-US" dirty="0"/>
          </a:p>
        </p:txBody>
      </p:sp>
      <p:sp>
        <p:nvSpPr>
          <p:cNvPr id="18436"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defRPr/>
            </a:pPr>
            <a:r>
              <a:rPr lang="en-US" sz="2000" dirty="0">
                <a:latin typeface="+mn-lt"/>
              </a:rPr>
              <a:t>In some cases, the submission of additional evidence does not require an automatic exclusion from the FDC program</a:t>
            </a:r>
          </a:p>
          <a:p>
            <a:pPr marL="457200" indent="-457200">
              <a:spcBef>
                <a:spcPts val="0"/>
              </a:spcBef>
              <a:buClr>
                <a:schemeClr val="tx2"/>
              </a:buClr>
              <a:buSzPct val="125000"/>
              <a:buFont typeface="Arial" panose="020B0604020202020204" pitchFamily="34" charset="0"/>
              <a:buChar char="•"/>
              <a:defRPr/>
            </a:pPr>
            <a:r>
              <a:rPr lang="en-US" sz="2000" dirty="0">
                <a:latin typeface="+mn-lt"/>
              </a:rPr>
              <a:t>Do not exclude a claim from the FDC program if the claimant submits:</a:t>
            </a:r>
          </a:p>
          <a:p>
            <a:pPr marL="685800" lvl="4" indent="-457200">
              <a:spcBef>
                <a:spcPts val="0"/>
              </a:spcBef>
              <a:buClr>
                <a:schemeClr val="tx2"/>
              </a:buClr>
              <a:buFont typeface="Wingdings" panose="05000000000000000000" pitchFamily="2" charset="2"/>
              <a:buChar char="§"/>
              <a:defRPr/>
            </a:pPr>
            <a:r>
              <a:rPr lang="en-US" sz="2000" dirty="0">
                <a:latin typeface="+mn-lt"/>
                <a:cs typeface="Times New Roman" panose="02020603050405020304" pitchFamily="18" charset="0"/>
              </a:rPr>
              <a:t>duplicate evidence already of record</a:t>
            </a:r>
          </a:p>
          <a:p>
            <a:pPr marL="685800" lvl="4" indent="-457200">
              <a:spcBef>
                <a:spcPts val="0"/>
              </a:spcBef>
              <a:buClr>
                <a:schemeClr val="tx2"/>
              </a:buClr>
              <a:buFont typeface="Wingdings" panose="05000000000000000000" pitchFamily="2" charset="2"/>
              <a:buChar char="§"/>
              <a:defRPr/>
            </a:pPr>
            <a:r>
              <a:rPr lang="en-US" sz="2000" dirty="0">
                <a:latin typeface="+mn-lt"/>
                <a:cs typeface="Times New Roman" panose="02020603050405020304" pitchFamily="18" charset="0"/>
              </a:rPr>
              <a:t>a response limited to </a:t>
            </a:r>
            <a:r>
              <a:rPr lang="en-US" sz="2000" b="1" i="1" dirty="0">
                <a:latin typeface="+mn-lt"/>
                <a:cs typeface="Times New Roman" panose="02020603050405020304" pitchFamily="18" charset="0"/>
              </a:rPr>
              <a:t>only </a:t>
            </a:r>
            <a:r>
              <a:rPr lang="en-US" sz="2000" dirty="0">
                <a:latin typeface="+mn-lt"/>
                <a:cs typeface="Times New Roman" panose="02020603050405020304" pitchFamily="18" charset="0"/>
              </a:rPr>
              <a:t>the information requested in a required development letter</a:t>
            </a:r>
          </a:p>
          <a:p>
            <a:pPr marL="685800" lvl="4" indent="-457200">
              <a:spcBef>
                <a:spcPts val="0"/>
              </a:spcBef>
              <a:buClr>
                <a:schemeClr val="tx2"/>
              </a:buClr>
              <a:buFont typeface="Wingdings" panose="05000000000000000000" pitchFamily="2" charset="2"/>
              <a:buChar char="§"/>
              <a:defRPr/>
            </a:pPr>
            <a:r>
              <a:rPr lang="en-US" sz="2000" dirty="0">
                <a:latin typeface="+mn-lt"/>
                <a:cs typeface="Times New Roman" panose="02020603050405020304" pitchFamily="18" charset="0"/>
              </a:rPr>
              <a:t>status or IRIS inquiries from the claimant or POA, or</a:t>
            </a:r>
          </a:p>
          <a:p>
            <a:pPr marL="685800" lvl="4" indent="-457200">
              <a:spcBef>
                <a:spcPts val="0"/>
              </a:spcBef>
              <a:buClr>
                <a:schemeClr val="tx2"/>
              </a:buClr>
              <a:buFont typeface="Wingdings" panose="05000000000000000000" pitchFamily="2" charset="2"/>
              <a:buChar char="§"/>
              <a:defRPr/>
            </a:pPr>
            <a:r>
              <a:rPr lang="en-US" sz="2000" dirty="0">
                <a:latin typeface="+mn-lt"/>
                <a:cs typeface="Times New Roman" panose="02020603050405020304" pitchFamily="18" charset="0"/>
              </a:rPr>
              <a:t>information received in response to a matching/data transfer program between VA and another government entity</a:t>
            </a:r>
          </a:p>
        </p:txBody>
      </p:sp>
      <p:sp>
        <p:nvSpPr>
          <p:cNvPr id="504834" name="Rectangle 2"/>
          <p:cNvSpPr>
            <a:spLocks noGrp="1" noChangeArrowheads="1"/>
          </p:cNvSpPr>
          <p:nvPr>
            <p:ph type="title" idx="4294967295"/>
          </p:nvPr>
        </p:nvSpPr>
        <p:spPr>
          <a:xfrm>
            <a:off x="0" y="685800"/>
            <a:ext cx="9144000" cy="914400"/>
          </a:xfrm>
        </p:spPr>
        <p:txBody>
          <a:bodyPr>
            <a:noAutofit/>
          </a:bodyPr>
          <a:lstStyle/>
          <a:p>
            <a:pPr>
              <a:defRPr/>
            </a:pPr>
            <a:r>
              <a:rPr lang="en-US" sz="2800" dirty="0">
                <a:effectLst/>
              </a:rPr>
              <a:t>Submission of Additional Evidence </a:t>
            </a:r>
            <a:br>
              <a:rPr lang="en-US" sz="2800" dirty="0">
                <a:effectLst/>
              </a:rPr>
            </a:br>
            <a:r>
              <a:rPr lang="en-US" sz="2800" dirty="0">
                <a:effectLst/>
              </a:rPr>
              <a:t>and FDC Exclusion</a:t>
            </a:r>
            <a:endParaRPr lang="en-US" sz="2800" dirty="0"/>
          </a:p>
        </p:txBody>
      </p:sp>
      <p:sp>
        <p:nvSpPr>
          <p:cNvPr id="4" name="Slide Number Placeholder 3"/>
          <p:cNvSpPr txBox="1">
            <a:spLocks noGrp="1"/>
          </p:cNvSpPr>
          <p:nvPr/>
        </p:nvSpPr>
        <p:spPr bwMode="auto">
          <a:xfrm>
            <a:off x="8074925" y="6279605"/>
            <a:ext cx="1219200" cy="342900"/>
          </a:xfrm>
          <a:prstGeom prst="rect">
            <a:avLst/>
          </a:prstGeom>
          <a:noFill/>
          <a:ln>
            <a:miter lim="800000"/>
            <a:headEnd/>
            <a:tailEnd/>
          </a:ln>
        </p:spPr>
        <p:txBody>
          <a:bodyPr lIns="69056" tIns="34529" rIns="69056" bIns="34529" anchor="ctr" anchorCtr="1"/>
          <a:lstStyle/>
          <a:p>
            <a:pPr algn="ctr" eaLnBrk="0" hangingPunct="0">
              <a:defRPr/>
            </a:pPr>
            <a:fld id="{D8884823-3AD3-4117-9937-737F9E8E2684}"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16</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9433129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CF21D442-1A72-4374-A790-C74F728EA580}" type="slidenum">
              <a:rPr lang="en-US" smtClean="0"/>
              <a:pPr>
                <a:defRPr/>
              </a:pPr>
              <a:t>17</a:t>
            </a:fld>
            <a:endParaRPr lang="en-US" dirty="0"/>
          </a:p>
        </p:txBody>
      </p:sp>
      <p:sp>
        <p:nvSpPr>
          <p:cNvPr id="22532" name="Rectangle 3"/>
          <p:cNvSpPr>
            <a:spLocks noGrp="1" noChangeArrowheads="1"/>
          </p:cNvSpPr>
          <p:nvPr>
            <p:ph type="body" idx="4294967295"/>
          </p:nvPr>
        </p:nvSpPr>
        <p:spPr>
          <a:xfrm>
            <a:off x="457200" y="1828800"/>
            <a:ext cx="8229600" cy="4572000"/>
          </a:xfrm>
          <a:prstGeom prst="rect">
            <a:avLst/>
          </a:prstGeom>
        </p:spPr>
        <p:txBody>
          <a:bodyPr/>
          <a:lstStyle/>
          <a:p>
            <a:pPr marL="342900" indent="-342900">
              <a:spcBef>
                <a:spcPts val="0"/>
              </a:spcBef>
              <a:buClr>
                <a:schemeClr val="tx2"/>
              </a:buClr>
              <a:buSzPct val="125000"/>
              <a:buFont typeface="Arial" panose="020B0604020202020204" pitchFamily="34" charset="0"/>
              <a:buChar char="•"/>
            </a:pPr>
            <a:r>
              <a:rPr lang="en-US" altLang="en-US" sz="2000" dirty="0">
                <a:latin typeface="+mn-lt"/>
              </a:rPr>
              <a:t>Excluding the Veteran from FDC requires notification in writing </a:t>
            </a:r>
            <a:r>
              <a:rPr lang="en-US" altLang="en-US" sz="2000" b="1" i="1" dirty="0">
                <a:latin typeface="+mn-lt"/>
              </a:rPr>
              <a:t>(unless the Veteran opts out of the FDC program)</a:t>
            </a:r>
          </a:p>
          <a:p>
            <a:pPr marL="342900" indent="-342900">
              <a:spcBef>
                <a:spcPts val="0"/>
              </a:spcBef>
              <a:buClr>
                <a:schemeClr val="tx2"/>
              </a:buClr>
              <a:buSzPct val="125000"/>
              <a:buFont typeface="Arial" panose="020B0604020202020204" pitchFamily="34" charset="0"/>
              <a:buChar char="•"/>
            </a:pPr>
            <a:r>
              <a:rPr lang="en-US" altLang="en-US" sz="2000" dirty="0">
                <a:latin typeface="+mn-lt"/>
              </a:rPr>
              <a:t>Refer to </a:t>
            </a:r>
            <a:r>
              <a:rPr lang="en-US" altLang="en-US" sz="2000" b="1" i="1" dirty="0">
                <a:latin typeface="+mn-lt"/>
              </a:rPr>
              <a:t>M21-1 Part III, Subpart i, 3.B.2.d-e</a:t>
            </a:r>
            <a:r>
              <a:rPr lang="en-US" altLang="en-US" sz="2000" dirty="0">
                <a:latin typeface="+mn-lt"/>
              </a:rPr>
              <a:t> for more details on which special issue to add to the claim and what letter to send the claimant</a:t>
            </a:r>
          </a:p>
          <a:p>
            <a:pPr>
              <a:spcBef>
                <a:spcPts val="0"/>
              </a:spcBef>
              <a:buClr>
                <a:srgbClr val="1D3275"/>
              </a:buClr>
            </a:pPr>
            <a:endParaRPr lang="en-US" altLang="en-US" sz="2000" dirty="0">
              <a:latin typeface="+mn-lt"/>
            </a:endParaRPr>
          </a:p>
          <a:p>
            <a:pPr>
              <a:spcBef>
                <a:spcPts val="0"/>
              </a:spcBef>
              <a:buClr>
                <a:srgbClr val="1D3275"/>
              </a:buClr>
            </a:pPr>
            <a:r>
              <a:rPr lang="en-US" altLang="en-US" sz="2000" b="1" i="1" dirty="0">
                <a:latin typeface="+mn-lt"/>
              </a:rPr>
              <a:t>Note: The claim will then be processed under the standard claims-processing procedures.</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Excluded FDC Notification</a:t>
            </a:r>
            <a:endParaRPr lang="en-US" sz="2800" dirty="0"/>
          </a:p>
        </p:txBody>
      </p:sp>
      <p:sp>
        <p:nvSpPr>
          <p:cNvPr id="4" name="Slide Number Placeholder 3"/>
          <p:cNvSpPr txBox="1">
            <a:spLocks noGrp="1"/>
          </p:cNvSpPr>
          <p:nvPr/>
        </p:nvSpPr>
        <p:spPr bwMode="auto">
          <a:xfrm>
            <a:off x="8088573" y="6347845"/>
            <a:ext cx="1219200" cy="342900"/>
          </a:xfrm>
          <a:prstGeom prst="rect">
            <a:avLst/>
          </a:prstGeom>
          <a:noFill/>
          <a:ln>
            <a:miter lim="800000"/>
            <a:headEnd/>
            <a:tailEnd/>
          </a:ln>
        </p:spPr>
        <p:txBody>
          <a:bodyPr lIns="69056" tIns="34529" rIns="69056" bIns="34529" anchor="ctr" anchorCtr="1"/>
          <a:lstStyle/>
          <a:p>
            <a:pPr algn="ctr" eaLnBrk="0" hangingPunct="0">
              <a:defRPr/>
            </a:pPr>
            <a:fld id="{EF7E33ED-E9A0-42E2-A038-DB2EC6108AA0}"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17</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7022188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A17E5198-05AC-4BF2-ACD6-E6956DEAE727}" type="slidenum">
              <a:rPr lang="en-US" smtClean="0"/>
              <a:pPr>
                <a:defRPr/>
              </a:pPr>
              <a:t>18</a:t>
            </a:fld>
            <a:endParaRPr lang="en-US" dirty="0"/>
          </a:p>
        </p:txBody>
      </p:sp>
      <p:sp>
        <p:nvSpPr>
          <p:cNvPr id="19460"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Veteran must submit copies of the private treatment records for VA to consider in order to remain eligible for the FDC program.</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If the Veteran submits a completed VA Form 21-4142 and 21-4142a for a private provider with their claim:</a:t>
            </a:r>
          </a:p>
          <a:p>
            <a:pPr marL="685800" indent="-457200">
              <a:spcBef>
                <a:spcPts val="0"/>
              </a:spcBef>
              <a:buClr>
                <a:schemeClr val="tx2"/>
              </a:buClr>
              <a:buFont typeface="Wingdings" panose="05000000000000000000" pitchFamily="2" charset="2"/>
              <a:buChar char="§"/>
            </a:pPr>
            <a:r>
              <a:rPr lang="en-US" altLang="en-US" sz="2000" dirty="0">
                <a:latin typeface="+mn-lt"/>
                <a:cs typeface="Times New Roman" panose="02020603050405020304" pitchFamily="18" charset="0"/>
              </a:rPr>
              <a:t>Exclude from the FDC program</a:t>
            </a:r>
          </a:p>
          <a:p>
            <a:pPr marL="685800" indent="-457200">
              <a:spcBef>
                <a:spcPts val="0"/>
              </a:spcBef>
              <a:buClr>
                <a:schemeClr val="tx2"/>
              </a:buClr>
              <a:buFont typeface="Wingdings" panose="05000000000000000000" pitchFamily="2" charset="2"/>
              <a:buChar char="§"/>
            </a:pPr>
            <a:r>
              <a:rPr lang="en-US" altLang="en-US" sz="2000" dirty="0">
                <a:latin typeface="+mn-lt"/>
                <a:cs typeface="Times New Roman" panose="02020603050405020304" pitchFamily="18" charset="0"/>
              </a:rPr>
              <a:t>Add appropriate Special Issue</a:t>
            </a:r>
          </a:p>
          <a:p>
            <a:pPr marL="685800" indent="-457200">
              <a:spcBef>
                <a:spcPts val="0"/>
              </a:spcBef>
              <a:buClr>
                <a:schemeClr val="tx2"/>
              </a:buClr>
              <a:buFont typeface="Wingdings" panose="05000000000000000000" pitchFamily="2" charset="2"/>
              <a:buChar char="§"/>
            </a:pPr>
            <a:r>
              <a:rPr lang="en-US" altLang="en-US" sz="2000" dirty="0">
                <a:latin typeface="+mn-lt"/>
                <a:cs typeface="Times New Roman" panose="02020603050405020304" pitchFamily="18" charset="0"/>
              </a:rPr>
              <a:t>Ensure the forms are processed through the private medical records program (DOMA)</a:t>
            </a:r>
            <a:endParaRPr lang="en-US" altLang="en-US" sz="2000" dirty="0">
              <a:latin typeface="+mn-lt"/>
            </a:endParaRPr>
          </a:p>
          <a:p>
            <a:pPr marL="342900" indent="-342900">
              <a:spcBef>
                <a:spcPts val="0"/>
              </a:spcBef>
              <a:buClr>
                <a:schemeClr val="tx2"/>
              </a:buClr>
              <a:buSzPct val="125000"/>
              <a:buFont typeface="Arial" panose="020B0604020202020204" pitchFamily="34" charset="0"/>
              <a:buChar char="•"/>
            </a:pPr>
            <a:r>
              <a:rPr lang="en-US" altLang="en-US" sz="2000" dirty="0">
                <a:latin typeface="+mn-lt"/>
              </a:rPr>
              <a:t>If the Veteran identifies private medical providers, the claim will be excluded from FDC program and developed for the necessary forms.</a:t>
            </a:r>
            <a:endParaRPr lang="en-US" altLang="en-US" sz="2000" dirty="0"/>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Private Medical Records</a:t>
            </a:r>
            <a:endParaRPr lang="en-US" sz="2800" dirty="0"/>
          </a:p>
        </p:txBody>
      </p:sp>
      <p:sp>
        <p:nvSpPr>
          <p:cNvPr id="4" name="Slide Number Placeholder 3"/>
          <p:cNvSpPr txBox="1">
            <a:spLocks noGrp="1"/>
          </p:cNvSpPr>
          <p:nvPr/>
        </p:nvSpPr>
        <p:spPr bwMode="auto">
          <a:xfrm>
            <a:off x="8061278" y="6334197"/>
            <a:ext cx="1219200" cy="342900"/>
          </a:xfrm>
          <a:prstGeom prst="rect">
            <a:avLst/>
          </a:prstGeom>
          <a:noFill/>
          <a:ln>
            <a:miter lim="800000"/>
            <a:headEnd/>
            <a:tailEnd/>
          </a:ln>
        </p:spPr>
        <p:txBody>
          <a:bodyPr lIns="69056" tIns="34529" rIns="69056" bIns="34529" anchor="ctr" anchorCtr="1"/>
          <a:lstStyle/>
          <a:p>
            <a:pPr algn="ctr" eaLnBrk="0" hangingPunct="0">
              <a:defRPr/>
            </a:pPr>
            <a:fld id="{742DD6EE-1936-4C96-9F22-3935E822992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18</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3089648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19</a:t>
            </a:fld>
            <a:endParaRPr lang="en-US" dirty="0"/>
          </a:p>
        </p:txBody>
      </p:sp>
      <p:sp>
        <p:nvSpPr>
          <p:cNvPr id="24580" name="Rectangle 3"/>
          <p:cNvSpPr>
            <a:spLocks noGrp="1" noChangeArrowheads="1"/>
          </p:cNvSpPr>
          <p:nvPr>
            <p:ph type="body" idx="4294967295"/>
          </p:nvPr>
        </p:nvSpPr>
        <p:spPr>
          <a:xfrm>
            <a:off x="457200" y="1828800"/>
            <a:ext cx="8229600" cy="4572000"/>
          </a:xfrm>
          <a:prstGeom prst="rect">
            <a:avLst/>
          </a:prstGeom>
        </p:spPr>
        <p:txBody>
          <a:bodyPr/>
          <a:lstStyle/>
          <a:p>
            <a:pPr lvl="0">
              <a:spcBef>
                <a:spcPts val="0"/>
              </a:spcBef>
              <a:buClr>
                <a:srgbClr val="2D2DB9">
                  <a:lumMod val="75000"/>
                </a:srgbClr>
              </a:buClr>
            </a:pPr>
            <a:r>
              <a:rPr lang="en-US" sz="2000" dirty="0">
                <a:latin typeface="+mn-lt"/>
                <a:cs typeface="+mn-cs"/>
              </a:rPr>
              <a:t>When a Section 5103 notice has not been provided, the Veteran must be provided with the following What the Evidence Must Show (WTEMS) items:</a:t>
            </a:r>
          </a:p>
          <a:p>
            <a:pPr marL="457200" lvl="1" indent="-457200">
              <a:spcBef>
                <a:spcPts val="0"/>
              </a:spcBef>
              <a:buClr>
                <a:schemeClr val="tx2"/>
              </a:buClr>
              <a:buSzPct val="125000"/>
              <a:buFont typeface="Arial" panose="020B0604020202020204" pitchFamily="34" charset="0"/>
              <a:buChar char="•"/>
              <a:defRPr/>
            </a:pPr>
            <a:r>
              <a:rPr lang="en-US" altLang="en-US" sz="2000" dirty="0">
                <a:cs typeface="Times New Roman" panose="02020603050405020304" pitchFamily="18" charset="0"/>
              </a:rPr>
              <a:t>Disability Service Connection</a:t>
            </a:r>
          </a:p>
          <a:p>
            <a:pPr marL="457200" lvl="1" indent="-457200">
              <a:spcBef>
                <a:spcPts val="0"/>
              </a:spcBef>
              <a:buClr>
                <a:schemeClr val="tx2"/>
              </a:buClr>
              <a:buSzPct val="125000"/>
              <a:buFont typeface="Arial" panose="020B0604020202020204" pitchFamily="34" charset="0"/>
              <a:buChar char="•"/>
              <a:defRPr/>
            </a:pPr>
            <a:r>
              <a:rPr lang="en-US" altLang="en-US" sz="2000" dirty="0">
                <a:cs typeface="Times New Roman" panose="02020603050405020304" pitchFamily="18" charset="0"/>
              </a:rPr>
              <a:t>Secondary Service Connection</a:t>
            </a:r>
          </a:p>
          <a:p>
            <a:pPr marL="457200" lvl="1" indent="-457200">
              <a:spcBef>
                <a:spcPts val="0"/>
              </a:spcBef>
              <a:buClr>
                <a:schemeClr val="tx2"/>
              </a:buClr>
              <a:buSzPct val="125000"/>
              <a:buFont typeface="Arial" panose="020B0604020202020204" pitchFamily="34" charset="0"/>
              <a:buChar char="•"/>
              <a:defRPr/>
            </a:pPr>
            <a:r>
              <a:rPr lang="en-US" altLang="en-US" sz="2000" dirty="0"/>
              <a:t>Increased Disability Compensation</a:t>
            </a:r>
            <a:endParaRPr lang="en-US" altLang="en-US" sz="2000" dirty="0">
              <a:cs typeface="Times New Roman" panose="02020603050405020304" pitchFamily="18" charset="0"/>
            </a:endParaRP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5103 Letter Requirements</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19</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437181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685799"/>
            <a:ext cx="9144000" cy="914400"/>
          </a:xfrm>
        </p:spPr>
        <p:txBody>
          <a:bodyPr anchor="ctr">
            <a:normAutofit/>
          </a:bodyPr>
          <a:lstStyle/>
          <a:p>
            <a:pPr>
              <a:defRPr/>
            </a:pPr>
            <a:r>
              <a:rPr lang="en-US" sz="2800" dirty="0">
                <a:solidFill>
                  <a:schemeClr val="tx2"/>
                </a:solidFill>
                <a:effectLst/>
              </a:rPr>
              <a:t>Lesson Objectives</a:t>
            </a:r>
          </a:p>
        </p:txBody>
      </p:sp>
      <p:sp>
        <p:nvSpPr>
          <p:cNvPr id="4100" name="Rectangle 6"/>
          <p:cNvSpPr>
            <a:spLocks noGrp="1" noChangeArrowheads="1"/>
          </p:cNvSpPr>
          <p:nvPr>
            <p:ph idx="1"/>
          </p:nvPr>
        </p:nvSpPr>
        <p:spPr>
          <a:xfrm>
            <a:off x="457200" y="1828800"/>
            <a:ext cx="8229600" cy="4572000"/>
          </a:xfrm>
        </p:spPr>
        <p:txBody>
          <a:bodyPr>
            <a:normAutofit/>
          </a:bodyPr>
          <a:lstStyle/>
          <a:p>
            <a:pPr marL="457200" indent="-457200">
              <a:spcAft>
                <a:spcPts val="0"/>
              </a:spcAft>
              <a:buClr>
                <a:schemeClr val="tx2"/>
              </a:buClr>
              <a:buSzPct val="125000"/>
              <a:buFont typeface="Arial" panose="020B0604020202020204" pitchFamily="34" charset="0"/>
              <a:buChar char="•"/>
            </a:pPr>
            <a:r>
              <a:rPr lang="en-US" sz="2000" dirty="0">
                <a:latin typeface="+mn-lt"/>
              </a:rPr>
              <a:t>Identify </a:t>
            </a:r>
            <a:r>
              <a:rPr lang="en-US" sz="2000" dirty="0"/>
              <a:t>the impact of </a:t>
            </a:r>
            <a:r>
              <a:rPr lang="en-US" sz="2000" dirty="0">
                <a:latin typeface="+mn-lt"/>
              </a:rPr>
              <a:t>Public Laws 106-475 and 112-154 on VA’s Duty to Assist</a:t>
            </a:r>
          </a:p>
          <a:p>
            <a:pPr marL="457200" indent="-457200">
              <a:spcAft>
                <a:spcPts val="0"/>
              </a:spcAft>
              <a:buClr>
                <a:schemeClr val="tx2"/>
              </a:buClr>
              <a:buSzPct val="125000"/>
              <a:buFont typeface="Arial" panose="020B0604020202020204" pitchFamily="34" charset="0"/>
              <a:buChar char="•"/>
            </a:pPr>
            <a:r>
              <a:rPr lang="en-US" altLang="en-US" sz="2000" dirty="0"/>
              <a:t>Identify the purpose of the Fully Developed Claims (FDC) program </a:t>
            </a:r>
          </a:p>
          <a:p>
            <a:pPr marL="457200" indent="-457200">
              <a:spcAft>
                <a:spcPts val="0"/>
              </a:spcAft>
              <a:buClr>
                <a:schemeClr val="tx2"/>
              </a:buClr>
              <a:buSzPct val="125000"/>
              <a:buFont typeface="Arial" panose="020B0604020202020204" pitchFamily="34" charset="0"/>
              <a:buChar char="•"/>
            </a:pPr>
            <a:r>
              <a:rPr lang="en-US" altLang="en-US" sz="2000" dirty="0"/>
              <a:t>Identify the specific forms used in the FDC program </a:t>
            </a:r>
            <a:endParaRPr lang="en-US" sz="2000" dirty="0">
              <a:latin typeface="+mn-lt"/>
            </a:endParaRPr>
          </a:p>
          <a:p>
            <a:pPr marL="457200" indent="-457200">
              <a:spcAft>
                <a:spcPts val="0"/>
              </a:spcAft>
              <a:buClr>
                <a:schemeClr val="tx2"/>
              </a:buClr>
              <a:buSzPct val="125000"/>
              <a:buFont typeface="Arial" panose="020B0604020202020204" pitchFamily="34" charset="0"/>
              <a:buChar char="•"/>
            </a:pPr>
            <a:r>
              <a:rPr lang="en-US" altLang="en-US" sz="2000" dirty="0"/>
              <a:t>Identify the submission requirements for a complete and incomplete FDC</a:t>
            </a:r>
          </a:p>
          <a:p>
            <a:pPr marL="457200" indent="-457200">
              <a:spcAft>
                <a:spcPts val="0"/>
              </a:spcAft>
              <a:buClr>
                <a:schemeClr val="tx2"/>
              </a:buClr>
              <a:buSzPct val="125000"/>
              <a:buFont typeface="Arial" panose="020B0604020202020204" pitchFamily="34" charset="0"/>
              <a:buChar char="•"/>
            </a:pPr>
            <a:r>
              <a:rPr lang="en-US" altLang="en-US" sz="2000" dirty="0"/>
              <a:t>Identify types of exclusions from the FDC program</a:t>
            </a:r>
          </a:p>
          <a:p>
            <a:pPr marL="457200" indent="-457200">
              <a:spcAft>
                <a:spcPts val="0"/>
              </a:spcAft>
              <a:buClr>
                <a:schemeClr val="tx2"/>
              </a:buClr>
              <a:buSzPct val="125000"/>
              <a:buFont typeface="Arial" panose="020B0604020202020204" pitchFamily="34" charset="0"/>
              <a:buChar char="•"/>
            </a:pPr>
            <a:r>
              <a:rPr lang="en-US" altLang="en-US" sz="2000" dirty="0"/>
              <a:t>Create an FDC Write Out Letter</a:t>
            </a:r>
          </a:p>
          <a:p>
            <a:pPr marL="457200" indent="-457200">
              <a:spcAft>
                <a:spcPts val="0"/>
              </a:spcAft>
              <a:buClr>
                <a:schemeClr val="tx2"/>
              </a:buClr>
              <a:buSzPct val="125000"/>
              <a:buFont typeface="Arial" panose="020B0604020202020204" pitchFamily="34" charset="0"/>
              <a:buChar char="•"/>
            </a:pPr>
            <a:r>
              <a:rPr lang="en-US" sz="2000" dirty="0">
                <a:latin typeface="+mn-lt"/>
              </a:rPr>
              <a:t>Identify Section 5103 notice letter requirements</a:t>
            </a:r>
            <a:endParaRPr lang="en-US" altLang="en-US" sz="2000" dirty="0">
              <a:latin typeface="+mn-lt"/>
            </a:endParaRPr>
          </a:p>
          <a:p>
            <a:pPr marL="457200" indent="-457200">
              <a:spcAft>
                <a:spcPts val="0"/>
              </a:spcAft>
              <a:buClr>
                <a:schemeClr val="tx2"/>
              </a:buClr>
              <a:buSzPct val="125000"/>
              <a:buFont typeface="Arial" panose="020B0604020202020204" pitchFamily="34" charset="0"/>
              <a:buChar char="•"/>
              <a:defRPr/>
            </a:pPr>
            <a:r>
              <a:rPr lang="en-US" altLang="en-US" sz="2000" dirty="0">
                <a:latin typeface="+mn-lt"/>
              </a:rPr>
              <a:t>Construct a 5103 notice letter</a:t>
            </a:r>
          </a:p>
          <a:p>
            <a:pPr marL="457200" indent="-457200">
              <a:spcAft>
                <a:spcPts val="0"/>
              </a:spcAft>
              <a:buClr>
                <a:schemeClr val="tx2"/>
              </a:buClr>
              <a:buSzPct val="125000"/>
              <a:buFont typeface="Arial" panose="020B0604020202020204" pitchFamily="34" charset="0"/>
              <a:buChar char="•"/>
              <a:defRPr/>
            </a:pPr>
            <a:r>
              <a:rPr lang="en-US" altLang="en-US" sz="2000" dirty="0">
                <a:latin typeface="+mn-lt"/>
              </a:rPr>
              <a:t>Identify allowed development under the FDC program</a:t>
            </a:r>
          </a:p>
        </p:txBody>
      </p:sp>
      <p:sp>
        <p:nvSpPr>
          <p:cNvPr id="7" name="Slide Number Placeholder 6" hidden="1"/>
          <p:cNvSpPr>
            <a:spLocks noGrp="1"/>
          </p:cNvSpPr>
          <p:nvPr>
            <p:ph type="sldNum" sz="quarter" idx="12"/>
          </p:nvPr>
        </p:nvSpPr>
        <p:spPr/>
        <p:txBody>
          <a:bodyPr/>
          <a:lstStyle/>
          <a:p>
            <a:pPr>
              <a:defRPr/>
            </a:pPr>
            <a:fld id="{22B9F7EE-BB32-4AE3-B9C9-CA56BE3A8F04}" type="slidenum">
              <a:rPr lang="en-US" smtClean="0"/>
              <a:pPr>
                <a:defRPr/>
              </a:pPr>
              <a:t>2</a:t>
            </a:fld>
            <a:endParaRPr lang="en-US" dirty="0"/>
          </a:p>
        </p:txBody>
      </p:sp>
      <p:sp>
        <p:nvSpPr>
          <p:cNvPr id="4" name="Slide Number Placeholder 3"/>
          <p:cNvSpPr txBox="1">
            <a:spLocks noGrp="1"/>
          </p:cNvSpPr>
          <p:nvPr/>
        </p:nvSpPr>
        <p:spPr bwMode="auto">
          <a:xfrm>
            <a:off x="7924800" y="6338888"/>
            <a:ext cx="1219200" cy="342900"/>
          </a:xfrm>
          <a:prstGeom prst="rect">
            <a:avLst/>
          </a:prstGeom>
          <a:noFill/>
          <a:ln>
            <a:miter lim="800000"/>
            <a:headEnd/>
            <a:tailEnd/>
          </a:ln>
        </p:spPr>
        <p:txBody>
          <a:bodyPr lIns="69056" tIns="34529" rIns="69056" bIns="34529" anchor="ctr" anchorCtr="1"/>
          <a:lstStyle/>
          <a:p>
            <a:pPr algn="ctr" eaLnBrk="0" hangingPunct="0">
              <a:defRPr/>
            </a:pPr>
            <a:fld id="{6DA28FF3-07A7-4601-BF59-4FB31A7A6CE4}"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7682114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97638BB7-2F46-4632-A946-5D3FACA2EB7F}" type="slidenum">
              <a:rPr lang="en-US" smtClean="0"/>
              <a:pPr>
                <a:defRPr/>
              </a:pPr>
              <a:t>20</a:t>
            </a:fld>
            <a:endParaRPr lang="en-US" dirty="0"/>
          </a:p>
        </p:txBody>
      </p:sp>
      <p:sp>
        <p:nvSpPr>
          <p:cNvPr id="11268" name="Rectangle 3"/>
          <p:cNvSpPr>
            <a:spLocks noGrp="1" noChangeArrowheads="1"/>
          </p:cNvSpPr>
          <p:nvPr>
            <p:ph type="body" idx="4294967295"/>
          </p:nvPr>
        </p:nvSpPr>
        <p:spPr>
          <a:xfrm>
            <a:off x="457200" y="1828800"/>
            <a:ext cx="8229600" cy="4572000"/>
          </a:xfrm>
          <a:prstGeom prst="rect">
            <a:avLst/>
          </a:prstGeom>
        </p:spPr>
        <p:txBody>
          <a:bodyPr>
            <a:noAutofit/>
          </a:bodyPr>
          <a:lstStyle/>
          <a:p>
            <a:pPr>
              <a:spcBef>
                <a:spcPts val="0"/>
              </a:spcBef>
              <a:buClr>
                <a:srgbClr val="1D3275"/>
              </a:buClr>
              <a:defRPr/>
            </a:pPr>
            <a:r>
              <a:rPr lang="en-US" altLang="en-US" sz="2000" dirty="0">
                <a:latin typeface="+mn-lt"/>
              </a:rPr>
              <a:t>The notice section of the VA Form 21-526EZ provides the claimant §5103 notice for the following disability claims:</a:t>
            </a: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Disability Service Connection</a:t>
            </a: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Secondary Service Connection</a:t>
            </a:r>
          </a:p>
          <a:p>
            <a:pPr marL="457200" lvl="1" indent="-457200">
              <a:spcBef>
                <a:spcPts val="0"/>
              </a:spcBef>
              <a:buClr>
                <a:schemeClr val="tx2"/>
              </a:buClr>
              <a:buSzPct val="125000"/>
              <a:buFont typeface="Arial" panose="020B0604020202020204" pitchFamily="34" charset="0"/>
              <a:buChar char="•"/>
              <a:defRPr/>
            </a:pPr>
            <a:r>
              <a:rPr lang="en-US" altLang="en-US" sz="2000" dirty="0"/>
              <a:t>Increased Disability Compensation</a:t>
            </a:r>
            <a:endParaRPr lang="en-US" altLang="en-US" sz="2000" dirty="0">
              <a:latin typeface="+mn-lt"/>
              <a:cs typeface="Times New Roman" panose="02020603050405020304" pitchFamily="18" charset="0"/>
            </a:endParaRP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Compensation Claims Submitted Prior to Discharge</a:t>
            </a:r>
          </a:p>
          <a:p>
            <a:pPr marL="457200" lvl="1" indent="-457200">
              <a:spcBef>
                <a:spcPts val="0"/>
              </a:spcBef>
              <a:buClr>
                <a:schemeClr val="tx2"/>
              </a:buClr>
              <a:buSzPct val="125000"/>
              <a:buFont typeface="Arial" panose="020B0604020202020204" pitchFamily="34" charset="0"/>
              <a:buChar char="•"/>
              <a:defRPr/>
            </a:pPr>
            <a:r>
              <a:rPr lang="en-US" altLang="en-US" sz="2000" dirty="0"/>
              <a:t>Temporary Total Disability Rating</a:t>
            </a:r>
            <a:endParaRPr lang="en-US" altLang="en-US" sz="2000" dirty="0">
              <a:latin typeface="+mn-lt"/>
              <a:cs typeface="Times New Roman" panose="02020603050405020304" pitchFamily="18" charset="0"/>
            </a:endParaRP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cs typeface="Times New Roman" panose="02020603050405020304" pitchFamily="18" charset="0"/>
              </a:rPr>
              <a:t>Individual Unemployability</a:t>
            </a:r>
          </a:p>
          <a:p>
            <a:pPr marL="0" lvl="1">
              <a:spcBef>
                <a:spcPts val="0"/>
              </a:spcBef>
              <a:buClr>
                <a:schemeClr val="tx2"/>
              </a:buClr>
              <a:buSzPct val="125000"/>
              <a:defRPr/>
            </a:pPr>
            <a:endParaRPr lang="en-US" altLang="en-US" sz="2000" dirty="0">
              <a:latin typeface="+mn-lt"/>
              <a:cs typeface="Times New Roman" panose="02020603050405020304" pitchFamily="18" charset="0"/>
            </a:endParaRPr>
          </a:p>
          <a:p>
            <a:pPr lvl="1">
              <a:spcBef>
                <a:spcPts val="0"/>
              </a:spcBef>
              <a:buClr>
                <a:srgbClr val="1D3275"/>
              </a:buClr>
              <a:defRPr/>
            </a:pPr>
            <a:r>
              <a:rPr lang="en-US" altLang="en-US" sz="2000" b="1" i="1" dirty="0">
                <a:latin typeface="+mn-lt"/>
                <a:cs typeface="Times New Roman" panose="02020603050405020304" pitchFamily="18" charset="0"/>
              </a:rPr>
              <a:t>continued on next slide</a:t>
            </a:r>
            <a:endParaRPr lang="en-US" altLang="en-US" sz="2000" dirty="0">
              <a:latin typeface="Arial" charset="0"/>
              <a:cs typeface="Arial" charset="0"/>
            </a:endParaRP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21-526EZ </a:t>
            </a:r>
            <a:r>
              <a:rPr lang="en-US" sz="2800" dirty="0">
                <a:solidFill>
                  <a:schemeClr val="accent1">
                    <a:lumMod val="25000"/>
                  </a:schemeClr>
                </a:solidFill>
                <a:effectLst/>
              </a:rPr>
              <a:t>5103 Notice </a:t>
            </a:r>
            <a:r>
              <a:rPr lang="en-US" sz="2800" dirty="0">
                <a:effectLst/>
              </a:rPr>
              <a:t>Section</a:t>
            </a:r>
            <a:endParaRPr lang="en-US" sz="2800" dirty="0"/>
          </a:p>
        </p:txBody>
      </p:sp>
      <p:sp>
        <p:nvSpPr>
          <p:cNvPr id="4" name="Slide Number Placeholder 3"/>
          <p:cNvSpPr txBox="1">
            <a:spLocks noGrp="1"/>
          </p:cNvSpPr>
          <p:nvPr/>
        </p:nvSpPr>
        <p:spPr bwMode="auto">
          <a:xfrm>
            <a:off x="8081962" y="6354365"/>
            <a:ext cx="1219200" cy="342900"/>
          </a:xfrm>
          <a:prstGeom prst="rect">
            <a:avLst/>
          </a:prstGeom>
          <a:noFill/>
          <a:ln>
            <a:miter lim="800000"/>
            <a:headEnd/>
            <a:tailEnd/>
          </a:ln>
        </p:spPr>
        <p:txBody>
          <a:bodyPr lIns="69056" tIns="34529" rIns="69056" bIns="34529" anchor="ctr" anchorCtr="1"/>
          <a:lstStyle/>
          <a:p>
            <a:pPr algn="ctr" eaLnBrk="0" hangingPunct="0">
              <a:defRPr/>
            </a:pPr>
            <a:fld id="{62F2041B-2721-46FA-A229-0C740ADC6334}"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20</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17202804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18947F18-62E3-4CC3-80EA-D5DC1813950D}" type="slidenum">
              <a:rPr lang="en-US" smtClean="0"/>
              <a:pPr>
                <a:defRPr/>
              </a:pPr>
              <a:t>21</a:t>
            </a:fld>
            <a:endParaRPr lang="en-US" dirty="0"/>
          </a:p>
        </p:txBody>
      </p:sp>
      <p:sp>
        <p:nvSpPr>
          <p:cNvPr id="11268" name="Rectangle 3"/>
          <p:cNvSpPr>
            <a:spLocks noGrp="1" noChangeArrowheads="1"/>
          </p:cNvSpPr>
          <p:nvPr>
            <p:ph type="body" idx="4294967295"/>
          </p:nvPr>
        </p:nvSpPr>
        <p:spPr>
          <a:xfrm>
            <a:off x="457200" y="1828800"/>
            <a:ext cx="8229600" cy="4572000"/>
          </a:xfrm>
          <a:prstGeom prst="rect">
            <a:avLst/>
          </a:prstGeom>
        </p:spPr>
        <p:txBody>
          <a:bodyPr>
            <a:noAutofit/>
          </a:bodyPr>
          <a:lstStyle/>
          <a:p>
            <a:pPr marL="457200" lvl="1" indent="-457200">
              <a:spcBef>
                <a:spcPts val="0"/>
              </a:spcBef>
              <a:buClr>
                <a:schemeClr val="tx2"/>
              </a:buClr>
              <a:buSzPct val="125000"/>
              <a:buFont typeface="Arial" panose="020B0604020202020204" pitchFamily="34" charset="0"/>
              <a:buChar char="•"/>
              <a:defRPr/>
            </a:pPr>
            <a:r>
              <a:rPr lang="en-US" altLang="en-US" sz="2000" dirty="0">
                <a:cs typeface="Times New Roman" panose="02020603050405020304" pitchFamily="18" charset="0"/>
              </a:rPr>
              <a:t>Compensation under 38 U.S.C 1151</a:t>
            </a: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rPr>
              <a:t>Special Monthly Compensation (SMC)</a:t>
            </a:r>
          </a:p>
          <a:p>
            <a:pPr marL="457200" lvl="1" indent="-457200">
              <a:spcBef>
                <a:spcPts val="0"/>
              </a:spcBef>
              <a:buClr>
                <a:schemeClr val="tx2"/>
              </a:buClr>
              <a:buSzPct val="125000"/>
              <a:buFont typeface="Arial" panose="020B0604020202020204" pitchFamily="34" charset="0"/>
              <a:buChar char="•"/>
              <a:defRPr/>
            </a:pPr>
            <a:r>
              <a:rPr lang="en-US" sz="2000" dirty="0"/>
              <a:t>Additional benefits for a spouse who needs Aid and Attendance</a:t>
            </a:r>
            <a:endParaRPr lang="en-US" altLang="en-US" sz="2000" dirty="0">
              <a:latin typeface="+mn-lt"/>
            </a:endParaRPr>
          </a:p>
          <a:p>
            <a:pPr marL="457200" lvl="1" indent="-457200">
              <a:spcBef>
                <a:spcPts val="0"/>
              </a:spcBef>
              <a:buClr>
                <a:schemeClr val="tx2"/>
              </a:buClr>
              <a:buSzPct val="125000"/>
              <a:buFont typeface="Arial" panose="020B0604020202020204" pitchFamily="34" charset="0"/>
              <a:buChar char="•"/>
              <a:defRPr/>
            </a:pPr>
            <a:r>
              <a:rPr lang="en-US" altLang="en-US" sz="2000" dirty="0">
                <a:latin typeface="+mn-lt"/>
              </a:rPr>
              <a:t>Specially Adapted Housing/Special Home Adaptation</a:t>
            </a:r>
          </a:p>
          <a:p>
            <a:pPr marL="457200" lvl="1" indent="-457200">
              <a:spcBef>
                <a:spcPts val="0"/>
              </a:spcBef>
              <a:buClr>
                <a:schemeClr val="tx2"/>
              </a:buClr>
              <a:buSzPct val="125000"/>
              <a:buFont typeface="Arial" panose="020B0604020202020204" pitchFamily="34" charset="0"/>
              <a:buChar char="•"/>
              <a:defRPr/>
            </a:pPr>
            <a:r>
              <a:rPr lang="en-US" altLang="en-US" sz="2000" dirty="0">
                <a:cs typeface="Times New Roman" panose="02020603050405020304" pitchFamily="18" charset="0"/>
              </a:rPr>
              <a:t>Automobile Allowance/Adaptive Equipment</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rPr>
              <a:t>Benefits Based on a Veterans Seriously Disabled Child</a:t>
            </a:r>
          </a:p>
          <a:p>
            <a:pPr>
              <a:spcBef>
                <a:spcPts val="0"/>
              </a:spcBef>
              <a:buClr>
                <a:srgbClr val="1D3275"/>
              </a:buClr>
              <a:defRPr/>
            </a:pPr>
            <a:endParaRPr lang="en-US" altLang="en-US" sz="2000" dirty="0">
              <a:latin typeface="+mn-lt"/>
            </a:endParaRPr>
          </a:p>
          <a:p>
            <a:pPr>
              <a:spcBef>
                <a:spcPts val="0"/>
              </a:spcBef>
              <a:buClr>
                <a:srgbClr val="1D3275"/>
              </a:buClr>
              <a:defRPr/>
            </a:pPr>
            <a:r>
              <a:rPr lang="en-US" altLang="en-US" sz="2000" b="1" i="1" dirty="0">
                <a:latin typeface="+mn-lt"/>
              </a:rPr>
              <a:t>Note: Some special issues, such as Hepatitis, may require additional development.</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21-526EZ </a:t>
            </a:r>
            <a:r>
              <a:rPr lang="en-US" sz="2800" dirty="0">
                <a:solidFill>
                  <a:schemeClr val="tx2">
                    <a:lumMod val="75000"/>
                  </a:schemeClr>
                </a:solidFill>
                <a:effectLst/>
              </a:rPr>
              <a:t>5103 Notice </a:t>
            </a:r>
            <a:r>
              <a:rPr lang="en-US" sz="2800" dirty="0">
                <a:effectLst/>
              </a:rPr>
              <a:t>Section (Cont.)</a:t>
            </a:r>
            <a:endParaRPr lang="en-US" sz="2800" dirty="0"/>
          </a:p>
        </p:txBody>
      </p:sp>
      <p:sp>
        <p:nvSpPr>
          <p:cNvPr id="4" name="Slide Number Placeholder 3"/>
          <p:cNvSpPr txBox="1">
            <a:spLocks noGrp="1"/>
          </p:cNvSpPr>
          <p:nvPr/>
        </p:nvSpPr>
        <p:spPr bwMode="auto">
          <a:xfrm>
            <a:off x="8109347" y="6338888"/>
            <a:ext cx="1219200" cy="342900"/>
          </a:xfrm>
          <a:prstGeom prst="rect">
            <a:avLst/>
          </a:prstGeom>
          <a:noFill/>
          <a:ln>
            <a:miter lim="800000"/>
            <a:headEnd/>
            <a:tailEnd/>
          </a:ln>
        </p:spPr>
        <p:txBody>
          <a:bodyPr lIns="69056" tIns="34529" rIns="69056" bIns="34529" anchor="ctr" anchorCtr="1"/>
          <a:lstStyle/>
          <a:p>
            <a:pPr algn="ctr" eaLnBrk="0" hangingPunct="0">
              <a:defRPr/>
            </a:pPr>
            <a:fld id="{6542E00B-C637-45FE-A987-AE92E128FA22}"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21</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8741931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20E7FC4C-6ACF-4902-8137-54A924054445}" type="slidenum">
              <a:rPr lang="en-US" smtClean="0"/>
              <a:pPr>
                <a:defRPr/>
              </a:pPr>
              <a:t>22</a:t>
            </a:fld>
            <a:endParaRPr lang="en-US" dirty="0"/>
          </a:p>
        </p:txBody>
      </p:sp>
      <p:sp>
        <p:nvSpPr>
          <p:cNvPr id="6148" name="Rectangle 3"/>
          <p:cNvSpPr>
            <a:spLocks noGrp="1" noChangeArrowheads="1"/>
          </p:cNvSpPr>
          <p:nvPr>
            <p:ph type="body" idx="4294967295"/>
          </p:nvPr>
        </p:nvSpPr>
        <p:spPr>
          <a:xfrm>
            <a:off x="457200" y="1828800"/>
            <a:ext cx="8229600" cy="4572000"/>
          </a:xfrm>
          <a:prstGeom prst="rect">
            <a:avLst/>
          </a:prstGeom>
        </p:spPr>
        <p:txBody>
          <a:bodyPr/>
          <a:lstStyle/>
          <a:p>
            <a:pPr>
              <a:spcBef>
                <a:spcPts val="0"/>
              </a:spcBef>
              <a:defRPr/>
            </a:pPr>
            <a:r>
              <a:rPr lang="en-US" sz="2000" dirty="0">
                <a:latin typeface="+mn-lt"/>
              </a:rPr>
              <a:t>The only development VA undertakes in connection with an FDC is to request:</a:t>
            </a:r>
          </a:p>
          <a:p>
            <a:pPr marL="457200" indent="-457200">
              <a:spcBef>
                <a:spcPts val="0"/>
              </a:spcBef>
              <a:buClr>
                <a:schemeClr val="tx2"/>
              </a:buClr>
              <a:buSzPct val="125000"/>
              <a:buFont typeface="Arial" panose="020B0604020202020204" pitchFamily="34" charset="0"/>
              <a:buChar char="•"/>
              <a:defRPr/>
            </a:pPr>
            <a:r>
              <a:rPr lang="en-US" sz="2000" dirty="0">
                <a:latin typeface="+mn-lt"/>
              </a:rPr>
              <a:t>federal records in the custody of the Federal government, including</a:t>
            </a:r>
          </a:p>
          <a:p>
            <a:pPr marL="685800" indent="-457200">
              <a:spcBef>
                <a:spcPts val="0"/>
              </a:spcBef>
              <a:buClr>
                <a:schemeClr val="tx2"/>
              </a:buClr>
              <a:buFont typeface="Wingdings" panose="05000000000000000000" pitchFamily="2" charset="2"/>
              <a:buChar char="§"/>
              <a:defRPr/>
            </a:pPr>
            <a:r>
              <a:rPr lang="en-US" sz="2000" dirty="0">
                <a:latin typeface="+mn-lt"/>
              </a:rPr>
              <a:t>records in the custody of VA medical centers</a:t>
            </a:r>
          </a:p>
          <a:p>
            <a:pPr marL="685800" indent="-457200">
              <a:spcBef>
                <a:spcPts val="0"/>
              </a:spcBef>
              <a:buClr>
                <a:schemeClr val="tx2"/>
              </a:buClr>
              <a:buFont typeface="Wingdings" panose="05000000000000000000" pitchFamily="2" charset="2"/>
              <a:buChar char="§"/>
              <a:defRPr/>
            </a:pPr>
            <a:r>
              <a:rPr lang="en-US" sz="2000" dirty="0">
                <a:latin typeface="+mn-lt"/>
              </a:rPr>
              <a:t>relevant records at a military treatment facility (MTF)</a:t>
            </a:r>
          </a:p>
          <a:p>
            <a:pPr marL="685800" indent="-457200">
              <a:spcBef>
                <a:spcPts val="0"/>
              </a:spcBef>
              <a:buClr>
                <a:schemeClr val="tx2"/>
              </a:buClr>
              <a:buFont typeface="Wingdings" panose="05000000000000000000" pitchFamily="2" charset="2"/>
              <a:buChar char="§"/>
              <a:defRPr/>
            </a:pPr>
            <a:r>
              <a:rPr lang="en-US" sz="2000" dirty="0">
                <a:latin typeface="+mn-lt"/>
              </a:rPr>
              <a:t>records that were destroyed by a fire at NPRC in 1973, and</a:t>
            </a:r>
          </a:p>
          <a:p>
            <a:pPr marL="685800" indent="-457200">
              <a:spcBef>
                <a:spcPts val="0"/>
              </a:spcBef>
              <a:buClr>
                <a:schemeClr val="tx2"/>
              </a:buClr>
              <a:buFont typeface="Wingdings" panose="05000000000000000000" pitchFamily="2" charset="2"/>
              <a:buChar char="§"/>
              <a:defRPr/>
            </a:pPr>
            <a:r>
              <a:rPr lang="en-US" sz="2000" dirty="0">
                <a:latin typeface="+mn-lt"/>
              </a:rPr>
              <a:t>records in the custody of a Veteran’s Reserve/Guard unit(s)</a:t>
            </a:r>
          </a:p>
          <a:p>
            <a:pPr marL="457200" indent="-457200">
              <a:spcBef>
                <a:spcPts val="0"/>
              </a:spcBef>
              <a:buClr>
                <a:schemeClr val="tx2"/>
              </a:buClr>
              <a:buSzPct val="125000"/>
              <a:buFont typeface="Arial" panose="020B0604020202020204" pitchFamily="34" charset="0"/>
              <a:buChar char="•"/>
              <a:defRPr/>
            </a:pPr>
            <a:r>
              <a:rPr lang="en-US" sz="2000" dirty="0"/>
              <a:t>VA Form 21-4142 and/or VA Form 21-4142a when needed to obtain Vet Center records in support of a claim</a:t>
            </a:r>
          </a:p>
          <a:p>
            <a:pPr marL="457200" indent="-457200">
              <a:spcBef>
                <a:spcPts val="0"/>
              </a:spcBef>
              <a:buClr>
                <a:schemeClr val="tx2"/>
              </a:buClr>
              <a:buSzPct val="125000"/>
              <a:buFont typeface="Arial" panose="020B0604020202020204" pitchFamily="34" charset="0"/>
              <a:buChar char="•"/>
              <a:defRPr/>
            </a:pPr>
            <a:r>
              <a:rPr lang="en-US" sz="2000" dirty="0"/>
              <a:t>information needed for special issue claims</a:t>
            </a:r>
          </a:p>
          <a:p>
            <a:pPr marL="457200" indent="-457200">
              <a:spcBef>
                <a:spcPts val="0"/>
              </a:spcBef>
              <a:buClr>
                <a:schemeClr val="tx2"/>
              </a:buClr>
              <a:buSzPct val="125000"/>
              <a:buFont typeface="Arial" panose="020B0604020202020204" pitchFamily="34" charset="0"/>
              <a:buChar char="•"/>
              <a:defRPr/>
            </a:pPr>
            <a:r>
              <a:rPr lang="en-US" sz="2000" dirty="0"/>
              <a:t>clarifications by telephone contact with the claimant, and/or</a:t>
            </a:r>
          </a:p>
          <a:p>
            <a:pPr marL="457200" indent="-457200">
              <a:spcBef>
                <a:spcPts val="0"/>
              </a:spcBef>
              <a:buClr>
                <a:schemeClr val="tx2"/>
              </a:buClr>
              <a:buSzPct val="125000"/>
              <a:buFont typeface="Arial" panose="020B0604020202020204" pitchFamily="34" charset="0"/>
              <a:buChar char="•"/>
              <a:defRPr/>
            </a:pPr>
            <a:r>
              <a:rPr lang="en-US" sz="2000" dirty="0"/>
              <a:t>VA examination(s).</a:t>
            </a:r>
          </a:p>
          <a:p>
            <a:pPr marL="457200" indent="-457200">
              <a:spcBef>
                <a:spcPts val="0"/>
              </a:spcBef>
              <a:buClr>
                <a:schemeClr val="tx2"/>
              </a:buClr>
              <a:buSzPct val="125000"/>
              <a:buFont typeface="Arial" panose="020B0604020202020204" pitchFamily="34" charset="0"/>
              <a:buChar char="•"/>
              <a:defRPr/>
            </a:pPr>
            <a:endParaRPr lang="en-US" sz="2000" dirty="0"/>
          </a:p>
          <a:p>
            <a:pPr>
              <a:spcBef>
                <a:spcPts val="0"/>
              </a:spcBef>
              <a:buClr>
                <a:schemeClr val="tx2"/>
              </a:buClr>
              <a:buSzPct val="125000"/>
              <a:defRPr/>
            </a:pPr>
            <a:r>
              <a:rPr lang="en-US" sz="2000" b="1" i="1" dirty="0"/>
              <a:t>Do not exclude the Veteran from the FDC program due to this development.</a:t>
            </a:r>
          </a:p>
          <a:p>
            <a:pPr>
              <a:spcBef>
                <a:spcPts val="0"/>
              </a:spcBef>
              <a:defRPr/>
            </a:pPr>
            <a:endParaRPr lang="en-US" sz="2000" dirty="0">
              <a:latin typeface="+mn-lt"/>
            </a:endParaRPr>
          </a:p>
        </p:txBody>
      </p:sp>
      <p:sp>
        <p:nvSpPr>
          <p:cNvPr id="504834" name="Rectangle 2"/>
          <p:cNvSpPr>
            <a:spLocks noGrp="1" noChangeArrowheads="1"/>
          </p:cNvSpPr>
          <p:nvPr>
            <p:ph type="title" idx="4294967295"/>
          </p:nvPr>
        </p:nvSpPr>
        <p:spPr>
          <a:xfrm>
            <a:off x="0" y="685800"/>
            <a:ext cx="9144000" cy="914400"/>
          </a:xfrm>
        </p:spPr>
        <p:txBody>
          <a:bodyPr>
            <a:noAutofit/>
          </a:bodyPr>
          <a:lstStyle/>
          <a:p>
            <a:pPr>
              <a:defRPr/>
            </a:pPr>
            <a:r>
              <a:rPr lang="en-US" sz="2800" dirty="0">
                <a:effectLst/>
              </a:rPr>
              <a:t>FDC and </a:t>
            </a:r>
            <a:r>
              <a:rPr lang="en-US" sz="2800" dirty="0"/>
              <a:t>Allowed </a:t>
            </a:r>
            <a:r>
              <a:rPr lang="en-US" sz="2800" dirty="0">
                <a:effectLst/>
              </a:rPr>
              <a:t>Development</a:t>
            </a:r>
            <a:endParaRPr lang="en-US" sz="2800" dirty="0"/>
          </a:p>
        </p:txBody>
      </p:sp>
      <p:sp>
        <p:nvSpPr>
          <p:cNvPr id="4" name="Slide Number Placeholder 3"/>
          <p:cNvSpPr txBox="1">
            <a:spLocks noGrp="1"/>
          </p:cNvSpPr>
          <p:nvPr/>
        </p:nvSpPr>
        <p:spPr bwMode="auto">
          <a:xfrm>
            <a:off x="8066486" y="6342971"/>
            <a:ext cx="1219200" cy="342900"/>
          </a:xfrm>
          <a:prstGeom prst="rect">
            <a:avLst/>
          </a:prstGeom>
          <a:noFill/>
          <a:ln>
            <a:miter lim="800000"/>
            <a:headEnd/>
            <a:tailEnd/>
          </a:ln>
        </p:spPr>
        <p:txBody>
          <a:bodyPr lIns="69056" tIns="34529" rIns="69056" bIns="34529" anchor="ctr" anchorCtr="1"/>
          <a:lstStyle/>
          <a:p>
            <a:pPr algn="ctr" eaLnBrk="0" hangingPunct="0">
              <a:defRPr/>
            </a:pPr>
            <a:fld id="{545E01F5-9F24-44CE-B35C-325A278FF7BB}"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22</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40727820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23</a:t>
            </a:fld>
            <a:endParaRPr lang="en-US" dirty="0"/>
          </a:p>
        </p:txBody>
      </p:sp>
      <p:sp>
        <p:nvSpPr>
          <p:cNvPr id="24580" name="Rectangle 3"/>
          <p:cNvSpPr>
            <a:spLocks noGrp="1" noChangeArrowheads="1"/>
          </p:cNvSpPr>
          <p:nvPr>
            <p:ph type="body" idx="4294967295"/>
          </p:nvPr>
        </p:nvSpPr>
        <p:spPr>
          <a:xfrm>
            <a:off x="457200" y="1828800"/>
            <a:ext cx="8229600" cy="4572000"/>
          </a:xfrm>
          <a:prstGeom prst="rect">
            <a:avLst/>
          </a:prstGeom>
        </p:spPr>
        <p:txBody>
          <a:bodyPr/>
          <a:lstStyle/>
          <a:p>
            <a:pPr>
              <a:spcBef>
                <a:spcPts val="0"/>
              </a:spcBef>
              <a:buClr>
                <a:srgbClr val="1D3275"/>
              </a:buClr>
            </a:pPr>
            <a:r>
              <a:rPr lang="en-US" altLang="en-US" sz="2000" dirty="0">
                <a:latin typeface="+mn-lt"/>
              </a:rPr>
              <a:t>If the Veteran identifies federal records and VA is unable to obtain them, VA will send the Veteran a notification of the unavailability of those records.  </a:t>
            </a:r>
            <a:r>
              <a:rPr lang="en-US" altLang="en-US" sz="2000" b="1" i="1" dirty="0">
                <a:latin typeface="+mn-lt"/>
                <a:cs typeface="Times New Roman" panose="02020603050405020304" pitchFamily="18" charset="0"/>
              </a:rPr>
              <a:t>Follow guidance in M21-1 III.iii.1.C.1.e and III.i.3.B.3.b.</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Unavailable Federal Records</a:t>
            </a:r>
            <a:endParaRPr lang="en-US" sz="2800" dirty="0"/>
          </a:p>
        </p:txBody>
      </p:sp>
      <p:sp>
        <p:nvSpPr>
          <p:cNvPr id="4" name="Slide Number Placeholder 3"/>
          <p:cNvSpPr txBox="1">
            <a:spLocks noGrp="1"/>
          </p:cNvSpPr>
          <p:nvPr/>
        </p:nvSpPr>
        <p:spPr bwMode="auto">
          <a:xfrm>
            <a:off x="8039100" y="6359299"/>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23</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818152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6F287AC7-77DC-440A-AB52-0A544A445AF8}" type="slidenum">
              <a:rPr lang="en-US" smtClean="0"/>
              <a:pPr>
                <a:defRPr/>
              </a:pPr>
              <a:t>24</a:t>
            </a:fld>
            <a:endParaRPr lang="en-US" dirty="0"/>
          </a:p>
        </p:txBody>
      </p:sp>
      <p:sp>
        <p:nvSpPr>
          <p:cNvPr id="6148" name="Rectangle 3"/>
          <p:cNvSpPr>
            <a:spLocks noGrp="1" noChangeArrowheads="1"/>
          </p:cNvSpPr>
          <p:nvPr>
            <p:ph type="body" idx="4294967295"/>
          </p:nvPr>
        </p:nvSpPr>
        <p:spPr>
          <a:xfrm>
            <a:off x="457200" y="2514600"/>
            <a:ext cx="4114800" cy="2971800"/>
          </a:xfrm>
          <a:prstGeom prst="rect">
            <a:avLst/>
          </a:prstGeom>
        </p:spPr>
        <p:txBody>
          <a:bodyPr>
            <a:noAutofit/>
          </a:bodyPr>
          <a:lstStyle/>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latin typeface="+mj-lt"/>
                <a:cs typeface="Times New Roman" panose="02020603050405020304" pitchFamily="18" charset="0"/>
              </a:rPr>
              <a:t>asbestos exposure  </a:t>
            </a:r>
            <a:endParaRPr lang="en-US" sz="2000" dirty="0">
              <a:solidFill>
                <a:srgbClr val="FF0000"/>
              </a:solidFill>
              <a:latin typeface="+mj-lt"/>
              <a:cs typeface="Times New Roman" panose="02020603050405020304" pitchFamily="18" charset="0"/>
            </a:endParaRPr>
          </a:p>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latin typeface="+mj-lt"/>
                <a:cs typeface="Times New Roman" panose="02020603050405020304" pitchFamily="18" charset="0"/>
              </a:rPr>
              <a:t>Camp Lejeune contaminated water</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latin typeface="+mj-lt"/>
                <a:cs typeface="Times New Roman" panose="02020603050405020304" pitchFamily="18" charset="0"/>
              </a:rPr>
              <a:t>environmental hazard exposure </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kern="0" dirty="0">
                <a:latin typeface="+mj-lt"/>
                <a:cs typeface="Times New Roman" panose="02020603050405020304" pitchFamily="18" charset="0"/>
              </a:rPr>
              <a:t>fire-related STRs</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kern="0" dirty="0">
                <a:latin typeface="+mj-lt"/>
                <a:cs typeface="Times New Roman" panose="02020603050405020304" pitchFamily="18" charset="0"/>
              </a:rPr>
              <a:t>former prisoner of war (FPOW)</a:t>
            </a:r>
            <a:endParaRPr lang="en-US" sz="2000" dirty="0">
              <a:latin typeface="+mj-lt"/>
              <a:cs typeface="Times New Roman" panose="02020603050405020304" pitchFamily="18" charset="0"/>
            </a:endParaRPr>
          </a:p>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latin typeface="+mj-lt"/>
                <a:cs typeface="Times New Roman" panose="02020603050405020304" pitchFamily="18" charset="0"/>
              </a:rPr>
              <a:t>herbicide exposure</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FDC and Special Issue Development</a:t>
            </a:r>
            <a:endParaRPr lang="en-US" sz="2800" dirty="0"/>
          </a:p>
        </p:txBody>
      </p:sp>
      <p:sp>
        <p:nvSpPr>
          <p:cNvPr id="4" name="Slide Number Placeholder 3"/>
          <p:cNvSpPr txBox="1">
            <a:spLocks noGrp="1"/>
          </p:cNvSpPr>
          <p:nvPr/>
        </p:nvSpPr>
        <p:spPr bwMode="auto">
          <a:xfrm>
            <a:off x="8047630" y="6279605"/>
            <a:ext cx="1219200" cy="342900"/>
          </a:xfrm>
          <a:prstGeom prst="rect">
            <a:avLst/>
          </a:prstGeom>
          <a:noFill/>
          <a:ln>
            <a:miter lim="800000"/>
            <a:headEnd/>
            <a:tailEnd/>
          </a:ln>
        </p:spPr>
        <p:txBody>
          <a:bodyPr lIns="69056" tIns="34529" rIns="69056" bIns="34529" anchor="ctr" anchorCtr="1"/>
          <a:lstStyle/>
          <a:p>
            <a:pPr algn="ctr" eaLnBrk="0" hangingPunct="0">
              <a:defRPr/>
            </a:pPr>
            <a:fld id="{383AC88B-D1A0-4AD0-BE44-39B2C3421945}"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24</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6" name="Rectangle 3"/>
          <p:cNvSpPr txBox="1">
            <a:spLocks noChangeArrowheads="1"/>
          </p:cNvSpPr>
          <p:nvPr/>
        </p:nvSpPr>
        <p:spPr bwMode="auto">
          <a:xfrm>
            <a:off x="4572000" y="25146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solidFill>
                  <a:schemeClr val="tx1"/>
                </a:solidFill>
                <a:cs typeface="Times New Roman" panose="02020603050405020304" pitchFamily="18" charset="0"/>
              </a:rPr>
              <a:t>hepatitis requiring risk factor development</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dirty="0">
                <a:solidFill>
                  <a:schemeClr val="tx1"/>
                </a:solidFill>
                <a:cs typeface="Times New Roman" panose="02020603050405020304" pitchFamily="18" charset="0"/>
              </a:rPr>
              <a:t>ionizing radiation exposure</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kern="0" dirty="0">
                <a:solidFill>
                  <a:schemeClr val="tx1"/>
                </a:solidFill>
                <a:cs typeface="Times New Roman" panose="02020603050405020304" pitchFamily="18" charset="0"/>
              </a:rPr>
              <a:t>military sexual trauma (MST)</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kern="0" dirty="0">
                <a:solidFill>
                  <a:schemeClr val="tx1"/>
                </a:solidFill>
                <a:cs typeface="Times New Roman" panose="02020603050405020304" pitchFamily="18" charset="0"/>
              </a:rPr>
              <a:t>mustard gas or Lewisite exposure</a:t>
            </a:r>
          </a:p>
          <a:p>
            <a:pPr marL="457200" lvl="1" indent="-457200">
              <a:lnSpc>
                <a:spcPct val="110000"/>
              </a:lnSpc>
              <a:spcBef>
                <a:spcPts val="0"/>
              </a:spcBef>
              <a:buClr>
                <a:schemeClr val="tx2"/>
              </a:buClr>
              <a:buSzPct val="125000"/>
              <a:buFont typeface="Arial" panose="020B0604020202020204" pitchFamily="34" charset="0"/>
              <a:buChar char="•"/>
              <a:defRPr/>
            </a:pPr>
            <a:r>
              <a:rPr lang="en-US" sz="2000" kern="0" dirty="0">
                <a:solidFill>
                  <a:schemeClr val="tx1"/>
                </a:solidFill>
                <a:cs typeface="Times New Roman" panose="02020603050405020304" pitchFamily="18" charset="0"/>
              </a:rPr>
              <a:t>participation in special operations</a:t>
            </a:r>
          </a:p>
          <a:p>
            <a:pPr marL="0" lvl="1" indent="0">
              <a:lnSpc>
                <a:spcPct val="110000"/>
              </a:lnSpc>
              <a:spcBef>
                <a:spcPts val="0"/>
              </a:spcBef>
              <a:buClr>
                <a:schemeClr val="tx2"/>
              </a:buClr>
              <a:buSzPct val="125000"/>
              <a:buNone/>
              <a:defRPr/>
            </a:pPr>
            <a:endParaRPr lang="en-US" sz="2000" kern="0" dirty="0">
              <a:solidFill>
                <a:schemeClr val="tx1"/>
              </a:solidFill>
            </a:endParaRPr>
          </a:p>
        </p:txBody>
      </p:sp>
      <p:sp>
        <p:nvSpPr>
          <p:cNvPr id="2" name="Rectangle 1"/>
          <p:cNvSpPr/>
          <p:nvPr/>
        </p:nvSpPr>
        <p:spPr>
          <a:xfrm>
            <a:off x="457199" y="1828800"/>
            <a:ext cx="8229600" cy="914400"/>
          </a:xfrm>
          <a:prstGeom prst="rect">
            <a:avLst/>
          </a:prstGeom>
        </p:spPr>
        <p:txBody>
          <a:bodyPr wrap="square">
            <a:spAutoFit/>
          </a:bodyPr>
          <a:lstStyle/>
          <a:p>
            <a:r>
              <a:rPr lang="en-US" sz="2000" kern="0" dirty="0">
                <a:cs typeface="Times New Roman" panose="02020603050405020304" pitchFamily="18" charset="0"/>
              </a:rPr>
              <a:t>Development letters may be required for special issues such as </a:t>
            </a:r>
            <a:r>
              <a:rPr lang="en-US" sz="2000" b="1" i="1" kern="0" dirty="0">
                <a:cs typeface="Times New Roman" panose="02020603050405020304" pitchFamily="18" charset="0"/>
              </a:rPr>
              <a:t>(but not limited to)</a:t>
            </a:r>
            <a:r>
              <a:rPr lang="en-US" sz="2000" kern="0" dirty="0">
                <a:cs typeface="Times New Roman" panose="02020603050405020304" pitchFamily="18" charset="0"/>
              </a:rPr>
              <a:t>:</a:t>
            </a:r>
          </a:p>
        </p:txBody>
      </p:sp>
    </p:spTree>
    <p:extLst>
      <p:ext uri="{BB962C8B-B14F-4D97-AF65-F5344CB8AC3E}">
        <p14:creationId xmlns:p14="http://schemas.microsoft.com/office/powerpoint/2010/main" val="30664641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20E7FC4C-6ACF-4902-8137-54A924054445}" type="slidenum">
              <a:rPr lang="en-US" smtClean="0"/>
              <a:pPr>
                <a:defRPr/>
              </a:pPr>
              <a:t>25</a:t>
            </a:fld>
            <a:endParaRPr lang="en-US" dirty="0"/>
          </a:p>
        </p:txBody>
      </p:sp>
      <p:sp>
        <p:nvSpPr>
          <p:cNvPr id="6148" name="Rectangle 3"/>
          <p:cNvSpPr>
            <a:spLocks noGrp="1" noChangeArrowheads="1"/>
          </p:cNvSpPr>
          <p:nvPr>
            <p:ph type="body" idx="4294967295"/>
          </p:nvPr>
        </p:nvSpPr>
        <p:spPr>
          <a:xfrm>
            <a:off x="457200" y="1828800"/>
            <a:ext cx="8229600" cy="4572000"/>
          </a:xfrm>
          <a:prstGeom prst="rect">
            <a:avLst/>
          </a:prstGeom>
        </p:spPr>
        <p:txBody>
          <a:bodyPr/>
          <a:lstStyle/>
          <a:p>
            <a:pPr>
              <a:spcBef>
                <a:spcPts val="0"/>
              </a:spcBef>
              <a:defRPr/>
            </a:pPr>
            <a:r>
              <a:rPr lang="en-US" sz="2000" dirty="0">
                <a:latin typeface="+mn-lt"/>
              </a:rPr>
              <a:t>In these cases, FDC exclusion is </a:t>
            </a:r>
            <a:r>
              <a:rPr lang="en-US" sz="2000" b="1" i="1" dirty="0">
                <a:latin typeface="+mn-lt"/>
              </a:rPr>
              <a:t>not</a:t>
            </a:r>
            <a:r>
              <a:rPr lang="en-US" sz="2000" dirty="0">
                <a:latin typeface="+mn-lt"/>
              </a:rPr>
              <a:t> appropriate at CEST as there was </a:t>
            </a:r>
            <a:r>
              <a:rPr lang="en-US" sz="2000" b="1" i="1" dirty="0">
                <a:latin typeface="+mn-lt"/>
              </a:rPr>
              <a:t>no prior notice</a:t>
            </a:r>
            <a:r>
              <a:rPr lang="en-US" sz="2000" b="1" dirty="0">
                <a:latin typeface="+mn-lt"/>
              </a:rPr>
              <a:t> </a:t>
            </a:r>
            <a:r>
              <a:rPr lang="en-US" sz="2000" b="1" i="1" dirty="0">
                <a:latin typeface="+mn-lt"/>
              </a:rPr>
              <a:t>to the claimant</a:t>
            </a:r>
            <a:r>
              <a:rPr lang="en-US" sz="2000" dirty="0">
                <a:latin typeface="+mn-lt"/>
              </a:rPr>
              <a:t> to provide the additional information/evidence necessary to develop and adjudicate the claim</a:t>
            </a:r>
          </a:p>
          <a:p>
            <a:pPr>
              <a:spcBef>
                <a:spcPts val="0"/>
              </a:spcBef>
              <a:defRPr/>
            </a:pPr>
            <a:endParaRPr lang="en-US" sz="2000" b="1" i="1" dirty="0">
              <a:latin typeface="+mn-lt"/>
            </a:endParaRPr>
          </a:p>
          <a:p>
            <a:pPr>
              <a:spcBef>
                <a:spcPts val="0"/>
              </a:spcBef>
              <a:defRPr/>
            </a:pPr>
            <a:r>
              <a:rPr lang="en-US" sz="2000" b="1" i="1" dirty="0">
                <a:latin typeface="+mn-lt"/>
              </a:rPr>
              <a:t>Important: Do not send the development letter if the evidence of record provides the information the letter solicits or if the evidence of record is otherwise sufficient to decide the claim.</a:t>
            </a:r>
          </a:p>
        </p:txBody>
      </p:sp>
      <p:sp>
        <p:nvSpPr>
          <p:cNvPr id="504834" name="Rectangle 2"/>
          <p:cNvSpPr>
            <a:spLocks noGrp="1" noChangeArrowheads="1"/>
          </p:cNvSpPr>
          <p:nvPr>
            <p:ph type="title" idx="4294967295"/>
          </p:nvPr>
        </p:nvSpPr>
        <p:spPr>
          <a:xfrm>
            <a:off x="0" y="685800"/>
            <a:ext cx="9144000" cy="914400"/>
          </a:xfrm>
        </p:spPr>
        <p:txBody>
          <a:bodyPr>
            <a:noAutofit/>
          </a:bodyPr>
          <a:lstStyle/>
          <a:p>
            <a:pPr>
              <a:defRPr/>
            </a:pPr>
            <a:r>
              <a:rPr lang="en-US" sz="2800" dirty="0">
                <a:effectLst/>
              </a:rPr>
              <a:t>FDC and Special Issue Development (Cont.)</a:t>
            </a:r>
            <a:endParaRPr lang="en-US" sz="2800" dirty="0"/>
          </a:p>
        </p:txBody>
      </p:sp>
      <p:sp>
        <p:nvSpPr>
          <p:cNvPr id="4" name="Slide Number Placeholder 3"/>
          <p:cNvSpPr txBox="1">
            <a:spLocks noGrp="1"/>
          </p:cNvSpPr>
          <p:nvPr/>
        </p:nvSpPr>
        <p:spPr bwMode="auto">
          <a:xfrm>
            <a:off x="8066486" y="6342971"/>
            <a:ext cx="1219200" cy="342900"/>
          </a:xfrm>
          <a:prstGeom prst="rect">
            <a:avLst/>
          </a:prstGeom>
          <a:noFill/>
          <a:ln>
            <a:miter lim="800000"/>
            <a:headEnd/>
            <a:tailEnd/>
          </a:ln>
        </p:spPr>
        <p:txBody>
          <a:bodyPr lIns="69056" tIns="34529" rIns="69056" bIns="34529" anchor="ctr" anchorCtr="1"/>
          <a:lstStyle/>
          <a:p>
            <a:pPr algn="ctr" eaLnBrk="0" hangingPunct="0">
              <a:defRPr/>
            </a:pPr>
            <a:fld id="{545E01F5-9F24-44CE-B35C-325A278FF7BB}"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25</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6317498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03FD8CAC-9AB8-4DA3-9FEA-10E898FA4FD8}" type="slidenum">
              <a:rPr lang="en-US" smtClean="0"/>
              <a:pPr>
                <a:defRPr/>
              </a:pPr>
              <a:t>26</a:t>
            </a:fld>
            <a:endParaRPr lang="en-US" dirty="0"/>
          </a:p>
        </p:txBody>
      </p:sp>
      <p:sp>
        <p:nvSpPr>
          <p:cNvPr id="6148" name="Rectangle 3"/>
          <p:cNvSpPr>
            <a:spLocks noGrp="1" noChangeArrowheads="1"/>
          </p:cNvSpPr>
          <p:nvPr>
            <p:ph type="body" idx="4294967295"/>
          </p:nvPr>
        </p:nvSpPr>
        <p:spPr>
          <a:xfrm>
            <a:off x="460772" y="1828800"/>
            <a:ext cx="8229600" cy="4572000"/>
          </a:xfrm>
          <a:prstGeom prst="rect">
            <a:avLst/>
          </a:prstGeom>
        </p:spPr>
        <p:txBody>
          <a:bodyPr/>
          <a:lstStyle/>
          <a:p>
            <a:pPr>
              <a:spcBef>
                <a:spcPts val="0"/>
              </a:spcBef>
              <a:defRPr/>
            </a:pPr>
            <a:r>
              <a:rPr lang="en-US" sz="2000" dirty="0">
                <a:latin typeface="+mn-lt"/>
              </a:rPr>
              <a:t>If additional requests for information from the claimant are needed because the upfront notification on the EZ form does not adequately inform the claimant of the evidence required to substantiate the claim, specific language is added to the development letter.  </a:t>
            </a:r>
            <a:r>
              <a:rPr lang="en-US" sz="2000" b="1" i="1" dirty="0">
                <a:latin typeface="+mn-lt"/>
              </a:rPr>
              <a:t>Refer to M21-1, Part III, Subpart i,3.B.3.g for the appropriate language</a:t>
            </a:r>
          </a:p>
          <a:p>
            <a:pPr>
              <a:spcBef>
                <a:spcPts val="0"/>
              </a:spcBef>
              <a:defRPr/>
            </a:pPr>
            <a:endParaRPr lang="en-US" sz="2000" dirty="0">
              <a:latin typeface="+mn-lt"/>
            </a:endParaRPr>
          </a:p>
          <a:p>
            <a:pPr>
              <a:spcBef>
                <a:spcPts val="0"/>
              </a:spcBef>
              <a:defRPr/>
            </a:pPr>
            <a:r>
              <a:rPr lang="en-US" sz="2000" b="1" i="1" dirty="0">
                <a:latin typeface="+mn-lt"/>
              </a:rPr>
              <a:t>Note: If the claimant ONLY submits what was requested, they will NOT be excluded from the FDC program. However, if they submit additional information, they will be excluded from FDC.</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FDC Special Development Language</a:t>
            </a:r>
            <a:endParaRPr lang="en-US" sz="2800" dirty="0"/>
          </a:p>
        </p:txBody>
      </p:sp>
      <p:sp>
        <p:nvSpPr>
          <p:cNvPr id="4" name="Slide Number Placeholder 3"/>
          <p:cNvSpPr txBox="1">
            <a:spLocks noGrp="1"/>
          </p:cNvSpPr>
          <p:nvPr/>
        </p:nvSpPr>
        <p:spPr bwMode="auto">
          <a:xfrm>
            <a:off x="8146257" y="6319157"/>
            <a:ext cx="1219200" cy="342900"/>
          </a:xfrm>
          <a:prstGeom prst="rect">
            <a:avLst/>
          </a:prstGeom>
          <a:noFill/>
          <a:ln>
            <a:miter lim="800000"/>
            <a:headEnd/>
            <a:tailEnd/>
          </a:ln>
        </p:spPr>
        <p:txBody>
          <a:bodyPr lIns="69056" tIns="34529" rIns="69056" bIns="34529" anchor="ctr" anchorCtr="1"/>
          <a:lstStyle/>
          <a:p>
            <a:pPr algn="ctr" eaLnBrk="0" hangingPunct="0">
              <a:defRPr/>
            </a:pPr>
            <a:fld id="{DDCBA027-F097-4210-8D3D-4CF1F98A0692}"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26</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706914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D229C98B-2F5A-4CE7-849B-89292AE98A03}" type="slidenum">
              <a:rPr lang="en-US" smtClean="0"/>
              <a:pPr>
                <a:defRPr/>
              </a:pPr>
              <a:t>27</a:t>
            </a:fld>
            <a:endParaRPr lang="en-US" dirty="0"/>
          </a:p>
        </p:txBody>
      </p:sp>
      <p:sp>
        <p:nvSpPr>
          <p:cNvPr id="28676"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A telephone call to a claimant to clarify information will </a:t>
            </a:r>
            <a:r>
              <a:rPr lang="en-US" altLang="en-US" sz="2000" b="1" i="1" dirty="0">
                <a:latin typeface="+mn-lt"/>
              </a:rPr>
              <a:t>not</a:t>
            </a:r>
            <a:r>
              <a:rPr lang="en-US" altLang="en-US" sz="2000" dirty="0">
                <a:latin typeface="+mn-lt"/>
              </a:rPr>
              <a:t> require exclusion from the FDC program if the telephone call can be completed at the time the action is being taken on the claim</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Exclusion would be appropriate if: </a:t>
            </a:r>
          </a:p>
          <a:p>
            <a:pPr marL="685800" indent="-457200">
              <a:spcBef>
                <a:spcPts val="0"/>
              </a:spcBef>
              <a:buClr>
                <a:schemeClr val="tx2"/>
              </a:buClr>
              <a:buFont typeface="Wingdings" panose="05000000000000000000" pitchFamily="2" charset="2"/>
              <a:buChar char="§"/>
            </a:pPr>
            <a:r>
              <a:rPr lang="en-US" altLang="en-US" sz="2000" dirty="0">
                <a:latin typeface="+mn-lt"/>
                <a:cs typeface="Times New Roman" panose="02020603050405020304" pitchFamily="18" charset="0"/>
              </a:rPr>
              <a:t>the claimant cannot be reached at the time of the action being taken on the claim, and</a:t>
            </a:r>
          </a:p>
          <a:p>
            <a:pPr marL="685800" indent="-457200">
              <a:spcBef>
                <a:spcPts val="0"/>
              </a:spcBef>
              <a:buClr>
                <a:schemeClr val="tx2"/>
              </a:buClr>
              <a:buFont typeface="Wingdings" panose="05000000000000000000" pitchFamily="2" charset="2"/>
              <a:buChar char="§"/>
            </a:pPr>
            <a:r>
              <a:rPr lang="en-US" altLang="en-US" sz="2000" dirty="0">
                <a:latin typeface="+mn-lt"/>
                <a:cs typeface="Times New Roman" panose="02020603050405020304" pitchFamily="18" charset="0"/>
              </a:rPr>
              <a:t>VA then had to send a letter to the claimant to request the necessary information.</a:t>
            </a:r>
          </a:p>
          <a:p>
            <a:pPr>
              <a:buClr>
                <a:srgbClr val="1D3275"/>
              </a:buClr>
              <a:buFont typeface="Wingdings" pitchFamily="2" charset="2"/>
              <a:buNone/>
            </a:pPr>
            <a:endParaRPr lang="en-US" altLang="en-US" dirty="0">
              <a:latin typeface="Arial" charset="0"/>
              <a:cs typeface="Arial" charset="0"/>
            </a:endParaRPr>
          </a:p>
          <a:p>
            <a:pPr>
              <a:buClr>
                <a:srgbClr val="1D3275"/>
              </a:buClr>
              <a:buFont typeface="Wingdings" pitchFamily="2" charset="2"/>
              <a:buNone/>
            </a:pPr>
            <a:endParaRPr lang="en-US" altLang="en-US" dirty="0">
              <a:latin typeface="Arial" charset="0"/>
            </a:endParaRPr>
          </a:p>
        </p:txBody>
      </p:sp>
      <p:sp>
        <p:nvSpPr>
          <p:cNvPr id="504834" name="Rectangle 2"/>
          <p:cNvSpPr>
            <a:spLocks noGrp="1" noChangeArrowheads="1"/>
          </p:cNvSpPr>
          <p:nvPr>
            <p:ph type="title" idx="4294967295"/>
          </p:nvPr>
        </p:nvSpPr>
        <p:spPr>
          <a:xfrm>
            <a:off x="0" y="685800"/>
            <a:ext cx="9144000" cy="917972"/>
          </a:xfrm>
        </p:spPr>
        <p:txBody>
          <a:bodyPr>
            <a:normAutofit/>
          </a:bodyPr>
          <a:lstStyle/>
          <a:p>
            <a:pPr>
              <a:defRPr/>
            </a:pPr>
            <a:r>
              <a:rPr lang="en-US" sz="2800" dirty="0">
                <a:effectLst/>
              </a:rPr>
              <a:t>Telephone Development</a:t>
            </a:r>
            <a:endParaRPr lang="en-US" sz="2800" dirty="0"/>
          </a:p>
        </p:txBody>
      </p:sp>
      <p:sp>
        <p:nvSpPr>
          <p:cNvPr id="4" name="Slide Number Placeholder 3"/>
          <p:cNvSpPr txBox="1">
            <a:spLocks noGrp="1"/>
          </p:cNvSpPr>
          <p:nvPr/>
        </p:nvSpPr>
        <p:spPr bwMode="auto">
          <a:xfrm>
            <a:off x="8055428" y="6326642"/>
            <a:ext cx="1219200" cy="342900"/>
          </a:xfrm>
          <a:prstGeom prst="rect">
            <a:avLst/>
          </a:prstGeom>
          <a:noFill/>
          <a:ln>
            <a:miter lim="800000"/>
            <a:headEnd/>
            <a:tailEnd/>
          </a:ln>
        </p:spPr>
        <p:txBody>
          <a:bodyPr lIns="69056" tIns="34529" rIns="69056" bIns="34529" anchor="ctr" anchorCtr="1"/>
          <a:lstStyle/>
          <a:p>
            <a:pPr algn="ctr" eaLnBrk="0" hangingPunct="0">
              <a:defRPr/>
            </a:pPr>
            <a:fld id="{0252EF6D-2E24-4B7E-9229-02749952D252}"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27</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1823775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28</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743200"/>
            <a:ext cx="9144000" cy="1371600"/>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idx="4294967295"/>
          </p:nvPr>
        </p:nvSpPr>
        <p:spPr>
          <a:xfrm>
            <a:off x="1" y="685799"/>
            <a:ext cx="9144000" cy="914400"/>
          </a:xfrm>
        </p:spPr>
        <p:txBody>
          <a:bodyPr>
            <a:normAutofit/>
          </a:bodyPr>
          <a:lstStyle/>
          <a:p>
            <a:pPr>
              <a:defRPr/>
            </a:pPr>
            <a:r>
              <a:rPr lang="en-US" sz="2800" dirty="0">
                <a:effectLst/>
              </a:rPr>
              <a:t>References </a:t>
            </a:r>
          </a:p>
        </p:txBody>
      </p:sp>
      <p:sp>
        <p:nvSpPr>
          <p:cNvPr id="5126" name="Rectangle 6"/>
          <p:cNvSpPr txBox="1">
            <a:spLocks noChangeArrowheads="1"/>
          </p:cNvSpPr>
          <p:nvPr/>
        </p:nvSpPr>
        <p:spPr bwMode="auto">
          <a:xfrm>
            <a:off x="457199" y="18288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457200" indent="-457200" eaLnBrk="1" fontAlgn="base" hangingPunct="1">
              <a:spcAft>
                <a:spcPct val="0"/>
              </a:spcAft>
              <a:buClr>
                <a:schemeClr val="tx2"/>
              </a:buClr>
              <a:buSzPct val="125000"/>
              <a:buFont typeface="Arial" panose="020B0604020202020204" pitchFamily="34" charset="0"/>
              <a:buChar char="•"/>
            </a:pPr>
            <a:r>
              <a:rPr lang="en-US" sz="2000" dirty="0">
                <a:latin typeface="+mn-lt"/>
              </a:rPr>
              <a:t>Public Law 106-475</a:t>
            </a:r>
            <a:r>
              <a:rPr lang="en-US" sz="2000" i="1" dirty="0">
                <a:latin typeface="+mn-lt"/>
              </a:rPr>
              <a:t>, </a:t>
            </a:r>
            <a:r>
              <a:rPr lang="en-US" sz="2000" dirty="0">
                <a:latin typeface="+mn-lt"/>
              </a:rPr>
              <a:t>Veterans Claims Assistance Act of 2000</a:t>
            </a:r>
          </a:p>
          <a:p>
            <a:pPr marL="457200" indent="-457200" eaLnBrk="1" fontAlgn="base" hangingPunct="1">
              <a:spcAft>
                <a:spcPct val="0"/>
              </a:spcAft>
              <a:buClr>
                <a:schemeClr val="tx2"/>
              </a:buClr>
              <a:buSzPct val="125000"/>
              <a:buFont typeface="Arial" panose="020B0604020202020204" pitchFamily="34" charset="0"/>
              <a:buChar char="•"/>
            </a:pPr>
            <a:r>
              <a:rPr lang="en-US" sz="2000" dirty="0">
                <a:latin typeface="+mj-lt"/>
              </a:rPr>
              <a:t>Public Law 112-154, Honoring America’s Veterans and Caring for Camp Lejeune Families Act of 2012</a:t>
            </a:r>
          </a:p>
          <a:p>
            <a:pPr marL="457200" indent="-457200" eaLnBrk="1" fontAlgn="base" hangingPunct="1">
              <a:spcAft>
                <a:spcPct val="0"/>
              </a:spcAft>
              <a:buClr>
                <a:schemeClr val="tx2"/>
              </a:buClr>
              <a:buSzPct val="125000"/>
              <a:buFont typeface="Arial" panose="020B0604020202020204" pitchFamily="34" charset="0"/>
              <a:buChar char="•"/>
            </a:pPr>
            <a:r>
              <a:rPr lang="en-US" sz="2000" kern="0" dirty="0">
                <a:latin typeface="+mn-lt"/>
                <a:cs typeface="Times New Roman" panose="02020603050405020304" pitchFamily="18" charset="0"/>
              </a:rPr>
              <a:t>38 U.S.C. 5103, Notice to claimants of required information and evidence</a:t>
            </a:r>
          </a:p>
          <a:p>
            <a:pPr marL="457200" indent="-457200" eaLnBrk="1" fontAlgn="base">
              <a:spcAft>
                <a:spcPct val="0"/>
              </a:spcAft>
              <a:buClr>
                <a:schemeClr val="tx2"/>
              </a:buClr>
              <a:buSzPct val="125000"/>
              <a:buFont typeface="Arial" panose="020B0604020202020204" pitchFamily="34" charset="0"/>
              <a:buChar char="•"/>
            </a:pPr>
            <a:r>
              <a:rPr lang="en-US" sz="2000" kern="0" dirty="0">
                <a:latin typeface="+mn-lt"/>
                <a:cs typeface="Times New Roman" panose="02020603050405020304" pitchFamily="18" charset="0"/>
              </a:rPr>
              <a:t>38 CFR 3.159, Department of Veterans Affairs assistance in developing claims</a:t>
            </a:r>
          </a:p>
          <a:p>
            <a:pPr marL="457200" indent="-457200" eaLnBrk="1" fontAlgn="base">
              <a:spcAft>
                <a:spcPct val="0"/>
              </a:spcAft>
              <a:buClr>
                <a:schemeClr val="tx2"/>
              </a:buClr>
              <a:buSzPct val="125000"/>
              <a:buFont typeface="Arial" panose="020B0604020202020204" pitchFamily="34" charset="0"/>
              <a:buChar char="•"/>
            </a:pPr>
            <a:r>
              <a:rPr lang="en-US" sz="2000" dirty="0">
                <a:latin typeface="+mn-lt"/>
                <a:cs typeface="Times New Roman" panose="02020603050405020304" pitchFamily="18" charset="0"/>
              </a:rPr>
              <a:t>M21-1, Part I, Chapter 1, A, Description and General Information on Duty to Notify and Duty to Assist</a:t>
            </a:r>
            <a:endParaRPr lang="en-US" sz="2000" kern="0" dirty="0">
              <a:latin typeface="+mn-lt"/>
              <a:cs typeface="Times New Roman" panose="02020603050405020304" pitchFamily="18" charset="0"/>
            </a:endParaRPr>
          </a:p>
          <a:p>
            <a:pPr marL="457200" indent="-457200" eaLnBrk="1" fontAlgn="base" hangingPunct="1">
              <a:spcAft>
                <a:spcPct val="0"/>
              </a:spcAft>
              <a:buClr>
                <a:schemeClr val="tx2"/>
              </a:buClr>
              <a:buSzPct val="125000"/>
              <a:buFont typeface="Arial" panose="020B0604020202020204" pitchFamily="34" charset="0"/>
              <a:buChar char="•"/>
            </a:pPr>
            <a:r>
              <a:rPr lang="en-US" sz="2000" kern="0" dirty="0">
                <a:latin typeface="+mn-lt"/>
                <a:cs typeface="Times New Roman" panose="02020603050405020304" pitchFamily="18" charset="0"/>
              </a:rPr>
              <a:t>M21-1, Part I, Chapter 1, B, Duty to Notify Under 38 U.S.C. 5102 and 5103</a:t>
            </a:r>
          </a:p>
          <a:p>
            <a:pPr marL="457200" indent="-457200" eaLnBrk="1" fontAlgn="base" hangingPunct="1">
              <a:spcAft>
                <a:spcPct val="0"/>
              </a:spcAft>
              <a:buClr>
                <a:schemeClr val="tx2"/>
              </a:buClr>
              <a:buSzPct val="125000"/>
              <a:buFont typeface="Arial" panose="020B0604020202020204" pitchFamily="34" charset="0"/>
              <a:buChar char="•"/>
            </a:pPr>
            <a:r>
              <a:rPr lang="en-US" sz="2000" dirty="0">
                <a:latin typeface="+mn-lt"/>
                <a:cs typeface="Times New Roman" panose="02020603050405020304" pitchFamily="18" charset="0"/>
              </a:rPr>
              <a:t>M21-1, Part III, Subpart i, 3.A, General Information About the Fully Developed Claim (FDC) Program</a:t>
            </a:r>
          </a:p>
          <a:p>
            <a:pPr marL="457200" indent="-457200" eaLnBrk="1" fontAlgn="base" hangingPunct="1">
              <a:spcAft>
                <a:spcPct val="0"/>
              </a:spcAft>
              <a:buClr>
                <a:schemeClr val="tx2"/>
              </a:buClr>
              <a:buSzPct val="125000"/>
              <a:buFont typeface="Arial" panose="020B0604020202020204" pitchFamily="34" charset="0"/>
              <a:buChar char="•"/>
            </a:pPr>
            <a:r>
              <a:rPr lang="en-US" sz="2000" dirty="0">
                <a:latin typeface="+mn-lt"/>
                <a:cs typeface="Times New Roman" panose="02020603050405020304" pitchFamily="18" charset="0"/>
              </a:rPr>
              <a:t>M21-1, Part III, Subpart i, 3.B, Processing Fully Developed Claims (FDCs)</a:t>
            </a:r>
            <a:endParaRPr lang="en-US" sz="1800" u="sng" dirty="0">
              <a:solidFill>
                <a:srgbClr val="002060"/>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F6CA7E2-0768-478B-B9CA-D44D9CE8AB33}"/>
              </a:ext>
            </a:extLst>
          </p:cNvPr>
          <p:cNvSpPr txBox="1">
            <a:spLocks noGrp="1"/>
          </p:cNvSpPr>
          <p:nvPr/>
        </p:nvSpPr>
        <p:spPr bwMode="auto">
          <a:xfrm>
            <a:off x="8278813" y="6400800"/>
            <a:ext cx="1219200" cy="342900"/>
          </a:xfrm>
          <a:prstGeom prst="rect">
            <a:avLst/>
          </a:prstGeom>
          <a:noFill/>
          <a:ln>
            <a:miter lim="800000"/>
            <a:headEnd/>
            <a:tailEnd/>
          </a:ln>
        </p:spPr>
        <p:txBody>
          <a:bodyPr lIns="69056" tIns="34529" rIns="69056" bIns="34529" anchor="ctr" anchorCtr="1"/>
          <a:lstStyle/>
          <a:p>
            <a:pPr algn="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r" eaLnBrk="0" hangingPunct="0">
                <a:defRPr/>
              </a:pPr>
              <a:t>3</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0475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1708669-2CA0-447C-AF04-839323A5D0B0}" type="slidenum">
              <a:rPr lang="en-US" smtClean="0"/>
              <a:pPr>
                <a:defRPr/>
              </a:pPr>
              <a:t>4</a:t>
            </a:fld>
            <a:endParaRPr lang="en-US" dirty="0"/>
          </a:p>
        </p:txBody>
      </p:sp>
      <p:sp>
        <p:nvSpPr>
          <p:cNvPr id="8196" name="Rectangle 3"/>
          <p:cNvSpPr>
            <a:spLocks noGrp="1" noChangeArrowheads="1"/>
          </p:cNvSpPr>
          <p:nvPr>
            <p:ph type="body" idx="4294967295"/>
          </p:nvPr>
        </p:nvSpPr>
        <p:spPr>
          <a:xfrm>
            <a:off x="457200" y="1828800"/>
            <a:ext cx="8229600" cy="4572000"/>
          </a:xfrm>
          <a:prstGeom prst="rect">
            <a:avLst/>
          </a:prstGeom>
        </p:spPr>
        <p:txBody>
          <a:bodyPr>
            <a:normAutofit/>
          </a:bodyPr>
          <a:lstStyle/>
          <a:p>
            <a:pPr marL="457200" indent="-457200">
              <a:spcBef>
                <a:spcPts val="0"/>
              </a:spcBef>
              <a:buClr>
                <a:schemeClr val="tx2"/>
              </a:buClr>
              <a:buSzPct val="125000"/>
              <a:buFont typeface="Arial" panose="020B0604020202020204" pitchFamily="34" charset="0"/>
              <a:buChar char="•"/>
              <a:defRPr/>
            </a:pPr>
            <a:r>
              <a:rPr lang="en-US" sz="2000" dirty="0">
                <a:latin typeface="+mn-lt"/>
              </a:rPr>
              <a:t>Public Law 106-475, Veterans Claims Assistance Act (VCAA) of 2000</a:t>
            </a:r>
          </a:p>
          <a:p>
            <a:pPr marL="685800" lvl="5" indent="-457200">
              <a:spcBef>
                <a:spcPts val="0"/>
              </a:spcBef>
              <a:buClr>
                <a:schemeClr val="tx2"/>
              </a:buClr>
              <a:buFont typeface="Wingdings" panose="05000000000000000000" pitchFamily="2" charset="2"/>
              <a:buChar char="§"/>
              <a:defRPr/>
            </a:pPr>
            <a:r>
              <a:rPr lang="en-US" sz="2000" dirty="0">
                <a:latin typeface="+mn-lt"/>
              </a:rPr>
              <a:t>Enacted by Congress on November 9, 2000</a:t>
            </a:r>
          </a:p>
          <a:p>
            <a:pPr marL="685800" lvl="5" indent="-457200">
              <a:spcBef>
                <a:spcPts val="0"/>
              </a:spcBef>
              <a:buClr>
                <a:schemeClr val="tx2"/>
              </a:buClr>
              <a:buFont typeface="Wingdings" panose="05000000000000000000" pitchFamily="2" charset="2"/>
              <a:buChar char="§"/>
              <a:defRPr/>
            </a:pPr>
            <a:r>
              <a:rPr lang="en-US" sz="2000" dirty="0">
                <a:latin typeface="+mn-lt"/>
              </a:rPr>
              <a:t>Provided that VA has a duty to assist in obtaining evidence to substantiate a claim before making a decision</a:t>
            </a:r>
          </a:p>
          <a:p>
            <a:pPr marL="685800" lvl="5" indent="-457200">
              <a:spcBef>
                <a:spcPts val="0"/>
              </a:spcBef>
              <a:buClr>
                <a:schemeClr val="tx2"/>
              </a:buClr>
              <a:buFont typeface="Wingdings" panose="05000000000000000000" pitchFamily="2" charset="2"/>
              <a:buChar char="§"/>
              <a:defRPr/>
            </a:pPr>
            <a:r>
              <a:rPr lang="en-US" sz="2000" dirty="0">
                <a:latin typeface="+mn-lt"/>
              </a:rPr>
              <a:t>Eliminated the concept of a well-grounded claim</a:t>
            </a:r>
          </a:p>
          <a:p>
            <a:pPr marL="685800" lvl="5" indent="-457200">
              <a:spcBef>
                <a:spcPts val="0"/>
              </a:spcBef>
              <a:buClr>
                <a:schemeClr val="tx2"/>
              </a:buClr>
              <a:buFont typeface="Wingdings" panose="05000000000000000000" pitchFamily="2" charset="2"/>
              <a:buChar char="§"/>
              <a:defRPr/>
            </a:pPr>
            <a:r>
              <a:rPr lang="en-US" sz="2000" dirty="0">
                <a:latin typeface="+mn-lt"/>
              </a:rPr>
              <a:t>Mandated specific notice requirements</a:t>
            </a:r>
          </a:p>
          <a:p>
            <a:pPr marL="457200" indent="-457200">
              <a:spcBef>
                <a:spcPts val="0"/>
              </a:spcBef>
              <a:buClr>
                <a:schemeClr val="tx2"/>
              </a:buClr>
              <a:buSzPct val="125000"/>
              <a:buFont typeface="Arial" panose="020B0604020202020204" pitchFamily="34" charset="0"/>
              <a:buChar char="•"/>
              <a:defRPr/>
            </a:pPr>
            <a:r>
              <a:rPr lang="en-US" sz="2000" dirty="0">
                <a:latin typeface="+mn-lt"/>
              </a:rPr>
              <a:t>Amended 38 U.S.C. 5103 to require VA to notify the claimant of any information not previously provided that is necessary to substantiate the claim</a:t>
            </a:r>
          </a:p>
          <a:p>
            <a:pPr marL="685800" indent="-457200">
              <a:spcBef>
                <a:spcPts val="0"/>
              </a:spcBef>
              <a:buClr>
                <a:schemeClr val="tx2"/>
              </a:buClr>
              <a:buFont typeface="Wingdings" panose="05000000000000000000" pitchFamily="2" charset="2"/>
              <a:buChar char="§"/>
              <a:defRPr/>
            </a:pPr>
            <a:r>
              <a:rPr lang="en-US" altLang="en-US" sz="2000" dirty="0">
                <a:latin typeface="+mn-lt"/>
              </a:rPr>
              <a:t>This notification is provided in writing and is called </a:t>
            </a:r>
            <a:r>
              <a:rPr lang="en-US" altLang="en-US" sz="2000" b="1" i="1" dirty="0">
                <a:latin typeface="+mn-lt"/>
              </a:rPr>
              <a:t>Section 5103 notice</a:t>
            </a:r>
            <a:r>
              <a:rPr lang="en-US" altLang="en-US" sz="2000" dirty="0">
                <a:latin typeface="+mn-lt"/>
              </a:rPr>
              <a:t> when it comes to claims processing.</a:t>
            </a:r>
            <a:endParaRPr lang="en-US" altLang="en-US" sz="2000" i="1" dirty="0">
              <a:latin typeface="+mn-lt"/>
            </a:endParaRPr>
          </a:p>
        </p:txBody>
      </p:sp>
      <p:sp>
        <p:nvSpPr>
          <p:cNvPr id="504834" name="Rectangle 2"/>
          <p:cNvSpPr>
            <a:spLocks noGrp="1" noChangeArrowheads="1"/>
          </p:cNvSpPr>
          <p:nvPr>
            <p:ph type="title" idx="4294967295"/>
          </p:nvPr>
        </p:nvSpPr>
        <p:spPr>
          <a:xfrm>
            <a:off x="0" y="685800"/>
            <a:ext cx="9144000" cy="914400"/>
          </a:xfrm>
        </p:spPr>
        <p:txBody>
          <a:bodyPr/>
          <a:lstStyle/>
          <a:p>
            <a:pPr>
              <a:defRPr/>
            </a:pPr>
            <a:r>
              <a:rPr lang="en-US" sz="2800" dirty="0">
                <a:effectLst/>
              </a:rPr>
              <a:t>Background</a:t>
            </a:r>
            <a:endParaRPr lang="en-US" dirty="0"/>
          </a:p>
        </p:txBody>
      </p:sp>
      <p:sp>
        <p:nvSpPr>
          <p:cNvPr id="4" name="Slide Number Placeholder 3"/>
          <p:cNvSpPr txBox="1">
            <a:spLocks noGrp="1"/>
          </p:cNvSpPr>
          <p:nvPr/>
        </p:nvSpPr>
        <p:spPr bwMode="auto">
          <a:xfrm>
            <a:off x="8111729" y="6324600"/>
            <a:ext cx="1219200" cy="342900"/>
          </a:xfrm>
          <a:prstGeom prst="rect">
            <a:avLst/>
          </a:prstGeom>
          <a:noFill/>
          <a:ln>
            <a:miter lim="800000"/>
            <a:headEnd/>
            <a:tailEnd/>
          </a:ln>
        </p:spPr>
        <p:txBody>
          <a:bodyPr lIns="69056" tIns="34529" rIns="69056" bIns="34529" anchor="ctr" anchorCtr="1"/>
          <a:lstStyle/>
          <a:p>
            <a:pPr algn="ct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4</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5733547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1708669-2CA0-447C-AF04-839323A5D0B0}" type="slidenum">
              <a:rPr lang="en-US" smtClean="0"/>
              <a:pPr>
                <a:defRPr/>
              </a:pPr>
              <a:t>5</a:t>
            </a:fld>
            <a:endParaRPr lang="en-US" dirty="0"/>
          </a:p>
        </p:txBody>
      </p:sp>
      <p:sp>
        <p:nvSpPr>
          <p:cNvPr id="8196" name="Rectangle 3"/>
          <p:cNvSpPr>
            <a:spLocks noGrp="1" noChangeArrowheads="1"/>
          </p:cNvSpPr>
          <p:nvPr>
            <p:ph type="body" idx="4294967295"/>
          </p:nvPr>
        </p:nvSpPr>
        <p:spPr>
          <a:xfrm>
            <a:off x="457200" y="1828800"/>
            <a:ext cx="8229600" cy="4572000"/>
          </a:xfrm>
          <a:prstGeom prst="rect">
            <a:avLst/>
          </a:prstGeom>
        </p:spPr>
        <p:txBody>
          <a:bodyPr/>
          <a:lstStyle/>
          <a:p>
            <a:pPr>
              <a:spcBef>
                <a:spcPts val="0"/>
              </a:spcBef>
            </a:pPr>
            <a:r>
              <a:rPr lang="en-US" sz="2000" dirty="0">
                <a:latin typeface="+mn-lt"/>
              </a:rPr>
              <a:t>PL 112-154, Honoring America’s Veterans and Caring for Camp Lejeune Families Act of 2012, allows the VA:</a:t>
            </a:r>
          </a:p>
          <a:p>
            <a:pPr marL="342900" indent="-342900">
              <a:spcBef>
                <a:spcPts val="0"/>
              </a:spcBef>
              <a:buClr>
                <a:schemeClr val="tx2"/>
              </a:buClr>
              <a:buSzPct val="125000"/>
              <a:buFont typeface="Arial" panose="020B0604020202020204" pitchFamily="34" charset="0"/>
              <a:buChar char="•"/>
            </a:pPr>
            <a:r>
              <a:rPr lang="en-US" sz="2000" dirty="0">
                <a:latin typeface="+mn-lt"/>
                <a:cs typeface="Times New Roman" panose="02020603050405020304" pitchFamily="18" charset="0"/>
              </a:rPr>
              <a:t>To streamline the Department of Veterans Affairs duty-to-notify and duty-to-assist responsibilities</a:t>
            </a:r>
          </a:p>
          <a:p>
            <a:pPr marL="342900" indent="-342900">
              <a:spcBef>
                <a:spcPts val="0"/>
              </a:spcBef>
              <a:buClr>
                <a:schemeClr val="tx2"/>
              </a:buClr>
              <a:buSzPct val="125000"/>
              <a:buFont typeface="Arial" panose="020B0604020202020204" pitchFamily="34" charset="0"/>
              <a:buChar char="•"/>
            </a:pPr>
            <a:r>
              <a:rPr lang="en-US" sz="2000" dirty="0">
                <a:latin typeface="+mn-lt"/>
                <a:cs typeface="Times New Roman" panose="02020603050405020304" pitchFamily="18" charset="0"/>
              </a:rPr>
              <a:t>To deliver Section 5103 notices in a more efficient manner</a:t>
            </a:r>
          </a:p>
          <a:p>
            <a:pPr marL="342900" indent="-342900">
              <a:spcBef>
                <a:spcPts val="0"/>
              </a:spcBef>
              <a:buClr>
                <a:schemeClr val="tx2"/>
              </a:buClr>
              <a:buSzPct val="125000"/>
              <a:buFont typeface="Arial" panose="020B0604020202020204" pitchFamily="34" charset="0"/>
              <a:buChar char="•"/>
            </a:pPr>
            <a:r>
              <a:rPr lang="en-US" sz="2000" dirty="0">
                <a:latin typeface="+mn-lt"/>
                <a:cs typeface="Times New Roman" panose="02020603050405020304" pitchFamily="18" charset="0"/>
              </a:rPr>
              <a:t>To make Section 5103 available to the claimant prior to claim submission</a:t>
            </a: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Background (Cont.)</a:t>
            </a:r>
            <a:endParaRPr lang="en-US" sz="2800" dirty="0"/>
          </a:p>
        </p:txBody>
      </p:sp>
      <p:sp>
        <p:nvSpPr>
          <p:cNvPr id="4" name="Slide Number Placeholder 3"/>
          <p:cNvSpPr txBox="1">
            <a:spLocks noGrp="1"/>
          </p:cNvSpPr>
          <p:nvPr/>
        </p:nvSpPr>
        <p:spPr bwMode="auto">
          <a:xfrm>
            <a:off x="8067675" y="6367463"/>
            <a:ext cx="1219200" cy="342900"/>
          </a:xfrm>
          <a:prstGeom prst="rect">
            <a:avLst/>
          </a:prstGeom>
          <a:noFill/>
          <a:ln>
            <a:miter lim="800000"/>
            <a:headEnd/>
            <a:tailEnd/>
          </a:ln>
        </p:spPr>
        <p:txBody>
          <a:bodyPr lIns="69056" tIns="34529" rIns="69056" bIns="34529" anchor="ctr" anchorCtr="1"/>
          <a:lstStyle/>
          <a:p>
            <a:pPr algn="ct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5</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5552042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1708669-2CA0-447C-AF04-839323A5D0B0}" type="slidenum">
              <a:rPr lang="en-US" smtClean="0"/>
              <a:pPr>
                <a:defRPr/>
              </a:pPr>
              <a:t>6</a:t>
            </a:fld>
            <a:endParaRPr lang="en-US" dirty="0"/>
          </a:p>
        </p:txBody>
      </p:sp>
      <p:sp>
        <p:nvSpPr>
          <p:cNvPr id="8196" name="Rectangle 3"/>
          <p:cNvSpPr>
            <a:spLocks noGrp="1" noChangeArrowheads="1"/>
          </p:cNvSpPr>
          <p:nvPr>
            <p:ph type="body" idx="4294967295"/>
          </p:nvPr>
        </p:nvSpPr>
        <p:spPr>
          <a:xfrm>
            <a:off x="457200" y="1828800"/>
            <a:ext cx="8229600" cy="4572000"/>
          </a:xfrm>
          <a:prstGeom prst="rect">
            <a:avLst/>
          </a:prstGeom>
        </p:spPr>
        <p:txBody>
          <a:bodyPr>
            <a:normAutofit/>
          </a:bodyPr>
          <a:lstStyle/>
          <a:p>
            <a:pPr marL="457200" indent="-457200">
              <a:spcBef>
                <a:spcPts val="0"/>
              </a:spcBef>
              <a:buClr>
                <a:schemeClr val="tx2"/>
              </a:buClr>
              <a:buSzPct val="125000"/>
              <a:buFont typeface="Arial" panose="020B0604020202020204" pitchFamily="34" charset="0"/>
              <a:buChar char="•"/>
              <a:defRPr/>
            </a:pPr>
            <a:r>
              <a:rPr lang="en-US" altLang="en-US" sz="2000" dirty="0">
                <a:latin typeface="+mn-lt"/>
                <a:cs typeface="Arial" charset="0"/>
              </a:rPr>
              <a:t>Reduce the backlog of pending claims and</a:t>
            </a:r>
          </a:p>
          <a:p>
            <a:pPr marL="457200" indent="-457200">
              <a:spcBef>
                <a:spcPts val="0"/>
              </a:spcBef>
              <a:buClr>
                <a:schemeClr val="tx2"/>
              </a:buClr>
              <a:buSzPct val="125000"/>
              <a:buFont typeface="Arial" panose="020B0604020202020204" pitchFamily="34" charset="0"/>
              <a:buChar char="•"/>
              <a:defRPr/>
            </a:pPr>
            <a:r>
              <a:rPr lang="en-US" altLang="en-US" sz="2000" dirty="0">
                <a:latin typeface="+mn-lt"/>
                <a:cs typeface="Arial" charset="0"/>
              </a:rPr>
              <a:t>Improve claim-processing timeliness</a:t>
            </a:r>
          </a:p>
          <a:p>
            <a:pPr marL="914680" lvl="6" indent="-342900">
              <a:spcBef>
                <a:spcPts val="0"/>
              </a:spcBef>
              <a:buClr>
                <a:schemeClr val="tx2"/>
              </a:buClr>
              <a:buFont typeface="Wingdings" panose="05000000000000000000" pitchFamily="2" charset="2"/>
              <a:buChar char="§"/>
              <a:defRPr/>
            </a:pPr>
            <a:r>
              <a:rPr lang="en-US" altLang="en-US" sz="2000" dirty="0">
                <a:latin typeface="+mn-lt"/>
                <a:cs typeface="Arial" charset="0"/>
              </a:rPr>
              <a:t>Informs claimant of evidence requirements up front</a:t>
            </a:r>
          </a:p>
          <a:p>
            <a:pPr marL="914680" lvl="6" indent="-342900">
              <a:spcBef>
                <a:spcPts val="0"/>
              </a:spcBef>
              <a:buClr>
                <a:schemeClr val="tx2"/>
              </a:buClr>
              <a:buFont typeface="Wingdings" panose="05000000000000000000" pitchFamily="2" charset="2"/>
              <a:buChar char="§"/>
              <a:defRPr/>
            </a:pPr>
            <a:r>
              <a:rPr lang="en-US" altLang="en-US" sz="2000" dirty="0">
                <a:latin typeface="+mn-lt"/>
                <a:cs typeface="Arial" charset="0"/>
              </a:rPr>
              <a:t>Encourages inclusion of evidence along with initial application</a:t>
            </a:r>
          </a:p>
        </p:txBody>
      </p:sp>
      <p:sp>
        <p:nvSpPr>
          <p:cNvPr id="504834" name="Rectangle 2"/>
          <p:cNvSpPr>
            <a:spLocks noGrp="1" noChangeArrowheads="1"/>
          </p:cNvSpPr>
          <p:nvPr>
            <p:ph type="title" idx="4294967295"/>
          </p:nvPr>
        </p:nvSpPr>
        <p:spPr>
          <a:xfrm>
            <a:off x="0" y="914400"/>
            <a:ext cx="9144000" cy="914400"/>
          </a:xfrm>
        </p:spPr>
        <p:txBody>
          <a:bodyPr>
            <a:normAutofit/>
          </a:bodyPr>
          <a:lstStyle/>
          <a:p>
            <a:pPr>
              <a:defRPr/>
            </a:pPr>
            <a:r>
              <a:rPr lang="en-US" sz="2800" dirty="0">
                <a:solidFill>
                  <a:schemeClr val="tx2"/>
                </a:solidFill>
                <a:effectLst/>
              </a:rPr>
              <a:t>Purpose of Fully Developed Claim (FDC)</a:t>
            </a:r>
            <a:endParaRPr lang="en-US" sz="2800" dirty="0">
              <a:solidFill>
                <a:schemeClr val="tx2"/>
              </a:solidFill>
            </a:endParaRPr>
          </a:p>
        </p:txBody>
      </p:sp>
      <p:sp>
        <p:nvSpPr>
          <p:cNvPr id="4" name="Slide Number Placeholder 3"/>
          <p:cNvSpPr txBox="1">
            <a:spLocks noGrp="1"/>
          </p:cNvSpPr>
          <p:nvPr/>
        </p:nvSpPr>
        <p:spPr bwMode="auto">
          <a:xfrm>
            <a:off x="8062913" y="6310313"/>
            <a:ext cx="1219200" cy="342900"/>
          </a:xfrm>
          <a:prstGeom prst="rect">
            <a:avLst/>
          </a:prstGeom>
          <a:noFill/>
          <a:ln>
            <a:miter lim="800000"/>
            <a:headEnd/>
            <a:tailEnd/>
          </a:ln>
        </p:spPr>
        <p:txBody>
          <a:bodyPr lIns="69056" tIns="34529" rIns="69056" bIns="34529" anchor="ctr" anchorCtr="1"/>
          <a:lstStyle/>
          <a:p>
            <a:pPr algn="ct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6</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600661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7</a:t>
            </a:fld>
            <a:endParaRPr lang="en-US" dirty="0"/>
          </a:p>
        </p:txBody>
      </p:sp>
      <p:sp>
        <p:nvSpPr>
          <p:cNvPr id="24580" name="Rectangle 3"/>
          <p:cNvSpPr>
            <a:spLocks noGrp="1" noChangeArrowheads="1"/>
          </p:cNvSpPr>
          <p:nvPr>
            <p:ph type="body" idx="4294967295"/>
          </p:nvPr>
        </p:nvSpPr>
        <p:spPr>
          <a:xfrm>
            <a:off x="457200" y="1828800"/>
            <a:ext cx="8229600" cy="4572000"/>
          </a:xfrm>
          <a:prstGeom prst="rect">
            <a:avLst/>
          </a:prstGeom>
        </p:spPr>
        <p:txBody>
          <a:bodyPr>
            <a:normAutofit/>
          </a:bodyPr>
          <a:lstStyle/>
          <a:p>
            <a:pPr marL="457200" indent="-457200">
              <a:spcBef>
                <a:spcPts val="0"/>
              </a:spcBef>
              <a:buClr>
                <a:schemeClr val="tx2"/>
              </a:buClr>
              <a:buSzPct val="125000"/>
              <a:buFont typeface="Arial" panose="020B0604020202020204" pitchFamily="34" charset="0"/>
              <a:buChar char="•"/>
            </a:pPr>
            <a:r>
              <a:rPr lang="en-US" sz="2000" dirty="0">
                <a:latin typeface="+mn-lt"/>
                <a:cs typeface="+mn-cs"/>
              </a:rPr>
              <a:t>Before February 19, 2019, Veterans could submit claims on VA Forms 21-526 and</a:t>
            </a:r>
            <a:r>
              <a:rPr lang="en-US" sz="2000" dirty="0">
                <a:solidFill>
                  <a:srgbClr val="FF0000"/>
                </a:solidFill>
                <a:latin typeface="+mn-lt"/>
                <a:cs typeface="+mn-cs"/>
              </a:rPr>
              <a:t> </a:t>
            </a:r>
            <a:r>
              <a:rPr lang="en-US" sz="2000" dirty="0">
                <a:latin typeface="+mn-lt"/>
                <a:cs typeface="+mn-cs"/>
              </a:rPr>
              <a:t>21-526b.</a:t>
            </a:r>
            <a:r>
              <a:rPr lang="en-US" sz="2000" dirty="0">
                <a:latin typeface="+mn-lt"/>
              </a:rPr>
              <a:t>	These forms do </a:t>
            </a:r>
            <a:r>
              <a:rPr lang="en-US" sz="2000" b="1" i="1" dirty="0">
                <a:latin typeface="+mn-lt"/>
              </a:rPr>
              <a:t>not</a:t>
            </a:r>
            <a:r>
              <a:rPr lang="en-US" sz="2000" dirty="0">
                <a:latin typeface="+mn-lt"/>
              </a:rPr>
              <a:t> provide the Veteran with Section 5103 notice</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If a VA Form 21-526EZ is received through eBenefits or the Stakeholder Enterprise Portal (SEP), or the claim is established through VBMS Core, a Section 5103 notice is sent to the claimant automatically.</a:t>
            </a:r>
          </a:p>
          <a:p>
            <a:pPr marL="457200" indent="-457200">
              <a:spcBef>
                <a:spcPts val="0"/>
              </a:spcBef>
              <a:buClr>
                <a:schemeClr val="tx2"/>
              </a:buClr>
              <a:buSzPct val="125000"/>
              <a:buFont typeface="Arial" panose="020B0604020202020204" pitchFamily="34" charset="0"/>
              <a:buChar char="•"/>
            </a:pPr>
            <a:r>
              <a:rPr lang="en-US" sz="2000" dirty="0">
                <a:latin typeface="+mn-lt"/>
              </a:rPr>
              <a:t>Intake Processing Center (IPC) may have sent a Standard 5103 letter, but the VSR is responsible for reviewing the file to ensure this requirement was met.</a:t>
            </a:r>
            <a:endParaRPr lang="en-US" altLang="en-US" sz="2000" dirty="0">
              <a:latin typeface="+mn-lt"/>
            </a:endParaRPr>
          </a:p>
        </p:txBody>
      </p:sp>
      <p:sp>
        <p:nvSpPr>
          <p:cNvPr id="504834" name="Rectangle 2"/>
          <p:cNvSpPr>
            <a:spLocks noGrp="1" noChangeArrowheads="1"/>
          </p:cNvSpPr>
          <p:nvPr>
            <p:ph type="title" idx="4294967295"/>
          </p:nvPr>
        </p:nvSpPr>
        <p:spPr>
          <a:xfrm>
            <a:off x="0" y="685800"/>
            <a:ext cx="9144000" cy="914400"/>
          </a:xfrm>
        </p:spPr>
        <p:txBody>
          <a:bodyPr>
            <a:normAutofit/>
          </a:bodyPr>
          <a:lstStyle/>
          <a:p>
            <a:pPr>
              <a:defRPr/>
            </a:pPr>
            <a:r>
              <a:rPr lang="en-US" sz="2800" dirty="0">
                <a:effectLst/>
              </a:rPr>
              <a:t>Submission of Claims</a:t>
            </a:r>
            <a:endParaRPr lang="en-US" sz="2800" dirty="0"/>
          </a:p>
        </p:txBody>
      </p:sp>
      <p:sp>
        <p:nvSpPr>
          <p:cNvPr id="4" name="Slide Number Placeholder 3"/>
          <p:cNvSpPr txBox="1">
            <a:spLocks noGrp="1"/>
          </p:cNvSpPr>
          <p:nvPr/>
        </p:nvSpPr>
        <p:spPr bwMode="auto">
          <a:xfrm>
            <a:off x="8115869" y="6347845"/>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7</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7674962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37786822-981C-445F-9A8A-D3746D7A30F5}" type="slidenum">
              <a:rPr lang="en-US" smtClean="0"/>
              <a:pPr>
                <a:defRPr/>
              </a:pPr>
              <a:t>8</a:t>
            </a:fld>
            <a:endParaRPr lang="en-US" dirty="0"/>
          </a:p>
        </p:txBody>
      </p:sp>
      <p:sp>
        <p:nvSpPr>
          <p:cNvPr id="7172"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VA Form 21-526EZ, </a:t>
            </a:r>
            <a:r>
              <a:rPr lang="en-US" altLang="en-US" sz="2000" i="1" dirty="0">
                <a:latin typeface="+mn-lt"/>
              </a:rPr>
              <a:t>Application for Disability Compensation and Related Compensation Benefits</a:t>
            </a:r>
            <a:endParaRPr lang="en-US" altLang="en-US" sz="2000" dirty="0">
              <a:latin typeface="+mn-lt"/>
            </a:endParaRPr>
          </a:p>
          <a:p>
            <a:pPr marL="457200" indent="-457200">
              <a:spcBef>
                <a:spcPts val="0"/>
              </a:spcBef>
              <a:buClr>
                <a:schemeClr val="tx2"/>
              </a:buClr>
              <a:buSzPct val="125000"/>
              <a:buFont typeface="Arial" panose="020B0604020202020204" pitchFamily="34" charset="0"/>
              <a:buChar char="•"/>
            </a:pPr>
            <a:r>
              <a:rPr lang="en-US" altLang="en-US" sz="2000" dirty="0">
                <a:latin typeface="+mn-lt"/>
              </a:rPr>
              <a:t>VA Form 21P-527EZ, </a:t>
            </a:r>
            <a:r>
              <a:rPr lang="en-US" altLang="en-US" sz="2000" i="1" dirty="0">
                <a:latin typeface="+mn-lt"/>
              </a:rPr>
              <a:t>Application for Pension</a:t>
            </a:r>
            <a:endParaRPr lang="en-US" altLang="en-US" sz="2000" dirty="0">
              <a:latin typeface="+mn-lt"/>
            </a:endParaRPr>
          </a:p>
          <a:p>
            <a:pPr marL="457200" indent="-457200">
              <a:spcBef>
                <a:spcPts val="0"/>
              </a:spcBef>
              <a:buClr>
                <a:schemeClr val="tx2"/>
              </a:buClr>
              <a:buSzPct val="125000"/>
              <a:buFont typeface="Arial" panose="020B0604020202020204" pitchFamily="34" charset="0"/>
              <a:buChar char="•"/>
            </a:pPr>
            <a:r>
              <a:rPr lang="en-US" altLang="en-US" sz="2000" dirty="0">
                <a:latin typeface="+mn-lt"/>
              </a:rPr>
              <a:t>VA Form 21P-534EZ, </a:t>
            </a:r>
            <a:r>
              <a:rPr lang="en-US" altLang="en-US" sz="2000" i="1" dirty="0">
                <a:latin typeface="+mn-lt"/>
              </a:rPr>
              <a:t>Application for DIC, Survivors Pension, and/or Accrued Benefits</a:t>
            </a:r>
            <a:endParaRPr lang="en-US" altLang="en-US" sz="2000" i="1" dirty="0">
              <a:latin typeface="Arial" charset="0"/>
              <a:cs typeface="Arial" charset="0"/>
            </a:endParaRPr>
          </a:p>
        </p:txBody>
      </p:sp>
      <p:sp>
        <p:nvSpPr>
          <p:cNvPr id="504834" name="Rectangle 2"/>
          <p:cNvSpPr>
            <a:spLocks noGrp="1" noChangeArrowheads="1"/>
          </p:cNvSpPr>
          <p:nvPr>
            <p:ph type="title" idx="4294967295"/>
          </p:nvPr>
        </p:nvSpPr>
        <p:spPr>
          <a:xfrm>
            <a:off x="0" y="914400"/>
            <a:ext cx="9144000" cy="914400"/>
          </a:xfrm>
        </p:spPr>
        <p:txBody>
          <a:bodyPr>
            <a:normAutofit/>
          </a:bodyPr>
          <a:lstStyle/>
          <a:p>
            <a:pPr>
              <a:defRPr/>
            </a:pPr>
            <a:r>
              <a:rPr lang="en-US" sz="2800" dirty="0">
                <a:effectLst/>
              </a:rPr>
              <a:t>Types of EZ Forms</a:t>
            </a:r>
            <a:endParaRPr lang="en-US" sz="2800" dirty="0"/>
          </a:p>
        </p:txBody>
      </p:sp>
      <p:sp>
        <p:nvSpPr>
          <p:cNvPr id="4" name="Slide Number Placeholder 3"/>
          <p:cNvSpPr txBox="1">
            <a:spLocks noGrp="1"/>
          </p:cNvSpPr>
          <p:nvPr/>
        </p:nvSpPr>
        <p:spPr bwMode="auto">
          <a:xfrm>
            <a:off x="8029575" y="6346030"/>
            <a:ext cx="1219200" cy="342900"/>
          </a:xfrm>
          <a:prstGeom prst="rect">
            <a:avLst/>
          </a:prstGeom>
          <a:noFill/>
          <a:ln>
            <a:miter lim="800000"/>
            <a:headEnd/>
            <a:tailEnd/>
          </a:ln>
        </p:spPr>
        <p:txBody>
          <a:bodyPr lIns="69056" tIns="34529" rIns="69056" bIns="34529" anchor="ctr" anchorCtr="1"/>
          <a:lstStyle/>
          <a:p>
            <a:pPr algn="ctr" eaLnBrk="0" hangingPunct="0">
              <a:defRPr/>
            </a:pPr>
            <a:fld id="{3BF17562-61FA-4458-B89A-52E75777D8C5}"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8</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9099407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8836E115-EA5A-426A-A329-BDD97B2E0CF8}" type="slidenum">
              <a:rPr lang="en-US" smtClean="0"/>
              <a:pPr>
                <a:defRPr/>
              </a:pPr>
              <a:t>9</a:t>
            </a:fld>
            <a:endParaRPr lang="en-US" dirty="0"/>
          </a:p>
        </p:txBody>
      </p:sp>
      <p:sp>
        <p:nvSpPr>
          <p:cNvPr id="8196" name="Rectangle 3"/>
          <p:cNvSpPr>
            <a:spLocks noGrp="1" noChangeArrowheads="1"/>
          </p:cNvSpPr>
          <p:nvPr>
            <p:ph type="body" idx="4294967295"/>
          </p:nvPr>
        </p:nvSpPr>
        <p:spPr>
          <a:xfrm>
            <a:off x="457200" y="1828800"/>
            <a:ext cx="8229600" cy="4572000"/>
          </a:xfrm>
          <a:prstGeom prst="rect">
            <a:avLst/>
          </a:prstGeom>
        </p:spPr>
        <p:txBody>
          <a:bodyPr/>
          <a:lstStyle/>
          <a:p>
            <a:pPr marL="457200" indent="-457200">
              <a:spcBef>
                <a:spcPts val="0"/>
              </a:spcBef>
              <a:buClr>
                <a:schemeClr val="tx2"/>
              </a:buClr>
              <a:buSzPct val="125000"/>
              <a:buFont typeface="Arial" panose="020B0604020202020204" pitchFamily="34" charset="0"/>
              <a:buChar char="•"/>
            </a:pPr>
            <a:r>
              <a:rPr lang="en-US" altLang="en-US" sz="2000" dirty="0">
                <a:latin typeface="+mn-lt"/>
              </a:rPr>
              <a:t>Only a claim filed on the prescribed form is potentially eligible for processing in the FDC program</a:t>
            </a:r>
          </a:p>
          <a:p>
            <a:pPr marL="457200" indent="-457200">
              <a:spcBef>
                <a:spcPts val="0"/>
              </a:spcBef>
              <a:buClr>
                <a:schemeClr val="tx2"/>
              </a:buClr>
              <a:buSzPct val="125000"/>
              <a:buFont typeface="Arial" panose="020B0604020202020204" pitchFamily="34" charset="0"/>
              <a:buChar char="•"/>
            </a:pPr>
            <a:r>
              <a:rPr lang="en-US" altLang="en-US" sz="2000" dirty="0">
                <a:latin typeface="+mn-lt"/>
              </a:rPr>
              <a:t>If a claimant requests processing in the FDC program but did not file the claim on an EZ form, the claim will be excluded from the FDC Program</a:t>
            </a:r>
            <a:endParaRPr lang="en-US" altLang="en-US" sz="2000" dirty="0">
              <a:latin typeface="+mn-lt"/>
              <a:cs typeface="Arial" charset="0"/>
            </a:endParaRPr>
          </a:p>
          <a:p>
            <a:pPr marL="457200" indent="-457200">
              <a:spcBef>
                <a:spcPts val="0"/>
              </a:spcBef>
              <a:buClr>
                <a:schemeClr val="tx2"/>
              </a:buClr>
              <a:buSzPct val="125000"/>
              <a:buFont typeface="Arial" panose="020B0604020202020204" pitchFamily="34" charset="0"/>
              <a:buChar char="•"/>
            </a:pPr>
            <a:r>
              <a:rPr lang="en-US" altLang="en-US" sz="2000" dirty="0">
                <a:latin typeface="+mn-lt"/>
                <a:cs typeface="Arial" charset="0"/>
              </a:rPr>
              <a:t>Claimants can request VA process their claim under the Standard Claims Process, using the EZ form. </a:t>
            </a:r>
            <a:r>
              <a:rPr lang="en-US" altLang="en-US" sz="2000" b="1" i="1" dirty="0">
                <a:latin typeface="+mn-lt"/>
                <a:cs typeface="Arial" charset="0"/>
              </a:rPr>
              <a:t>See Question 1 on the EZ form.</a:t>
            </a:r>
          </a:p>
        </p:txBody>
      </p:sp>
      <p:sp>
        <p:nvSpPr>
          <p:cNvPr id="504834" name="Rectangle 2"/>
          <p:cNvSpPr>
            <a:spLocks noGrp="1" noChangeArrowheads="1"/>
          </p:cNvSpPr>
          <p:nvPr>
            <p:ph type="title" idx="4294967295"/>
          </p:nvPr>
        </p:nvSpPr>
        <p:spPr>
          <a:xfrm>
            <a:off x="0" y="914400"/>
            <a:ext cx="9143999" cy="914400"/>
          </a:xfrm>
        </p:spPr>
        <p:txBody>
          <a:bodyPr>
            <a:normAutofit/>
          </a:bodyPr>
          <a:lstStyle/>
          <a:p>
            <a:pPr>
              <a:defRPr/>
            </a:pPr>
            <a:r>
              <a:rPr lang="en-US" sz="2800" dirty="0">
                <a:effectLst/>
              </a:rPr>
              <a:t>EZ Form for FDC</a:t>
            </a:r>
            <a:endParaRPr lang="en-US" sz="2800" dirty="0"/>
          </a:p>
        </p:txBody>
      </p:sp>
      <p:sp>
        <p:nvSpPr>
          <p:cNvPr id="4" name="Slide Number Placeholder 3"/>
          <p:cNvSpPr txBox="1">
            <a:spLocks noGrp="1"/>
          </p:cNvSpPr>
          <p:nvPr/>
        </p:nvSpPr>
        <p:spPr bwMode="auto">
          <a:xfrm>
            <a:off x="8053387" y="6367463"/>
            <a:ext cx="1219200" cy="342900"/>
          </a:xfrm>
          <a:prstGeom prst="rect">
            <a:avLst/>
          </a:prstGeom>
          <a:noFill/>
          <a:ln>
            <a:miter lim="800000"/>
            <a:headEnd/>
            <a:tailEnd/>
          </a:ln>
        </p:spPr>
        <p:txBody>
          <a:bodyPr lIns="69056" tIns="34529" rIns="69056" bIns="34529" anchor="ctr" anchorCtr="1"/>
          <a:lstStyle/>
          <a:p>
            <a:pPr algn="ctr" eaLnBrk="0" hangingPunct="0">
              <a:defRPr/>
            </a:pPr>
            <a:fld id="{33E88A2C-16CF-480B-9422-8F6E403FA199}"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9</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9471487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SR VIP Pre-D) VA Duty to Assist&amp;quot;&quot;/&gt;&lt;property id=&quot;20307&quot; value=&quot;257&quot;/&gt;&lt;/object&gt;&lt;object type=&quot;3&quot; unique_id=&quot;10004&quot;&gt;&lt;property id=&quot;20148&quot; value=&quot;5&quot;/&gt;&lt;property id=&quot;20300&quot; value=&quot;Slide 2 - &amp;quot;Lesson Objectives&amp;quot;&quot;/&gt;&lt;property id=&quot;20307&quot; value=&quot;262&quot;/&gt;&lt;/object&gt;&lt;object type=&quot;3&quot; unique_id=&quot;10005&quot;&gt;&lt;property id=&quot;20148&quot; value=&quot;5&quot;/&gt;&lt;property id=&quot;20300&quot; value=&quot;Slide 3 - &amp;quot;References &amp;quot;&quot;/&gt;&lt;property id=&quot;20307&quot; value=&quot;263&quot;/&gt;&lt;/object&gt;&lt;object type=&quot;3&quot; unique_id=&quot;10006&quot;&gt;&lt;property id=&quot;20148&quot; value=&quot;5&quot;/&gt;&lt;property id=&quot;20300&quot; value=&quot;Slide 4 - &amp;quot;Background&amp;quot;&quot;/&gt;&lt;property id=&quot;20307&quot; value=&quot;264&quot;/&gt;&lt;/object&gt;&lt;object type=&quot;3&quot; unique_id=&quot;10007&quot;&gt;&lt;property id=&quot;20148&quot; value=&quot;5&quot;/&gt;&lt;property id=&quot;20300&quot; value=&quot;Slide 5 - &amp;quot;Background (Cont.)&amp;quot;&quot;/&gt;&lt;property id=&quot;20307&quot; value=&quot;294&quot;/&gt;&lt;/object&gt;&lt;object type=&quot;3&quot; unique_id=&quot;10008&quot;&gt;&lt;property id=&quot;20148&quot; value=&quot;5&quot;/&gt;&lt;property id=&quot;20300&quot; value=&quot;Slide 6 - &amp;quot;Purpose of Fully Developed Claim (FDC)&amp;quot;&quot;/&gt;&lt;property id=&quot;20307&quot; value=&quot;293&quot;/&gt;&lt;/object&gt;&lt;object type=&quot;3&quot; unique_id=&quot;10009&quot;&gt;&lt;property id=&quot;20148&quot; value=&quot;5&quot;/&gt;&lt;property id=&quot;20300&quot; value=&quot;Slide 8 - &amp;quot;Types of EZ Forms&amp;quot;&quot;/&gt;&lt;property id=&quot;20307&quot; value=&quot;265&quot;/&gt;&lt;/object&gt;&lt;object type=&quot;3&quot; unique_id=&quot;10010&quot;&gt;&lt;property id=&quot;20148&quot; value=&quot;5&quot;/&gt;&lt;property id=&quot;20300&quot; value=&quot;Slide 9 - &amp;quot;EZ Form for FDC&amp;quot;&quot;/&gt;&lt;property id=&quot;20307&quot; value=&quot;266&quot;/&gt;&lt;/object&gt;&lt;object type=&quot;3&quot; unique_id=&quot;10011&quot;&gt;&lt;property id=&quot;20148&quot; value=&quot;5&quot;/&gt;&lt;property id=&quot;20300&quot; value=&quot;Slide 10 - &amp;quot;Unique Characteristics of the EZ Form&amp;quot;&quot;/&gt;&lt;property id=&quot;20307&quot; value=&quot;267&quot;/&gt;&lt;/object&gt;&lt;object type=&quot;3&quot; unique_id=&quot;10012&quot;&gt;&lt;property id=&quot;20148&quot; value=&quot;5&quot;/&gt;&lt;property id=&quot;20300&quot; value=&quot;Slide 20 - &amp;quot;21-526EZ 5103 Notice Section&amp;quot;&quot;/&gt;&lt;property id=&quot;20307&quot; value=&quot;268&quot;/&gt;&lt;/object&gt;&lt;object type=&quot;3&quot; unique_id=&quot;10013&quot;&gt;&lt;property id=&quot;20148&quot; value=&quot;5&quot;/&gt;&lt;property id=&quot;20300&quot; value=&quot;Slide 21 - &amp;quot;21-526EZ 5103 Notice Section (Cont.)&amp;quot;&quot;/&gt;&lt;property id=&quot;20307&quot; value=&quot;269&quot;/&gt;&lt;/object&gt;&lt;object type=&quot;3&quot; unique_id=&quot;10016&quot;&gt;&lt;property id=&quot;20148&quot; value=&quot;5&quot;/&gt;&lt;property id=&quot;20300&quot; value=&quot;Slide 11 - &amp;quot;Incomplete EZ Forms&amp;quot;&quot;/&gt;&lt;property id=&quot;20307&quot; value=&quot;272&quot;/&gt;&lt;/object&gt;&lt;object type=&quot;3&quot; unique_id=&quot;10019&quot;&gt;&lt;property id=&quot;20148&quot; value=&quot;5&quot;/&gt;&lt;property id=&quot;20300&quot; value=&quot;Slide 13 - &amp;quot;Excluding a Claim from FDC at CEST&amp;quot;&quot;/&gt;&lt;property id=&quot;20307&quot; value=&quot;275&quot;/&gt;&lt;/object&gt;&lt;object type=&quot;3&quot; unique_id=&quot;10020&quot;&gt;&lt;property id=&quot;20148&quot; value=&quot;5&quot;/&gt;&lt;property id=&quot;20300&quot; value=&quot;Slide 14 - &amp;quot;Excluding a Claim from FDC at CEST (Cont.)&amp;quot;&quot;/&gt;&lt;property id=&quot;20307&quot; value=&quot;276&quot;/&gt;&lt;/object&gt;&lt;object type=&quot;3&quot; unique_id=&quot;10021&quot;&gt;&lt;property id=&quot;20148&quot; value=&quot;5&quot;/&gt;&lt;property id=&quot;20300&quot; value=&quot;Slide 18 - &amp;quot;Private Medical Records&amp;quot;&quot;/&gt;&lt;property id=&quot;20307&quot; value=&quot;277&quot;/&gt;&lt;/object&gt;&lt;object type=&quot;3&quot; unique_id=&quot;10022&quot;&gt;&lt;property id=&quot;20148&quot; value=&quot;5&quot;/&gt;&lt;property id=&quot;20300&quot; value=&quot;Slide 15 - &amp;quot;Subsequent Exclusions from FDC Program&amp;quot;&quot;/&gt;&lt;property id=&quot;20307&quot; value=&quot;278&quot;/&gt;&lt;/object&gt;&lt;object type=&quot;3&quot; unique_id=&quot;10023&quot;&gt;&lt;property id=&quot;20148&quot; value=&quot;5&quot;/&gt;&lt;property id=&quot;20300&quot; value=&quot;Slide 16 - &amp;quot;Submission of Additional Evidence  and FDC Exclusion&amp;quot;&quot;/&gt;&lt;property id=&quot;20307&quot; value=&quot;279&quot;/&gt;&lt;/object&gt;&lt;object type=&quot;3&quot; unique_id=&quot;10024&quot;&gt;&lt;property id=&quot;20148&quot; value=&quot;5&quot;/&gt;&lt;property id=&quot;20300&quot; value=&quot;Slide 17 - &amp;quot;Excluded FDC Notification&amp;quot;&quot;/&gt;&lt;property id=&quot;20307&quot; value=&quot;280&quot;/&gt;&lt;/object&gt;&lt;object type=&quot;3&quot; unique_id=&quot;10028&quot;&gt;&lt;property id=&quot;20148&quot; value=&quot;5&quot;/&gt;&lt;property id=&quot;20300&quot; value=&quot;Slide 23 - &amp;quot;Unavailable Federal Records&amp;quot;&quot;/&gt;&lt;property id=&quot;20307&quot; value=&quot;296&quot;/&gt;&lt;/object&gt;&lt;object type=&quot;3&quot; unique_id=&quot;10029&quot;&gt;&lt;property id=&quot;20148&quot; value=&quot;5&quot;/&gt;&lt;property id=&quot;20300&quot; value=&quot;Slide 24 - &amp;quot;FDC and Special Issue Development&amp;quot;&quot;/&gt;&lt;property id=&quot;20307&quot; value=&quot;283&quot;/&gt;&lt;/object&gt;&lt;object type=&quot;3&quot; unique_id=&quot;10030&quot;&gt;&lt;property id=&quot;20148&quot; value=&quot;5&quot;/&gt;&lt;property id=&quot;20300&quot; value=&quot;Slide 25 - &amp;quot;FDC and Special Issue Development (Cont.)&amp;quot;&quot;/&gt;&lt;property id=&quot;20307&quot; value=&quot;284&quot;/&gt;&lt;/object&gt;&lt;object type=&quot;3&quot; unique_id=&quot;10031&quot;&gt;&lt;property id=&quot;20148&quot; value=&quot;5&quot;/&gt;&lt;property id=&quot;20300&quot; value=&quot;Slide 26 - &amp;quot;FDC Special Development Language&amp;quot;&quot;/&gt;&lt;property id=&quot;20307&quot; value=&quot;285&quot;/&gt;&lt;/object&gt;&lt;object type=&quot;3&quot; unique_id=&quot;10032&quot;&gt;&lt;property id=&quot;20148&quot; value=&quot;5&quot;/&gt;&lt;property id=&quot;20300&quot; value=&quot;Slide 27 - &amp;quot;Telephone Development&amp;quot;&quot;/&gt;&lt;property id=&quot;20307&quot; value=&quot;286&quot;/&gt;&lt;/object&gt;&lt;object type=&quot;3&quot; unique_id=&quot;10199&quot;&gt;&lt;property id=&quot;20148&quot; value=&quot;5&quot;/&gt;&lt;property id=&quot;20300&quot; value=&quot;Slide 7 - &amp;quot;Submission of Claims&amp;quot;&quot;/&gt;&lt;property id=&quot;20307&quot; value=&quot;297&quot;/&gt;&lt;/object&gt;&lt;object type=&quot;3&quot; unique_id=&quot;10200&quot;&gt;&lt;property id=&quot;20148&quot; value=&quot;5&quot;/&gt;&lt;property id=&quot;20300&quot; value=&quot;Slide 19 - &amp;quot;5103 Letter Requirements&amp;quot;&quot;/&gt;&lt;property id=&quot;20307&quot; value=&quot;298&quot;/&gt;&lt;/object&gt;&lt;object type=&quot;3&quot; unique_id=&quot;10793&quot;&gt;&lt;property id=&quot;20148&quot; value=&quot;5&quot;/&gt;&lt;property id=&quot;20300&quot; value=&quot;Slide 28 - &amp;quot;Review&amp;quot;&quot;/&gt;&lt;property id=&quot;20307&quot; value=&quot;299&quot;/&gt;&lt;/object&gt;&lt;object type=&quot;3&quot; unique_id=&quot;10795&quot;&gt;&lt;property id=&quot;20148&quot; value=&quot;5&quot;/&gt;&lt;property id=&quot;20300&quot; value=&quot;Slide 12 - &amp;quot;Unsigned EZ Forms&amp;quot;&quot;/&gt;&lt;property id=&quot;20307&quot; value=&quot;300&quot;/&gt;&lt;/object&gt;&lt;object type=&quot;3&quot; unique_id=&quot;10796&quot;&gt;&lt;property id=&quot;20148&quot; value=&quot;5&quot;/&gt;&lt;property id=&quot;20300&quot; value=&quot;Slide 22 - &amp;quot;FDC and Allowed Development&amp;quot;&quot;/&gt;&lt;property id=&quot;20307&quot; value=&quot;302&quot;/&gt;&lt;/object&gt;&lt;/object&gt;&lt;object type=&quot;8&quot; unique_id=&quot;10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RO317-839076992-15323</_dlc_DocId>
    <_dlc_DocIdUrl xmlns="b62c6c12-24c5-4d47-ac4d-c5cc93bcdf7b">
      <Url>https://vaww.vashare.vba.va.gov/sites/SPTNCIO/focusedveterans/training/VSRvirtualtraining/_layouts/15/DocIdRedir.aspx?ID=RO317-839076992-15323</Url>
      <Description>RO317-839076992-15323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8357CFF-91D3-4540-9187-1486A7036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62c6c12-24c5-4d47-ac4d-c5cc93bcdf7b"/>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96D060AB-027C-464D-B52F-523D220E03E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16821</TotalTime>
  <Words>2060</Words>
  <Application>Microsoft Office PowerPoint</Application>
  <PresentationFormat>On-screen Show (4:3)</PresentationFormat>
  <Paragraphs>229</Paragraphs>
  <Slides>28</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Century Schoolbook</vt:lpstr>
      <vt:lpstr>Tahoma</vt:lpstr>
      <vt:lpstr>Times New Roman</vt:lpstr>
      <vt:lpstr>Wingdings</vt:lpstr>
      <vt:lpstr>Current April 2018</vt:lpstr>
      <vt:lpstr>Custom Design</vt:lpstr>
      <vt:lpstr>(VSR VIP Pre-D) VA Duty to Assist</vt:lpstr>
      <vt:lpstr>Lesson Objectives</vt:lpstr>
      <vt:lpstr>References </vt:lpstr>
      <vt:lpstr>Background</vt:lpstr>
      <vt:lpstr>Background (Cont.)</vt:lpstr>
      <vt:lpstr>Purpose of Fully Developed Claim (FDC)</vt:lpstr>
      <vt:lpstr>Submission of Claims</vt:lpstr>
      <vt:lpstr>Types of EZ Forms</vt:lpstr>
      <vt:lpstr>EZ Form for FDC</vt:lpstr>
      <vt:lpstr>Unique Characteristics of the EZ Form</vt:lpstr>
      <vt:lpstr>Incomplete EZ Forms</vt:lpstr>
      <vt:lpstr>Unsigned EZ Forms</vt:lpstr>
      <vt:lpstr>Excluding a Claim from FDC at CEST</vt:lpstr>
      <vt:lpstr>Excluding a Claim from FDC at CEST (Cont.)</vt:lpstr>
      <vt:lpstr>Subsequent Exclusions from FDC Program</vt:lpstr>
      <vt:lpstr>Submission of Additional Evidence  and FDC Exclusion</vt:lpstr>
      <vt:lpstr>Excluded FDC Notification</vt:lpstr>
      <vt:lpstr>Private Medical Records</vt:lpstr>
      <vt:lpstr>5103 Letter Requirements</vt:lpstr>
      <vt:lpstr>21-526EZ 5103 Notice Section</vt:lpstr>
      <vt:lpstr>21-526EZ 5103 Notice Section (Cont.)</vt:lpstr>
      <vt:lpstr>FDC and Allowed Development</vt:lpstr>
      <vt:lpstr>Unavailable Federal Records</vt:lpstr>
      <vt:lpstr>FDC and Special Issue Development</vt:lpstr>
      <vt:lpstr>FDC and Special Issue Development (Cont.)</vt:lpstr>
      <vt:lpstr>FDC Special Development Language</vt:lpstr>
      <vt:lpstr>Telephone Development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Duty to Assist PowerPoint Presentation</dc:title>
  <dc:subject>VSR</dc:subject>
  <dc:creator>Department of Veterans Affairs, Veterans Benefits Administration, Compensation Service, STAFF</dc:creator>
  <cp:keywords/>
  <dc:description/>
  <cp:lastModifiedBy>Kathy Poole</cp:lastModifiedBy>
  <cp:revision>639</cp:revision>
  <cp:lastPrinted>2020-01-31T20:30:29Z</cp:lastPrinted>
  <dcterms:created xsi:type="dcterms:W3CDTF">2014-04-30T02:32:11Z</dcterms:created>
  <dcterms:modified xsi:type="dcterms:W3CDTF">2020-09-17T13:35:24Z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1d2213ee-f58e-457f-8291-9d062e190a64</vt:lpwstr>
  </property>
</Properties>
</file>