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2"/>
  </p:notesMasterIdLst>
  <p:handoutMasterIdLst>
    <p:handoutMasterId r:id="rId33"/>
  </p:handoutMasterIdLst>
  <p:sldIdLst>
    <p:sldId id="256" r:id="rId6"/>
    <p:sldId id="288" r:id="rId7"/>
    <p:sldId id="299" r:id="rId8"/>
    <p:sldId id="290" r:id="rId9"/>
    <p:sldId id="310" r:id="rId10"/>
    <p:sldId id="316" r:id="rId11"/>
    <p:sldId id="305" r:id="rId12"/>
    <p:sldId id="303" r:id="rId13"/>
    <p:sldId id="304" r:id="rId14"/>
    <p:sldId id="291" r:id="rId15"/>
    <p:sldId id="292" r:id="rId16"/>
    <p:sldId id="301" r:id="rId17"/>
    <p:sldId id="295" r:id="rId18"/>
    <p:sldId id="306" r:id="rId19"/>
    <p:sldId id="318" r:id="rId20"/>
    <p:sldId id="317" r:id="rId21"/>
    <p:sldId id="308" r:id="rId22"/>
    <p:sldId id="315" r:id="rId23"/>
    <p:sldId id="319" r:id="rId24"/>
    <p:sldId id="293" r:id="rId25"/>
    <p:sldId id="312" r:id="rId26"/>
    <p:sldId id="313" r:id="rId27"/>
    <p:sldId id="294" r:id="rId28"/>
    <p:sldId id="296" r:id="rId29"/>
    <p:sldId id="300" r:id="rId30"/>
    <p:sldId id="298"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ra J. Morgan" initials="DJ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71ACB"/>
    <a:srgbClr val="081CDE"/>
    <a:srgbClr val="081EEA"/>
    <a:srgbClr val="1127F7"/>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71" autoAdjust="0"/>
    <p:restoredTop sz="90210" autoAdjust="0"/>
  </p:normalViewPr>
  <p:slideViewPr>
    <p:cSldViewPr>
      <p:cViewPr varScale="1">
        <p:scale>
          <a:sx n="108" d="100"/>
          <a:sy n="108" d="100"/>
        </p:scale>
        <p:origin x="1302" y="102"/>
      </p:cViewPr>
      <p:guideLst>
        <p:guide orient="horz" pos="2160"/>
        <p:guide pos="2880"/>
      </p:guideLst>
    </p:cSldViewPr>
  </p:slideViewPr>
  <p:outlineViewPr>
    <p:cViewPr>
      <p:scale>
        <a:sx n="33" d="100"/>
        <a:sy n="33" d="100"/>
      </p:scale>
      <p:origin x="24" y="5316"/>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3420"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A2841-2008-415E-AF69-4F1FF1CBB016}" type="doc">
      <dgm:prSet loTypeId="urn:microsoft.com/office/officeart/2005/8/layout/arrow4" loCatId="relationship" qsTypeId="urn:microsoft.com/office/officeart/2005/8/quickstyle/simple5" qsCatId="simple" csTypeId="urn:microsoft.com/office/officeart/2005/8/colors/accent1_2" csCatId="accent1" phldr="1"/>
      <dgm:spPr/>
      <dgm:t>
        <a:bodyPr/>
        <a:lstStyle/>
        <a:p>
          <a:endParaRPr lang="en-US"/>
        </a:p>
      </dgm:t>
    </dgm:pt>
    <dgm:pt modelId="{F982D50B-BC05-4A37-BF62-735F808457E5}">
      <dgm:prSet phldrT="[Text]"/>
      <dgm:spPr/>
      <dgm:t>
        <a:bodyPr/>
        <a:lstStyle/>
        <a:p>
          <a:r>
            <a:rPr lang="en-US" dirty="0"/>
            <a:t>Used entitlement before 8/1</a:t>
          </a:r>
        </a:p>
      </dgm:t>
    </dgm:pt>
    <dgm:pt modelId="{EAB9E008-4AC0-4E89-8D5F-82AB7CB16D11}" type="parTrans" cxnId="{0DBDF0D7-88F2-4312-93EF-9C19B2ABE89A}">
      <dgm:prSet/>
      <dgm:spPr/>
      <dgm:t>
        <a:bodyPr/>
        <a:lstStyle/>
        <a:p>
          <a:endParaRPr lang="en-US"/>
        </a:p>
      </dgm:t>
    </dgm:pt>
    <dgm:pt modelId="{6434B29D-AD3D-464D-B961-45A6BE1B9275}" type="sibTrans" cxnId="{0DBDF0D7-88F2-4312-93EF-9C19B2ABE89A}">
      <dgm:prSet/>
      <dgm:spPr/>
      <dgm:t>
        <a:bodyPr/>
        <a:lstStyle/>
        <a:p>
          <a:endParaRPr lang="en-US"/>
        </a:p>
      </dgm:t>
    </dgm:pt>
    <dgm:pt modelId="{8DB5E423-29AE-45CF-9DD5-7170084FB876}">
      <dgm:prSet phldrT="[Text]"/>
      <dgm:spPr/>
      <dgm:t>
        <a:bodyPr/>
        <a:lstStyle/>
        <a:p>
          <a:r>
            <a:rPr lang="en-US" dirty="0"/>
            <a:t>No used entitlement before 8/1</a:t>
          </a:r>
        </a:p>
      </dgm:t>
    </dgm:pt>
    <dgm:pt modelId="{AD4685A0-4031-4B13-8DFC-574A81487B78}" type="parTrans" cxnId="{5AE1AB70-775C-4258-BF14-DB6A7309D65B}">
      <dgm:prSet/>
      <dgm:spPr/>
      <dgm:t>
        <a:bodyPr/>
        <a:lstStyle/>
        <a:p>
          <a:endParaRPr lang="en-US"/>
        </a:p>
      </dgm:t>
    </dgm:pt>
    <dgm:pt modelId="{24AFCCF4-89ED-49D2-BE29-AFA33F059456}" type="sibTrans" cxnId="{5AE1AB70-775C-4258-BF14-DB6A7309D65B}">
      <dgm:prSet/>
      <dgm:spPr/>
      <dgm:t>
        <a:bodyPr/>
        <a:lstStyle/>
        <a:p>
          <a:endParaRPr lang="en-US"/>
        </a:p>
      </dgm:t>
    </dgm:pt>
    <dgm:pt modelId="{B7D6363E-4D9B-43E1-B565-87F0785111FC}" type="pres">
      <dgm:prSet presAssocID="{4EDA2841-2008-415E-AF69-4F1FF1CBB016}" presName="compositeShape" presStyleCnt="0">
        <dgm:presLayoutVars>
          <dgm:chMax val="2"/>
          <dgm:dir/>
          <dgm:resizeHandles val="exact"/>
        </dgm:presLayoutVars>
      </dgm:prSet>
      <dgm:spPr/>
    </dgm:pt>
    <dgm:pt modelId="{A15ABF5C-D47D-44CF-ADAC-85D4CB94B8E1}" type="pres">
      <dgm:prSet presAssocID="{F982D50B-BC05-4A37-BF62-735F808457E5}" presName="upArrow" presStyleLbl="node1" presStyleIdx="0" presStyleCnt="2" custLinFactX="300000" custLinFactNeighborX="398271"/>
      <dgm:spPr>
        <a:prstGeom prst="mathEqual">
          <a:avLst/>
        </a:prstGeom>
      </dgm:spPr>
    </dgm:pt>
    <dgm:pt modelId="{143AF542-D467-49EE-829A-91EB9D2FA6B6}" type="pres">
      <dgm:prSet presAssocID="{F982D50B-BC05-4A37-BF62-735F808457E5}" presName="upArrowText" presStyleLbl="revTx" presStyleIdx="0" presStyleCnt="2">
        <dgm:presLayoutVars>
          <dgm:chMax val="0"/>
          <dgm:bulletEnabled val="1"/>
        </dgm:presLayoutVars>
      </dgm:prSet>
      <dgm:spPr/>
    </dgm:pt>
    <dgm:pt modelId="{7FDCB685-CC78-47EF-8800-31C8D422AC54}" type="pres">
      <dgm:prSet presAssocID="{8DB5E423-29AE-45CF-9DD5-7170084FB876}" presName="downArrow" presStyleLbl="node1" presStyleIdx="1" presStyleCnt="2" custLinFactX="300000" custLinFactNeighborX="368271" custLinFactNeighborY="-4167"/>
      <dgm:spPr/>
    </dgm:pt>
    <dgm:pt modelId="{8E9AC60D-3C32-4662-A5EE-BEBCECDDDCD9}" type="pres">
      <dgm:prSet presAssocID="{8DB5E423-29AE-45CF-9DD5-7170084FB876}" presName="downArrowText" presStyleLbl="revTx" presStyleIdx="1" presStyleCnt="2" custLinFactNeighborX="-5877" custLinFactNeighborY="-21528">
        <dgm:presLayoutVars>
          <dgm:chMax val="0"/>
          <dgm:bulletEnabled val="1"/>
        </dgm:presLayoutVars>
      </dgm:prSet>
      <dgm:spPr/>
    </dgm:pt>
  </dgm:ptLst>
  <dgm:cxnLst>
    <dgm:cxn modelId="{5AE1AB70-775C-4258-BF14-DB6A7309D65B}" srcId="{4EDA2841-2008-415E-AF69-4F1FF1CBB016}" destId="{8DB5E423-29AE-45CF-9DD5-7170084FB876}" srcOrd="1" destOrd="0" parTransId="{AD4685A0-4031-4B13-8DFC-574A81487B78}" sibTransId="{24AFCCF4-89ED-49D2-BE29-AFA33F059456}"/>
    <dgm:cxn modelId="{11F29D78-ABEE-4975-ACBE-0C2971CF8F47}" type="presOf" srcId="{8DB5E423-29AE-45CF-9DD5-7170084FB876}" destId="{8E9AC60D-3C32-4662-A5EE-BEBCECDDDCD9}" srcOrd="0" destOrd="0" presId="urn:microsoft.com/office/officeart/2005/8/layout/arrow4"/>
    <dgm:cxn modelId="{0DBDF0D7-88F2-4312-93EF-9C19B2ABE89A}" srcId="{4EDA2841-2008-415E-AF69-4F1FF1CBB016}" destId="{F982D50B-BC05-4A37-BF62-735F808457E5}" srcOrd="0" destOrd="0" parTransId="{EAB9E008-4AC0-4E89-8D5F-82AB7CB16D11}" sibTransId="{6434B29D-AD3D-464D-B961-45A6BE1B9275}"/>
    <dgm:cxn modelId="{AA51A4E7-610E-4142-BA27-C66E4A1894FD}" type="presOf" srcId="{4EDA2841-2008-415E-AF69-4F1FF1CBB016}" destId="{B7D6363E-4D9B-43E1-B565-87F0785111FC}" srcOrd="0" destOrd="0" presId="urn:microsoft.com/office/officeart/2005/8/layout/arrow4"/>
    <dgm:cxn modelId="{F1BB5EFC-31CB-47D3-820A-D677D4F2147F}" type="presOf" srcId="{F982D50B-BC05-4A37-BF62-735F808457E5}" destId="{143AF542-D467-49EE-829A-91EB9D2FA6B6}" srcOrd="0" destOrd="0" presId="urn:microsoft.com/office/officeart/2005/8/layout/arrow4"/>
    <dgm:cxn modelId="{B82914D5-C51D-486F-A809-540EBACE3EA2}" type="presParOf" srcId="{B7D6363E-4D9B-43E1-B565-87F0785111FC}" destId="{A15ABF5C-D47D-44CF-ADAC-85D4CB94B8E1}" srcOrd="0" destOrd="0" presId="urn:microsoft.com/office/officeart/2005/8/layout/arrow4"/>
    <dgm:cxn modelId="{51A874B3-5DB7-4F75-AA98-05500F61FDCD}" type="presParOf" srcId="{B7D6363E-4D9B-43E1-B565-87F0785111FC}" destId="{143AF542-D467-49EE-829A-91EB9D2FA6B6}" srcOrd="1" destOrd="0" presId="urn:microsoft.com/office/officeart/2005/8/layout/arrow4"/>
    <dgm:cxn modelId="{AF3D3DB9-51DF-400D-9A21-8C58A3C977BC}" type="presParOf" srcId="{B7D6363E-4D9B-43E1-B565-87F0785111FC}" destId="{7FDCB685-CC78-47EF-8800-31C8D422AC54}" srcOrd="2" destOrd="0" presId="urn:microsoft.com/office/officeart/2005/8/layout/arrow4"/>
    <dgm:cxn modelId="{D97B2C93-75BB-4317-A7E0-C9C9AC32C392}" type="presParOf" srcId="{B7D6363E-4D9B-43E1-B565-87F0785111FC}" destId="{8E9AC60D-3C32-4662-A5EE-BEBCECDDDCD9}"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ABF5C-D47D-44CF-ADAC-85D4CB94B8E1}">
      <dsp:nvSpPr>
        <dsp:cNvPr id="0" name=""/>
        <dsp:cNvSpPr/>
      </dsp:nvSpPr>
      <dsp:spPr>
        <a:xfrm>
          <a:off x="5524500" y="0"/>
          <a:ext cx="585215" cy="438912"/>
        </a:xfrm>
        <a:prstGeom prst="mathEqual">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43AF542-D467-49EE-829A-91EB9D2FA6B6}">
      <dsp:nvSpPr>
        <dsp:cNvPr id="0" name=""/>
        <dsp:cNvSpPr/>
      </dsp:nvSpPr>
      <dsp:spPr>
        <a:xfrm>
          <a:off x="2040879" y="0"/>
          <a:ext cx="4651248" cy="43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Used entitlement before 8/1</a:t>
          </a:r>
        </a:p>
      </dsp:txBody>
      <dsp:txXfrm>
        <a:off x="2040879" y="0"/>
        <a:ext cx="4651248" cy="438912"/>
      </dsp:txXfrm>
    </dsp:sp>
    <dsp:sp modelId="{7FDCB685-CC78-47EF-8800-31C8D422AC54}">
      <dsp:nvSpPr>
        <dsp:cNvPr id="0" name=""/>
        <dsp:cNvSpPr/>
      </dsp:nvSpPr>
      <dsp:spPr>
        <a:xfrm>
          <a:off x="5524500" y="457198"/>
          <a:ext cx="585215" cy="438912"/>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E9AC60D-3C32-4662-A5EE-BEBCECDDDCD9}">
      <dsp:nvSpPr>
        <dsp:cNvPr id="0" name=""/>
        <dsp:cNvSpPr/>
      </dsp:nvSpPr>
      <dsp:spPr>
        <a:xfrm>
          <a:off x="1943090" y="380999"/>
          <a:ext cx="4651248" cy="43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No used entitlement before 8/1</a:t>
          </a:r>
        </a:p>
      </dsp:txBody>
      <dsp:txXfrm>
        <a:off x="1943090" y="380999"/>
        <a:ext cx="4651248" cy="438912"/>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6/21/2018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dirty="0"/>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6/21/2018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dirty="0">
                <a:solidFill>
                  <a:schemeClr val="tx1"/>
                </a:solidFill>
                <a:effectLst/>
                <a:latin typeface="+mn-lt"/>
                <a:ea typeface="+mn-ea"/>
                <a:cs typeface="+mn-cs"/>
              </a:rPr>
              <a:t>anyone who has never used CH35 benefits prior to August 1, 2018, will be eligible for up to 36 months of entitlement.  If the student has used at least 1 day prior to August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they will remain eligible for up to 45 months.  They must have applied, been approved and the term began before 8/1. </a:t>
            </a:r>
            <a:r>
              <a:rPr lang="en-US" sz="1200" b="1" kern="1200" dirty="0">
                <a:solidFill>
                  <a:schemeClr val="tx1"/>
                </a:solidFill>
                <a:effectLst/>
                <a:latin typeface="+mn-lt"/>
                <a:ea typeface="+mn-ea"/>
                <a:cs typeface="+mn-cs"/>
              </a:rPr>
              <a:t>The key is having been paid under Chapter 35, consuming entitlement. </a:t>
            </a:r>
            <a:endParaRPr lang="en-US" i="1" dirty="0"/>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328312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dirty="0">
                <a:solidFill>
                  <a:schemeClr val="tx1"/>
                </a:solidFill>
                <a:effectLst/>
                <a:latin typeface="+mn-lt"/>
                <a:ea typeface="+mn-ea"/>
                <a:cs typeface="+mn-cs"/>
              </a:rPr>
              <a:t>used entitlement is the key along with August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If you have used at least 1 day prior to 8/1, you retain 45 months. ALL else, receive 36 months.</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11</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Claimants first using CH35 after August 1, 2018, the Benefits Delivery Network (BDN) will have to be adjusted via the 311 screen to reflect 36 months original entitlement.  The following slides will explain how to make the adjustment. </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146857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0" dirty="0">
                <a:latin typeface="Arial" panose="020B0604020202020204" pitchFamily="34" charset="0"/>
                <a:cs typeface="Arial" panose="020B0604020202020204" pitchFamily="34" charset="0"/>
              </a:rPr>
              <a:t>When creating a CH35 record, the original entitlement will be 45 months.</a:t>
            </a:r>
            <a:r>
              <a:rPr lang="en-US" i="0" baseline="0" dirty="0">
                <a:latin typeface="Arial" panose="020B0604020202020204" pitchFamily="34" charset="0"/>
                <a:cs typeface="Arial" panose="020B0604020202020204" pitchFamily="34" charset="0"/>
              </a:rPr>
              <a:t>  After 8/1/18, anyone who has never used entitlement under CH35 will have to be adjusted to 36 months.</a:t>
            </a:r>
            <a:endParaRPr lang="en-US" i="0" dirty="0"/>
          </a:p>
        </p:txBody>
      </p:sp>
      <p:sp>
        <p:nvSpPr>
          <p:cNvPr id="4" name="Slide Number Placeholder 3"/>
          <p:cNvSpPr>
            <a:spLocks noGrp="1"/>
          </p:cNvSpPr>
          <p:nvPr>
            <p:ph type="sldNum" sz="quarter" idx="10"/>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78045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claimants who have never used any education benefit or used less than 45 months of a combination of benefits other than CH31, enter 09 months 00 days next to “Chap 35” under Prior VA Training.  This will reduce the original entitlement to 36 months. </a:t>
            </a:r>
            <a:endParaRPr lang="en-US" sz="1200" strike="sngStrike"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78045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claimant has used less than 12 months under CH31, enter the 09-00 as described in the previous slide.  This will reduce the </a:t>
            </a:r>
            <a:r>
              <a:rPr lang="en-US" sz="1200" kern="1200" dirty="0" err="1">
                <a:solidFill>
                  <a:schemeClr val="tx1"/>
                </a:solidFill>
                <a:effectLst/>
                <a:latin typeface="+mn-lt"/>
                <a:ea typeface="+mn-ea"/>
                <a:cs typeface="+mn-cs"/>
              </a:rPr>
              <a:t>orginal</a:t>
            </a:r>
            <a:r>
              <a:rPr lang="en-US" sz="1200" kern="1200" dirty="0">
                <a:solidFill>
                  <a:schemeClr val="tx1"/>
                </a:solidFill>
                <a:effectLst/>
                <a:latin typeface="+mn-lt"/>
                <a:ea typeface="+mn-ea"/>
                <a:cs typeface="+mn-cs"/>
              </a:rPr>
              <a:t> entitlement to 36 months and properly calculate the 48 month rule.</a:t>
            </a:r>
            <a:endParaRPr lang="en-US" sz="1200" strike="sngStrike"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780457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81-Month Rule Job Aid should still be used with calculations of CH35 entitlement.  When Step 5 is greater than  36 months, adjustment of the 311 screen is needed to restrict the </a:t>
            </a:r>
            <a:r>
              <a:rPr lang="en-US" sz="1200" kern="1200" dirty="0" err="1">
                <a:solidFill>
                  <a:schemeClr val="tx1"/>
                </a:solidFill>
                <a:effectLst/>
                <a:latin typeface="+mn-lt"/>
                <a:ea typeface="+mn-ea"/>
                <a:cs typeface="+mn-cs"/>
              </a:rPr>
              <a:t>orginal</a:t>
            </a:r>
            <a:r>
              <a:rPr lang="en-US" sz="1200" kern="1200" dirty="0">
                <a:solidFill>
                  <a:schemeClr val="tx1"/>
                </a:solidFill>
                <a:effectLst/>
                <a:latin typeface="+mn-lt"/>
                <a:ea typeface="+mn-ea"/>
                <a:cs typeface="+mn-cs"/>
              </a:rPr>
              <a:t> entitlement to 36 months for those first enrolled  August 1, 2018 or later.</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3284647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claimants who have used more than 45 months of entitlement under any combinations of benefits (excluding Ch31),use the 81 month Job Aid to calculate the amount used next to “Other” under Prior VA Training. Do NOT enter 09-00 next to CH35.</a:t>
            </a:r>
          </a:p>
        </p:txBody>
      </p:sp>
      <p:sp>
        <p:nvSpPr>
          <p:cNvPr id="4" name="Slide Number Placeholder 3"/>
          <p:cNvSpPr>
            <a:spLocks noGrp="1"/>
          </p:cNvSpPr>
          <p:nvPr>
            <p:ph type="sldNum" sz="quarter" idx="10"/>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78045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claimants who have used more than 12 months of Ch31, enter the total amount used next to “Other” under Prior VA Training. This will properly calculate the 48 month rule and provide the correct original entitlement for CH35.</a:t>
            </a:r>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780457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example on the left shows entitlement to enter for a claimant who has used a total of 46 months prior to using CH35.  13 months should be entered next to “Other” prior VA Trng.  The example on the right shows a </a:t>
            </a:r>
            <a:r>
              <a:rPr lang="en-US" sz="1200" kern="1200" dirty="0" err="1">
                <a:solidFill>
                  <a:schemeClr val="tx1"/>
                </a:solidFill>
                <a:effectLst/>
                <a:latin typeface="+mn-lt"/>
                <a:ea typeface="+mn-ea"/>
                <a:cs typeface="+mn-cs"/>
              </a:rPr>
              <a:t>claimantt</a:t>
            </a:r>
            <a:r>
              <a:rPr lang="en-US" sz="1200" kern="1200" dirty="0">
                <a:solidFill>
                  <a:schemeClr val="tx1"/>
                </a:solidFill>
                <a:effectLst/>
                <a:latin typeface="+mn-lt"/>
                <a:ea typeface="+mn-ea"/>
                <a:cs typeface="+mn-cs"/>
              </a:rPr>
              <a:t> who has used 14 months of CH31 prior to using CH35.  14 months should be entered next to “Other” prior VA </a:t>
            </a:r>
            <a:r>
              <a:rPr lang="en-US" sz="1200" kern="1200" dirty="0" err="1">
                <a:solidFill>
                  <a:schemeClr val="tx1"/>
                </a:solidFill>
                <a:effectLst/>
                <a:latin typeface="+mn-lt"/>
                <a:ea typeface="+mn-ea"/>
                <a:cs typeface="+mn-cs"/>
              </a:rPr>
              <a:t>trng</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359547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Arial" panose="020B0604020202020204" pitchFamily="34" charset="0"/>
              </a:rPr>
              <a:t>At the end of this lesson, you will be able to:</a:t>
            </a:r>
          </a:p>
          <a:p>
            <a:r>
              <a:rPr lang="en-US" dirty="0"/>
              <a:t>Identify when a claimant is eligible for 36 months vs 45 months of entitlement</a:t>
            </a:r>
          </a:p>
          <a:p>
            <a:r>
              <a:rPr lang="en-US" dirty="0"/>
              <a:t>Determine if any adjustments should be made in the Benefits Delivery Network (BDN) and create (or adjust) as needed</a:t>
            </a:r>
          </a:p>
          <a:p>
            <a:r>
              <a:rPr lang="en-US" dirty="0"/>
              <a:t>Modify the Certificates of Eligibility (COEs) or send additional letters</a:t>
            </a:r>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COEs created outside BDN like those seeking e</a:t>
            </a:r>
            <a:r>
              <a:rPr lang="en-US" baseline="0" dirty="0"/>
              <a:t>lection development, replace the sentence – “</a:t>
            </a:r>
            <a:r>
              <a:rPr lang="en-US" i="1" baseline="0" dirty="0"/>
              <a:t>read the slide</a:t>
            </a:r>
            <a:r>
              <a:rPr lang="en-US" baseline="0" dirty="0"/>
              <a:t>”.</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1468578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a COE has previously been sent to the claimant stating they have 45 months of entitlement but their term did not begin before August 1, 2018, send the letter attached to the March 5, 2018, Policy Advisory.</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1468578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a:t>
            </a:r>
            <a:r>
              <a:rPr lang="en-US" baseline="0" dirty="0"/>
              <a:t> COE and a 1999 are being processed at the same, there is nothing to do. Let BDN process and no need to send the advisory attachment since they were never notified of 45 months.</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22</a:t>
            </a:fld>
            <a:endParaRPr lang="en-US" dirty="0"/>
          </a:p>
        </p:txBody>
      </p:sp>
    </p:spTree>
    <p:extLst>
      <p:ext uri="{BB962C8B-B14F-4D97-AF65-F5344CB8AC3E}">
        <p14:creationId xmlns:p14="http://schemas.microsoft.com/office/powerpoint/2010/main" val="1468578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23</a:t>
            </a:fld>
            <a:endParaRPr lang="en-US" dirty="0"/>
          </a:p>
        </p:txBody>
      </p:sp>
    </p:spTree>
    <p:extLst>
      <p:ext uri="{BB962C8B-B14F-4D97-AF65-F5344CB8AC3E}">
        <p14:creationId xmlns:p14="http://schemas.microsoft.com/office/powerpoint/2010/main" val="3034718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91787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370287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Legislation as “Section 202 of the Colmery Act, changes the current amount of original entitlement received under CH35 from 45 months to 36 months for those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enrolling after August 1, 2018.”</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3923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0" dirty="0">
                <a:latin typeface="Arial" panose="020B0604020202020204" pitchFamily="34" charset="0"/>
                <a:cs typeface="Arial" panose="020B0604020202020204" pitchFamily="34" charset="0"/>
              </a:rPr>
              <a:t>If the claimant has used entitlement</a:t>
            </a:r>
            <a:r>
              <a:rPr lang="en-US" i="0" baseline="0" dirty="0">
                <a:latin typeface="Arial" panose="020B0604020202020204" pitchFamily="34" charset="0"/>
                <a:cs typeface="Arial" panose="020B0604020202020204" pitchFamily="34" charset="0"/>
              </a:rPr>
              <a:t> before 8/1/18, then the claimant’s entitlement remains unchanged.  If they have not used even 1 day, the claimant is now eligible for 36 months.</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61960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dirty="0">
                <a:solidFill>
                  <a:schemeClr val="tx1"/>
                </a:solidFill>
                <a:effectLst/>
                <a:latin typeface="+mn-lt"/>
                <a:ea typeface="+mn-ea"/>
                <a:cs typeface="+mn-cs"/>
              </a:rPr>
              <a:t>The 81- Month Rule  allows the CH 35 claimant to use  an aggregate of  entitlement in combination with other benefits (excluding Chapter 31) up to 81 months.</a:t>
            </a:r>
            <a:endParaRPr lang="en-US" i="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61960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STRESS </a:t>
            </a:r>
            <a:r>
              <a:rPr lang="en-US" sz="1200" kern="1200" dirty="0">
                <a:solidFill>
                  <a:schemeClr val="tx1"/>
                </a:solidFill>
                <a:effectLst/>
                <a:latin typeface="+mn-lt"/>
                <a:ea typeface="+mn-ea"/>
                <a:cs typeface="+mn-cs"/>
              </a:rPr>
              <a:t>the items that do NOT apply to the 81 month rule.</a:t>
            </a:r>
          </a:p>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57833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FAFCCC6-AAA5-4334-8B6A-4A463345D59D}" type="slidenum">
              <a:rPr lang="en-US" altLang="en-US" sz="1200">
                <a:latin typeface="Arial Black" pitchFamily="34" charset="0"/>
              </a:rPr>
              <a:pPr/>
              <a:t>7</a:t>
            </a:fld>
            <a:endParaRPr lang="en-US" altLang="en-US" sz="1200" dirty="0">
              <a:latin typeface="Arial Black" pitchFamily="34" charset="0"/>
            </a:endParaRPr>
          </a:p>
        </p:txBody>
      </p:sp>
      <p:sp>
        <p:nvSpPr>
          <p:cNvPr id="80899" name="Rectangle 2"/>
          <p:cNvSpPr>
            <a:spLocks noGrp="1" noRot="1" noChangeAspect="1" noChangeArrowheads="1" noTextEdit="1"/>
          </p:cNvSpPr>
          <p:nvPr>
            <p:ph type="sldImg"/>
          </p:nvPr>
        </p:nvSpPr>
        <p:spPr>
          <a:xfrm>
            <a:off x="1182688" y="698500"/>
            <a:ext cx="4645025" cy="3482975"/>
          </a:xfrm>
          <a:ln cap="flat"/>
        </p:spPr>
      </p:sp>
      <p:sp>
        <p:nvSpPr>
          <p:cNvPr id="8090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Those called to active duty under the Titles and sections listed, will have their entitlement restored.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Restoration does not amend the amount of original entitlement for those first enrolling after 8/1/18. When</a:t>
            </a:r>
            <a:r>
              <a:rPr lang="en-US" sz="1200" kern="1200" baseline="0" dirty="0">
                <a:solidFill>
                  <a:schemeClr val="tx1"/>
                </a:solidFill>
                <a:effectLst/>
                <a:latin typeface="+mn-lt"/>
                <a:ea typeface="+mn-ea"/>
                <a:cs typeface="+mn-cs"/>
              </a:rPr>
              <a:t> entitlement is restored, it does not count against your max entitlement.  This means if you are awarded 36 months, used 4 before being called to Active Duty during a term, you will receive those 4 back.  Therefore, you originally had 32 months left, and now you are back to the original 36.</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could possible go beyond the original entitlement.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altLang="en-US"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F283F98-28D4-451F-A0ED-30A83730D352}" type="slidenum">
              <a:rPr lang="en-US" altLang="en-US" sz="1200">
                <a:latin typeface="Arial Black" pitchFamily="34" charset="0"/>
              </a:rPr>
              <a:pPr/>
              <a:t>8</a:t>
            </a:fld>
            <a:endParaRPr lang="en-US" altLang="en-US" sz="1200" dirty="0">
              <a:latin typeface="Arial Black" pitchFamily="34" charset="0"/>
            </a:endParaRPr>
          </a:p>
        </p:txBody>
      </p:sp>
      <p:sp>
        <p:nvSpPr>
          <p:cNvPr id="73731" name="Rectangle 2"/>
          <p:cNvSpPr>
            <a:spLocks noGrp="1" noRot="1" noChangeAspect="1" noChangeArrowheads="1" noTextEdit="1"/>
          </p:cNvSpPr>
          <p:nvPr>
            <p:ph type="sldImg"/>
          </p:nvPr>
        </p:nvSpPr>
        <p:spPr>
          <a:xfrm>
            <a:off x="1182688" y="698500"/>
            <a:ext cx="4645025" cy="3482975"/>
          </a:xfrm>
          <a:ln cap="flat"/>
        </p:spPr>
      </p:sp>
      <p:sp>
        <p:nvSpPr>
          <p:cNvPr id="7373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5 months free aspect of CH35 is unchanged and unaffected.</a:t>
            </a:r>
          </a:p>
          <a:p>
            <a:endParaRPr lang="en-US" altLang="en-US"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5D2414D-1A94-4A2D-A928-BAA3166D2496}" type="slidenum">
              <a:rPr lang="en-US" altLang="en-US" sz="1200">
                <a:latin typeface="Arial Black" pitchFamily="34" charset="0"/>
              </a:rPr>
              <a:pPr/>
              <a:t>9</a:t>
            </a:fld>
            <a:endParaRPr lang="en-US" altLang="en-US" sz="1200" dirty="0">
              <a:latin typeface="Arial Black" pitchFamily="34" charset="0"/>
            </a:endParaRPr>
          </a:p>
        </p:txBody>
      </p:sp>
      <p:sp>
        <p:nvSpPr>
          <p:cNvPr id="74755" name="Rectangle 2"/>
          <p:cNvSpPr>
            <a:spLocks noGrp="1" noRot="1" noChangeAspect="1" noChangeArrowheads="1" noTextEdit="1"/>
          </p:cNvSpPr>
          <p:nvPr>
            <p:ph type="sldImg"/>
          </p:nvPr>
        </p:nvSpPr>
        <p:spPr>
          <a:xfrm>
            <a:off x="1182688" y="698500"/>
            <a:ext cx="4645025" cy="3482975"/>
          </a:xfrm>
          <a:ln cap="flat"/>
        </p:spPr>
      </p:sp>
      <p:sp>
        <p:nvSpPr>
          <p:cNvPr id="74756" name="Rectangle 3"/>
          <p:cNvSpPr>
            <a:spLocks noGrp="1" noChangeArrowheads="1"/>
          </p:cNvSpPr>
          <p:nvPr>
            <p:ph type="body" idx="1"/>
          </p:nvPr>
        </p:nvSpPr>
        <p:spPr>
          <a:noFill/>
        </p:spPr>
        <p:txBody>
          <a:bodyPr/>
          <a:lstStyle/>
          <a:p>
            <a:r>
              <a:rPr lang="en-US" sz="1200" kern="1200" dirty="0">
                <a:solidFill>
                  <a:schemeClr val="tx1"/>
                </a:solidFill>
                <a:effectLst/>
                <a:latin typeface="+mn-lt"/>
                <a:ea typeface="+mn-ea"/>
                <a:cs typeface="+mn-cs"/>
              </a:rPr>
              <a:t>When entering hours, please be sure to enter "equivalent hours" with non-standard terms.</a:t>
            </a:r>
            <a:endParaRPr lang="en-US" alt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41652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166019"/>
            <a:ext cx="8229600" cy="4525963"/>
          </a:xfrm>
        </p:spPr>
        <p:txBody>
          <a:bodyPr/>
          <a:lstStyle>
            <a:lvl1pPr marL="457200" indent="-228600">
              <a:spcBef>
                <a:spcPts val="600"/>
              </a:spcBef>
              <a:spcAft>
                <a:spcPts val="600"/>
              </a:spcAft>
              <a:defRPr>
                <a:latin typeface="Arial" panose="020B0604020202020204" pitchFamily="34" charset="0"/>
                <a:cs typeface="Arial" panose="020B0604020202020204" pitchFamily="34" charset="0"/>
              </a:defRPr>
            </a:lvl1pPr>
            <a:lvl2pPr marL="914400" indent="-228600">
              <a:spcBef>
                <a:spcPts val="600"/>
              </a:spcBef>
              <a:spcAft>
                <a:spcPts val="600"/>
              </a:spcAft>
              <a:defRPr>
                <a:latin typeface="Arial" panose="020B0604020202020204" pitchFamily="34" charset="0"/>
                <a:cs typeface="Arial" panose="020B0604020202020204" pitchFamily="34" charset="0"/>
              </a:defRPr>
            </a:lvl2pPr>
            <a:lvl3pPr marL="1371600">
              <a:spcBef>
                <a:spcPts val="600"/>
              </a:spcBef>
              <a:spcAft>
                <a:spcPts val="600"/>
              </a:spcAft>
              <a:defRPr>
                <a:latin typeface="Arial" panose="020B0604020202020204" pitchFamily="34" charset="0"/>
                <a:cs typeface="Arial" panose="020B0604020202020204" pitchFamily="34" charset="0"/>
              </a:defRPr>
            </a:lvl3pPr>
            <a:lvl4pPr marL="1828800">
              <a:spcBef>
                <a:spcPts val="600"/>
              </a:spcBef>
              <a:spcAft>
                <a:spcPts val="600"/>
              </a:spcAft>
              <a:defRPr>
                <a:latin typeface="Arial" panose="020B0604020202020204" pitchFamily="34" charset="0"/>
                <a:cs typeface="Arial" panose="020B0604020202020204" pitchFamily="34" charset="0"/>
              </a:defRPr>
            </a:lvl4pPr>
            <a:lvl5pPr marL="2286000">
              <a:spcBef>
                <a:spcPts val="600"/>
              </a:spcBef>
              <a:spcAft>
                <a:spcPts val="60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13"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154311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a:t>Click to edit Master title style</a:t>
            </a:r>
          </a:p>
        </p:txBody>
      </p:sp>
      <p:sp>
        <p:nvSpPr>
          <p:cNvPr id="3" name="Content Placeholder 2"/>
          <p:cNvSpPr>
            <a:spLocks noGrp="1"/>
          </p:cNvSpPr>
          <p:nvPr>
            <p:ph idx="1"/>
          </p:nvPr>
        </p:nvSpPr>
        <p:spPr>
          <a:xfrm>
            <a:off x="457200" y="1447800"/>
            <a:ext cx="32004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3886200" y="1447800"/>
            <a:ext cx="4876800" cy="4572000"/>
          </a:xfrm>
        </p:spPr>
        <p:txBody>
          <a:bodyPr/>
          <a:lstStyle>
            <a:lvl1pPr marL="0" indent="0">
              <a:buNone/>
              <a:defRPr/>
            </a:lvl1pPr>
          </a:lstStyle>
          <a:p>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413335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066800"/>
          </a:xfrm>
        </p:spPr>
        <p:txBody>
          <a:bodyPr/>
          <a:lstStyle/>
          <a:p>
            <a:r>
              <a:rPr lang="en-US"/>
              <a:t>Click to edit Master title style</a:t>
            </a:r>
          </a:p>
        </p:txBody>
      </p:sp>
      <p:sp>
        <p:nvSpPr>
          <p:cNvPr id="3"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4"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288755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a:t>Click to edit Master title style</a:t>
            </a:r>
          </a:p>
        </p:txBody>
      </p:sp>
      <p:sp>
        <p:nvSpPr>
          <p:cNvPr id="3" name="Content Placeholder 2"/>
          <p:cNvSpPr>
            <a:spLocks noGrp="1"/>
          </p:cNvSpPr>
          <p:nvPr>
            <p:ph idx="1"/>
          </p:nvPr>
        </p:nvSpPr>
        <p:spPr>
          <a:xfrm>
            <a:off x="457200" y="1447801"/>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7" name="Picture Placeholder 6"/>
          <p:cNvSpPr>
            <a:spLocks noGrp="1"/>
          </p:cNvSpPr>
          <p:nvPr>
            <p:ph type="pic" sz="quarter" idx="10"/>
          </p:nvPr>
        </p:nvSpPr>
        <p:spPr>
          <a:xfrm>
            <a:off x="457200" y="2514600"/>
            <a:ext cx="8305800" cy="3886200"/>
          </a:xfrm>
        </p:spPr>
        <p:txBody>
          <a:bodyPr/>
          <a:lstStyle>
            <a:lvl1pPr marL="0" indent="0">
              <a:buNone/>
              <a:defRPr/>
            </a:lvl1pPr>
          </a:lstStyle>
          <a:p>
            <a:endParaRPr lang="en-US" dirty="0"/>
          </a:p>
        </p:txBody>
      </p:sp>
      <p:sp>
        <p:nvSpPr>
          <p:cNvPr id="8"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9"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128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a:t>Click to edit Master title style</a:t>
            </a:r>
          </a:p>
        </p:txBody>
      </p:sp>
      <p:sp>
        <p:nvSpPr>
          <p:cNvPr id="3" name="Content Placeholder 2"/>
          <p:cNvSpPr>
            <a:spLocks noGrp="1"/>
          </p:cNvSpPr>
          <p:nvPr>
            <p:ph idx="1" hasCustomPrompt="1"/>
          </p:nvPr>
        </p:nvSpPr>
        <p:spPr>
          <a:xfrm>
            <a:off x="457200" y="1447801"/>
            <a:ext cx="8305800" cy="36576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a:t>
            </a:r>
          </a:p>
        </p:txBody>
      </p:sp>
      <p:sp>
        <p:nvSpPr>
          <p:cNvPr id="4" name="Content Placeholder 2"/>
          <p:cNvSpPr>
            <a:spLocks noGrp="1"/>
          </p:cNvSpPr>
          <p:nvPr>
            <p:ph idx="10"/>
          </p:nvPr>
        </p:nvSpPr>
        <p:spPr>
          <a:xfrm>
            <a:off x="457200" y="5257800"/>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5"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108040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1" r:id="rId3"/>
    <p:sldLayoutId id="2147483654" r:id="rId4"/>
    <p:sldLayoutId id="2147483652" r:id="rId5"/>
    <p:sldLayoutId id="2147483653" r:id="rId6"/>
  </p:sldLayoutIdLst>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48/content/554400000080941/Amending-Certificates-of-Eligibility-COEs-for-Educational-Assistance-under-the-Survivors-and-Dependents-Educational-Assistance-Program-Chapter-3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vaww.vrm.km.va.gov/system/templates/selfservice/va_kanew/help/agent/locale/en-US/portal/554400000001048/content/554400000073682/Part%207:%20Chapter%202%20-%20BDN%20Processing%20-%20202" TargetMode="External"/><Relationship Id="rId3" Type="http://schemas.openxmlformats.org/officeDocument/2006/relationships/hyperlink" Target="http://uscode.house.gov/view.xhtml?req=granuleid:USC-prelim-title38-section3511&amp;num=0&amp;edition=prelim" TargetMode="External"/><Relationship Id="rId7" Type="http://schemas.openxmlformats.org/officeDocument/2006/relationships/hyperlink" Target="https://vaww.vrm.km.va.gov/system/templates/selfservice/va_kanew/help/agent/locale/en-US/portal/554400000001048/content/554400000073682/Part%207:%20Chapter%202%20-%20BDN%20Process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law.cornell.edu/cfr/text/38/21.3044" TargetMode="External"/><Relationship Id="rId5" Type="http://schemas.openxmlformats.org/officeDocument/2006/relationships/hyperlink" Target="https://www.congress.gov/bill/112th-congress/house-bill/1627/text/pl?overview=closed" TargetMode="External"/><Relationship Id="rId10" Type="http://schemas.openxmlformats.org/officeDocument/2006/relationships/hyperlink" Target="https://vaww.vrm.km.va.gov/system/templates/selfservice/va_kanew/help/agent/locale/en-US/portal/554400000001048/content/554400000062143/Procedural-Advisory-Implementing-the-81-Month-Rule-for-Survivors-and-Dependents-Educational-Assistance-Program-Beneficiaries" TargetMode="External"/><Relationship Id="rId4" Type="http://schemas.openxmlformats.org/officeDocument/2006/relationships/hyperlink" Target="https://www.congress.gov/bill/115th-congress/house-bill/3218/text/pl?overview=closed" TargetMode="External"/><Relationship Id="rId9" Type="http://schemas.openxmlformats.org/officeDocument/2006/relationships/hyperlink" Target="http://uscode.house.gov/view.xhtml?req=(title:38%20section:3695%20edition:prelim)%20OR%20(granuleid:USC-prelim-title38-section3695)&amp;f=treesort&amp;edition=prelim&amp;num=0&amp;jumpTo=true%20%3chttp://uscode.house.gov/view.xhtml?req=(title:38%20section:3695%20edition:prelim)%20OR%20(granuleid:USC-prelim-title38-section3695)&amp;f=treesort&amp;edition=prelim&amp;num=0&amp;jumpTo=true%3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3200"/>
            <a:ext cx="8229600" cy="1920240"/>
          </a:xfrm>
        </p:spPr>
        <p:txBody>
          <a:bodyPr>
            <a:noAutofit/>
          </a:bodyPr>
          <a:lstStyle/>
          <a:p>
            <a:r>
              <a:rPr lang="en-US" sz="2600" dirty="0"/>
              <a:t>Section 202 of PL 115-48 </a:t>
            </a:r>
            <a:br>
              <a:rPr lang="en-US" sz="2600" dirty="0"/>
            </a:br>
            <a:r>
              <a:rPr lang="en-US" sz="2600" dirty="0"/>
              <a:t>Survivors’ and Dependents’ Educational Assistance Program (CH35) Months of Entitlement</a:t>
            </a:r>
          </a:p>
        </p:txBody>
      </p:sp>
      <p:sp>
        <p:nvSpPr>
          <p:cNvPr id="6" name="Subtitle 2"/>
          <p:cNvSpPr>
            <a:spLocks noGrp="1"/>
          </p:cNvSpPr>
          <p:nvPr>
            <p:ph type="subTitle" idx="1"/>
          </p:nvPr>
        </p:nvSpPr>
        <p:spPr>
          <a:xfrm>
            <a:off x="1371600" y="4953000"/>
            <a:ext cx="6400800" cy="365760"/>
          </a:xfrm>
        </p:spPr>
        <p:txBody>
          <a:bodyPr>
            <a:noAutofit/>
          </a:bodyPr>
          <a:lstStyle/>
          <a:p>
            <a:r>
              <a:rPr lang="en-US" sz="1600" dirty="0"/>
              <a:t>Harry W. Colmery Veterans Educational Assistance Act</a:t>
            </a:r>
          </a:p>
        </p:txBody>
      </p:sp>
    </p:spTree>
    <p:extLst>
      <p:ext uri="{BB962C8B-B14F-4D97-AF65-F5344CB8AC3E}">
        <p14:creationId xmlns:p14="http://schemas.microsoft.com/office/powerpoint/2010/main" val="55955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Entitlement Allowance Examples</a:t>
            </a:r>
          </a:p>
        </p:txBody>
      </p:sp>
      <p:sp>
        <p:nvSpPr>
          <p:cNvPr id="3" name="Content Placeholder 2"/>
          <p:cNvSpPr>
            <a:spLocks noGrp="1"/>
          </p:cNvSpPr>
          <p:nvPr>
            <p:ph idx="1"/>
          </p:nvPr>
        </p:nvSpPr>
        <p:spPr>
          <a:xfrm>
            <a:off x="457200" y="1166019"/>
            <a:ext cx="8229600" cy="4525963"/>
          </a:xfrm>
        </p:spPr>
        <p:txBody>
          <a:bodyPr>
            <a:normAutofit fontScale="70000" lnSpcReduction="20000"/>
          </a:bodyPr>
          <a:lstStyle/>
          <a:p>
            <a:r>
              <a:rPr lang="en-US" dirty="0"/>
              <a:t>E</a:t>
            </a:r>
            <a:r>
              <a:rPr lang="en-US" dirty="0">
                <a:latin typeface="Arial" panose="020B0604020202020204" pitchFamily="34" charset="0"/>
              </a:rPr>
              <a:t>ligible for 45 months of entitlement under CH35, the claimant would have had to have used entitlement prior to August 1, 2018. Examples</a:t>
            </a:r>
            <a:r>
              <a:rPr lang="en-US" dirty="0"/>
              <a:t> include the following:</a:t>
            </a:r>
          </a:p>
          <a:p>
            <a:pPr lvl="1"/>
            <a:r>
              <a:rPr lang="en-US" dirty="0"/>
              <a:t>Attended class in 2017</a:t>
            </a:r>
          </a:p>
          <a:p>
            <a:pPr lvl="1"/>
            <a:r>
              <a:rPr lang="en-US" dirty="0"/>
              <a:t>Current term began July 31, 2018 and the claimant is attending</a:t>
            </a:r>
          </a:p>
          <a:p>
            <a:pPr lvl="1"/>
            <a:r>
              <a:rPr lang="en-US" dirty="0"/>
              <a:t>Consumed at least one day of entitlement prior to August 1, 2018</a:t>
            </a:r>
          </a:p>
          <a:p>
            <a:pPr lvl="1"/>
            <a:endParaRPr lang="en-US" dirty="0"/>
          </a:p>
          <a:p>
            <a:r>
              <a:rPr lang="en-US" dirty="0"/>
              <a:t>Eligible for 36 months of entitlement under CH35, the claimant has not used any entitlement prior to August 1, 2018. Examples include the following:</a:t>
            </a:r>
          </a:p>
          <a:p>
            <a:pPr lvl="1"/>
            <a:r>
              <a:rPr lang="en-US" dirty="0"/>
              <a:t>Submitted an application for CH35 on or after August 1, 2018</a:t>
            </a:r>
          </a:p>
          <a:p>
            <a:pPr lvl="1"/>
            <a:r>
              <a:rPr lang="en-US" dirty="0"/>
              <a:t>Has a COE but has not registered for classes as of August 1, 2018</a:t>
            </a:r>
          </a:p>
          <a:p>
            <a:pPr lvl="1"/>
            <a:r>
              <a:rPr lang="en-US" dirty="0"/>
              <a:t>Current term spans August 1, 2018 but the claimant has not applied for benefits as of August 1, 2018.</a:t>
            </a:r>
          </a:p>
          <a:p>
            <a:pPr lvl="1"/>
            <a:endParaRPr lang="en-US" dirty="0"/>
          </a:p>
          <a:p>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7"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53131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166019"/>
            <a:ext cx="8229600" cy="4525963"/>
          </a:xfrm>
        </p:spPr>
        <p:txBody>
          <a:bodyPr/>
          <a:lstStyle/>
          <a:p>
            <a:endParaRPr lang="en-US" dirty="0"/>
          </a:p>
          <a:p>
            <a:r>
              <a:rPr lang="en-US" dirty="0"/>
              <a:t>Does it matter if the claimant has used at least 1 day prior to August 1, 2018? </a:t>
            </a:r>
          </a:p>
          <a:p>
            <a:pPr marL="685800" lvl="1" indent="0">
              <a:buNone/>
            </a:pPr>
            <a:r>
              <a:rPr lang="en-US" dirty="0"/>
              <a:t>Yes, if they have used one day, they are entitled to 45 months of entitlement.</a:t>
            </a:r>
            <a:endParaRPr lang="en-US" dirty="0">
              <a:latin typeface="Arial" panose="020B0604020202020204" pitchFamily="34" charset="0"/>
            </a:endParaRPr>
          </a:p>
          <a:p>
            <a:endParaRPr lang="en-US" dirty="0">
              <a:latin typeface="Arial" panose="020B0604020202020204" pitchFamily="34" charset="0"/>
            </a:endParaRPr>
          </a:p>
          <a:p>
            <a:r>
              <a:rPr lang="en-US" dirty="0"/>
              <a:t>Will the claimant be eligible for 45 months if they’ve never used CH 35 before </a:t>
            </a:r>
            <a:r>
              <a:rPr lang="en-US" dirty="0">
                <a:latin typeface="Arial" panose="020B0604020202020204" pitchFamily="34" charset="0"/>
              </a:rPr>
              <a:t>August 1, 2018?</a:t>
            </a:r>
          </a:p>
          <a:p>
            <a:pPr marL="685800" lvl="1" indent="0">
              <a:buNone/>
            </a:pPr>
            <a:r>
              <a:rPr lang="en-US" dirty="0"/>
              <a:t>No, they will receive 36 months of entitlement.</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5"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308180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88"/>
            <a:ext cx="9144000" cy="1066800"/>
          </a:xfrm>
        </p:spPr>
        <p:txBody>
          <a:bodyPr/>
          <a:lstStyle/>
          <a:p>
            <a:r>
              <a:rPr lang="en-US" dirty="0"/>
              <a:t>Modifying BDN</a:t>
            </a:r>
          </a:p>
        </p:txBody>
      </p:sp>
      <p:pic>
        <p:nvPicPr>
          <p:cNvPr id="7" name="Picture 6" descr="Globe" title="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76400"/>
            <a:ext cx="3781425" cy="3238500"/>
          </a:xfrm>
          <a:prstGeom prst="rect">
            <a:avLst/>
          </a:prstGeom>
        </p:spPr>
      </p:pic>
      <p:sp>
        <p:nvSpPr>
          <p:cNvPr id="3" name="Content Placeholder 2"/>
          <p:cNvSpPr>
            <a:spLocks noGrp="1"/>
          </p:cNvSpPr>
          <p:nvPr>
            <p:ph idx="1"/>
          </p:nvPr>
        </p:nvSpPr>
        <p:spPr>
          <a:xfrm>
            <a:off x="5715000" y="1219200"/>
            <a:ext cx="2514600" cy="4525963"/>
          </a:xfrm>
        </p:spPr>
        <p:txBody>
          <a:bodyPr vert="wordArtVert">
            <a:normAutofit/>
          </a:bodyPr>
          <a:lstStyle/>
          <a:p>
            <a:endParaRPr lang="en-US" dirty="0"/>
          </a:p>
          <a:p>
            <a:pPr marL="685800" lvl="1" indent="0">
              <a:buNone/>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BDN</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47137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Entitlement for Original Claims</a:t>
            </a:r>
          </a:p>
        </p:txBody>
      </p:sp>
      <p:sp>
        <p:nvSpPr>
          <p:cNvPr id="3" name="TextBox 2"/>
          <p:cNvSpPr txBox="1"/>
          <p:nvPr/>
        </p:nvSpPr>
        <p:spPr>
          <a:xfrm>
            <a:off x="457200" y="1198645"/>
            <a:ext cx="8229600" cy="274320"/>
          </a:xfrm>
          <a:prstGeom prst="rect">
            <a:avLst/>
          </a:prstGeom>
          <a:noFill/>
        </p:spPr>
        <p:txBody>
          <a:bodyPr wrap="square" rtlCol="0">
            <a:spAutoFit/>
          </a:bodyPr>
          <a:lstStyle/>
          <a:p>
            <a:r>
              <a:rPr lang="en-US" sz="1650" dirty="0">
                <a:latin typeface="Arial" panose="020B0604020202020204" pitchFamily="34" charset="0"/>
                <a:cs typeface="Arial" panose="020B0604020202020204" pitchFamily="34" charset="0"/>
              </a:rPr>
              <a:t>All original CH35 claims show 45 months entitlement initially with “Prior VA Trng” blank</a:t>
            </a:r>
          </a:p>
        </p:txBody>
      </p:sp>
      <p:sp>
        <p:nvSpPr>
          <p:cNvPr id="7" name="Text Box 9" descr="311 screen showing 45 months entitlement" title="BDN for CH35"/>
          <p:cNvSpPr txBox="1">
            <a:spLocks noChangeArrowheads="1"/>
          </p:cNvSpPr>
          <p:nvPr/>
        </p:nvSpPr>
        <p:spPr bwMode="auto">
          <a:xfrm>
            <a:off x="457200" y="1623530"/>
            <a:ext cx="8229600" cy="4526280"/>
          </a:xfrm>
          <a:prstGeom prst="rect">
            <a:avLst/>
          </a:prstGeom>
          <a:solidFill>
            <a:srgbClr val="071ACB"/>
          </a:solidFill>
          <a:ln>
            <a:noFill/>
          </a:ln>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311                         		CHAPTER 35 ELIGIBILITY                    		03-30-10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FILE NUMBER 		 END PRODUCT 240             		 NAME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DATE OF DEATH            	               PERM AND TOT DISABILITY DATE 12-12-95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MIA/POW/FORCIBLY DETAINED DATE                       		DIED ACTIVE DUTY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PRIOR VA TRNG - CHAP 35 MOS    DAYS  		           BIRTH DATE OF CLAIMANT 02-10-94</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 OTHER                                 			     EDUCATION LEVEL 12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VETERANS SERVICE PERIOD PTE   				SEX F   						         BENEFICIARY SSN</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CHILD DATA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FIRST RELEASE FROM ACTIVE DUTY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TIME LOST BEYOND CONTROL - BEGIN DATE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 END DATE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SPOUSE DATA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PERIOD OF DISABILITY  -  MOS      DAYS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DATE ELECTED BY CLAIMANT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DELIMITING DATE     02-10-20    			ALTERNATE     02-10-20           </a:t>
            </a:r>
          </a:p>
          <a:p>
            <a:pPr eaLnBrk="1" hangingPunct="1">
              <a:spcBef>
                <a:spcPct val="50000"/>
              </a:spcBef>
            </a:pPr>
            <a:r>
              <a:rPr lang="en-US" altLang="en-US" sz="1100" dirty="0">
                <a:solidFill>
                  <a:schemeClr val="bg1"/>
                </a:solidFill>
                <a:latin typeface="MS Reference Sans Serif" panose="020B0604030504040204" pitchFamily="34" charset="0"/>
                <a:cs typeface="Arial" panose="020B0604020202020204" pitchFamily="34" charset="0"/>
              </a:rPr>
              <a:t>        ORIGINAL ENTITLEMENT     45.00                         			NEXT SCREEN               </a:t>
            </a:r>
          </a:p>
        </p:txBody>
      </p:sp>
      <p:sp>
        <p:nvSpPr>
          <p:cNvPr id="8" name="Text Box 5"/>
          <p:cNvSpPr txBox="1">
            <a:spLocks noChangeArrowheads="1"/>
          </p:cNvSpPr>
          <p:nvPr/>
        </p:nvSpPr>
        <p:spPr bwMode="auto">
          <a:xfrm>
            <a:off x="5181600" y="3505200"/>
            <a:ext cx="3200400" cy="2062103"/>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dirty="0"/>
              <a:t>The 311 screen establishes Chapter 35 eligibility</a:t>
            </a:r>
          </a:p>
        </p:txBody>
      </p:sp>
      <p:sp>
        <p:nvSpPr>
          <p:cNvPr id="9" name="Left Arrow 8" descr="Arrow pointing to the empty space next to Other on a BDN screen" title="Left arrow"/>
          <p:cNvSpPr/>
          <p:nvPr/>
        </p:nvSpPr>
        <p:spPr>
          <a:xfrm>
            <a:off x="3497108" y="2659380"/>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0" name="Left Arrow 9" descr="Arrow pointing to 45.00 next to original entitlement on a BDN screen" title="Left arrow"/>
          <p:cNvSpPr/>
          <p:nvPr/>
        </p:nvSpPr>
        <p:spPr>
          <a:xfrm>
            <a:off x="3468533" y="5876263"/>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11"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353580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Processing Entitlement Adjustments for Original Claims</a:t>
            </a:r>
            <a:br>
              <a:rPr lang="en-US" sz="2000" dirty="0"/>
            </a:br>
            <a:r>
              <a:rPr lang="en-US" sz="2000" dirty="0"/>
              <a:t>No prior or Less than 12 months</a:t>
            </a:r>
          </a:p>
        </p:txBody>
      </p:sp>
      <p:sp>
        <p:nvSpPr>
          <p:cNvPr id="11" name="TextBox 10"/>
          <p:cNvSpPr txBox="1"/>
          <p:nvPr/>
        </p:nvSpPr>
        <p:spPr>
          <a:xfrm>
            <a:off x="457200" y="1203107"/>
            <a:ext cx="8229600" cy="1107996"/>
          </a:xfrm>
          <a:prstGeom prst="rect">
            <a:avLst/>
          </a:prstGeom>
          <a:noFill/>
        </p:spPr>
        <p:txBody>
          <a:bodyPr wrap="square" rtlCol="0">
            <a:spAutoFit/>
          </a:bodyPr>
          <a:lstStyle/>
          <a:p>
            <a:r>
              <a:rPr lang="en-US" sz="1650" dirty="0">
                <a:latin typeface="Arial" panose="020B0604020202020204" pitchFamily="34" charset="0"/>
                <a:cs typeface="Arial" panose="020B0604020202020204" pitchFamily="34" charset="0"/>
              </a:rPr>
              <a:t>0 </a:t>
            </a:r>
            <a:r>
              <a:rPr lang="en-US" sz="1650" u="sng" dirty="0">
                <a:latin typeface="Arial" panose="020B0604020202020204" pitchFamily="34" charset="0"/>
                <a:cs typeface="Arial" panose="020B0604020202020204" pitchFamily="34" charset="0"/>
              </a:rPr>
              <a:t>&lt;</a:t>
            </a:r>
            <a:r>
              <a:rPr lang="en-US" sz="1650" dirty="0">
                <a:latin typeface="Arial" panose="020B0604020202020204" pitchFamily="34" charset="0"/>
                <a:cs typeface="Arial" panose="020B0604020202020204" pitchFamily="34" charset="0"/>
              </a:rPr>
              <a:t> 45 months of previous entitlement used under any combination of  benefits other than CH31—</a:t>
            </a:r>
          </a:p>
          <a:p>
            <a:r>
              <a:rPr lang="en-US" sz="1650" dirty="0">
                <a:latin typeface="Arial" panose="020B0604020202020204" pitchFamily="34" charset="0"/>
                <a:cs typeface="Arial" panose="020B0604020202020204" pitchFamily="34" charset="0"/>
              </a:rPr>
              <a:t>Enter </a:t>
            </a:r>
            <a:r>
              <a:rPr lang="en-US" sz="1650" dirty="0">
                <a:solidFill>
                  <a:srgbClr val="FF0000"/>
                </a:solidFill>
                <a:latin typeface="Arial" panose="020B0604020202020204" pitchFamily="34" charset="0"/>
                <a:cs typeface="Arial" panose="020B0604020202020204" pitchFamily="34" charset="0"/>
              </a:rPr>
              <a:t>09-00</a:t>
            </a:r>
            <a:r>
              <a:rPr lang="en-US" sz="1650" dirty="0">
                <a:latin typeface="Arial" panose="020B0604020202020204" pitchFamily="34" charset="0"/>
                <a:cs typeface="Arial" panose="020B0604020202020204" pitchFamily="34" charset="0"/>
              </a:rPr>
              <a:t> next to “Chap 35 Mos” under “Prior VA Trng”  to adjust Original Entitlement to 36-00.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2528"/>
            <a:ext cx="8229600" cy="3916504"/>
          </a:xfrm>
          <a:prstGeom prst="rect">
            <a:avLst/>
          </a:prstGeom>
          <a:ln>
            <a:noFill/>
          </a:ln>
        </p:spPr>
      </p:pic>
      <p:sp>
        <p:nvSpPr>
          <p:cNvPr id="9" name="Left Arrow 8" descr="left arrow pointing at 9 months listed next to CH35 on a 311 BDN screen" title="prior va trng"/>
          <p:cNvSpPr/>
          <p:nvPr/>
        </p:nvSpPr>
        <p:spPr>
          <a:xfrm>
            <a:off x="4788478" y="3277245"/>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0" name="Left Arrow 9" descr="36 months displayed on a 311 BDN screen&#10;" title="Original entitlement"/>
          <p:cNvSpPr/>
          <p:nvPr/>
        </p:nvSpPr>
        <p:spPr>
          <a:xfrm>
            <a:off x="4734792" y="5782969"/>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8"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277597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Processing Entitlement Adjustments for Original Claims</a:t>
            </a:r>
            <a:br>
              <a:rPr lang="en-US" sz="2000" dirty="0"/>
            </a:br>
            <a:r>
              <a:rPr lang="en-US" sz="2000" dirty="0"/>
              <a:t>with Less than 12 months of Chapter 31</a:t>
            </a:r>
          </a:p>
        </p:txBody>
      </p:sp>
      <p:sp>
        <p:nvSpPr>
          <p:cNvPr id="11" name="TextBox 10"/>
          <p:cNvSpPr txBox="1"/>
          <p:nvPr/>
        </p:nvSpPr>
        <p:spPr>
          <a:xfrm>
            <a:off x="457200" y="1203107"/>
            <a:ext cx="8229600" cy="854080"/>
          </a:xfrm>
          <a:prstGeom prst="rect">
            <a:avLst/>
          </a:prstGeom>
          <a:noFill/>
        </p:spPr>
        <p:txBody>
          <a:bodyPr wrap="square" rtlCol="0">
            <a:spAutoFit/>
          </a:bodyPr>
          <a:lstStyle/>
          <a:p>
            <a:r>
              <a:rPr lang="en-US" sz="1650" dirty="0">
                <a:latin typeface="Arial" panose="020B0604020202020204" pitchFamily="34" charset="0"/>
                <a:cs typeface="Arial" panose="020B0604020202020204" pitchFamily="34" charset="0"/>
              </a:rPr>
              <a:t>0 </a:t>
            </a:r>
            <a:r>
              <a:rPr lang="en-US" sz="1650" u="sng" dirty="0">
                <a:latin typeface="Arial" panose="020B0604020202020204" pitchFamily="34" charset="0"/>
                <a:cs typeface="Arial" panose="020B0604020202020204" pitchFamily="34" charset="0"/>
              </a:rPr>
              <a:t>&lt;</a:t>
            </a:r>
            <a:r>
              <a:rPr lang="en-US" sz="1650" dirty="0">
                <a:latin typeface="Arial" panose="020B0604020202020204" pitchFamily="34" charset="0"/>
                <a:cs typeface="Arial" panose="020B0604020202020204" pitchFamily="34" charset="0"/>
              </a:rPr>
              <a:t> 12months of previous entitlement used under CH31—</a:t>
            </a:r>
          </a:p>
          <a:p>
            <a:r>
              <a:rPr lang="en-US" sz="1650" dirty="0">
                <a:latin typeface="Arial" panose="020B0604020202020204" pitchFamily="34" charset="0"/>
                <a:cs typeface="Arial" panose="020B0604020202020204" pitchFamily="34" charset="0"/>
              </a:rPr>
              <a:t>Enter </a:t>
            </a:r>
            <a:r>
              <a:rPr lang="en-US" sz="1650" dirty="0">
                <a:solidFill>
                  <a:srgbClr val="FF0000"/>
                </a:solidFill>
                <a:latin typeface="Arial" panose="020B0604020202020204" pitchFamily="34" charset="0"/>
                <a:cs typeface="Arial" panose="020B0604020202020204" pitchFamily="34" charset="0"/>
              </a:rPr>
              <a:t>09-00</a:t>
            </a:r>
            <a:r>
              <a:rPr lang="en-US" sz="1650" dirty="0">
                <a:latin typeface="Arial" panose="020B0604020202020204" pitchFamily="34" charset="0"/>
                <a:cs typeface="Arial" panose="020B0604020202020204" pitchFamily="34" charset="0"/>
              </a:rPr>
              <a:t> next to “Chap 35 Mos” under “Prior VA Trng”  to adjust Original Entitlement to 36-00.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7187"/>
            <a:ext cx="8229600" cy="4104409"/>
          </a:xfrm>
          <a:prstGeom prst="rect">
            <a:avLst/>
          </a:prstGeom>
          <a:ln>
            <a:noFill/>
          </a:ln>
        </p:spPr>
      </p:pic>
      <p:sp>
        <p:nvSpPr>
          <p:cNvPr id="9" name="Left Arrow 8" descr="left arrow pointing at 9 months listed next to CH35 on a 311 BDN screen" title="prior va trng"/>
          <p:cNvSpPr/>
          <p:nvPr/>
        </p:nvSpPr>
        <p:spPr>
          <a:xfrm>
            <a:off x="4696823" y="3081675"/>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0" name="Left Arrow 9" descr="36 months displayed on a 311 BDN screen&#10;" title="Original entitlement"/>
          <p:cNvSpPr/>
          <p:nvPr/>
        </p:nvSpPr>
        <p:spPr>
          <a:xfrm>
            <a:off x="4765964" y="5744869"/>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8"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133717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 Month Rule Workaround Job Aid</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Section 202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65860"/>
            <a:ext cx="4314325" cy="4526280"/>
          </a:xfrm>
          <a:prstGeom prst="rect">
            <a:avLst/>
          </a:prstGeom>
        </p:spPr>
      </p:pic>
      <p:sp>
        <p:nvSpPr>
          <p:cNvPr id="3" name="TextBox 2"/>
          <p:cNvSpPr txBox="1"/>
          <p:nvPr/>
        </p:nvSpPr>
        <p:spPr>
          <a:xfrm>
            <a:off x="304800" y="1613119"/>
            <a:ext cx="4038600" cy="3631763"/>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81-Month Rule Job Aid should still be used to assist with calculations of CH35 entitlement.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When “Expected CH35 original entitlement is” greater than 36 months, adjust the 311 screen entries appropriately to restrict original entitlement to 36 months for those first enrolled August 1, 2018 or later.</a:t>
            </a:r>
          </a:p>
        </p:txBody>
      </p:sp>
    </p:spTree>
    <p:extLst>
      <p:ext uri="{BB962C8B-B14F-4D97-AF65-F5344CB8AC3E}">
        <p14:creationId xmlns:p14="http://schemas.microsoft.com/office/powerpoint/2010/main" val="29404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Processing Entitlement Adjustments for Original Claims </a:t>
            </a:r>
            <a:br>
              <a:rPr lang="en-US" sz="2000" dirty="0"/>
            </a:br>
            <a:r>
              <a:rPr lang="en-US" sz="2000" dirty="0"/>
              <a:t>with More than 45 months</a:t>
            </a:r>
          </a:p>
        </p:txBody>
      </p:sp>
      <p:sp>
        <p:nvSpPr>
          <p:cNvPr id="11" name="TextBox 10"/>
          <p:cNvSpPr txBox="1"/>
          <p:nvPr/>
        </p:nvSpPr>
        <p:spPr>
          <a:xfrm>
            <a:off x="457200" y="1195378"/>
            <a:ext cx="8229600" cy="1107996"/>
          </a:xfrm>
          <a:prstGeom prst="rect">
            <a:avLst/>
          </a:prstGeom>
          <a:noFill/>
        </p:spPr>
        <p:txBody>
          <a:bodyPr wrap="square" rtlCol="0">
            <a:spAutoFit/>
          </a:bodyPr>
          <a:lstStyle/>
          <a:p>
            <a:r>
              <a:rPr lang="en-US" sz="1650" u="sng" dirty="0">
                <a:latin typeface="Arial" panose="020B0604020202020204" pitchFamily="34" charset="0"/>
                <a:cs typeface="Arial" panose="020B0604020202020204" pitchFamily="34" charset="0"/>
              </a:rPr>
              <a:t>&gt;</a:t>
            </a:r>
            <a:r>
              <a:rPr lang="en-US" sz="1650" dirty="0">
                <a:latin typeface="Arial" panose="020B0604020202020204" pitchFamily="34" charset="0"/>
                <a:cs typeface="Arial" panose="020B0604020202020204" pitchFamily="34" charset="0"/>
              </a:rPr>
              <a:t>45 months of previous entitlement used under any combination of benefits other than CH31—</a:t>
            </a:r>
          </a:p>
          <a:p>
            <a:r>
              <a:rPr lang="en-US" sz="1650" dirty="0">
                <a:latin typeface="Arial" panose="020B0604020202020204" pitchFamily="34" charset="0"/>
                <a:cs typeface="Arial" panose="020B0604020202020204" pitchFamily="34" charset="0"/>
              </a:rPr>
              <a:t>Use the 81 month Job Aid to calculate the amount of entitlement to enter next to “Other” under “Prior VA Trng”. Do NOT enter 09-00.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03375"/>
            <a:ext cx="8229600" cy="3868826"/>
          </a:xfrm>
          <a:prstGeom prst="rect">
            <a:avLst/>
          </a:prstGeom>
        </p:spPr>
      </p:pic>
      <p:sp>
        <p:nvSpPr>
          <p:cNvPr id="9" name="Left Arrow 8" descr="An arrow pointed next to 14 months by other  prior va training on a 311 BDN screen for more than 12 months previous entitlement used" title="14 months"/>
          <p:cNvSpPr/>
          <p:nvPr/>
        </p:nvSpPr>
        <p:spPr>
          <a:xfrm>
            <a:off x="4682993" y="3465195"/>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0" name="Left Arrow 9" descr="An arrow pointed next to 25 months by original entitlement on a 311 BDN screen for more than 12 months previous entitlement used" title="Original entitlement"/>
          <p:cNvSpPr/>
          <p:nvPr/>
        </p:nvSpPr>
        <p:spPr>
          <a:xfrm>
            <a:off x="4682993" y="5715000"/>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8" name="Footer Placeholder 4"/>
          <p:cNvSpPr>
            <a:spLocks noGrp="1"/>
          </p:cNvSpPr>
          <p:nvPr>
            <p:ph type="ftr" sz="quarter" idx="3"/>
          </p:nvPr>
        </p:nvSpPr>
        <p:spPr>
          <a:xfrm>
            <a:off x="76200" y="6591099"/>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427207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Processing Entitlement Adjustments for Original Claims </a:t>
            </a:r>
            <a:br>
              <a:rPr lang="en-US" sz="2000" dirty="0"/>
            </a:br>
            <a:r>
              <a:rPr lang="en-US" sz="2000" dirty="0"/>
              <a:t>with More than 12 months of Chapter 31</a:t>
            </a:r>
          </a:p>
        </p:txBody>
      </p:sp>
      <p:sp>
        <p:nvSpPr>
          <p:cNvPr id="11" name="TextBox 10"/>
          <p:cNvSpPr txBox="1"/>
          <p:nvPr/>
        </p:nvSpPr>
        <p:spPr>
          <a:xfrm>
            <a:off x="457200" y="1219200"/>
            <a:ext cx="8229600" cy="600164"/>
          </a:xfrm>
          <a:prstGeom prst="rect">
            <a:avLst/>
          </a:prstGeom>
          <a:noFill/>
        </p:spPr>
        <p:txBody>
          <a:bodyPr wrap="square" rtlCol="0">
            <a:spAutoFit/>
          </a:bodyPr>
          <a:lstStyle/>
          <a:p>
            <a:r>
              <a:rPr lang="en-US" sz="1650" dirty="0">
                <a:latin typeface="Arial" panose="020B0604020202020204" pitchFamily="34" charset="0"/>
                <a:cs typeface="Arial" panose="020B0604020202020204" pitchFamily="34" charset="0"/>
              </a:rPr>
              <a:t> </a:t>
            </a:r>
            <a:r>
              <a:rPr lang="en-US" sz="1650" u="sng" dirty="0">
                <a:latin typeface="Arial" panose="020B0604020202020204" pitchFamily="34" charset="0"/>
                <a:cs typeface="Arial" panose="020B0604020202020204" pitchFamily="34" charset="0"/>
              </a:rPr>
              <a:t>&gt;</a:t>
            </a:r>
            <a:r>
              <a:rPr lang="en-US" sz="1650" dirty="0">
                <a:latin typeface="Arial" panose="020B0604020202020204" pitchFamily="34" charset="0"/>
                <a:cs typeface="Arial" panose="020B0604020202020204" pitchFamily="34" charset="0"/>
              </a:rPr>
              <a:t> 12 months of previous entitlement used under CH31—</a:t>
            </a:r>
          </a:p>
          <a:p>
            <a:r>
              <a:rPr lang="en-US" sz="1650" dirty="0">
                <a:latin typeface="Arial" panose="020B0604020202020204" pitchFamily="34" charset="0"/>
                <a:cs typeface="Arial" panose="020B0604020202020204" pitchFamily="34" charset="0"/>
              </a:rPr>
              <a:t>Enter the entitlement used next to “Other” under “Prior VA Trng”.  Do NOT enter 09-00.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19364"/>
            <a:ext cx="8229600" cy="4352836"/>
          </a:xfrm>
          <a:prstGeom prst="rect">
            <a:avLst/>
          </a:prstGeom>
        </p:spPr>
      </p:pic>
      <p:sp>
        <p:nvSpPr>
          <p:cNvPr id="9" name="Left Arrow 8" descr="An arrow pointed next to 12 months by other  prior va training on a 311 BDN screen for CH31" title="311"/>
          <p:cNvSpPr/>
          <p:nvPr/>
        </p:nvSpPr>
        <p:spPr>
          <a:xfrm>
            <a:off x="4684463" y="3112770"/>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0" name="Left Arrow 9" descr="An arrow pointed next to 36months by original entitlement on a 311 BDN screen for CH31" title="311"/>
          <p:cNvSpPr/>
          <p:nvPr/>
        </p:nvSpPr>
        <p:spPr>
          <a:xfrm>
            <a:off x="4722563" y="5806440"/>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8" name="Footer Placeholder 4"/>
          <p:cNvSpPr>
            <a:spLocks noGrp="1"/>
          </p:cNvSpPr>
          <p:nvPr>
            <p:ph type="ftr" sz="quarter" idx="3"/>
          </p:nvPr>
        </p:nvSpPr>
        <p:spPr>
          <a:xfrm>
            <a:off x="76200" y="6591099"/>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357586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Aid Examples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165860"/>
            <a:ext cx="4114800" cy="4526280"/>
          </a:xfrm>
        </p:spPr>
      </p:pic>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Section 202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099" y="1165860"/>
            <a:ext cx="4114301" cy="4526280"/>
          </a:xfrm>
          <a:prstGeom prst="rect">
            <a:avLst/>
          </a:prstGeom>
        </p:spPr>
      </p:pic>
      <p:sp>
        <p:nvSpPr>
          <p:cNvPr id="9" name="Left Arrow 8" descr="An arrow pointed next to 14 months by other  prior va training on a 311 BDN screen for more than 12 months previous entitlement used" title="14 months"/>
          <p:cNvSpPr/>
          <p:nvPr/>
        </p:nvSpPr>
        <p:spPr>
          <a:xfrm>
            <a:off x="3056123" y="2748915"/>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0" name="Left Arrow 9" descr="An arrow pointed next to 14 months by other  prior va training on a 311 BDN screen for more than 12 months previous entitlement used" title="14 months"/>
          <p:cNvSpPr/>
          <p:nvPr/>
        </p:nvSpPr>
        <p:spPr>
          <a:xfrm>
            <a:off x="3056123" y="3562350"/>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1" name="Left Arrow 10" descr="An arrow pointed next to 14 months by other  prior va training on a 311 BDN screen for more than 12 months previous entitlement used" title="14 months"/>
          <p:cNvSpPr/>
          <p:nvPr/>
        </p:nvSpPr>
        <p:spPr>
          <a:xfrm>
            <a:off x="3027548" y="4572000"/>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2" name="Left Arrow 11" descr="An arrow pointed next to 14 months by other  prior va training on a 311 BDN screen for more than 12 months previous entitlement used" title="14 months"/>
          <p:cNvSpPr/>
          <p:nvPr/>
        </p:nvSpPr>
        <p:spPr>
          <a:xfrm>
            <a:off x="3027548" y="5465445"/>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3" name="Left Arrow 12" descr="An arrow pointed next to 14 months by other  prior va training on a 311 BDN screen for more than 12 months previous entitlement used" title="14 months"/>
          <p:cNvSpPr/>
          <p:nvPr/>
        </p:nvSpPr>
        <p:spPr>
          <a:xfrm>
            <a:off x="7538085" y="5465445"/>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4" name="Left Arrow 13" descr="An arrow pointed next to 14 months by other  prior va training on a 311 BDN screen for more than 12 months previous entitlement used" title="14 months"/>
          <p:cNvSpPr/>
          <p:nvPr/>
        </p:nvSpPr>
        <p:spPr>
          <a:xfrm>
            <a:off x="7543800" y="4674870"/>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5" name="Left Arrow 14" descr="An arrow pointed next to 14 months by other  prior va training on a 311 BDN screen for more than 12 months previous entitlement used" title="14 months"/>
          <p:cNvSpPr/>
          <p:nvPr/>
        </p:nvSpPr>
        <p:spPr>
          <a:xfrm>
            <a:off x="7566660" y="3007995"/>
            <a:ext cx="365760" cy="18288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5932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a:xfrm>
            <a:off x="457200" y="1166019"/>
            <a:ext cx="8229600" cy="4525963"/>
          </a:xfrm>
        </p:spPr>
        <p:txBody>
          <a:bodyPr/>
          <a:lstStyle/>
          <a:p>
            <a:pPr marL="0" indent="0">
              <a:buNone/>
            </a:pPr>
            <a:r>
              <a:rPr lang="en-US" dirty="0"/>
              <a:t>At the end of this lesson, you will be able to:</a:t>
            </a:r>
          </a:p>
          <a:p>
            <a:pPr marL="0" indent="0">
              <a:buNone/>
            </a:pPr>
            <a:endParaRPr lang="en-US" dirty="0"/>
          </a:p>
          <a:p>
            <a:r>
              <a:rPr lang="en-US" dirty="0"/>
              <a:t>Identify when a claimant is eligible for 36 months vs 45 months of entitlement</a:t>
            </a:r>
          </a:p>
          <a:p>
            <a:r>
              <a:rPr lang="en-US" dirty="0"/>
              <a:t>Determine if any adjustments should be made in the Benefits Delivery Network (BDN) and create (or adjust) as needed</a:t>
            </a:r>
          </a:p>
          <a:p>
            <a:r>
              <a:rPr lang="en-US" dirty="0"/>
              <a:t>Modify the Certificates of Eligibility (COEs) or send additional letters</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1615616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35 COEs only</a:t>
            </a:r>
          </a:p>
        </p:txBody>
      </p:sp>
      <p:sp>
        <p:nvSpPr>
          <p:cNvPr id="3" name="Content Placeholder 2"/>
          <p:cNvSpPr>
            <a:spLocks noGrp="1"/>
          </p:cNvSpPr>
          <p:nvPr>
            <p:ph idx="1"/>
          </p:nvPr>
        </p:nvSpPr>
        <p:spPr/>
        <p:txBody>
          <a:bodyPr>
            <a:normAutofit fontScale="25000" lnSpcReduction="20000"/>
          </a:bodyPr>
          <a:lstStyle/>
          <a:p>
            <a:pPr marL="228600" indent="0">
              <a:lnSpc>
                <a:spcPct val="120000"/>
              </a:lnSpc>
              <a:spcBef>
                <a:spcPts val="0"/>
              </a:spcBef>
              <a:buNone/>
            </a:pPr>
            <a:r>
              <a:rPr lang="en-US" sz="7600" dirty="0"/>
              <a:t>Under the Certificate of Eligibility paragraph replace the sentence below:</a:t>
            </a:r>
          </a:p>
          <a:p>
            <a:pPr lvl="1">
              <a:lnSpc>
                <a:spcPct val="120000"/>
              </a:lnSpc>
              <a:spcBef>
                <a:spcPts val="0"/>
              </a:spcBef>
            </a:pPr>
            <a:r>
              <a:rPr lang="en-US" sz="7600" dirty="0"/>
              <a:t>This certifies that you are entitled to benefits for an approved program of education or training under the Dependents Educational Assistance Program (DEA). You have 45 months and 0 days of full time benefits.</a:t>
            </a:r>
          </a:p>
          <a:p>
            <a:pPr marL="228600" indent="0">
              <a:lnSpc>
                <a:spcPct val="120000"/>
              </a:lnSpc>
              <a:spcBef>
                <a:spcPts val="0"/>
              </a:spcBef>
              <a:buNone/>
            </a:pPr>
            <a:r>
              <a:rPr lang="en-US" sz="7600" dirty="0"/>
              <a:t>With the following: </a:t>
            </a:r>
          </a:p>
          <a:p>
            <a:pPr lvl="1">
              <a:lnSpc>
                <a:spcPct val="120000"/>
              </a:lnSpc>
              <a:spcBef>
                <a:spcPts val="0"/>
              </a:spcBef>
            </a:pPr>
            <a:r>
              <a:rPr lang="en-US" sz="7600" i="1" dirty="0"/>
              <a:t>You will have 45 months and 0 days of full time benefits if you begin using your entitlement (attending a training program) prior to August 1, 2018; you will have 36 months of full time benefits if you begin using your entitlement (attending a training program) on or after August 1, 2018.</a:t>
            </a:r>
          </a:p>
          <a:p>
            <a:pPr marL="228600" indent="0">
              <a:lnSpc>
                <a:spcPct val="120000"/>
              </a:lnSpc>
              <a:buNone/>
            </a:pPr>
            <a:r>
              <a:rPr lang="en-US" sz="6400" dirty="0"/>
              <a:t>NOTE: Ensure original entitlement is adjusted to 36 months by editing the 311 screen prior to entering enrollments when training commences on or after August 1, 2018.</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5"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415334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0"/>
            <a:r>
              <a:rPr lang="en-US" dirty="0"/>
              <a:t>Chapter 35 Award Letter-</a:t>
            </a:r>
            <a:br>
              <a:rPr lang="en-US" dirty="0"/>
            </a:br>
            <a:r>
              <a:rPr lang="en-US" dirty="0"/>
              <a:t>(COE previously issued)</a:t>
            </a:r>
          </a:p>
        </p:txBody>
      </p:sp>
      <p:sp>
        <p:nvSpPr>
          <p:cNvPr id="3" name="Content Placeholder 2"/>
          <p:cNvSpPr>
            <a:spLocks noGrp="1"/>
          </p:cNvSpPr>
          <p:nvPr>
            <p:ph idx="1"/>
          </p:nvPr>
        </p:nvSpPr>
        <p:spPr/>
        <p:txBody>
          <a:bodyPr>
            <a:normAutofit fontScale="92500" lnSpcReduction="20000"/>
          </a:bodyPr>
          <a:lstStyle/>
          <a:p>
            <a:pPr marL="228600" indent="0">
              <a:buNone/>
            </a:pPr>
            <a:r>
              <a:rPr lang="en-US" dirty="0"/>
              <a:t>When processing a VA Form 1999 (00 award line – first enrollment) for a Chapter 35 claimant who previously received a COE </a:t>
            </a:r>
            <a:r>
              <a:rPr lang="en-US" i="1" dirty="0"/>
              <a:t>and was advised they would have 45 months of entitlement:</a:t>
            </a:r>
          </a:p>
          <a:p>
            <a:pPr lvl="1"/>
            <a:r>
              <a:rPr lang="en-US" dirty="0"/>
              <a:t>If the enrollment term begins before August 1, 2018, there is no additional letter or extra steps to be taken in BDN</a:t>
            </a:r>
          </a:p>
          <a:p>
            <a:pPr lvl="1"/>
            <a:r>
              <a:rPr lang="en-US" dirty="0"/>
              <a:t>If the enrollment term begins on or after August 1, 2018, take the following steps: </a:t>
            </a:r>
          </a:p>
          <a:p>
            <a:pPr lvl="2"/>
            <a:r>
              <a:rPr lang="en-US" dirty="0"/>
              <a:t>Allow the BDN letter to go out. Also send the letter attached to the </a:t>
            </a:r>
            <a:r>
              <a:rPr lang="en-US" dirty="0">
                <a:hlinkClick r:id="rId3"/>
              </a:rPr>
              <a:t>March 5, 2018, Policy Advisory</a:t>
            </a:r>
            <a:r>
              <a:rPr lang="en-US" dirty="0"/>
              <a:t>, which explains why they are receiving fewer months of entitlement than initially told in their COE.</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5"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4088181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Chapter 35 Award Letter </a:t>
            </a:r>
            <a:br>
              <a:rPr lang="en-US" dirty="0"/>
            </a:br>
            <a:r>
              <a:rPr lang="en-US" dirty="0"/>
              <a:t>(COE and 1999 at same time) </a:t>
            </a:r>
          </a:p>
        </p:txBody>
      </p:sp>
      <p:sp>
        <p:nvSpPr>
          <p:cNvPr id="3" name="Content Placeholder 2"/>
          <p:cNvSpPr>
            <a:spLocks noGrp="1"/>
          </p:cNvSpPr>
          <p:nvPr>
            <p:ph idx="1"/>
          </p:nvPr>
        </p:nvSpPr>
        <p:spPr/>
        <p:txBody>
          <a:bodyPr>
            <a:normAutofit fontScale="92500" lnSpcReduction="10000"/>
          </a:bodyPr>
          <a:lstStyle/>
          <a:p>
            <a:pPr marL="228600" indent="0">
              <a:buNone/>
            </a:pPr>
            <a:r>
              <a:rPr lang="en-US" dirty="0"/>
              <a:t>When processing a VA Form 1999 (00 award line – first enrollment) for a Chapter 35 claimant where the application and enrollment cert are being processed at the same time. </a:t>
            </a:r>
          </a:p>
          <a:p>
            <a:pPr lvl="1"/>
            <a:r>
              <a:rPr lang="en-US" dirty="0"/>
              <a:t>If the enrollment term begins before August 1, 2018, process normally. There are no additional letters or BDN steps.</a:t>
            </a:r>
          </a:p>
          <a:p>
            <a:pPr lvl="1"/>
            <a:r>
              <a:rPr lang="en-US" dirty="0"/>
              <a:t>If the enrollment term begins on or after August 1, 2018, take the following steps:  </a:t>
            </a:r>
          </a:p>
          <a:p>
            <a:pPr lvl="2"/>
            <a:r>
              <a:rPr lang="en-US" dirty="0"/>
              <a:t>Allow the BDN letter to go out. There is no need for an additional letter, as these claimants have never previously been told how much entitlement they were to receive. </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5"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205021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References</a:t>
            </a:r>
          </a:p>
        </p:txBody>
      </p:sp>
      <p:sp>
        <p:nvSpPr>
          <p:cNvPr id="3" name="Content Placeholder 2"/>
          <p:cNvSpPr>
            <a:spLocks noGrp="1"/>
          </p:cNvSpPr>
          <p:nvPr>
            <p:ph idx="1"/>
          </p:nvPr>
        </p:nvSpPr>
        <p:spPr>
          <a:xfrm>
            <a:off x="457200" y="1166019"/>
            <a:ext cx="8229600" cy="4525963"/>
          </a:xfrm>
        </p:spPr>
        <p:txBody>
          <a:bodyPr>
            <a:normAutofit lnSpcReduction="10000"/>
          </a:bodyPr>
          <a:lstStyle/>
          <a:p>
            <a:pPr lvl="0"/>
            <a:r>
              <a:rPr lang="en-US" sz="2000" u="sng" dirty="0">
                <a:hlinkClick r:id="rId3"/>
              </a:rPr>
              <a:t>38 USC 3511: Duration of educational assistance under Chapter 35</a:t>
            </a:r>
            <a:endParaRPr lang="en-US" sz="2000" dirty="0"/>
          </a:p>
          <a:p>
            <a:pPr lvl="0"/>
            <a:r>
              <a:rPr lang="en-US" sz="2000" u="sng" dirty="0">
                <a:hlinkClick r:id="rId4"/>
              </a:rPr>
              <a:t>Harry W Colmery Veterans Educational Assistance Act of 2017</a:t>
            </a:r>
            <a:endParaRPr lang="en-US" sz="2000" dirty="0"/>
          </a:p>
          <a:p>
            <a:pPr lvl="0"/>
            <a:r>
              <a:rPr lang="en-US" sz="2000" u="sng" dirty="0">
                <a:hlinkClick r:id="rId5"/>
              </a:rPr>
              <a:t>H.R. 1627- Public Law 112-154 Section 401</a:t>
            </a:r>
            <a:endParaRPr lang="en-US" sz="2000" dirty="0"/>
          </a:p>
          <a:p>
            <a:pPr lvl="0"/>
            <a:r>
              <a:rPr lang="en-US" sz="2000" u="sng" dirty="0">
                <a:hlinkClick r:id="rId6"/>
              </a:rPr>
              <a:t>38 CFR 21.3044 Entitlement</a:t>
            </a:r>
            <a:r>
              <a:rPr lang="en-US" sz="2000" u="sng" dirty="0"/>
              <a:t>  </a:t>
            </a:r>
            <a:endParaRPr lang="en-US" sz="2000" dirty="0"/>
          </a:p>
          <a:p>
            <a:pPr lvl="0"/>
            <a:r>
              <a:rPr lang="en-US" sz="2000" u="sng" dirty="0">
                <a:hlinkClick r:id="rId7"/>
              </a:rPr>
              <a:t>M22-4 Part 7- Chapter 35 BDN Processing</a:t>
            </a:r>
            <a:endParaRPr lang="en-US" sz="2000" dirty="0"/>
          </a:p>
          <a:p>
            <a:r>
              <a:rPr lang="en-US" sz="2000" u="sng" dirty="0">
                <a:hlinkClick r:id="rId8"/>
              </a:rPr>
              <a:t>311 Chapter 35 Eligibility Screen</a:t>
            </a:r>
            <a:endParaRPr lang="en-US" sz="2000" u="sng" dirty="0"/>
          </a:p>
          <a:p>
            <a:r>
              <a:rPr lang="en-US" sz="2000" u="sng" dirty="0">
                <a:hlinkClick r:id="rId9"/>
              </a:rPr>
              <a:t>38 USC 3695</a:t>
            </a:r>
            <a:endParaRPr lang="en-US" sz="2000" u="sng" dirty="0"/>
          </a:p>
          <a:p>
            <a:r>
              <a:rPr lang="en-US" sz="2000" u="sng" dirty="0">
                <a:hlinkClick r:id="rId10"/>
              </a:rPr>
              <a:t>Procedural Advisory : Implementing the 81 Month Rule for Survivors’ and Dependents’ Educational Assistance Program Beneficiaries </a:t>
            </a:r>
            <a:endParaRPr lang="en-US" sz="2000" u="sng" dirty="0"/>
          </a:p>
          <a:p>
            <a:r>
              <a:rPr lang="en-US" sz="2000" dirty="0"/>
              <a:t>81-Month Rule Job Aid</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5"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303816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marL="0" indent="0">
              <a:buNone/>
            </a:pPr>
            <a:r>
              <a:rPr lang="en-US" dirty="0">
                <a:latin typeface="Arial" panose="020B0604020202020204" pitchFamily="34" charset="0"/>
              </a:rPr>
              <a:t>Today you:</a:t>
            </a:r>
          </a:p>
          <a:p>
            <a:pPr marL="0" indent="0">
              <a:buNone/>
            </a:pPr>
            <a:endParaRPr lang="en-US" dirty="0">
              <a:latin typeface="Arial" panose="020B0604020202020204" pitchFamily="34" charset="0"/>
            </a:endParaRPr>
          </a:p>
          <a:p>
            <a:r>
              <a:rPr lang="en-US" dirty="0"/>
              <a:t>Identified when a claimant is eligible for 36 months vs 45 months of entitlement</a:t>
            </a:r>
          </a:p>
          <a:p>
            <a:r>
              <a:rPr lang="en-US" dirty="0"/>
              <a:t>Determined if any adjustments should be made in the Benefits Delivery Network (BDN) and create (or adjust) as needed</a:t>
            </a:r>
          </a:p>
          <a:p>
            <a:r>
              <a:rPr lang="en-US" dirty="0"/>
              <a:t>Modified the Certificates of Eligibility (COEs) or send additional letters</a:t>
            </a:r>
          </a:p>
          <a:p>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5"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280456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Content Placeholder 5" descr="Multiple question marks" title="Ques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38839"/>
            <a:ext cx="8229600" cy="2580322"/>
          </a:xfrm>
        </p:spPr>
      </p:pic>
      <p:sp>
        <p:nvSpPr>
          <p:cNvPr id="4" name="Slide Number Placeholder 3"/>
          <p:cNvSpPr>
            <a:spLocks noGrp="1"/>
          </p:cNvSpPr>
          <p:nvPr>
            <p:ph type="sldNum" sz="quarter" idx="12"/>
          </p:nvPr>
        </p:nvSpPr>
        <p:spPr/>
        <p:txBody>
          <a:bodyPr/>
          <a:lstStyle/>
          <a:p>
            <a:fld id="{3FE40F6C-36E6-4965-9D21-698197C3108F}" type="slidenum">
              <a:rPr lang="en-US" smtClean="0">
                <a:solidFill>
                  <a:prstClr val="white"/>
                </a:solidFill>
              </a:rPr>
              <a:pPr/>
              <a:t>25</a:t>
            </a:fld>
            <a:endParaRPr lang="en-US" dirty="0">
              <a:solidFill>
                <a:prstClr val="white"/>
              </a:solidFill>
            </a:endParaRPr>
          </a:p>
        </p:txBody>
      </p:sp>
      <p:sp>
        <p:nvSpPr>
          <p:cNvPr id="7"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925763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TMS Assessment and Survey</a:t>
            </a:r>
          </a:p>
        </p:txBody>
      </p:sp>
      <p:sp>
        <p:nvSpPr>
          <p:cNvPr id="3" name="Content Placeholder 2"/>
          <p:cNvSpPr>
            <a:spLocks noGrp="1"/>
          </p:cNvSpPr>
          <p:nvPr>
            <p:ph idx="1"/>
          </p:nvPr>
        </p:nvSpPr>
        <p:spPr/>
        <p:txBody>
          <a:bodyPr/>
          <a:lstStyle/>
          <a:p>
            <a:r>
              <a:rPr lang="en-US" dirty="0">
                <a:latin typeface="Arial" panose="020B0604020202020204" pitchFamily="34" charset="0"/>
              </a:rPr>
              <a:t>The assessment and survey have been assigned to you in TMS.</a:t>
            </a:r>
          </a:p>
          <a:p>
            <a:r>
              <a:rPr lang="en-US" dirty="0">
                <a:latin typeface="Arial" panose="020B0604020202020204" pitchFamily="34" charset="0"/>
              </a:rPr>
              <a:t>The assessment is comprised of scenario-based questions.</a:t>
            </a:r>
          </a:p>
          <a:p>
            <a:r>
              <a:rPr lang="en-US" dirty="0">
                <a:latin typeface="Arial" panose="020B0604020202020204" pitchFamily="34" charset="0"/>
              </a:rPr>
              <a:t>The questions are based on the information you learned today.</a:t>
            </a:r>
          </a:p>
          <a:p>
            <a:r>
              <a:rPr lang="en-US" dirty="0">
                <a:latin typeface="Arial" panose="020B0604020202020204" pitchFamily="34" charset="0"/>
              </a:rPr>
              <a:t>You should be able to complete the assessment and survey within 30 minutes.</a:t>
            </a:r>
          </a:p>
          <a:p>
            <a:r>
              <a:rPr lang="en-US" dirty="0">
                <a:latin typeface="Arial" panose="020B0604020202020204" pitchFamily="34" charset="0"/>
              </a:rPr>
              <a:t>Be sure to complete both the assessment and the survey in TMS to receive credit for this training.</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5"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130914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 Verbiage</a:t>
            </a:r>
          </a:p>
        </p:txBody>
      </p:sp>
      <p:sp>
        <p:nvSpPr>
          <p:cNvPr id="3" name="Content Placeholder 2"/>
          <p:cNvSpPr>
            <a:spLocks noGrp="1"/>
          </p:cNvSpPr>
          <p:nvPr>
            <p:ph idx="1"/>
          </p:nvPr>
        </p:nvSpPr>
        <p:spPr>
          <a:xfrm>
            <a:off x="457200" y="1166019"/>
            <a:ext cx="8229600" cy="4525963"/>
          </a:xfrm>
        </p:spPr>
        <p:txBody>
          <a:bodyPr>
            <a:normAutofit fontScale="25000" lnSpcReduction="20000"/>
          </a:bodyPr>
          <a:lstStyle/>
          <a:p>
            <a:pPr marL="228600" indent="0">
              <a:lnSpc>
                <a:spcPct val="120000"/>
              </a:lnSpc>
              <a:buNone/>
              <a:defRPr/>
            </a:pPr>
            <a:r>
              <a:rPr lang="en-US" sz="6800" dirty="0"/>
              <a:t>SEC. 202. DURATION OF EDUCATIONAL ASSISTANCE UNDER SURVIVORS' AND DEPENDENTS' EDUCATIONAL ASSISTANCE PROGRAM.</a:t>
            </a:r>
          </a:p>
          <a:p>
            <a:pPr marL="228600" indent="0">
              <a:lnSpc>
                <a:spcPct val="120000"/>
              </a:lnSpc>
              <a:buNone/>
              <a:defRPr/>
            </a:pPr>
            <a:r>
              <a:rPr lang="en-US" sz="6800" dirty="0"/>
              <a:t>Section 3511(a)(1) is amended-</a:t>
            </a:r>
          </a:p>
          <a:p>
            <a:pPr marL="228600" indent="0">
              <a:lnSpc>
                <a:spcPct val="120000"/>
              </a:lnSpc>
              <a:buNone/>
              <a:defRPr/>
            </a:pPr>
            <a:r>
              <a:rPr lang="en-US" sz="6800" dirty="0"/>
              <a:t>(1) by striking ``chapter for'' and all that follows through the period and inserting ``chapter--''; and</a:t>
            </a:r>
          </a:p>
          <a:p>
            <a:pPr marL="228600" indent="0">
              <a:lnSpc>
                <a:spcPct val="120000"/>
              </a:lnSpc>
              <a:buNone/>
              <a:defRPr/>
            </a:pPr>
            <a:r>
              <a:rPr lang="en-US" sz="6800" dirty="0"/>
              <a:t>(2) by adding at the end the following new subparagraphs:</a:t>
            </a:r>
          </a:p>
          <a:p>
            <a:pPr marL="228600" indent="0">
              <a:lnSpc>
                <a:spcPct val="120000"/>
              </a:lnSpc>
              <a:buNone/>
              <a:defRPr/>
            </a:pPr>
            <a:r>
              <a:rPr lang="en-US" sz="6800" dirty="0"/>
              <a:t>            ``(A) in the case of a person who first enrolls in a program of education using such entitlement before August 1, 2018, for an aggregate period not in excess of 45 months (or to the equivalent thereof in part-time training); or</a:t>
            </a:r>
          </a:p>
          <a:p>
            <a:pPr marL="228600" indent="0">
              <a:lnSpc>
                <a:spcPct val="120000"/>
              </a:lnSpc>
              <a:buNone/>
              <a:defRPr/>
            </a:pPr>
            <a:r>
              <a:rPr lang="en-US" sz="6800" dirty="0"/>
              <a:t>            ``(B) in the case of a person who first enrolls in a program of education using such entitlement on or after August 1, 2018, for an aggregate period not in excess of 36 months (or to the equivalent thereof in part-time training).''.</a:t>
            </a:r>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solidFill>
                  <a:prstClr val="white"/>
                </a:solidFill>
              </a:rPr>
              <a:pPr/>
              <a:t>3</a:t>
            </a:fld>
            <a:endParaRPr lang="en-US" dirty="0">
              <a:solidFill>
                <a:prstClr val="white"/>
              </a:solidFill>
            </a:endParaRPr>
          </a:p>
        </p:txBody>
      </p:sp>
      <p:sp>
        <p:nvSpPr>
          <p:cNvPr id="5"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328122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Legislation-Entitlement</a:t>
            </a:r>
          </a:p>
        </p:txBody>
      </p:sp>
      <p:sp>
        <p:nvSpPr>
          <p:cNvPr id="3" name="Content Placeholder 2"/>
          <p:cNvSpPr>
            <a:spLocks noGrp="1"/>
          </p:cNvSpPr>
          <p:nvPr>
            <p:ph idx="1"/>
          </p:nvPr>
        </p:nvSpPr>
        <p:spPr>
          <a:xfrm>
            <a:off x="457200" y="1143000"/>
            <a:ext cx="8229600" cy="4114800"/>
          </a:xfrm>
        </p:spPr>
        <p:txBody>
          <a:bodyPr>
            <a:noAutofit/>
          </a:bodyPr>
          <a:lstStyle/>
          <a:p>
            <a:pPr marL="342900" indent="-342900">
              <a:spcBef>
                <a:spcPts val="1200"/>
              </a:spcBef>
              <a:spcAft>
                <a:spcPts val="1200"/>
              </a:spcAft>
              <a:buFont typeface="Arial" panose="020B0604020202020204" pitchFamily="34" charset="0"/>
              <a:buChar char="•"/>
              <a:defRPr/>
            </a:pPr>
            <a:r>
              <a:rPr lang="en-US" altLang="en-US" dirty="0"/>
              <a:t>Original entitlement under CH35 will be 36 months for those who first enter a program on or after             August 1, 2018.  </a:t>
            </a:r>
          </a:p>
          <a:p>
            <a:pPr marL="342900" indent="-342900">
              <a:spcBef>
                <a:spcPts val="1200"/>
              </a:spcBef>
              <a:spcAft>
                <a:spcPts val="1200"/>
              </a:spcAft>
              <a:buFont typeface="Arial" panose="020B0604020202020204" pitchFamily="34" charset="0"/>
              <a:buChar char="•"/>
              <a:defRPr/>
            </a:pPr>
            <a:r>
              <a:rPr lang="en-US" altLang="en-US" dirty="0"/>
              <a:t>Original entitlement under CH35 will be 45 months for those who began a program prior to August 1, 2018.</a:t>
            </a:r>
          </a:p>
          <a:p>
            <a:pPr marL="342900" indent="-342900">
              <a:spcBef>
                <a:spcPts val="1200"/>
              </a:spcBef>
              <a:spcAft>
                <a:spcPts val="1200"/>
              </a:spcAft>
              <a:buFont typeface="Arial" panose="020B0604020202020204" pitchFamily="34" charset="0"/>
              <a:buChar char="•"/>
            </a:pPr>
            <a:r>
              <a:rPr lang="en-US" altLang="en-US" dirty="0"/>
              <a:t>When entitlement exhausts, no extensions are granted.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9" name="Footer Placeholder 4"/>
          <p:cNvSpPr>
            <a:spLocks noGrp="1"/>
          </p:cNvSpPr>
          <p:nvPr>
            <p:ph type="ftr" sz="quarter" idx="3"/>
          </p:nvPr>
        </p:nvSpPr>
        <p:spPr>
          <a:prstGeom prst="rect">
            <a:avLst/>
          </a:prstGeom>
        </p:spPr>
        <p:txBody>
          <a:bodyPr/>
          <a:lstStyle>
            <a:lvl1pPr algn="l">
              <a:defRPr sz="1200"/>
            </a:lvl1pPr>
          </a:lstStyle>
          <a:p>
            <a:r>
              <a:rPr lang="en-US" sz="1400" dirty="0">
                <a:solidFill>
                  <a:schemeClr val="bg1"/>
                </a:solidFill>
              </a:rPr>
              <a:t>Section 202</a:t>
            </a:r>
          </a:p>
        </p:txBody>
      </p:sp>
      <p:graphicFrame>
        <p:nvGraphicFramePr>
          <p:cNvPr id="6" name="Content Placeholder 5" descr="Up arrow for Used entitlement before 8/1&#10;Down arrow for No used entitlement before 8/1" title="Arrows"/>
          <p:cNvGraphicFramePr>
            <a:graphicFrameLocks noGrp="1"/>
          </p:cNvGraphicFramePr>
          <p:nvPr>
            <p:ph idx="10"/>
            <p:extLst>
              <p:ext uri="{D42A27DB-BD31-4B8C-83A1-F6EECF244321}">
                <p14:modId xmlns:p14="http://schemas.microsoft.com/office/powerpoint/2010/main" val="467878476"/>
              </p:ext>
            </p:extLst>
          </p:nvPr>
        </p:nvGraphicFramePr>
        <p:xfrm>
          <a:off x="419100" y="4495800"/>
          <a:ext cx="83058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860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Combined Entitlement “81/48 Month Rules” </a:t>
            </a:r>
          </a:p>
        </p:txBody>
      </p:sp>
      <p:sp>
        <p:nvSpPr>
          <p:cNvPr id="3" name="Content Placeholder 2"/>
          <p:cNvSpPr>
            <a:spLocks noGrp="1"/>
          </p:cNvSpPr>
          <p:nvPr>
            <p:ph idx="1"/>
          </p:nvPr>
        </p:nvSpPr>
        <p:spPr>
          <a:xfrm>
            <a:off x="457200" y="1166019"/>
            <a:ext cx="8229600" cy="4525963"/>
          </a:xfrm>
        </p:spPr>
        <p:txBody>
          <a:bodyPr>
            <a:normAutofit/>
          </a:bodyPr>
          <a:lstStyle/>
          <a:p>
            <a:pPr>
              <a:defRPr/>
            </a:pPr>
            <a:r>
              <a:rPr lang="en-US" altLang="en-US" dirty="0"/>
              <a:t>Two or more benefit programs used [excluding Chapter 35 and Chapter 31] may not exceed 48 months. </a:t>
            </a:r>
          </a:p>
          <a:p>
            <a:pPr>
              <a:defRPr/>
            </a:pPr>
            <a:r>
              <a:rPr lang="en-US" altLang="en-US" dirty="0"/>
              <a:t>The aggregate of Chapter 35 used with other programs not including Chapter 31 may not exceed 81 months as long as the previous condition is met.</a:t>
            </a:r>
          </a:p>
          <a:p>
            <a:pPr>
              <a:spcAft>
                <a:spcPts val="1200"/>
              </a:spcAft>
              <a:defRPr/>
            </a:pPr>
            <a:r>
              <a:rPr lang="en-US" altLang="en-US" dirty="0"/>
              <a:t>Chapter 31 combined with any benefit program [includes Chapter 35] is limited to 48 months, except that Chapter 31 may provide additional months if determined necessary to complete a rehabilitation program.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9" name="Footer Placeholder 4"/>
          <p:cNvSpPr>
            <a:spLocks noGrp="1"/>
          </p:cNvSpPr>
          <p:nvPr>
            <p:ph type="ftr" sz="quarter" idx="3"/>
          </p:nvPr>
        </p:nvSpPr>
        <p:spPr>
          <a:prstGeom prst="rect">
            <a:avLst/>
          </a:prstGeom>
        </p:spPr>
        <p:txBody>
          <a:bodyPr/>
          <a:lstStyle>
            <a:lvl1pPr algn="l">
              <a:defRPr sz="1200"/>
            </a:lvl1pPr>
          </a:lstStyle>
          <a:p>
            <a:r>
              <a:rPr lang="en-US" sz="1400" dirty="0">
                <a:solidFill>
                  <a:schemeClr val="bg1"/>
                </a:solidFill>
              </a:rPr>
              <a:t>Section 202</a:t>
            </a:r>
          </a:p>
        </p:txBody>
      </p:sp>
    </p:spTree>
    <p:extLst>
      <p:ext uri="{BB962C8B-B14F-4D97-AF65-F5344CB8AC3E}">
        <p14:creationId xmlns:p14="http://schemas.microsoft.com/office/powerpoint/2010/main" val="122934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81 Month Rule </a:t>
            </a:r>
          </a:p>
        </p:txBody>
      </p:sp>
      <p:sp>
        <p:nvSpPr>
          <p:cNvPr id="3" name="Content Placeholder 2"/>
          <p:cNvSpPr>
            <a:spLocks noGrp="1"/>
          </p:cNvSpPr>
          <p:nvPr>
            <p:ph idx="1"/>
          </p:nvPr>
        </p:nvSpPr>
        <p:spPr/>
        <p:txBody>
          <a:bodyPr>
            <a:normAutofit/>
          </a:bodyPr>
          <a:lstStyle/>
          <a:p>
            <a:pPr indent="-342900"/>
            <a:r>
              <a:rPr lang="en-US" dirty="0"/>
              <a:t>The 81 Month Rule Job Aid is used to calculate entitlement to enter into BDN. </a:t>
            </a:r>
          </a:p>
          <a:p>
            <a:r>
              <a:rPr lang="en-US" dirty="0"/>
              <a:t>Does not apply to claimants who have exhausted 48 months of entitlement prior to October 1, 2013. </a:t>
            </a:r>
          </a:p>
          <a:p>
            <a:pPr marL="1143000" lvl="2" indent="-137160">
              <a:buNone/>
            </a:pPr>
            <a:r>
              <a:rPr lang="en-US" sz="1800" dirty="0"/>
              <a:t> </a:t>
            </a:r>
            <a:r>
              <a:rPr lang="en-US" altLang="en-US" sz="1800" dirty="0"/>
              <a:t>- If the BDN No Pay Date (NPD) is prior to 10-2-13, or the Long Term Solution (LTS) Exhaust Date is prior to 10-1-13.  </a:t>
            </a:r>
          </a:p>
          <a:p>
            <a:r>
              <a:rPr lang="en-US" dirty="0"/>
              <a:t>Does NOT apply to Vocational Employment and Rehabilitation (CH31).</a:t>
            </a:r>
          </a:p>
          <a:p>
            <a:r>
              <a:rPr lang="en-US" dirty="0"/>
              <a:t>Do not enter any entitlement transferred in through Transfer of Eligibility (TOE)</a:t>
            </a:r>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Section 202</a:t>
            </a:r>
          </a:p>
        </p:txBody>
      </p:sp>
    </p:spTree>
    <p:extLst>
      <p:ext uri="{BB962C8B-B14F-4D97-AF65-F5344CB8AC3E}">
        <p14:creationId xmlns:p14="http://schemas.microsoft.com/office/powerpoint/2010/main" val="1054456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altLang="en-US" dirty="0"/>
              <a:t>Restoration of Entitlement</a:t>
            </a:r>
          </a:p>
        </p:txBody>
      </p:sp>
      <p:sp>
        <p:nvSpPr>
          <p:cNvPr id="39939" name="Rectangle 3"/>
          <p:cNvSpPr>
            <a:spLocks noGrp="1" noChangeArrowheads="1"/>
          </p:cNvSpPr>
          <p:nvPr>
            <p:ph type="body" idx="1"/>
          </p:nvPr>
        </p:nvSpPr>
        <p:spPr>
          <a:xfrm>
            <a:off x="457200" y="1166019"/>
            <a:ext cx="8229600" cy="4525963"/>
          </a:xfrm>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normAutofit fontScale="40000" lnSpcReduction="20000"/>
          </a:bodyPr>
          <a:lstStyle/>
          <a:p>
            <a:r>
              <a:rPr lang="en-US" sz="5000" dirty="0"/>
              <a:t>Chapter 35 recipients may be eligible for entitlement restoration for training interrupted as a result of being ordered to active duty. </a:t>
            </a:r>
          </a:p>
          <a:p>
            <a:pPr lvl="1"/>
            <a:r>
              <a:rPr lang="en-US" sz="5000" dirty="0"/>
              <a:t>Active duty service under 10 U.S. C. 688, 12301(a), 12301(d), 12301(g), 12302, or 12304; or</a:t>
            </a:r>
          </a:p>
          <a:p>
            <a:pPr lvl="1"/>
            <a:r>
              <a:rPr lang="en-US" sz="5000" dirty="0"/>
              <a:t>Involuntary call to active duty under Section 502 (f) of Title 32, or</a:t>
            </a:r>
          </a:p>
          <a:p>
            <a:pPr lvl="1"/>
            <a:r>
              <a:rPr lang="en-US" sz="5000" dirty="0"/>
              <a:t>A new duty location or assignment or to perform an increased amount of work; </a:t>
            </a:r>
          </a:p>
          <a:p>
            <a:pPr marL="685800" lvl="1" indent="0">
              <a:buNone/>
            </a:pPr>
            <a:r>
              <a:rPr lang="en-US" sz="5000" b="1" dirty="0"/>
              <a:t>	AND</a:t>
            </a:r>
            <a:endParaRPr lang="en-US" sz="5000" dirty="0"/>
          </a:p>
          <a:p>
            <a:pPr lvl="1"/>
            <a:r>
              <a:rPr lang="en-US" sz="5000" dirty="0"/>
              <a:t>Did not receive credit or lost training time for any portion of the period of enrollment in the course or courses</a:t>
            </a:r>
          </a:p>
          <a:p>
            <a:pPr marL="457200" lvl="1">
              <a:buFont typeface="Arial" panose="020B0604020202020204" pitchFamily="34" charset="0"/>
              <a:buChar char="•"/>
            </a:pPr>
            <a:r>
              <a:rPr lang="en-US" sz="5000" dirty="0"/>
              <a:t>Entitlement restored under this law is not counted against the individual's maximum entitlement.</a:t>
            </a:r>
          </a:p>
          <a:p>
            <a:pPr marL="685800" lvl="1" indent="0">
              <a:buNone/>
            </a:pPr>
            <a:endParaRPr lang="en-US" sz="2800" dirty="0"/>
          </a:p>
        </p:txBody>
      </p:sp>
      <p:sp>
        <p:nvSpPr>
          <p:cNvPr id="4"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
        <p:nvSpPr>
          <p:cNvPr id="2" name="Slide Number Placeholder 1"/>
          <p:cNvSpPr>
            <a:spLocks noGrp="1"/>
          </p:cNvSpPr>
          <p:nvPr>
            <p:ph type="sldNum" sz="quarter" idx="12"/>
          </p:nvPr>
        </p:nvSpPr>
        <p:spPr/>
        <p:txBody>
          <a:bodyPr/>
          <a:lstStyle/>
          <a:p>
            <a:fld id="{3FE40F6C-36E6-4965-9D21-698197C3108F}" type="slidenum">
              <a:rPr lang="en-US" smtClean="0"/>
              <a:pPr/>
              <a:t>7</a:t>
            </a:fld>
            <a:endParaRPr lang="en-US" dirty="0"/>
          </a:p>
        </p:txBody>
      </p:sp>
    </p:spTree>
    <p:extLst>
      <p:ext uri="{BB962C8B-B14F-4D97-AF65-F5344CB8AC3E}">
        <p14:creationId xmlns:p14="http://schemas.microsoft.com/office/powerpoint/2010/main" val="247993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ltLang="en-US" dirty="0"/>
              <a:t>Five Months Free Entitlement</a:t>
            </a:r>
          </a:p>
        </p:txBody>
      </p:sp>
      <p:sp>
        <p:nvSpPr>
          <p:cNvPr id="31747" name="Rectangle 3"/>
          <p:cNvSpPr>
            <a:spLocks noGrp="1" noChangeArrowheads="1"/>
          </p:cNvSpPr>
          <p:nvPr>
            <p:ph type="body" idx="1"/>
          </p:nvPr>
        </p:nvSpPr>
        <p:spPr>
          <a:xfrm>
            <a:off x="457200" y="1143000"/>
            <a:ext cx="8229600" cy="2872581"/>
          </a:xfrm>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pPr eaLnBrk="1" hangingPunct="1">
              <a:spcBef>
                <a:spcPts val="1200"/>
              </a:spcBef>
              <a:buFont typeface="Wingdings" pitchFamily="2" charset="2"/>
              <a:buNone/>
              <a:defRPr/>
            </a:pPr>
            <a:r>
              <a:rPr lang="en-US" altLang="en-US" dirty="0"/>
              <a:t>   Dependents will receive their first 5 months of deficiency, remedial, refresher, or high school training for free. They will be paid, and no entitlement will be deducted for this training. </a:t>
            </a:r>
          </a:p>
          <a:p>
            <a:pPr eaLnBrk="1" hangingPunct="1">
              <a:buFont typeface="Wingdings" pitchFamily="2" charset="2"/>
              <a:buNone/>
              <a:defRPr/>
            </a:pPr>
            <a:r>
              <a:rPr lang="en-US" altLang="en-US" dirty="0"/>
              <a:t>   </a:t>
            </a:r>
          </a:p>
        </p:txBody>
      </p:sp>
      <p:pic>
        <p:nvPicPr>
          <p:cNvPr id="1026" name="Picture 2" descr="Table placard with the word free" title="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50" y="3552825"/>
            <a:ext cx="3060700" cy="22955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
        <p:nvSpPr>
          <p:cNvPr id="2" name="Slide Number Placeholder 1"/>
          <p:cNvSpPr>
            <a:spLocks noGrp="1"/>
          </p:cNvSpPr>
          <p:nvPr>
            <p:ph type="sldNum" sz="quarter" idx="12"/>
          </p:nvPr>
        </p:nvSpPr>
        <p:spPr/>
        <p:txBody>
          <a:bodyPr/>
          <a:lstStyle/>
          <a:p>
            <a:fld id="{3FE40F6C-36E6-4965-9D21-698197C3108F}" type="slidenum">
              <a:rPr lang="en-US" smtClean="0"/>
              <a:pPr/>
              <a:t>8</a:t>
            </a:fld>
            <a:endParaRPr lang="en-US" dirty="0"/>
          </a:p>
        </p:txBody>
      </p:sp>
    </p:spTree>
    <p:extLst>
      <p:ext uri="{BB962C8B-B14F-4D97-AF65-F5344CB8AC3E}">
        <p14:creationId xmlns:p14="http://schemas.microsoft.com/office/powerpoint/2010/main" val="337437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altLang="en-US" dirty="0"/>
              <a:t>Five Months Free Entitlement Worksheet</a:t>
            </a:r>
          </a:p>
        </p:txBody>
      </p:sp>
      <p:sp>
        <p:nvSpPr>
          <p:cNvPr id="4" name="Footer Placeholder 4"/>
          <p:cNvSpPr>
            <a:spLocks noGrp="1"/>
          </p:cNvSpPr>
          <p:nvPr>
            <p:ph type="ftr" sz="quarter" idx="3"/>
          </p:nvPr>
        </p:nvSpPr>
        <p:spPr>
          <a:xfrm>
            <a:off x="0" y="6553200"/>
            <a:ext cx="4348843" cy="266901"/>
          </a:xfrm>
          <a:prstGeom prst="rect">
            <a:avLst/>
          </a:prstGeom>
        </p:spPr>
        <p:txBody>
          <a:bodyPr/>
          <a:lstStyle>
            <a:lvl1pPr algn="l">
              <a:defRPr sz="1200"/>
            </a:lvl1pPr>
          </a:lstStyle>
          <a:p>
            <a:r>
              <a:rPr lang="en-US" sz="1400" dirty="0">
                <a:solidFill>
                  <a:schemeClr val="bg1"/>
                </a:solidFill>
              </a:rPr>
              <a:t>Section 202</a:t>
            </a:r>
          </a:p>
        </p:txBody>
      </p:sp>
      <p:sp>
        <p:nvSpPr>
          <p:cNvPr id="2" name="Slide Number Placeholder 1"/>
          <p:cNvSpPr>
            <a:spLocks noGrp="1"/>
          </p:cNvSpPr>
          <p:nvPr>
            <p:ph type="sldNum" sz="quarter" idx="12"/>
          </p:nvPr>
        </p:nvSpPr>
        <p:spPr/>
        <p:txBody>
          <a:bodyPr/>
          <a:lstStyle/>
          <a:p>
            <a:fld id="{3FE40F6C-36E6-4965-9D21-698197C3108F}" type="slidenum">
              <a:rPr lang="en-US" smtClean="0"/>
              <a:pPr/>
              <a:t>9</a:t>
            </a:fld>
            <a:endParaRPr lang="en-US" dirty="0"/>
          </a:p>
        </p:txBody>
      </p:sp>
      <p:sp>
        <p:nvSpPr>
          <p:cNvPr id="8" name="TextBox 7"/>
          <p:cNvSpPr txBox="1"/>
          <p:nvPr/>
        </p:nvSpPr>
        <p:spPr>
          <a:xfrm>
            <a:off x="391287" y="1165860"/>
            <a:ext cx="3867912" cy="4526280"/>
          </a:xfrm>
          <a:prstGeom prst="rect">
            <a:avLst/>
          </a:prstGeom>
          <a:noFill/>
        </p:spPr>
        <p:txBody>
          <a:bodyPr wrap="square" rtlCol="0">
            <a:spAutoFit/>
          </a:bodyPr>
          <a:lstStyle/>
          <a:p>
            <a:pPr marL="457200" lvl="0" indent="-228600">
              <a:spcBef>
                <a:spcPts val="600"/>
              </a:spcBef>
              <a:spcAft>
                <a:spcPts val="600"/>
              </a:spcAft>
              <a:defRPr/>
            </a:pPr>
            <a:r>
              <a:rPr lang="en-US" altLang="en-US" sz="2000" dirty="0">
                <a:solidFill>
                  <a:srgbClr val="FF0000"/>
                </a:solidFill>
                <a:latin typeface="Arial" panose="020B0604020202020204" pitchFamily="34" charset="0"/>
                <a:cs typeface="Arial" panose="020B0604020202020204" pitchFamily="34" charset="0"/>
              </a:rPr>
              <a:t>   </a:t>
            </a:r>
            <a:r>
              <a:rPr lang="en-US" altLang="en-US" sz="1900" dirty="0">
                <a:latin typeface="Arial" panose="020B0604020202020204" pitchFamily="34" charset="0"/>
                <a:cs typeface="Arial" panose="020B0604020202020204" pitchFamily="34" charset="0"/>
              </a:rPr>
              <a:t>The EXCEL spreadsheet must be used </a:t>
            </a:r>
            <a:r>
              <a:rPr lang="en-US" altLang="en-US" sz="1900" dirty="0">
                <a:solidFill>
                  <a:prstClr val="black"/>
                </a:solidFill>
                <a:latin typeface="Arial" panose="020B0604020202020204" pitchFamily="34" charset="0"/>
                <a:cs typeface="Arial" panose="020B0604020202020204" pitchFamily="34" charset="0"/>
              </a:rPr>
              <a:t>to calculate the entitlement charges for the use of the 5 free months of entitlement in the following:</a:t>
            </a:r>
            <a:r>
              <a:rPr lang="en-US" altLang="en-US" sz="1900" dirty="0">
                <a:solidFill>
                  <a:srgbClr val="FF0000"/>
                </a:solidFill>
                <a:latin typeface="Arial" panose="020B0604020202020204" pitchFamily="34" charset="0"/>
                <a:cs typeface="Arial" panose="020B0604020202020204" pitchFamily="34" charset="0"/>
              </a:rPr>
              <a:t>   </a:t>
            </a:r>
            <a:endParaRPr lang="en-US" altLang="en-US" sz="1900" dirty="0">
              <a:solidFill>
                <a:prstClr val="black"/>
              </a:solidFill>
              <a:latin typeface="Arial" panose="020B0604020202020204" pitchFamily="34" charset="0"/>
              <a:cs typeface="Arial" panose="020B0604020202020204" pitchFamily="34" charset="0"/>
            </a:endParaRPr>
          </a:p>
          <a:p>
            <a:pPr marL="914400" lvl="1" indent="-228600">
              <a:spcBef>
                <a:spcPts val="600"/>
              </a:spcBef>
              <a:spcAft>
                <a:spcPts val="600"/>
              </a:spcAft>
              <a:buFont typeface="Arial" panose="020B0604020202020204" pitchFamily="34" charset="0"/>
              <a:buChar char="•"/>
              <a:defRPr/>
            </a:pPr>
            <a:r>
              <a:rPr lang="en-US" altLang="en-US" sz="1900" dirty="0">
                <a:solidFill>
                  <a:prstClr val="black"/>
                </a:solidFill>
                <a:latin typeface="Arial" panose="020B0604020202020204" pitchFamily="34" charset="0"/>
                <a:cs typeface="Arial" panose="020B0604020202020204" pitchFamily="34" charset="0"/>
              </a:rPr>
              <a:t>Benefits Delivery Network (BDN)</a:t>
            </a:r>
          </a:p>
          <a:p>
            <a:pPr marL="914400" lvl="1" indent="-228600">
              <a:spcBef>
                <a:spcPts val="600"/>
              </a:spcBef>
              <a:spcAft>
                <a:spcPts val="600"/>
              </a:spcAft>
              <a:buFont typeface="Arial" panose="020B0604020202020204" pitchFamily="34" charset="0"/>
              <a:buChar char="•"/>
              <a:defRPr/>
            </a:pPr>
            <a:r>
              <a:rPr lang="en-US" altLang="en-US" sz="1900" dirty="0">
                <a:solidFill>
                  <a:prstClr val="black"/>
                </a:solidFill>
                <a:latin typeface="Arial" panose="020B0604020202020204" pitchFamily="34" charset="0"/>
                <a:cs typeface="Arial" panose="020B0604020202020204" pitchFamily="34" charset="0"/>
              </a:rPr>
              <a:t>The Imaging Management System (TIMS)</a:t>
            </a:r>
          </a:p>
          <a:p>
            <a:pPr marL="914400" lvl="1" indent="-228600">
              <a:spcBef>
                <a:spcPts val="600"/>
              </a:spcBef>
              <a:spcAft>
                <a:spcPts val="600"/>
              </a:spcAft>
              <a:buFont typeface="Arial" panose="020B0604020202020204" pitchFamily="34" charset="0"/>
              <a:buChar char="•"/>
              <a:defRPr/>
            </a:pPr>
            <a:r>
              <a:rPr lang="en-US" altLang="en-US" sz="1900" dirty="0">
                <a:solidFill>
                  <a:prstClr val="black"/>
                </a:solidFill>
                <a:latin typeface="Arial" panose="020B0604020202020204" pitchFamily="34" charset="0"/>
                <a:cs typeface="Arial" panose="020B0604020202020204" pitchFamily="34" charset="0"/>
              </a:rPr>
              <a:t>Personal Computer Generated Letters (PCGL)</a:t>
            </a:r>
          </a:p>
        </p:txBody>
      </p:sp>
      <p:pic>
        <p:nvPicPr>
          <p:cNvPr id="9" name="Picture 2" descr="Education's 5 month free entitlement calculation worksheet" title="5 mo work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1165860"/>
            <a:ext cx="3869239" cy="45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11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0000"/>
          </a:solidFill>
        </a:ln>
      </a:spPr>
      <a:bodyPr rtlCol="0" anchor="ctr"/>
      <a:lstStyle>
        <a:defPPr algn="ctr">
          <a:defRPr>
            <a:ln w="18415" cmpd="sng">
              <a:solidFill>
                <a:schemeClr val="bg1"/>
              </a:solidFill>
              <a:prstDash val="solid"/>
            </a:ln>
            <a:solidFill>
              <a:schemeClr val="bg1"/>
            </a:solidFill>
            <a:effectLst>
              <a:outerShdw blurRad="63500" dir="3600000" algn="tl" rotWithShape="0">
                <a:srgbClr val="000000">
                  <a:alpha val="70000"/>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EDUSHARE-1180838192-118</_dlc_DocId>
    <_dlc_DocIdUrl xmlns="ced1f988-d16c-4eb7-9443-312b8723c36c">
      <Url>https://vaww.infoshare.va.gov/sites/educationservice/225/CLT 225T/projects/_layouts/15/DocIdRedir.aspx?ID=EDUSHARE-1180838192-118</Url>
      <Description>EDUSHARE-1180838192-118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BD7116309D4044CA59F2F8401FBAD72" ma:contentTypeVersion="0" ma:contentTypeDescription="Create a new document." ma:contentTypeScope="" ma:versionID="d1fb23c44b97e04fe0ed9f4949fa4108">
  <xsd:schema xmlns:xsd="http://www.w3.org/2001/XMLSchema" xmlns:xs="http://www.w3.org/2001/XMLSchema" xmlns:p="http://schemas.microsoft.com/office/2006/metadata/properties" xmlns:ns2="ced1f988-d16c-4eb7-9443-312b8723c36c" targetNamespace="http://schemas.microsoft.com/office/2006/metadata/properties" ma:root="true" ma:fieldsID="fae0ebc3637a997cec7aff8d07b3e7d4"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2.xml><?xml version="1.0" encoding="utf-8"?>
<ds:datastoreItem xmlns:ds="http://schemas.openxmlformats.org/officeDocument/2006/customXml" ds:itemID="{EE589B4C-95E5-4A69-A5B6-12ACA6FFF17A}">
  <ds:schemaRefs>
    <ds:schemaRef ds:uri="ced1f988-d16c-4eb7-9443-312b8723c36c"/>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97ED98D2-B645-410E-8C0C-F674433E1E17}">
  <ds:schemaRefs>
    <ds:schemaRef ds:uri="http://schemas.microsoft.com/sharepoint/events"/>
  </ds:schemaRefs>
</ds:datastoreItem>
</file>

<file path=customXml/itemProps4.xml><?xml version="1.0" encoding="utf-8"?>
<ds:datastoreItem xmlns:ds="http://schemas.openxmlformats.org/officeDocument/2006/customXml" ds:itemID="{1828F649-C66A-4872-9CC7-7F2227920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24805</TotalTime>
  <Words>2646</Words>
  <Application>Microsoft Office PowerPoint</Application>
  <PresentationFormat>On-screen Show (4:3)</PresentationFormat>
  <Paragraphs>245</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MS Reference Sans Serif</vt:lpstr>
      <vt:lpstr>Times New Roman</vt:lpstr>
      <vt:lpstr>Wingdings</vt:lpstr>
      <vt:lpstr>Office Theme</vt:lpstr>
      <vt:lpstr>Section 202 of PL 115-48  Survivors’ and Dependents’ Educational Assistance Program (CH35) Months of Entitlement</vt:lpstr>
      <vt:lpstr>Lesson Objectives</vt:lpstr>
      <vt:lpstr>Legislation Verbiage</vt:lpstr>
      <vt:lpstr>Summary of Legislation-Entitlement</vt:lpstr>
      <vt:lpstr>Combined Entitlement “81/48 Month Rules” </vt:lpstr>
      <vt:lpstr> 81 Month Rule </vt:lpstr>
      <vt:lpstr>Restoration of Entitlement</vt:lpstr>
      <vt:lpstr>Five Months Free Entitlement</vt:lpstr>
      <vt:lpstr>Five Months Free Entitlement Worksheet</vt:lpstr>
      <vt:lpstr>Entitlement Allowance Examples</vt:lpstr>
      <vt:lpstr>Knowledge Check</vt:lpstr>
      <vt:lpstr>Modifying BDN</vt:lpstr>
      <vt:lpstr>Entitlement for Original Claims</vt:lpstr>
      <vt:lpstr>Processing Entitlement Adjustments for Original Claims No prior or Less than 12 months</vt:lpstr>
      <vt:lpstr>Processing Entitlement Adjustments for Original Claims with Less than 12 months of Chapter 31</vt:lpstr>
      <vt:lpstr>81- Month Rule Workaround Job Aid</vt:lpstr>
      <vt:lpstr>Processing Entitlement Adjustments for Original Claims  with More than 45 months</vt:lpstr>
      <vt:lpstr>Processing Entitlement Adjustments for Original Claims  with More than 12 months of Chapter 31</vt:lpstr>
      <vt:lpstr>Job Aid Examples</vt:lpstr>
      <vt:lpstr>Chapter 35 COEs only</vt:lpstr>
      <vt:lpstr>Chapter 35 Award Letter- (COE previously issued)</vt:lpstr>
      <vt:lpstr>Chapter 35 Award Letter  (COE and 1999 at same time) </vt:lpstr>
      <vt:lpstr>Lesson References</vt:lpstr>
      <vt:lpstr>Summary</vt:lpstr>
      <vt:lpstr>Questions?</vt:lpstr>
      <vt:lpstr>TMS Assessment and Survey</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202 PL 115-48 PowerPoint Presentation</dc:title>
  <dc:subject>VCE, ECM, Education Manager</dc:subject>
  <dc:creator>Department of Veterans Affairs, Veterans Benefits Administration, Education Service, STAFF</dc:creator>
  <dc:description>This lesson provides guidance to the Regional Processing Offices (RPOs) to ensure proper handling and processing of Chapter 35 original entitlement under Section 202 of PL 115-48, the Colmery Act.</dc:description>
  <cp:lastModifiedBy>Kathy Poole</cp:lastModifiedBy>
  <cp:revision>471</cp:revision>
  <cp:lastPrinted>2014-12-11T15:38:44Z</cp:lastPrinted>
  <dcterms:created xsi:type="dcterms:W3CDTF">2014-09-26T18:35:36Z</dcterms:created>
  <dcterms:modified xsi:type="dcterms:W3CDTF">2018-06-21T18:52:06Z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0x010100DBD7116309D4044CA59F2F8401FBAD72</vt:lpwstr>
  </property>
  <property fmtid="{D5CDD505-2E9C-101B-9397-08002B2CF9AE}" pid="3" name="Language">
    <vt:lpwstr>English (U.S.)</vt:lpwstr>
  </property>
  <property fmtid="{D5CDD505-2E9C-101B-9397-08002B2CF9AE}" pid="4" name="_dlc_DocIdItemGuid">
    <vt:lpwstr>5ff0a615-e3d0-4cc0-aebd-86e5c3a457ce</vt:lpwstr>
  </property>
  <property fmtid="{D5CDD505-2E9C-101B-9397-08002B2CF9AE}" pid="5" name="RPO">
    <vt:lpwstr>Multiple RPOs</vt:lpwstr>
  </property>
  <property fmtid="{D5CDD505-2E9C-101B-9397-08002B2CF9AE}" pid="6" name="Topic">
    <vt:lpwstr>Standardized templates</vt:lpwstr>
  </property>
  <property fmtid="{D5CDD505-2E9C-101B-9397-08002B2CF9AE}" pid="7" name="Type">
    <vt:lpwstr>Presentation</vt:lpwstr>
  </property>
</Properties>
</file>