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1" r:id="rId4"/>
    <p:sldMasterId id="2147483660" r:id="rId5"/>
  </p:sldMasterIdLst>
  <p:notesMasterIdLst>
    <p:notesMasterId r:id="rId23"/>
  </p:notesMasterIdLst>
  <p:handoutMasterIdLst>
    <p:handoutMasterId r:id="rId24"/>
  </p:handoutMasterIdLst>
  <p:sldIdLst>
    <p:sldId id="300" r:id="rId6"/>
    <p:sldId id="317" r:id="rId7"/>
    <p:sldId id="347" r:id="rId8"/>
    <p:sldId id="346" r:id="rId9"/>
    <p:sldId id="263" r:id="rId10"/>
    <p:sldId id="2934" r:id="rId11"/>
    <p:sldId id="348" r:id="rId12"/>
    <p:sldId id="293" r:id="rId13"/>
    <p:sldId id="339" r:id="rId14"/>
    <p:sldId id="350" r:id="rId15"/>
    <p:sldId id="351" r:id="rId16"/>
    <p:sldId id="2936" r:id="rId17"/>
    <p:sldId id="321" r:id="rId18"/>
    <p:sldId id="323" r:id="rId19"/>
    <p:sldId id="332" r:id="rId20"/>
    <p:sldId id="310" r:id="rId21"/>
    <p:sldId id="336" r:id="rId22"/>
  </p:sldIdLst>
  <p:sldSz cx="9144000" cy="6858000" type="screen4x3"/>
  <p:notesSz cx="7026275" cy="9312275"/>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partment of Veterans Affairs" initials="DoVA" lastIdx="4" clrIdx="0"/>
  <p:cmAuthor id="7" name="DeVos, DeAnna, VAVBACO" initials="DDV [2]" lastIdx="13" clrIdx="7">
    <p:extLst>
      <p:ext uri="{19B8F6BF-5375-455C-9EA6-DF929625EA0E}">
        <p15:presenceInfo xmlns:p15="http://schemas.microsoft.com/office/powerpoint/2012/main" userId="S::DeAnna.DeVos@va.gov::316af366-5308-4ba2-a68a-84cff62c997e" providerId="AD"/>
      </p:ext>
    </p:extLst>
  </p:cmAuthor>
  <p:cmAuthor id="1" name="Reginald Gladney" initials="RMG" lastIdx="5" clrIdx="1"/>
  <p:cmAuthor id="8" name="Jeffrey Nolan" initials="JN" lastIdx="17" clrIdx="8">
    <p:extLst>
      <p:ext uri="{19B8F6BF-5375-455C-9EA6-DF929625EA0E}">
        <p15:presenceInfo xmlns:p15="http://schemas.microsoft.com/office/powerpoint/2012/main" userId="S::NOLANJ@MITRE.ORG::3a9ff959-b030-4154-836b-be5245f30935" providerId="AD"/>
      </p:ext>
    </p:extLst>
  </p:cmAuthor>
  <p:cmAuthor id="2" name="DeVos, DeAnna, VAVBACO" initials="DDV" lastIdx="6" clrIdx="2">
    <p:extLst>
      <p:ext uri="{19B8F6BF-5375-455C-9EA6-DF929625EA0E}">
        <p15:presenceInfo xmlns:p15="http://schemas.microsoft.com/office/powerpoint/2012/main" userId="S-1-5-21-1409082233-764733703-682003330-321422" providerId="AD"/>
      </p:ext>
    </p:extLst>
  </p:cmAuthor>
  <p:cmAuthor id="9" name="Tom Cannon Jr." initials="TCJ" lastIdx="6" clrIdx="9">
    <p:extLst>
      <p:ext uri="{19B8F6BF-5375-455C-9EA6-DF929625EA0E}">
        <p15:presenceInfo xmlns:p15="http://schemas.microsoft.com/office/powerpoint/2012/main" userId="S::WCANNON@MITRE.ORG::12262c4d-d84c-4977-bc46-890a08a15136" providerId="AD"/>
      </p:ext>
    </p:extLst>
  </p:cmAuthor>
  <p:cmAuthor id="3" name="Scott, Kevin P., VBAVACO" initials="SKPV" lastIdx="11" clrIdx="3">
    <p:extLst>
      <p:ext uri="{19B8F6BF-5375-455C-9EA6-DF929625EA0E}">
        <p15:presenceInfo xmlns:p15="http://schemas.microsoft.com/office/powerpoint/2012/main" userId="S-1-5-21-1409082233-764733703-682003330-519899" providerId="AD"/>
      </p:ext>
    </p:extLst>
  </p:cmAuthor>
  <p:cmAuthor id="4" name="Herber, Scott, VAVBACO" initials="HSV" lastIdx="2" clrIdx="4">
    <p:extLst>
      <p:ext uri="{19B8F6BF-5375-455C-9EA6-DF929625EA0E}">
        <p15:presenceInfo xmlns:p15="http://schemas.microsoft.com/office/powerpoint/2012/main" userId="S-1-5-21-1409082233-764733703-682003330-360579" providerId="AD"/>
      </p:ext>
    </p:extLst>
  </p:cmAuthor>
  <p:cmAuthor id="5" name="Kuehnle, Kristine, VBAVACO" initials="KKV" lastIdx="10" clrIdx="5">
    <p:extLst>
      <p:ext uri="{19B8F6BF-5375-455C-9EA6-DF929625EA0E}">
        <p15:presenceInfo xmlns:p15="http://schemas.microsoft.com/office/powerpoint/2012/main" userId="S-1-5-21-1409082233-764733703-682003330-26935" providerId="AD"/>
      </p:ext>
    </p:extLst>
  </p:cmAuthor>
  <p:cmAuthor id="6" name="Bermudez, Leland N., VBACO" initials="LNB" lastIdx="10" clrIdx="6">
    <p:extLst>
      <p:ext uri="{19B8F6BF-5375-455C-9EA6-DF929625EA0E}">
        <p15:presenceInfo xmlns:p15="http://schemas.microsoft.com/office/powerpoint/2012/main" userId="Bermudez, Leland N., VBAC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A499E3-4261-4FA1-B0CE-A6D45FECB7E3}" v="29" dt="2020-07-29T13:46:16.1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08" autoAdjust="0"/>
    <p:restoredTop sz="90743" autoAdjust="0"/>
  </p:normalViewPr>
  <p:slideViewPr>
    <p:cSldViewPr>
      <p:cViewPr varScale="1">
        <p:scale>
          <a:sx n="100" d="100"/>
          <a:sy n="100" d="100"/>
        </p:scale>
        <p:origin x="930"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gures, Lamoyd, VAVBACO" userId="8564b5ba-dee6-44eb-bbe9-32d9568c19b2" providerId="ADAL" clId="{9AA499E3-4261-4FA1-B0CE-A6D45FECB7E3}"/>
    <pc:docChg chg="undo custSel modSld modMainMaster">
      <pc:chgData name="Figures, Lamoyd, VAVBACO" userId="8564b5ba-dee6-44eb-bbe9-32d9568c19b2" providerId="ADAL" clId="{9AA499E3-4261-4FA1-B0CE-A6D45FECB7E3}" dt="2020-07-29T13:46:22.317" v="60" actId="255"/>
      <pc:docMkLst>
        <pc:docMk/>
      </pc:docMkLst>
      <pc:sldChg chg="modSp">
        <pc:chgData name="Figures, Lamoyd, VAVBACO" userId="8564b5ba-dee6-44eb-bbe9-32d9568c19b2" providerId="ADAL" clId="{9AA499E3-4261-4FA1-B0CE-A6D45FECB7E3}" dt="2020-07-29T13:43:01.457" v="24" actId="27636"/>
        <pc:sldMkLst>
          <pc:docMk/>
          <pc:sldMk cId="3524287874" sldId="263"/>
        </pc:sldMkLst>
        <pc:spChg chg="mod">
          <ac:chgData name="Figures, Lamoyd, VAVBACO" userId="8564b5ba-dee6-44eb-bbe9-32d9568c19b2" providerId="ADAL" clId="{9AA499E3-4261-4FA1-B0CE-A6D45FECB7E3}" dt="2020-07-29T13:43:01.445" v="23" actId="27636"/>
          <ac:spMkLst>
            <pc:docMk/>
            <pc:sldMk cId="3524287874" sldId="263"/>
            <ac:spMk id="2" creationId="{00000000-0000-0000-0000-000000000000}"/>
          </ac:spMkLst>
        </pc:spChg>
        <pc:spChg chg="mod">
          <ac:chgData name="Figures, Lamoyd, VAVBACO" userId="8564b5ba-dee6-44eb-bbe9-32d9568c19b2" providerId="ADAL" clId="{9AA499E3-4261-4FA1-B0CE-A6D45FECB7E3}" dt="2020-07-29T13:43:01.457" v="24" actId="27636"/>
          <ac:spMkLst>
            <pc:docMk/>
            <pc:sldMk cId="3524287874" sldId="263"/>
            <ac:spMk id="3" creationId="{00000000-0000-0000-0000-000000000000}"/>
          </ac:spMkLst>
        </pc:spChg>
      </pc:sldChg>
      <pc:sldChg chg="addSp modSp">
        <pc:chgData name="Figures, Lamoyd, VAVBACO" userId="8564b5ba-dee6-44eb-bbe9-32d9568c19b2" providerId="ADAL" clId="{9AA499E3-4261-4FA1-B0CE-A6D45FECB7E3}" dt="2020-07-29T13:43:33.364" v="30" actId="27636"/>
        <pc:sldMkLst>
          <pc:docMk/>
          <pc:sldMk cId="3884805611" sldId="293"/>
        </pc:sldMkLst>
        <pc:spChg chg="mod">
          <ac:chgData name="Figures, Lamoyd, VAVBACO" userId="8564b5ba-dee6-44eb-bbe9-32d9568c19b2" providerId="ADAL" clId="{9AA499E3-4261-4FA1-B0CE-A6D45FECB7E3}" dt="2020-07-29T13:43:33.364" v="30" actId="27636"/>
          <ac:spMkLst>
            <pc:docMk/>
            <pc:sldMk cId="3884805611" sldId="293"/>
            <ac:spMk id="2" creationId="{00000000-0000-0000-0000-000000000000}"/>
          </ac:spMkLst>
        </pc:spChg>
        <pc:spChg chg="add mod">
          <ac:chgData name="Figures, Lamoyd, VAVBACO" userId="8564b5ba-dee6-44eb-bbe9-32d9568c19b2" providerId="ADAL" clId="{9AA499E3-4261-4FA1-B0CE-A6D45FECB7E3}" dt="2020-07-29T13:43:33.252" v="29"/>
          <ac:spMkLst>
            <pc:docMk/>
            <pc:sldMk cId="3884805611" sldId="293"/>
            <ac:spMk id="3" creationId="{825F2C02-75AA-4491-A82F-1B335C3A2F67}"/>
          </ac:spMkLst>
        </pc:spChg>
      </pc:sldChg>
      <pc:sldChg chg="addSp delSp modSp">
        <pc:chgData name="Figures, Lamoyd, VAVBACO" userId="8564b5ba-dee6-44eb-bbe9-32d9568c19b2" providerId="ADAL" clId="{9AA499E3-4261-4FA1-B0CE-A6D45FECB7E3}" dt="2020-07-29T13:42:09.411" v="18" actId="1076"/>
        <pc:sldMkLst>
          <pc:docMk/>
          <pc:sldMk cId="2407866110" sldId="300"/>
        </pc:sldMkLst>
        <pc:spChg chg="mod">
          <ac:chgData name="Figures, Lamoyd, VAVBACO" userId="8564b5ba-dee6-44eb-bbe9-32d9568c19b2" providerId="ADAL" clId="{9AA499E3-4261-4FA1-B0CE-A6D45FECB7E3}" dt="2020-07-29T13:42:09.411" v="18" actId="1076"/>
          <ac:spMkLst>
            <pc:docMk/>
            <pc:sldMk cId="2407866110" sldId="300"/>
            <ac:spMk id="2" creationId="{00000000-0000-0000-0000-000000000000}"/>
          </ac:spMkLst>
        </pc:spChg>
        <pc:spChg chg="add del mod">
          <ac:chgData name="Figures, Lamoyd, VAVBACO" userId="8564b5ba-dee6-44eb-bbe9-32d9568c19b2" providerId="ADAL" clId="{9AA499E3-4261-4FA1-B0CE-A6D45FECB7E3}" dt="2020-07-29T13:41:49.151" v="13" actId="478"/>
          <ac:spMkLst>
            <pc:docMk/>
            <pc:sldMk cId="2407866110" sldId="300"/>
            <ac:spMk id="3" creationId="{4BC51E13-04A9-4117-9533-B6AC52D619FF}"/>
          </ac:spMkLst>
        </pc:spChg>
        <pc:spChg chg="del">
          <ac:chgData name="Figures, Lamoyd, VAVBACO" userId="8564b5ba-dee6-44eb-bbe9-32d9568c19b2" providerId="ADAL" clId="{9AA499E3-4261-4FA1-B0CE-A6D45FECB7E3}" dt="2020-07-29T13:41:33.161" v="10" actId="478"/>
          <ac:spMkLst>
            <pc:docMk/>
            <pc:sldMk cId="2407866110" sldId="300"/>
            <ac:spMk id="4" creationId="{00000000-0000-0000-0000-000000000000}"/>
          </ac:spMkLst>
        </pc:spChg>
        <pc:spChg chg="mod">
          <ac:chgData name="Figures, Lamoyd, VAVBACO" userId="8564b5ba-dee6-44eb-bbe9-32d9568c19b2" providerId="ADAL" clId="{9AA499E3-4261-4FA1-B0CE-A6D45FECB7E3}" dt="2020-07-29T13:41:55.068" v="14" actId="1076"/>
          <ac:spMkLst>
            <pc:docMk/>
            <pc:sldMk cId="2407866110" sldId="300"/>
            <ac:spMk id="7" creationId="{F629C7C7-E349-4BE6-8FAA-31740307685E}"/>
          </ac:spMkLst>
        </pc:spChg>
        <pc:spChg chg="mod">
          <ac:chgData name="Figures, Lamoyd, VAVBACO" userId="8564b5ba-dee6-44eb-bbe9-32d9568c19b2" providerId="ADAL" clId="{9AA499E3-4261-4FA1-B0CE-A6D45FECB7E3}" dt="2020-07-29T13:42:05.707" v="17" actId="1076"/>
          <ac:spMkLst>
            <pc:docMk/>
            <pc:sldMk cId="2407866110" sldId="300"/>
            <ac:spMk id="8" creationId="{BA9CF3E0-5B54-41D5-B12E-78B9F79FC5F6}"/>
          </ac:spMkLst>
        </pc:spChg>
        <pc:picChg chg="del">
          <ac:chgData name="Figures, Lamoyd, VAVBACO" userId="8564b5ba-dee6-44eb-bbe9-32d9568c19b2" providerId="ADAL" clId="{9AA499E3-4261-4FA1-B0CE-A6D45FECB7E3}" dt="2020-07-29T13:41:18.257" v="7" actId="478"/>
          <ac:picMkLst>
            <pc:docMk/>
            <pc:sldMk cId="2407866110" sldId="300"/>
            <ac:picMk id="6" creationId="{00000000-0000-0000-0000-000000000000}"/>
          </ac:picMkLst>
        </pc:picChg>
      </pc:sldChg>
      <pc:sldChg chg="modSp">
        <pc:chgData name="Figures, Lamoyd, VAVBACO" userId="8564b5ba-dee6-44eb-bbe9-32d9568c19b2" providerId="ADAL" clId="{9AA499E3-4261-4FA1-B0CE-A6D45FECB7E3}" dt="2020-07-29T13:46:00.505" v="58" actId="255"/>
        <pc:sldMkLst>
          <pc:docMk/>
          <pc:sldMk cId="1447766868" sldId="310"/>
        </pc:sldMkLst>
        <pc:spChg chg="mod">
          <ac:chgData name="Figures, Lamoyd, VAVBACO" userId="8564b5ba-dee6-44eb-bbe9-32d9568c19b2" providerId="ADAL" clId="{9AA499E3-4261-4FA1-B0CE-A6D45FECB7E3}" dt="2020-07-29T13:46:00.505" v="58" actId="255"/>
          <ac:spMkLst>
            <pc:docMk/>
            <pc:sldMk cId="1447766868" sldId="310"/>
            <ac:spMk id="2" creationId="{00000000-0000-0000-0000-000000000000}"/>
          </ac:spMkLst>
        </pc:spChg>
        <pc:spChg chg="mod">
          <ac:chgData name="Figures, Lamoyd, VAVBACO" userId="8564b5ba-dee6-44eb-bbe9-32d9568c19b2" providerId="ADAL" clId="{9AA499E3-4261-4FA1-B0CE-A6D45FECB7E3}" dt="2020-07-29T13:45:53.402" v="57" actId="27636"/>
          <ac:spMkLst>
            <pc:docMk/>
            <pc:sldMk cId="1447766868" sldId="310"/>
            <ac:spMk id="3" creationId="{00000000-0000-0000-0000-000000000000}"/>
          </ac:spMkLst>
        </pc:spChg>
      </pc:sldChg>
      <pc:sldChg chg="modSp">
        <pc:chgData name="Figures, Lamoyd, VAVBACO" userId="8564b5ba-dee6-44eb-bbe9-32d9568c19b2" providerId="ADAL" clId="{9AA499E3-4261-4FA1-B0CE-A6D45FECB7E3}" dt="2020-07-29T13:42:39.875" v="20" actId="27636"/>
        <pc:sldMkLst>
          <pc:docMk/>
          <pc:sldMk cId="4188477314" sldId="317"/>
        </pc:sldMkLst>
        <pc:spChg chg="mod">
          <ac:chgData name="Figures, Lamoyd, VAVBACO" userId="8564b5ba-dee6-44eb-bbe9-32d9568c19b2" providerId="ADAL" clId="{9AA499E3-4261-4FA1-B0CE-A6D45FECB7E3}" dt="2020-07-29T13:42:39.872" v="19" actId="27636"/>
          <ac:spMkLst>
            <pc:docMk/>
            <pc:sldMk cId="4188477314" sldId="317"/>
            <ac:spMk id="2" creationId="{57849074-866A-4BA2-A672-F605B40BD874}"/>
          </ac:spMkLst>
        </pc:spChg>
        <pc:spChg chg="mod">
          <ac:chgData name="Figures, Lamoyd, VAVBACO" userId="8564b5ba-dee6-44eb-bbe9-32d9568c19b2" providerId="ADAL" clId="{9AA499E3-4261-4FA1-B0CE-A6D45FECB7E3}" dt="2020-07-29T13:42:39.875" v="20" actId="27636"/>
          <ac:spMkLst>
            <pc:docMk/>
            <pc:sldMk cId="4188477314" sldId="317"/>
            <ac:spMk id="4" creationId="{632596B2-9E5C-4531-837D-6B6AF22BB5A1}"/>
          </ac:spMkLst>
        </pc:spChg>
      </pc:sldChg>
      <pc:sldChg chg="modSp">
        <pc:chgData name="Figures, Lamoyd, VAVBACO" userId="8564b5ba-dee6-44eb-bbe9-32d9568c19b2" providerId="ADAL" clId="{9AA499E3-4261-4FA1-B0CE-A6D45FECB7E3}" dt="2020-07-29T13:45:01.352" v="50" actId="1038"/>
        <pc:sldMkLst>
          <pc:docMk/>
          <pc:sldMk cId="3202970752" sldId="321"/>
        </pc:sldMkLst>
        <pc:spChg chg="mod">
          <ac:chgData name="Figures, Lamoyd, VAVBACO" userId="8564b5ba-dee6-44eb-bbe9-32d9568c19b2" providerId="ADAL" clId="{9AA499E3-4261-4FA1-B0CE-A6D45FECB7E3}" dt="2020-07-29T13:45:01.352" v="50" actId="1038"/>
          <ac:spMkLst>
            <pc:docMk/>
            <pc:sldMk cId="3202970752" sldId="321"/>
            <ac:spMk id="2" creationId="{84E9D792-6910-41E4-BC76-753DCDFD3669}"/>
          </ac:spMkLst>
        </pc:spChg>
        <pc:spChg chg="mod">
          <ac:chgData name="Figures, Lamoyd, VAVBACO" userId="8564b5ba-dee6-44eb-bbe9-32d9568c19b2" providerId="ADAL" clId="{9AA499E3-4261-4FA1-B0CE-A6D45FECB7E3}" dt="2020-07-29T13:44:55.958" v="45" actId="27636"/>
          <ac:spMkLst>
            <pc:docMk/>
            <pc:sldMk cId="3202970752" sldId="321"/>
            <ac:spMk id="4" creationId="{C7075E2D-C470-4200-B31B-271800AB8F5F}"/>
          </ac:spMkLst>
        </pc:spChg>
      </pc:sldChg>
      <pc:sldChg chg="modSp">
        <pc:chgData name="Figures, Lamoyd, VAVBACO" userId="8564b5ba-dee6-44eb-bbe9-32d9568c19b2" providerId="ADAL" clId="{9AA499E3-4261-4FA1-B0CE-A6D45FECB7E3}" dt="2020-07-29T13:45:38.666" v="55" actId="27636"/>
        <pc:sldMkLst>
          <pc:docMk/>
          <pc:sldMk cId="1860938100" sldId="323"/>
        </pc:sldMkLst>
        <pc:spChg chg="mod">
          <ac:chgData name="Figures, Lamoyd, VAVBACO" userId="8564b5ba-dee6-44eb-bbe9-32d9568c19b2" providerId="ADAL" clId="{9AA499E3-4261-4FA1-B0CE-A6D45FECB7E3}" dt="2020-07-29T13:45:38.666" v="55" actId="27636"/>
          <ac:spMkLst>
            <pc:docMk/>
            <pc:sldMk cId="1860938100" sldId="323"/>
            <ac:spMk id="4" creationId="{7C9864BC-E2A5-43DE-9D5D-8F8F27C51306}"/>
          </ac:spMkLst>
        </pc:spChg>
        <pc:spChg chg="mod">
          <ac:chgData name="Figures, Lamoyd, VAVBACO" userId="8564b5ba-dee6-44eb-bbe9-32d9568c19b2" providerId="ADAL" clId="{9AA499E3-4261-4FA1-B0CE-A6D45FECB7E3}" dt="2020-07-29T13:45:28.658" v="54"/>
          <ac:spMkLst>
            <pc:docMk/>
            <pc:sldMk cId="1860938100" sldId="323"/>
            <ac:spMk id="5" creationId="{69073173-BB01-4D74-B2D5-F1A75180D49E}"/>
          </ac:spMkLst>
        </pc:spChg>
      </pc:sldChg>
      <pc:sldChg chg="modSp">
        <pc:chgData name="Figures, Lamoyd, VAVBACO" userId="8564b5ba-dee6-44eb-bbe9-32d9568c19b2" providerId="ADAL" clId="{9AA499E3-4261-4FA1-B0CE-A6D45FECB7E3}" dt="2020-07-29T13:45:46.453" v="56" actId="27636"/>
        <pc:sldMkLst>
          <pc:docMk/>
          <pc:sldMk cId="2746157649" sldId="332"/>
        </pc:sldMkLst>
        <pc:spChg chg="mod">
          <ac:chgData name="Figures, Lamoyd, VAVBACO" userId="8564b5ba-dee6-44eb-bbe9-32d9568c19b2" providerId="ADAL" clId="{9AA499E3-4261-4FA1-B0CE-A6D45FECB7E3}" dt="2020-07-29T13:45:46.453" v="56" actId="27636"/>
          <ac:spMkLst>
            <pc:docMk/>
            <pc:sldMk cId="2746157649" sldId="332"/>
            <ac:spMk id="4" creationId="{7C9864BC-E2A5-43DE-9D5D-8F8F27C51306}"/>
          </ac:spMkLst>
        </pc:spChg>
      </pc:sldChg>
      <pc:sldChg chg="modSp">
        <pc:chgData name="Figures, Lamoyd, VAVBACO" userId="8564b5ba-dee6-44eb-bbe9-32d9568c19b2" providerId="ADAL" clId="{9AA499E3-4261-4FA1-B0CE-A6D45FECB7E3}" dt="2020-07-29T13:46:22.317" v="60" actId="255"/>
        <pc:sldMkLst>
          <pc:docMk/>
          <pc:sldMk cId="3093786282" sldId="336"/>
        </pc:sldMkLst>
        <pc:spChg chg="mod">
          <ac:chgData name="Figures, Lamoyd, VAVBACO" userId="8564b5ba-dee6-44eb-bbe9-32d9568c19b2" providerId="ADAL" clId="{9AA499E3-4261-4FA1-B0CE-A6D45FECB7E3}" dt="2020-07-29T13:46:22.317" v="60" actId="255"/>
          <ac:spMkLst>
            <pc:docMk/>
            <pc:sldMk cId="3093786282" sldId="336"/>
            <ac:spMk id="2" creationId="{DE6CD230-B05E-4B08-9EFD-90F2920F21B0}"/>
          </ac:spMkLst>
        </pc:spChg>
        <pc:spChg chg="mod">
          <ac:chgData name="Figures, Lamoyd, VAVBACO" userId="8564b5ba-dee6-44eb-bbe9-32d9568c19b2" providerId="ADAL" clId="{9AA499E3-4261-4FA1-B0CE-A6D45FECB7E3}" dt="2020-07-29T13:46:16.214" v="59" actId="27636"/>
          <ac:spMkLst>
            <pc:docMk/>
            <pc:sldMk cId="3093786282" sldId="336"/>
            <ac:spMk id="4" creationId="{0317E91E-AE5F-4E38-968A-898237F50A8D}"/>
          </ac:spMkLst>
        </pc:spChg>
      </pc:sldChg>
      <pc:sldChg chg="modSp">
        <pc:chgData name="Figures, Lamoyd, VAVBACO" userId="8564b5ba-dee6-44eb-bbe9-32d9568c19b2" providerId="ADAL" clId="{9AA499E3-4261-4FA1-B0CE-A6D45FECB7E3}" dt="2020-07-29T13:44:05.418" v="35" actId="1076"/>
        <pc:sldMkLst>
          <pc:docMk/>
          <pc:sldMk cId="604693024" sldId="339"/>
        </pc:sldMkLst>
        <pc:spChg chg="mod">
          <ac:chgData name="Figures, Lamoyd, VAVBACO" userId="8564b5ba-dee6-44eb-bbe9-32d9568c19b2" providerId="ADAL" clId="{9AA499E3-4261-4FA1-B0CE-A6D45FECB7E3}" dt="2020-07-29T13:44:05.418" v="35" actId="1076"/>
          <ac:spMkLst>
            <pc:docMk/>
            <pc:sldMk cId="604693024" sldId="339"/>
            <ac:spMk id="2" creationId="{3F23F1DA-15A7-4D1F-A684-12B71BB075C4}"/>
          </ac:spMkLst>
        </pc:spChg>
        <pc:spChg chg="mod">
          <ac:chgData name="Figures, Lamoyd, VAVBACO" userId="8564b5ba-dee6-44eb-bbe9-32d9568c19b2" providerId="ADAL" clId="{9AA499E3-4261-4FA1-B0CE-A6D45FECB7E3}" dt="2020-07-29T13:43:40.734" v="32" actId="27636"/>
          <ac:spMkLst>
            <pc:docMk/>
            <pc:sldMk cId="604693024" sldId="339"/>
            <ac:spMk id="4" creationId="{B049B20A-A4CD-496A-B149-1C7ED6EB7175}"/>
          </ac:spMkLst>
        </pc:spChg>
      </pc:sldChg>
      <pc:sldChg chg="modSp">
        <pc:chgData name="Figures, Lamoyd, VAVBACO" userId="8564b5ba-dee6-44eb-bbe9-32d9568c19b2" providerId="ADAL" clId="{9AA499E3-4261-4FA1-B0CE-A6D45FECB7E3}" dt="2020-07-29T13:42:53.768" v="22" actId="27636"/>
        <pc:sldMkLst>
          <pc:docMk/>
          <pc:sldMk cId="52637439" sldId="346"/>
        </pc:sldMkLst>
        <pc:spChg chg="mod">
          <ac:chgData name="Figures, Lamoyd, VAVBACO" userId="8564b5ba-dee6-44eb-bbe9-32d9568c19b2" providerId="ADAL" clId="{9AA499E3-4261-4FA1-B0CE-A6D45FECB7E3}" dt="2020-07-29T13:42:53.768" v="22" actId="27636"/>
          <ac:spMkLst>
            <pc:docMk/>
            <pc:sldMk cId="52637439" sldId="346"/>
            <ac:spMk id="4" creationId="{F6138D3C-DFFD-40E1-93F4-404A119AF4ED}"/>
          </ac:spMkLst>
        </pc:spChg>
      </pc:sldChg>
      <pc:sldChg chg="modSp">
        <pc:chgData name="Figures, Lamoyd, VAVBACO" userId="8564b5ba-dee6-44eb-bbe9-32d9568c19b2" providerId="ADAL" clId="{9AA499E3-4261-4FA1-B0CE-A6D45FECB7E3}" dt="2020-07-29T13:42:47.265" v="21" actId="27636"/>
        <pc:sldMkLst>
          <pc:docMk/>
          <pc:sldMk cId="4210429996" sldId="347"/>
        </pc:sldMkLst>
        <pc:spChg chg="mod">
          <ac:chgData name="Figures, Lamoyd, VAVBACO" userId="8564b5ba-dee6-44eb-bbe9-32d9568c19b2" providerId="ADAL" clId="{9AA499E3-4261-4FA1-B0CE-A6D45FECB7E3}" dt="2020-07-29T13:42:47.265" v="21" actId="27636"/>
          <ac:spMkLst>
            <pc:docMk/>
            <pc:sldMk cId="4210429996" sldId="347"/>
            <ac:spMk id="4" creationId="{8D1B7FA7-9570-4629-92BB-0151CFD87ADC}"/>
          </ac:spMkLst>
        </pc:spChg>
      </pc:sldChg>
      <pc:sldChg chg="modSp">
        <pc:chgData name="Figures, Lamoyd, VAVBACO" userId="8564b5ba-dee6-44eb-bbe9-32d9568c19b2" providerId="ADAL" clId="{9AA499E3-4261-4FA1-B0CE-A6D45FECB7E3}" dt="2020-07-29T13:43:27.623" v="28" actId="14100"/>
        <pc:sldMkLst>
          <pc:docMk/>
          <pc:sldMk cId="1873022357" sldId="348"/>
        </pc:sldMkLst>
        <pc:spChg chg="mod">
          <ac:chgData name="Figures, Lamoyd, VAVBACO" userId="8564b5ba-dee6-44eb-bbe9-32d9568c19b2" providerId="ADAL" clId="{9AA499E3-4261-4FA1-B0CE-A6D45FECB7E3}" dt="2020-07-29T13:43:27.623" v="28" actId="14100"/>
          <ac:spMkLst>
            <pc:docMk/>
            <pc:sldMk cId="1873022357" sldId="348"/>
            <ac:spMk id="8" creationId="{00000000-0000-0000-0000-000000000000}"/>
          </ac:spMkLst>
        </pc:spChg>
      </pc:sldChg>
      <pc:sldChg chg="modSp">
        <pc:chgData name="Figures, Lamoyd, VAVBACO" userId="8564b5ba-dee6-44eb-bbe9-32d9568c19b2" providerId="ADAL" clId="{9AA499E3-4261-4FA1-B0CE-A6D45FECB7E3}" dt="2020-07-29T13:44:13.237" v="36" actId="27636"/>
        <pc:sldMkLst>
          <pc:docMk/>
          <pc:sldMk cId="1078789480" sldId="350"/>
        </pc:sldMkLst>
        <pc:spChg chg="mod">
          <ac:chgData name="Figures, Lamoyd, VAVBACO" userId="8564b5ba-dee6-44eb-bbe9-32d9568c19b2" providerId="ADAL" clId="{9AA499E3-4261-4FA1-B0CE-A6D45FECB7E3}" dt="2020-07-29T13:44:13.237" v="36" actId="27636"/>
          <ac:spMkLst>
            <pc:docMk/>
            <pc:sldMk cId="1078789480" sldId="350"/>
            <ac:spMk id="4" creationId="{E115B868-A70B-4243-B2DC-65DECFF0101C}"/>
          </ac:spMkLst>
        </pc:spChg>
      </pc:sldChg>
      <pc:sldChg chg="modSp">
        <pc:chgData name="Figures, Lamoyd, VAVBACO" userId="8564b5ba-dee6-44eb-bbe9-32d9568c19b2" providerId="ADAL" clId="{9AA499E3-4261-4FA1-B0CE-A6D45FECB7E3}" dt="2020-07-29T13:44:18.657" v="38" actId="27636"/>
        <pc:sldMkLst>
          <pc:docMk/>
          <pc:sldMk cId="350396318" sldId="351"/>
        </pc:sldMkLst>
        <pc:spChg chg="mod">
          <ac:chgData name="Figures, Lamoyd, VAVBACO" userId="8564b5ba-dee6-44eb-bbe9-32d9568c19b2" providerId="ADAL" clId="{9AA499E3-4261-4FA1-B0CE-A6D45FECB7E3}" dt="2020-07-29T13:44:18.657" v="38" actId="27636"/>
          <ac:spMkLst>
            <pc:docMk/>
            <pc:sldMk cId="350396318" sldId="351"/>
            <ac:spMk id="2" creationId="{BA6A745E-2D90-4C16-B91B-F7B9CD93DF0A}"/>
          </ac:spMkLst>
        </pc:spChg>
        <pc:spChg chg="mod">
          <ac:chgData name="Figures, Lamoyd, VAVBACO" userId="8564b5ba-dee6-44eb-bbe9-32d9568c19b2" providerId="ADAL" clId="{9AA499E3-4261-4FA1-B0CE-A6D45FECB7E3}" dt="2020-07-29T13:44:18.634" v="37" actId="27636"/>
          <ac:spMkLst>
            <pc:docMk/>
            <pc:sldMk cId="350396318" sldId="351"/>
            <ac:spMk id="4" creationId="{9D95C6F5-51A9-4A85-B19E-404ADD4AF86B}"/>
          </ac:spMkLst>
        </pc:spChg>
      </pc:sldChg>
      <pc:sldChg chg="addSp modSp">
        <pc:chgData name="Figures, Lamoyd, VAVBACO" userId="8564b5ba-dee6-44eb-bbe9-32d9568c19b2" providerId="ADAL" clId="{9AA499E3-4261-4FA1-B0CE-A6D45FECB7E3}" dt="2020-07-29T13:43:08.055" v="26" actId="27636"/>
        <pc:sldMkLst>
          <pc:docMk/>
          <pc:sldMk cId="2773656514" sldId="2934"/>
        </pc:sldMkLst>
        <pc:spChg chg="mod">
          <ac:chgData name="Figures, Lamoyd, VAVBACO" userId="8564b5ba-dee6-44eb-bbe9-32d9568c19b2" providerId="ADAL" clId="{9AA499E3-4261-4FA1-B0CE-A6D45FECB7E3}" dt="2020-07-29T13:43:08.055" v="26" actId="27636"/>
          <ac:spMkLst>
            <pc:docMk/>
            <pc:sldMk cId="2773656514" sldId="2934"/>
            <ac:spMk id="3" creationId="{B5A7F864-01B0-420B-B69D-8AF000078F4D}"/>
          </ac:spMkLst>
        </pc:spChg>
        <pc:spChg chg="add mod">
          <ac:chgData name="Figures, Lamoyd, VAVBACO" userId="8564b5ba-dee6-44eb-bbe9-32d9568c19b2" providerId="ADAL" clId="{9AA499E3-4261-4FA1-B0CE-A6D45FECB7E3}" dt="2020-07-29T13:43:07.938" v="25"/>
          <ac:spMkLst>
            <pc:docMk/>
            <pc:sldMk cId="2773656514" sldId="2934"/>
            <ac:spMk id="25" creationId="{82F70641-1F70-403A-8DE1-E1CD8AD58512}"/>
          </ac:spMkLst>
        </pc:spChg>
      </pc:sldChg>
      <pc:sldChg chg="addSp delSp modSp">
        <pc:chgData name="Figures, Lamoyd, VAVBACO" userId="8564b5ba-dee6-44eb-bbe9-32d9568c19b2" providerId="ADAL" clId="{9AA499E3-4261-4FA1-B0CE-A6D45FECB7E3}" dt="2020-07-29T13:44:39.151" v="41" actId="478"/>
        <pc:sldMkLst>
          <pc:docMk/>
          <pc:sldMk cId="3944058465" sldId="2936"/>
        </pc:sldMkLst>
        <pc:spChg chg="mod">
          <ac:chgData name="Figures, Lamoyd, VAVBACO" userId="8564b5ba-dee6-44eb-bbe9-32d9568c19b2" providerId="ADAL" clId="{9AA499E3-4261-4FA1-B0CE-A6D45FECB7E3}" dt="2020-07-29T13:44:34.727" v="40" actId="27636"/>
          <ac:spMkLst>
            <pc:docMk/>
            <pc:sldMk cId="3944058465" sldId="2936"/>
            <ac:spMk id="3" creationId="{B5A7F864-01B0-420B-B69D-8AF000078F4D}"/>
          </ac:spMkLst>
        </pc:spChg>
        <pc:spChg chg="add del mod">
          <ac:chgData name="Figures, Lamoyd, VAVBACO" userId="8564b5ba-dee6-44eb-bbe9-32d9568c19b2" providerId="ADAL" clId="{9AA499E3-4261-4FA1-B0CE-A6D45FECB7E3}" dt="2020-07-29T13:44:39.151" v="41" actId="478"/>
          <ac:spMkLst>
            <pc:docMk/>
            <pc:sldMk cId="3944058465" sldId="2936"/>
            <ac:spMk id="5" creationId="{34F82FE7-43F3-4555-B133-753F4B0C7D37}"/>
          </ac:spMkLst>
        </pc:spChg>
      </pc:sldChg>
      <pc:sldMasterChg chg="modSp modSldLayout">
        <pc:chgData name="Figures, Lamoyd, VAVBACO" userId="8564b5ba-dee6-44eb-bbe9-32d9568c19b2" providerId="ADAL" clId="{9AA499E3-4261-4FA1-B0CE-A6D45FECB7E3}" dt="2020-07-29T13:40:52.073" v="5" actId="207"/>
        <pc:sldMasterMkLst>
          <pc:docMk/>
          <pc:sldMasterMk cId="2128655014" sldId="2147483671"/>
        </pc:sldMasterMkLst>
        <pc:spChg chg="mod">
          <ac:chgData name="Figures, Lamoyd, VAVBACO" userId="8564b5ba-dee6-44eb-bbe9-32d9568c19b2" providerId="ADAL" clId="{9AA499E3-4261-4FA1-B0CE-A6D45FECB7E3}" dt="2020-07-29T13:40:28.517" v="1" actId="207"/>
          <ac:spMkLst>
            <pc:docMk/>
            <pc:sldMasterMk cId="2128655014" sldId="2147483671"/>
            <ac:spMk id="6" creationId="{0135FEA8-9C6D-4C4D-864E-4E206D9F7587}"/>
          </ac:spMkLst>
        </pc:spChg>
        <pc:sldLayoutChg chg="modSp">
          <pc:chgData name="Figures, Lamoyd, VAVBACO" userId="8564b5ba-dee6-44eb-bbe9-32d9568c19b2" providerId="ADAL" clId="{9AA499E3-4261-4FA1-B0CE-A6D45FECB7E3}" dt="2020-07-29T13:40:34.301" v="2" actId="207"/>
          <pc:sldLayoutMkLst>
            <pc:docMk/>
            <pc:sldMasterMk cId="2128655014" sldId="2147483671"/>
            <pc:sldLayoutMk cId="3088115508" sldId="2147483673"/>
          </pc:sldLayoutMkLst>
          <pc:spChg chg="mod">
            <ac:chgData name="Figures, Lamoyd, VAVBACO" userId="8564b5ba-dee6-44eb-bbe9-32d9568c19b2" providerId="ADAL" clId="{9AA499E3-4261-4FA1-B0CE-A6D45FECB7E3}" dt="2020-07-29T13:40:34.301" v="2" actId="207"/>
            <ac:spMkLst>
              <pc:docMk/>
              <pc:sldMasterMk cId="2128655014" sldId="2147483671"/>
              <pc:sldLayoutMk cId="3088115508" sldId="2147483673"/>
              <ac:spMk id="6" creationId="{A70BA0F3-B54B-5648-B04B-57278B32F665}"/>
            </ac:spMkLst>
          </pc:spChg>
        </pc:sldLayoutChg>
        <pc:sldLayoutChg chg="modSp">
          <pc:chgData name="Figures, Lamoyd, VAVBACO" userId="8564b5ba-dee6-44eb-bbe9-32d9568c19b2" providerId="ADAL" clId="{9AA499E3-4261-4FA1-B0CE-A6D45FECB7E3}" dt="2020-07-29T13:40:41.085" v="3" actId="207"/>
          <pc:sldLayoutMkLst>
            <pc:docMk/>
            <pc:sldMasterMk cId="2128655014" sldId="2147483671"/>
            <pc:sldLayoutMk cId="1278133201" sldId="2147483675"/>
          </pc:sldLayoutMkLst>
          <pc:spChg chg="mod">
            <ac:chgData name="Figures, Lamoyd, VAVBACO" userId="8564b5ba-dee6-44eb-bbe9-32d9568c19b2" providerId="ADAL" clId="{9AA499E3-4261-4FA1-B0CE-A6D45FECB7E3}" dt="2020-07-29T13:40:41.085" v="3" actId="207"/>
            <ac:spMkLst>
              <pc:docMk/>
              <pc:sldMasterMk cId="2128655014" sldId="2147483671"/>
              <pc:sldLayoutMk cId="1278133201" sldId="2147483675"/>
              <ac:spMk id="6" creationId="{B04C3BC6-6923-E649-AF41-A824E47D086E}"/>
            </ac:spMkLst>
          </pc:spChg>
        </pc:sldLayoutChg>
        <pc:sldLayoutChg chg="modSp">
          <pc:chgData name="Figures, Lamoyd, VAVBACO" userId="8564b5ba-dee6-44eb-bbe9-32d9568c19b2" providerId="ADAL" clId="{9AA499E3-4261-4FA1-B0CE-A6D45FECB7E3}" dt="2020-07-29T13:40:46.161" v="4" actId="207"/>
          <pc:sldLayoutMkLst>
            <pc:docMk/>
            <pc:sldMasterMk cId="2128655014" sldId="2147483671"/>
            <pc:sldLayoutMk cId="1676636806" sldId="2147483676"/>
          </pc:sldLayoutMkLst>
          <pc:spChg chg="mod">
            <ac:chgData name="Figures, Lamoyd, VAVBACO" userId="8564b5ba-dee6-44eb-bbe9-32d9568c19b2" providerId="ADAL" clId="{9AA499E3-4261-4FA1-B0CE-A6D45FECB7E3}" dt="2020-07-29T13:40:46.161" v="4" actId="207"/>
            <ac:spMkLst>
              <pc:docMk/>
              <pc:sldMasterMk cId="2128655014" sldId="2147483671"/>
              <pc:sldLayoutMk cId="1676636806" sldId="2147483676"/>
              <ac:spMk id="7" creationId="{9905EE3E-3409-834B-A175-A52573B009B2}"/>
            </ac:spMkLst>
          </pc:spChg>
        </pc:sldLayoutChg>
        <pc:sldLayoutChg chg="modSp">
          <pc:chgData name="Figures, Lamoyd, VAVBACO" userId="8564b5ba-dee6-44eb-bbe9-32d9568c19b2" providerId="ADAL" clId="{9AA499E3-4261-4FA1-B0CE-A6D45FECB7E3}" dt="2020-07-29T13:40:52.073" v="5" actId="207"/>
          <pc:sldLayoutMkLst>
            <pc:docMk/>
            <pc:sldMasterMk cId="2128655014" sldId="2147483671"/>
            <pc:sldLayoutMk cId="2898919568" sldId="2147483677"/>
          </pc:sldLayoutMkLst>
          <pc:spChg chg="mod">
            <ac:chgData name="Figures, Lamoyd, VAVBACO" userId="8564b5ba-dee6-44eb-bbe9-32d9568c19b2" providerId="ADAL" clId="{9AA499E3-4261-4FA1-B0CE-A6D45FECB7E3}" dt="2020-07-29T13:40:52.073" v="5" actId="207"/>
            <ac:spMkLst>
              <pc:docMk/>
              <pc:sldMasterMk cId="2128655014" sldId="2147483671"/>
              <pc:sldLayoutMk cId="2898919568" sldId="2147483677"/>
              <ac:spMk id="5" creationId="{05FA87B4-9641-B243-8366-4ABDBBD53A70}"/>
            </ac:spMkLst>
          </pc:spChg>
        </pc:sldLayoutChg>
      </pc:sldMasterChg>
    </pc:docChg>
  </pc:docChgLst>
  <pc:docChgLst>
    <pc:chgData clId="Web-{002C2335-8A82-4363-96D1-2A192C1728F8}"/>
    <pc:docChg chg="modSld">
      <pc:chgData name="" userId="" providerId="" clId="Web-{002C2335-8A82-4363-96D1-2A192C1728F8}" dt="2020-06-18T13:39:38.562" v="0" actId="1076"/>
      <pc:docMkLst>
        <pc:docMk/>
      </pc:docMkLst>
      <pc:sldChg chg="modSp">
        <pc:chgData name="" userId="" providerId="" clId="Web-{002C2335-8A82-4363-96D1-2A192C1728F8}" dt="2020-06-18T13:39:38.562" v="0" actId="1076"/>
        <pc:sldMkLst>
          <pc:docMk/>
          <pc:sldMk cId="2407866110" sldId="300"/>
        </pc:sldMkLst>
        <pc:spChg chg="mod">
          <ac:chgData name="" userId="" providerId="" clId="Web-{002C2335-8A82-4363-96D1-2A192C1728F8}" dt="2020-06-18T13:39:38.562" v="0" actId="1076"/>
          <ac:spMkLst>
            <pc:docMk/>
            <pc:sldMk cId="2407866110" sldId="300"/>
            <ac:spMk id="2" creationId="{00000000-0000-0000-0000-000000000000}"/>
          </ac:spMkLst>
        </pc:spChg>
      </pc:sldChg>
    </pc:docChg>
  </pc:docChgLst>
  <pc:docChgLst>
    <pc:chgData name="Figures, Lamoyd, VAVBACO" userId="2235733b-0c25-4bba-ab14-550d36410dee" providerId="ADAL" clId="{5B3F3C3E-FC29-4BF1-8A93-A7AEA0A40F83}"/>
    <pc:docChg chg="modSld">
      <pc:chgData name="Figures, Lamoyd, VAVBACO" userId="2235733b-0c25-4bba-ab14-550d36410dee" providerId="ADAL" clId="{5B3F3C3E-FC29-4BF1-8A93-A7AEA0A40F83}" dt="2020-06-16T01:04:23.727" v="1" actId="1076"/>
      <pc:docMkLst>
        <pc:docMk/>
      </pc:docMkLst>
      <pc:sldChg chg="addSp modSp">
        <pc:chgData name="Figures, Lamoyd, VAVBACO" userId="2235733b-0c25-4bba-ab14-550d36410dee" providerId="ADAL" clId="{5B3F3C3E-FC29-4BF1-8A93-A7AEA0A40F83}" dt="2020-06-16T01:04:23.727" v="1" actId="1076"/>
        <pc:sldMkLst>
          <pc:docMk/>
          <pc:sldMk cId="2407866110" sldId="300"/>
        </pc:sldMkLst>
        <pc:spChg chg="add mod">
          <ac:chgData name="Figures, Lamoyd, VAVBACO" userId="2235733b-0c25-4bba-ab14-550d36410dee" providerId="ADAL" clId="{5B3F3C3E-FC29-4BF1-8A93-A7AEA0A40F83}" dt="2020-06-16T01:04:23.727" v="1" actId="1076"/>
          <ac:spMkLst>
            <pc:docMk/>
            <pc:sldMk cId="2407866110" sldId="300"/>
            <ac:spMk id="9" creationId="{FB8EBCF7-7A1F-4CCC-96F2-045C03F138D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958D189-4DFB-4274-AD03-757CC7CCC46B}"/>
              </a:ext>
            </a:extLst>
          </p:cNvPr>
          <p:cNvSpPr>
            <a:spLocks noGrp="1"/>
          </p:cNvSpPr>
          <p:nvPr>
            <p:ph type="hdr" sz="quarter"/>
          </p:nvPr>
        </p:nvSpPr>
        <p:spPr>
          <a:xfrm>
            <a:off x="1" y="1"/>
            <a:ext cx="3045356" cy="467522"/>
          </a:xfrm>
          <a:prstGeom prst="rect">
            <a:avLst/>
          </a:prstGeom>
        </p:spPr>
        <p:txBody>
          <a:bodyPr vert="horz" lIns="91604" tIns="45802" rIns="91604" bIns="45802" rtlCol="0"/>
          <a:lstStyle>
            <a:lvl1pPr algn="l">
              <a:defRPr sz="1200"/>
            </a:lvl1pPr>
          </a:lstStyle>
          <a:p>
            <a:endParaRPr lang="en-US"/>
          </a:p>
        </p:txBody>
      </p:sp>
      <p:sp>
        <p:nvSpPr>
          <p:cNvPr id="3" name="Date Placeholder 2">
            <a:extLst>
              <a:ext uri="{FF2B5EF4-FFF2-40B4-BE49-F238E27FC236}">
                <a16:creationId xmlns:a16="http://schemas.microsoft.com/office/drawing/2014/main" id="{8A0AF917-DFD3-4495-B0A9-AE78E2428503}"/>
              </a:ext>
            </a:extLst>
          </p:cNvPr>
          <p:cNvSpPr>
            <a:spLocks noGrp="1"/>
          </p:cNvSpPr>
          <p:nvPr>
            <p:ph type="dt" sz="quarter" idx="1"/>
          </p:nvPr>
        </p:nvSpPr>
        <p:spPr>
          <a:xfrm>
            <a:off x="3979329" y="1"/>
            <a:ext cx="3045356" cy="467522"/>
          </a:xfrm>
          <a:prstGeom prst="rect">
            <a:avLst/>
          </a:prstGeom>
        </p:spPr>
        <p:txBody>
          <a:bodyPr vert="horz" lIns="91604" tIns="45802" rIns="91604" bIns="45802" rtlCol="0"/>
          <a:lstStyle>
            <a:lvl1pPr algn="r">
              <a:defRPr sz="1200"/>
            </a:lvl1pPr>
          </a:lstStyle>
          <a:p>
            <a:fld id="{B5585937-665E-4602-84B4-6A6A07843D21}" type="datetimeFigureOut">
              <a:rPr lang="en-US" smtClean="0"/>
              <a:t>8/3/2020</a:t>
            </a:fld>
            <a:endParaRPr lang="en-US"/>
          </a:p>
        </p:txBody>
      </p:sp>
      <p:sp>
        <p:nvSpPr>
          <p:cNvPr id="4" name="Footer Placeholder 3">
            <a:extLst>
              <a:ext uri="{FF2B5EF4-FFF2-40B4-BE49-F238E27FC236}">
                <a16:creationId xmlns:a16="http://schemas.microsoft.com/office/drawing/2014/main" id="{D9FF5BE7-DC55-4C72-AC4C-6CE64F029698}"/>
              </a:ext>
            </a:extLst>
          </p:cNvPr>
          <p:cNvSpPr>
            <a:spLocks noGrp="1"/>
          </p:cNvSpPr>
          <p:nvPr>
            <p:ph type="ftr" sz="quarter" idx="2"/>
          </p:nvPr>
        </p:nvSpPr>
        <p:spPr>
          <a:xfrm>
            <a:off x="1" y="8844754"/>
            <a:ext cx="3045356" cy="467522"/>
          </a:xfrm>
          <a:prstGeom prst="rect">
            <a:avLst/>
          </a:prstGeom>
        </p:spPr>
        <p:txBody>
          <a:bodyPr vert="horz" lIns="91604" tIns="45802" rIns="91604" bIns="4580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465321B-5F01-4970-B9C7-AD0EF46D0CAB}"/>
              </a:ext>
            </a:extLst>
          </p:cNvPr>
          <p:cNvSpPr>
            <a:spLocks noGrp="1"/>
          </p:cNvSpPr>
          <p:nvPr>
            <p:ph type="sldNum" sz="quarter" idx="3"/>
          </p:nvPr>
        </p:nvSpPr>
        <p:spPr>
          <a:xfrm>
            <a:off x="3979329" y="8844754"/>
            <a:ext cx="3045356" cy="467522"/>
          </a:xfrm>
          <a:prstGeom prst="rect">
            <a:avLst/>
          </a:prstGeom>
        </p:spPr>
        <p:txBody>
          <a:bodyPr vert="horz" lIns="91604" tIns="45802" rIns="91604" bIns="45802" rtlCol="0" anchor="b"/>
          <a:lstStyle>
            <a:lvl1pPr algn="r">
              <a:defRPr sz="1200"/>
            </a:lvl1pPr>
          </a:lstStyle>
          <a:p>
            <a:fld id="{B2F61E5C-96F3-4769-9A29-81785B35931A}" type="slidenum">
              <a:rPr lang="en-US" smtClean="0"/>
              <a:t>‹#›</a:t>
            </a:fld>
            <a:endParaRPr lang="en-US"/>
          </a:p>
        </p:txBody>
      </p:sp>
    </p:spTree>
    <p:extLst>
      <p:ext uri="{BB962C8B-B14F-4D97-AF65-F5344CB8AC3E}">
        <p14:creationId xmlns:p14="http://schemas.microsoft.com/office/powerpoint/2010/main" val="34513389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5356" cy="465933"/>
          </a:xfrm>
          <a:prstGeom prst="rect">
            <a:avLst/>
          </a:prstGeom>
        </p:spPr>
        <p:txBody>
          <a:bodyPr vert="horz" lIns="91604" tIns="45802" rIns="91604" bIns="45802" rtlCol="0"/>
          <a:lstStyle>
            <a:lvl1pPr algn="l">
              <a:defRPr sz="1200"/>
            </a:lvl1pPr>
          </a:lstStyle>
          <a:p>
            <a:endParaRPr lang="en-US"/>
          </a:p>
        </p:txBody>
      </p:sp>
      <p:sp>
        <p:nvSpPr>
          <p:cNvPr id="3" name="Date Placeholder 2"/>
          <p:cNvSpPr>
            <a:spLocks noGrp="1"/>
          </p:cNvSpPr>
          <p:nvPr>
            <p:ph type="dt" idx="1"/>
          </p:nvPr>
        </p:nvSpPr>
        <p:spPr>
          <a:xfrm>
            <a:off x="3979329" y="0"/>
            <a:ext cx="3045356" cy="465933"/>
          </a:xfrm>
          <a:prstGeom prst="rect">
            <a:avLst/>
          </a:prstGeom>
        </p:spPr>
        <p:txBody>
          <a:bodyPr vert="horz" lIns="91604" tIns="45802" rIns="91604" bIns="45802" rtlCol="0"/>
          <a:lstStyle>
            <a:lvl1pPr algn="r">
              <a:defRPr sz="1200"/>
            </a:lvl1pPr>
          </a:lstStyle>
          <a:p>
            <a:fld id="{3E2EF322-5A1E-46E8-A236-A835F6F72FF5}" type="datetimeFigureOut">
              <a:rPr lang="en-US" smtClean="0"/>
              <a:t>8/3/2020</a:t>
            </a:fld>
            <a:endParaRPr lang="en-US"/>
          </a:p>
        </p:txBody>
      </p:sp>
      <p:sp>
        <p:nvSpPr>
          <p:cNvPr id="4" name="Slide Image Placeholder 3"/>
          <p:cNvSpPr>
            <a:spLocks noGrp="1" noRot="1" noChangeAspect="1"/>
          </p:cNvSpPr>
          <p:nvPr>
            <p:ph type="sldImg" idx="2"/>
          </p:nvPr>
        </p:nvSpPr>
        <p:spPr>
          <a:xfrm>
            <a:off x="1184275" y="696913"/>
            <a:ext cx="4657725" cy="3492500"/>
          </a:xfrm>
          <a:prstGeom prst="rect">
            <a:avLst/>
          </a:prstGeom>
          <a:noFill/>
          <a:ln w="12700">
            <a:solidFill>
              <a:prstClr val="black"/>
            </a:solidFill>
          </a:ln>
        </p:spPr>
        <p:txBody>
          <a:bodyPr vert="horz" lIns="91604" tIns="45802" rIns="91604" bIns="45802" rtlCol="0" anchor="ctr"/>
          <a:lstStyle/>
          <a:p>
            <a:endParaRPr lang="en-US"/>
          </a:p>
        </p:txBody>
      </p:sp>
      <p:sp>
        <p:nvSpPr>
          <p:cNvPr id="5" name="Notes Placeholder 4"/>
          <p:cNvSpPr>
            <a:spLocks noGrp="1"/>
          </p:cNvSpPr>
          <p:nvPr>
            <p:ph type="body" sz="quarter" idx="3"/>
          </p:nvPr>
        </p:nvSpPr>
        <p:spPr>
          <a:xfrm>
            <a:off x="703265" y="4423967"/>
            <a:ext cx="5619748" cy="4190206"/>
          </a:xfrm>
          <a:prstGeom prst="rect">
            <a:avLst/>
          </a:prstGeom>
        </p:spPr>
        <p:txBody>
          <a:bodyPr vert="horz" lIns="91604" tIns="45802" rIns="91604" bIns="4580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4753"/>
            <a:ext cx="3045356" cy="465933"/>
          </a:xfrm>
          <a:prstGeom prst="rect">
            <a:avLst/>
          </a:prstGeom>
        </p:spPr>
        <p:txBody>
          <a:bodyPr vert="horz" lIns="91604" tIns="45802" rIns="91604" bIns="45802" rtlCol="0" anchor="b"/>
          <a:lstStyle>
            <a:lvl1pPr algn="l">
              <a:defRPr sz="1200"/>
            </a:lvl1pPr>
          </a:lstStyle>
          <a:p>
            <a:endParaRPr lang="en-US"/>
          </a:p>
        </p:txBody>
      </p:sp>
      <p:sp>
        <p:nvSpPr>
          <p:cNvPr id="7" name="Slide Number Placeholder 6"/>
          <p:cNvSpPr>
            <a:spLocks noGrp="1"/>
          </p:cNvSpPr>
          <p:nvPr>
            <p:ph type="sldNum" sz="quarter" idx="5"/>
          </p:nvPr>
        </p:nvSpPr>
        <p:spPr>
          <a:xfrm>
            <a:off x="3979329" y="8844753"/>
            <a:ext cx="3045356" cy="465933"/>
          </a:xfrm>
          <a:prstGeom prst="rect">
            <a:avLst/>
          </a:prstGeom>
        </p:spPr>
        <p:txBody>
          <a:bodyPr vert="horz" lIns="91604" tIns="45802" rIns="91604" bIns="45802" rtlCol="0" anchor="b"/>
          <a:lstStyle>
            <a:lvl1pPr algn="r">
              <a:defRPr sz="1200"/>
            </a:lvl1pPr>
          </a:lstStyle>
          <a:p>
            <a:fld id="{3593A18C-A30E-4517-B370-E6FF4F6B261F}" type="slidenum">
              <a:rPr lang="en-US" smtClean="0"/>
              <a:t>‹#›</a:t>
            </a:fld>
            <a:endParaRPr lang="en-US"/>
          </a:p>
        </p:txBody>
      </p:sp>
    </p:spTree>
    <p:extLst>
      <p:ext uri="{BB962C8B-B14F-4D97-AF65-F5344CB8AC3E}">
        <p14:creationId xmlns:p14="http://schemas.microsoft.com/office/powerpoint/2010/main" val="1216647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forecastpro.com/Trends/MarkMoonMay2007.html"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news.utk.edu/2018/04/12/study-identifies-seven-key-practices-to-mastering-demand-and-supply-integration/"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Smith, John D., "Towards a Theory of Services Supply Chain Management" (2013). ETD Archive. 272.</a:t>
            </a:r>
          </a:p>
          <a:p>
            <a:r>
              <a:rPr lang="en-US" dirty="0"/>
              <a:t>https://engagedscholarship.csuohio.edu/etdarchive/272</a:t>
            </a:r>
          </a:p>
        </p:txBody>
      </p:sp>
      <p:sp>
        <p:nvSpPr>
          <p:cNvPr id="4" name="Slide Number Placeholder 3"/>
          <p:cNvSpPr>
            <a:spLocks noGrp="1"/>
          </p:cNvSpPr>
          <p:nvPr>
            <p:ph type="sldNum" sz="quarter" idx="5"/>
          </p:nvPr>
        </p:nvSpPr>
        <p:spPr/>
        <p:txBody>
          <a:bodyPr/>
          <a:lstStyle/>
          <a:p>
            <a:fld id="{3593A18C-A30E-4517-B370-E6FF4F6B261F}" type="slidenum">
              <a:rPr lang="en-US" smtClean="0"/>
              <a:t>2</a:t>
            </a:fld>
            <a:endParaRPr lang="en-US"/>
          </a:p>
        </p:txBody>
      </p:sp>
    </p:spTree>
    <p:extLst>
      <p:ext uri="{BB962C8B-B14F-4D97-AF65-F5344CB8AC3E}">
        <p14:creationId xmlns:p14="http://schemas.microsoft.com/office/powerpoint/2010/main" val="1180273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036">
              <a:defRPr/>
            </a:pPr>
            <a:r>
              <a:rPr lang="en-US" dirty="0"/>
              <a:t>Sloan, Reuben E.; </a:t>
            </a:r>
            <a:r>
              <a:rPr lang="en-US" dirty="0" err="1"/>
              <a:t>Dittmann</a:t>
            </a:r>
            <a:r>
              <a:rPr lang="en-US" dirty="0"/>
              <a:t>, J. Paul; Mentzer, John T.; “The New Supply Chain Agenda: The 5 Steps that Drive Real Value," Harvard Business Press, 2010.</a:t>
            </a:r>
          </a:p>
        </p:txBody>
      </p:sp>
      <p:sp>
        <p:nvSpPr>
          <p:cNvPr id="4" name="Slide Number Placeholder 3"/>
          <p:cNvSpPr>
            <a:spLocks noGrp="1"/>
          </p:cNvSpPr>
          <p:nvPr>
            <p:ph type="sldNum" sz="quarter" idx="5"/>
          </p:nvPr>
        </p:nvSpPr>
        <p:spPr/>
        <p:txBody>
          <a:bodyPr/>
          <a:lstStyle/>
          <a:p>
            <a:fld id="{3593A18C-A30E-4517-B370-E6FF4F6B261F}" type="slidenum">
              <a:rPr lang="en-US" smtClean="0"/>
              <a:t>17</a:t>
            </a:fld>
            <a:endParaRPr lang="en-US"/>
          </a:p>
        </p:txBody>
      </p:sp>
    </p:spTree>
    <p:extLst>
      <p:ext uri="{BB962C8B-B14F-4D97-AF65-F5344CB8AC3E}">
        <p14:creationId xmlns:p14="http://schemas.microsoft.com/office/powerpoint/2010/main" val="1766501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Smith, John D., "Towards a Theory of Services Supply Chain Management" (2013). ETD Archive. 272.</a:t>
            </a:r>
          </a:p>
          <a:p>
            <a:r>
              <a:rPr lang="en-US" dirty="0"/>
              <a:t>https://engagedscholarship.csuohio.edu/etdarchive/272</a:t>
            </a:r>
          </a:p>
          <a:p>
            <a:endParaRPr lang="en-US" dirty="0"/>
          </a:p>
          <a:p>
            <a:r>
              <a:rPr lang="en-US" dirty="0"/>
              <a:t>Slone, Reuben E, </a:t>
            </a:r>
            <a:r>
              <a:rPr lang="en-US" dirty="0" err="1"/>
              <a:t>Dittmann</a:t>
            </a:r>
            <a:r>
              <a:rPr lang="en-US" dirty="0"/>
              <a:t>, J. Paul, Mentzer, John T.; “The New Supply Chain Agenda,” Harvard Business Press, Boston, MA, 2010.</a:t>
            </a:r>
          </a:p>
        </p:txBody>
      </p:sp>
      <p:sp>
        <p:nvSpPr>
          <p:cNvPr id="4" name="Slide Number Placeholder 3"/>
          <p:cNvSpPr>
            <a:spLocks noGrp="1"/>
          </p:cNvSpPr>
          <p:nvPr>
            <p:ph type="sldNum" sz="quarter" idx="5"/>
          </p:nvPr>
        </p:nvSpPr>
        <p:spPr/>
        <p:txBody>
          <a:bodyPr/>
          <a:lstStyle/>
          <a:p>
            <a:fld id="{3593A18C-A30E-4517-B370-E6FF4F6B261F}" type="slidenum">
              <a:rPr lang="en-US" smtClean="0"/>
              <a:t>3</a:t>
            </a:fld>
            <a:endParaRPr lang="en-US"/>
          </a:p>
        </p:txBody>
      </p:sp>
    </p:spTree>
    <p:extLst>
      <p:ext uri="{BB962C8B-B14F-4D97-AF65-F5344CB8AC3E}">
        <p14:creationId xmlns:p14="http://schemas.microsoft.com/office/powerpoint/2010/main" val="3529386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Supply Chain Management (SCM) encompasses the planning and management of all activities involved in sourcing and procurement, conversion, and all logistics management activities.</a:t>
            </a:r>
          </a:p>
          <a:p>
            <a:endParaRPr lang="en-US" dirty="0"/>
          </a:p>
          <a:p>
            <a:r>
              <a:rPr lang="en-US" dirty="0"/>
              <a:t>Importantly it also include coordination and collaboration with channel partners, which can be suppliers, intermediaries, third party service providers, and customers.</a:t>
            </a:r>
          </a:p>
          <a:p>
            <a:endParaRPr lang="en-US" dirty="0"/>
          </a:p>
          <a:p>
            <a:r>
              <a:rPr lang="en-US" dirty="0"/>
              <a:t>In essence, Supply Chain Management integrates supply and demand within and across companies.</a:t>
            </a:r>
          </a:p>
          <a:p>
            <a:endParaRPr lang="en-US" dirty="0"/>
          </a:p>
        </p:txBody>
      </p:sp>
      <p:sp>
        <p:nvSpPr>
          <p:cNvPr id="4" name="Slide Number Placeholder 3"/>
          <p:cNvSpPr>
            <a:spLocks noGrp="1"/>
          </p:cNvSpPr>
          <p:nvPr>
            <p:ph type="sldNum" sz="quarter" idx="5"/>
          </p:nvPr>
        </p:nvSpPr>
        <p:spPr/>
        <p:txBody>
          <a:bodyPr/>
          <a:lstStyle/>
          <a:p>
            <a:fld id="{3593A18C-A30E-4517-B370-E6FF4F6B261F}" type="slidenum">
              <a:rPr lang="en-US" smtClean="0"/>
              <a:t>4</a:t>
            </a:fld>
            <a:endParaRPr lang="en-US"/>
          </a:p>
        </p:txBody>
      </p:sp>
    </p:spTree>
    <p:extLst>
      <p:ext uri="{BB962C8B-B14F-4D97-AF65-F5344CB8AC3E}">
        <p14:creationId xmlns:p14="http://schemas.microsoft.com/office/powerpoint/2010/main" val="2723050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036">
              <a:defRPr/>
            </a:pPr>
            <a:r>
              <a:rPr lang="en-US" dirty="0"/>
              <a:t>Mark Moon, PhD, University of Tennessee, January 2008.</a:t>
            </a:r>
          </a:p>
          <a:p>
            <a:pPr defTabSz="916036">
              <a:defRPr/>
            </a:pPr>
            <a:r>
              <a:rPr lang="en-US" dirty="0">
                <a:hlinkClick r:id="rId3"/>
              </a:rPr>
              <a:t>http://www.forecastpro.com/Trends/MarkMoonMay2007.html</a:t>
            </a:r>
            <a:endParaRPr lang="en-US" dirty="0"/>
          </a:p>
          <a:p>
            <a:pPr defTabSz="916036">
              <a:defRPr/>
            </a:pPr>
            <a:endParaRPr lang="en-US" dirty="0">
              <a:hlinkClick r:id="rId4"/>
            </a:endParaRPr>
          </a:p>
          <a:p>
            <a:pPr defTabSz="916036">
              <a:defRPr/>
            </a:pPr>
            <a:r>
              <a:rPr lang="en-US" dirty="0">
                <a:hlinkClick r:id="rId4"/>
              </a:rPr>
              <a:t>https://news.utk.edu/2018/04/12/study-identifies-seven-key-practices-to-mastering-demand-and-supply-integration/</a:t>
            </a:r>
            <a:endParaRPr lang="en-US" dirty="0"/>
          </a:p>
          <a:p>
            <a:pPr defTabSz="916036">
              <a:defRPr/>
            </a:pPr>
            <a:r>
              <a:rPr lang="en-US" dirty="0"/>
              <a:t>5 more basic practices that must be present in an organization before companies can leverage DSI at a benchmark level—all disciplines working towards a single goal instead of simply optimizing their function; basing demand plans on unconstrained demand and supply plans on demonstrated capacity; leadership owning the DSI push; DSI influencing business decisions; and the DSI process including results assessment and plan development.</a:t>
            </a:r>
          </a:p>
          <a:p>
            <a:pPr defTabSz="916036">
              <a:defRPr/>
            </a:pPr>
            <a:endParaRPr lang="en-US" dirty="0"/>
          </a:p>
          <a:p>
            <a:pPr defTabSz="916036">
              <a:defRPr/>
            </a:pPr>
            <a:r>
              <a:rPr lang="en-US" dirty="0"/>
              <a:t>Sloan, Reuben E.; </a:t>
            </a:r>
            <a:r>
              <a:rPr lang="en-US" dirty="0" err="1"/>
              <a:t>Dittmann</a:t>
            </a:r>
            <a:r>
              <a:rPr lang="en-US" dirty="0"/>
              <a:t>, J. Paul; Mentzer, John T.; “The New Supply Chain Agenda: The 5 Steps that Drive Real Value," Harvard Business Press, 2010.</a:t>
            </a:r>
          </a:p>
          <a:p>
            <a:pPr defTabSz="916036">
              <a:defRPr/>
            </a:pPr>
            <a:endParaRPr lang="en-US" dirty="0"/>
          </a:p>
        </p:txBody>
      </p:sp>
      <p:sp>
        <p:nvSpPr>
          <p:cNvPr id="4" name="Slide Number Placeholder 3"/>
          <p:cNvSpPr>
            <a:spLocks noGrp="1"/>
          </p:cNvSpPr>
          <p:nvPr>
            <p:ph type="sldNum" sz="quarter" idx="5"/>
          </p:nvPr>
        </p:nvSpPr>
        <p:spPr/>
        <p:txBody>
          <a:bodyPr/>
          <a:lstStyle/>
          <a:p>
            <a:fld id="{3593A18C-A30E-4517-B370-E6FF4F6B261F}" type="slidenum">
              <a:rPr lang="en-US" smtClean="0"/>
              <a:t>9</a:t>
            </a:fld>
            <a:endParaRPr lang="en-US"/>
          </a:p>
        </p:txBody>
      </p:sp>
    </p:spTree>
    <p:extLst>
      <p:ext uri="{BB962C8B-B14F-4D97-AF65-F5344CB8AC3E}">
        <p14:creationId xmlns:p14="http://schemas.microsoft.com/office/powerpoint/2010/main" val="764966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http://corporate.stage.com/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dirty="0"/>
              <a:t>  </a:t>
            </a:r>
          </a:p>
        </p:txBody>
      </p:sp>
      <p:sp>
        <p:nvSpPr>
          <p:cNvPr id="4" name="Slide Number Placeholder 3"/>
          <p:cNvSpPr>
            <a:spLocks noGrp="1"/>
          </p:cNvSpPr>
          <p:nvPr>
            <p:ph type="sldNum" sz="quarter" idx="5"/>
          </p:nvPr>
        </p:nvSpPr>
        <p:spPr/>
        <p:txBody>
          <a:bodyPr/>
          <a:lstStyle/>
          <a:p>
            <a:fld id="{3593A18C-A30E-4517-B370-E6FF4F6B261F}" type="slidenum">
              <a:rPr lang="en-US" smtClean="0"/>
              <a:t>10</a:t>
            </a:fld>
            <a:endParaRPr lang="en-US"/>
          </a:p>
        </p:txBody>
      </p:sp>
    </p:spTree>
    <p:extLst>
      <p:ext uri="{BB962C8B-B14F-4D97-AF65-F5344CB8AC3E}">
        <p14:creationId xmlns:p14="http://schemas.microsoft.com/office/powerpoint/2010/main" val="1031428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Sloan, Reuben E.; </a:t>
            </a:r>
            <a:r>
              <a:rPr lang="en-US" dirty="0" err="1"/>
              <a:t>Dittmann</a:t>
            </a:r>
            <a:r>
              <a:rPr lang="en-US" dirty="0"/>
              <a:t>, J. </a:t>
            </a:r>
            <a:r>
              <a:rPr lang="en-US"/>
              <a:t>Paul; Mentzer, John T.; “The New Supply Chain Agenda: The 5 Steps that Drive Real Value," Harvard Business Press, 2010.</a:t>
            </a:r>
          </a:p>
        </p:txBody>
      </p:sp>
      <p:sp>
        <p:nvSpPr>
          <p:cNvPr id="4" name="Slide Number Placeholder 3"/>
          <p:cNvSpPr>
            <a:spLocks noGrp="1"/>
          </p:cNvSpPr>
          <p:nvPr>
            <p:ph type="sldNum" sz="quarter" idx="5"/>
          </p:nvPr>
        </p:nvSpPr>
        <p:spPr/>
        <p:txBody>
          <a:bodyPr/>
          <a:lstStyle/>
          <a:p>
            <a:fld id="{3593A18C-A30E-4517-B370-E6FF4F6B261F}" type="slidenum">
              <a:rPr lang="en-US" smtClean="0"/>
              <a:t>11</a:t>
            </a:fld>
            <a:endParaRPr lang="en-US"/>
          </a:p>
        </p:txBody>
      </p:sp>
    </p:spTree>
    <p:extLst>
      <p:ext uri="{BB962C8B-B14F-4D97-AF65-F5344CB8AC3E}">
        <p14:creationId xmlns:p14="http://schemas.microsoft.com/office/powerpoint/2010/main" val="855856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on firm (or organizational) performance has typically applied either financial or non-financial criteria (Koh et al., 2007). When possible, it is generally preferred to utilize financial criteria to analyze an organization’s overall performance. However, researchers have noted the challenge of using only financial indicators due to the impact of confounding factors.</a:t>
            </a:r>
          </a:p>
          <a:p>
            <a:endParaRPr lang="en-US" dirty="0"/>
          </a:p>
          <a:p>
            <a:pPr marL="229560" indent="-229560">
              <a:buAutoNum type="arabicPeriod"/>
            </a:pPr>
            <a:r>
              <a:rPr lang="en-US" dirty="0"/>
              <a:t>Parasuraman et al., 1985, 1988; 1.b. Voss and Johnston, 1995; Heskett et al., 1997; Glynn et al., 2003; Smith, 2013</a:t>
            </a:r>
          </a:p>
          <a:p>
            <a:pPr marL="229560" indent="-229560">
              <a:buAutoNum type="arabicPeriod"/>
            </a:pPr>
            <a:r>
              <a:rPr lang="en-US" dirty="0"/>
              <a:t>a. Vickery et al., 2003; Glynn and Ennis, 2003; Min and Mentzer, 2004; Byrd and Davidson, 2003; Chen and 106 </a:t>
            </a:r>
            <a:r>
              <a:rPr lang="en-US" dirty="0" err="1"/>
              <a:t>Paulraj</a:t>
            </a:r>
            <a:r>
              <a:rPr lang="en-US" dirty="0"/>
              <a:t>, 2004; Li et al., 2006; b. Glynn, Ennis, 2003; Min and Mentzer, 2004; Byrd, Davidson, 2003; Li et al., 2006; Fawcett et al., 2007; Wisner, 2007; c. Glynn, Ennis, 2003; Min and Mentzer, 2004; Li et al., 2006; Fawcett et al., 2007; d. Vickery et al., 2003; Min and Mentzer, 2004; Chen and </a:t>
            </a:r>
            <a:r>
              <a:rPr lang="en-US" dirty="0" err="1"/>
              <a:t>Paulraj</a:t>
            </a:r>
            <a:r>
              <a:rPr lang="en-US" dirty="0"/>
              <a:t>, 2004; Li et al., 2006.</a:t>
            </a:r>
          </a:p>
        </p:txBody>
      </p:sp>
      <p:sp>
        <p:nvSpPr>
          <p:cNvPr id="4" name="Slide Number Placeholder 3"/>
          <p:cNvSpPr>
            <a:spLocks noGrp="1"/>
          </p:cNvSpPr>
          <p:nvPr>
            <p:ph type="sldNum" sz="quarter" idx="5"/>
          </p:nvPr>
        </p:nvSpPr>
        <p:spPr/>
        <p:txBody>
          <a:bodyPr/>
          <a:lstStyle/>
          <a:p>
            <a:fld id="{3593A18C-A30E-4517-B370-E6FF4F6B261F}" type="slidenum">
              <a:rPr lang="en-US" smtClean="0"/>
              <a:t>13</a:t>
            </a:fld>
            <a:endParaRPr lang="en-US"/>
          </a:p>
        </p:txBody>
      </p:sp>
    </p:spTree>
    <p:extLst>
      <p:ext uri="{BB962C8B-B14F-4D97-AF65-F5344CB8AC3E}">
        <p14:creationId xmlns:p14="http://schemas.microsoft.com/office/powerpoint/2010/main" val="276284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036">
              <a:defRPr/>
            </a:pPr>
            <a:r>
              <a:rPr lang="en-US" dirty="0"/>
              <a:t>Smith, John D., "Towards a Theory of Services Supply Chain Management" (2013). ETD Archive. 272, p.79.</a:t>
            </a:r>
          </a:p>
        </p:txBody>
      </p:sp>
      <p:sp>
        <p:nvSpPr>
          <p:cNvPr id="4" name="Slide Number Placeholder 3"/>
          <p:cNvSpPr>
            <a:spLocks noGrp="1"/>
          </p:cNvSpPr>
          <p:nvPr>
            <p:ph type="sldNum" sz="quarter" idx="5"/>
          </p:nvPr>
        </p:nvSpPr>
        <p:spPr/>
        <p:txBody>
          <a:bodyPr/>
          <a:lstStyle/>
          <a:p>
            <a:fld id="{3593A18C-A30E-4517-B370-E6FF4F6B261F}" type="slidenum">
              <a:rPr lang="en-US" smtClean="0"/>
              <a:t>14</a:t>
            </a:fld>
            <a:endParaRPr lang="en-US"/>
          </a:p>
        </p:txBody>
      </p:sp>
    </p:spTree>
    <p:extLst>
      <p:ext uri="{BB962C8B-B14F-4D97-AF65-F5344CB8AC3E}">
        <p14:creationId xmlns:p14="http://schemas.microsoft.com/office/powerpoint/2010/main" val="582996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9560" indent="-229560">
              <a:buAutoNum type="arabicPeriod"/>
            </a:pPr>
            <a:r>
              <a:rPr lang="en-US" dirty="0"/>
              <a:t>IT includes everything: Fletcher 1991</a:t>
            </a:r>
          </a:p>
          <a:p>
            <a:pPr marL="229560" indent="-229560">
              <a:buAutoNum type="arabicPeriod"/>
            </a:pPr>
            <a:r>
              <a:rPr lang="en-US" dirty="0" err="1"/>
              <a:t>Dedrick</a:t>
            </a:r>
            <a:r>
              <a:rPr lang="en-US" dirty="0"/>
              <a:t> et al., (2003) showed that IT does have a positive effect on productivity. They reviewed more than 50 articles on computers and productivity and found evidence to effectively refute the productivity paradox.</a:t>
            </a:r>
          </a:p>
          <a:p>
            <a:endParaRPr lang="en-US" dirty="0"/>
          </a:p>
          <a:p>
            <a:r>
              <a:rPr lang="en-US" dirty="0"/>
              <a:t>Smith, John D., "Towards a Theory of Services Supply Chain Management" (2013). ETD Archive. 272.</a:t>
            </a:r>
          </a:p>
          <a:p>
            <a:r>
              <a:rPr lang="en-US" dirty="0"/>
              <a:t>“Effectively managing service supply chains enables firms to develop higher-order information technology capabilities in service networks.</a:t>
            </a:r>
          </a:p>
        </p:txBody>
      </p:sp>
      <p:sp>
        <p:nvSpPr>
          <p:cNvPr id="4" name="Slide Number Placeholder 3"/>
          <p:cNvSpPr>
            <a:spLocks noGrp="1"/>
          </p:cNvSpPr>
          <p:nvPr>
            <p:ph type="sldNum" sz="quarter" idx="5"/>
          </p:nvPr>
        </p:nvSpPr>
        <p:spPr/>
        <p:txBody>
          <a:bodyPr/>
          <a:lstStyle/>
          <a:p>
            <a:fld id="{3593A18C-A30E-4517-B370-E6FF4F6B261F}" type="slidenum">
              <a:rPr lang="en-US" smtClean="0"/>
              <a:t>15</a:t>
            </a:fld>
            <a:endParaRPr lang="en-US"/>
          </a:p>
        </p:txBody>
      </p:sp>
    </p:spTree>
    <p:extLst>
      <p:ext uri="{BB962C8B-B14F-4D97-AF65-F5344CB8AC3E}">
        <p14:creationId xmlns:p14="http://schemas.microsoft.com/office/powerpoint/2010/main" val="15126518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994B38-FABC-FB41-AD08-3348CFB792CE}"/>
              </a:ext>
            </a:extLst>
          </p:cNvPr>
          <p:cNvSpPr/>
          <p:nvPr userDrawn="1"/>
        </p:nvSpPr>
        <p:spPr>
          <a:xfrm>
            <a:off x="0" y="0"/>
            <a:ext cx="9144000" cy="6866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8C0582E7-8953-3F4C-8634-1C6FB4EFDA6A}"/>
              </a:ext>
            </a:extLst>
          </p:cNvPr>
          <p:cNvPicPr>
            <a:picLocks noChangeAspect="1"/>
          </p:cNvPicPr>
          <p:nvPr userDrawn="1"/>
        </p:nvPicPr>
        <p:blipFill>
          <a:blip r:embed="rId2"/>
          <a:srcRect/>
          <a:stretch/>
        </p:blipFill>
        <p:spPr>
          <a:xfrm>
            <a:off x="0" y="0"/>
            <a:ext cx="9144000" cy="6858000"/>
          </a:xfrm>
          <a:prstGeom prst="rect">
            <a:avLst/>
          </a:prstGeom>
        </p:spPr>
      </p:pic>
      <p:sp>
        <p:nvSpPr>
          <p:cNvPr id="2" name="Title 1">
            <a:extLst>
              <a:ext uri="{FF2B5EF4-FFF2-40B4-BE49-F238E27FC236}">
                <a16:creationId xmlns:a16="http://schemas.microsoft.com/office/drawing/2014/main" id="{09D9D88D-4A19-2744-BD82-0762372CF112}"/>
              </a:ext>
            </a:extLst>
          </p:cNvPr>
          <p:cNvSpPr>
            <a:spLocks noGrp="1"/>
          </p:cNvSpPr>
          <p:nvPr>
            <p:ph type="ctrTitle"/>
          </p:nvPr>
        </p:nvSpPr>
        <p:spPr>
          <a:xfrm>
            <a:off x="292261" y="1810853"/>
            <a:ext cx="5308439" cy="2387600"/>
          </a:xfrm>
        </p:spPr>
        <p:txBody>
          <a:bodyPr anchor="b"/>
          <a:lstStyle>
            <a:lvl1pPr algn="l">
              <a:defRPr sz="4500" b="1">
                <a:solidFill>
                  <a:schemeClr val="bg1"/>
                </a:solidFill>
                <a:latin typeface="+mn-lt"/>
              </a:defRPr>
            </a:lvl1pPr>
          </a:lstStyle>
          <a:p>
            <a:r>
              <a:rPr lang="en-US" dirty="0"/>
              <a:t>Click to edit Master title style</a:t>
            </a:r>
          </a:p>
        </p:txBody>
      </p:sp>
      <p:sp>
        <p:nvSpPr>
          <p:cNvPr id="3" name="Subtitle 2">
            <a:extLst>
              <a:ext uri="{FF2B5EF4-FFF2-40B4-BE49-F238E27FC236}">
                <a16:creationId xmlns:a16="http://schemas.microsoft.com/office/drawing/2014/main" id="{2508EFAD-519D-1A45-9661-63F66A218F78}"/>
              </a:ext>
            </a:extLst>
          </p:cNvPr>
          <p:cNvSpPr>
            <a:spLocks noGrp="1"/>
          </p:cNvSpPr>
          <p:nvPr>
            <p:ph type="subTitle" idx="1"/>
          </p:nvPr>
        </p:nvSpPr>
        <p:spPr>
          <a:xfrm>
            <a:off x="292261" y="4564064"/>
            <a:ext cx="5308439" cy="933095"/>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919874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5376954"/>
            <a:ext cx="9144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solidFill>
                <a:prstClr val="white"/>
              </a:solidFill>
            </a:endParaRPr>
          </a:p>
        </p:txBody>
      </p:sp>
      <p:sp>
        <p:nvSpPr>
          <p:cNvPr id="6" name="Title 1"/>
          <p:cNvSpPr txBox="1">
            <a:spLocks/>
          </p:cNvSpPr>
          <p:nvPr userDrawn="1"/>
        </p:nvSpPr>
        <p:spPr>
          <a:xfrm>
            <a:off x="2921339" y="4803733"/>
            <a:ext cx="5775325" cy="450535"/>
          </a:xfrm>
          <a:prstGeom prst="rect">
            <a:avLst/>
          </a:prstGeom>
          <a:ln>
            <a:solidFill>
              <a:schemeClr val="bg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r>
              <a:rPr lang="en-US" sz="2000" dirty="0">
                <a:solidFill>
                  <a:srgbClr val="000000"/>
                </a:solidFill>
              </a:rPr>
              <a:t>August 30, 2017</a:t>
            </a:r>
          </a:p>
        </p:txBody>
      </p:sp>
      <p:grpSp>
        <p:nvGrpSpPr>
          <p:cNvPr id="12" name="Group 11"/>
          <p:cNvGrpSpPr/>
          <p:nvPr userDrawn="1"/>
        </p:nvGrpSpPr>
        <p:grpSpPr>
          <a:xfrm>
            <a:off x="1285686" y="1694038"/>
            <a:ext cx="6572628" cy="1558035"/>
            <a:chOff x="966536" y="1694131"/>
            <a:chExt cx="6572628" cy="1558035"/>
          </a:xfrm>
        </p:grpSpPr>
        <p:sp>
          <p:nvSpPr>
            <p:cNvPr id="13" name="Title 1"/>
            <p:cNvSpPr txBox="1">
              <a:spLocks/>
            </p:cNvSpPr>
            <p:nvPr/>
          </p:nvSpPr>
          <p:spPr>
            <a:xfrm>
              <a:off x="966536" y="1763943"/>
              <a:ext cx="2133600"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11500" b="1" spc="-100" dirty="0">
                  <a:solidFill>
                    <a:srgbClr val="003F72">
                      <a:lumMod val="50000"/>
                    </a:srgbClr>
                  </a:solidFill>
                  <a:latin typeface="Myriad Pro"/>
                  <a:cs typeface="Arial" panose="020B0604020202020204" pitchFamily="34" charset="0"/>
                </a:rPr>
                <a:t>VA</a:t>
              </a:r>
            </a:p>
          </p:txBody>
        </p:sp>
        <p:sp>
          <p:nvSpPr>
            <p:cNvPr id="14" name="Title 1"/>
            <p:cNvSpPr txBox="1">
              <a:spLocks/>
            </p:cNvSpPr>
            <p:nvPr/>
          </p:nvSpPr>
          <p:spPr>
            <a:xfrm>
              <a:off x="3316705" y="1750278"/>
              <a:ext cx="4222459" cy="1307009"/>
            </a:xfrm>
            <a:prstGeom prst="rect">
              <a:avLst/>
            </a:prstGeom>
            <a:ln>
              <a:solidFill>
                <a:schemeClr val="bg1"/>
              </a:solidFill>
            </a:ln>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5400" b="1" dirty="0">
                  <a:solidFill>
                    <a:srgbClr val="00B0F0"/>
                  </a:solidFill>
                  <a:latin typeface="Arial" panose="020B0604020202020204" pitchFamily="34" charset="0"/>
                  <a:cs typeface="Arial" panose="020B0604020202020204" pitchFamily="34" charset="0"/>
                </a:rPr>
                <a:t>Key Leaders </a:t>
              </a:r>
              <a:br>
                <a:rPr lang="en-US" sz="5400" b="1" dirty="0">
                  <a:solidFill>
                    <a:srgbClr val="00B0F0"/>
                  </a:solidFill>
                  <a:latin typeface="Arial" panose="020B0604020202020204" pitchFamily="34" charset="0"/>
                  <a:cs typeface="Arial" panose="020B0604020202020204" pitchFamily="34" charset="0"/>
                </a:rPr>
              </a:br>
              <a:r>
                <a:rPr lang="en-US" sz="5400" b="1" dirty="0">
                  <a:solidFill>
                    <a:srgbClr val="00B0F0"/>
                  </a:solidFill>
                  <a:latin typeface="Arial" panose="020B0604020202020204" pitchFamily="34" charset="0"/>
                  <a:cs typeface="Arial" panose="020B0604020202020204" pitchFamily="34" charset="0"/>
                </a:rPr>
                <a:t>Meeting</a:t>
              </a:r>
            </a:p>
          </p:txBody>
        </p:sp>
        <p:cxnSp>
          <p:nvCxnSpPr>
            <p:cNvPr id="15" name="Straight Connector 14"/>
            <p:cNvCxnSpPr/>
            <p:nvPr/>
          </p:nvCxnSpPr>
          <p:spPr>
            <a:xfrm flipH="1">
              <a:off x="3172326" y="1694131"/>
              <a:ext cx="12032" cy="1280160"/>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vacoGrovem\AppData\Local\Microsoft\Windows\Temporary Internet Files\Content.Outlook\83QVOJUE\CHOOSE-VA-rev.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48664" y="5644912"/>
            <a:ext cx="3048000" cy="82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595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5" name="Title 1"/>
          <p:cNvSpPr>
            <a:spLocks noGrp="1"/>
          </p:cNvSpPr>
          <p:nvPr>
            <p:ph type="title" hasCustomPrompt="1"/>
          </p:nvPr>
        </p:nvSpPr>
        <p:spPr>
          <a:xfrm>
            <a:off x="21804" y="985808"/>
            <a:ext cx="9144000" cy="731520"/>
          </a:xfrm>
        </p:spPr>
        <p:txBody>
          <a:bodyPr>
            <a:normAutofit/>
          </a:bodyPr>
          <a:lstStyle>
            <a:lvl1pPr>
              <a:defRPr b="1" baseline="0">
                <a:solidFill>
                  <a:schemeClr val="bg1"/>
                </a:solidFill>
              </a:defRPr>
            </a:lvl1pPr>
          </a:lstStyle>
          <a:p>
            <a:r>
              <a:rPr lang="en-US" sz="3600" dirty="0"/>
              <a:t>Agenda</a:t>
            </a:r>
            <a:endParaRPr lang="en-US" sz="3600" u="sng" dirty="0"/>
          </a:p>
        </p:txBody>
      </p:sp>
      <p:sp>
        <p:nvSpPr>
          <p:cNvPr id="6" name="TextBox 5"/>
          <p:cNvSpPr txBox="1"/>
          <p:nvPr userDrawn="1"/>
        </p:nvSpPr>
        <p:spPr>
          <a:xfrm>
            <a:off x="331373" y="1659466"/>
            <a:ext cx="8481253" cy="369332"/>
          </a:xfrm>
          <a:prstGeom prst="rect">
            <a:avLst/>
          </a:prstGeom>
          <a:solidFill>
            <a:srgbClr val="00B0F0"/>
          </a:solidFill>
        </p:spPr>
        <p:txBody>
          <a:bodyPr wrap="square" lIns="91440" tIns="45720" rIns="91440" bIns="45720" rtlCol="0">
            <a:spAutoFit/>
          </a:bodyPr>
          <a:lstStyle/>
          <a:p>
            <a:endParaRPr lang="en-US" dirty="0">
              <a:solidFill>
                <a:srgbClr val="000000"/>
              </a:solidFill>
            </a:endParaRPr>
          </a:p>
        </p:txBody>
      </p:sp>
      <p:sp>
        <p:nvSpPr>
          <p:cNvPr id="7" name="TextBox 6"/>
          <p:cNvSpPr txBox="1"/>
          <p:nvPr userDrawn="1"/>
        </p:nvSpPr>
        <p:spPr>
          <a:xfrm>
            <a:off x="647693" y="2749897"/>
            <a:ext cx="7892223" cy="861774"/>
          </a:xfrm>
          <a:prstGeom prst="rect">
            <a:avLst/>
          </a:prstGeom>
          <a:noFill/>
        </p:spPr>
        <p:txBody>
          <a:bodyPr wrap="square" lIns="91440" tIns="45720" rIns="91440" bIns="45720" rtlCol="0" anchor="ctr">
            <a:spAutoFit/>
          </a:bodyPr>
          <a:lstStyle/>
          <a:p>
            <a:pPr marL="0" lvl="1" indent="-342900">
              <a:spcBef>
                <a:spcPts val="1200"/>
              </a:spcBef>
              <a:buFont typeface="+mj-lt"/>
              <a:buAutoNum type="arabicPeriod"/>
            </a:pPr>
            <a:r>
              <a:rPr lang="en-US" sz="2000" b="1" dirty="0">
                <a:solidFill>
                  <a:srgbClr val="000000"/>
                </a:solidFill>
              </a:rPr>
              <a:t>Good News Story</a:t>
            </a:r>
          </a:p>
          <a:p>
            <a:pPr marL="0" lvl="1">
              <a:spcBef>
                <a:spcPts val="1200"/>
              </a:spcBef>
            </a:pPr>
            <a:endParaRPr lang="en-US" sz="2000" b="1" dirty="0">
              <a:solidFill>
                <a:srgbClr val="000000"/>
              </a:solidFill>
            </a:endParaRPr>
          </a:p>
        </p:txBody>
      </p:sp>
    </p:spTree>
    <p:extLst>
      <p:ext uri="{BB962C8B-B14F-4D97-AF65-F5344CB8AC3E}">
        <p14:creationId xmlns:p14="http://schemas.microsoft.com/office/powerpoint/2010/main" val="3926578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Master Style</a:t>
            </a:r>
            <a:endParaRPr lang="en-US" sz="3600" u="sng" dirty="0"/>
          </a:p>
        </p:txBody>
      </p:sp>
    </p:spTree>
    <p:extLst>
      <p:ext uri="{BB962C8B-B14F-4D97-AF65-F5344CB8AC3E}">
        <p14:creationId xmlns:p14="http://schemas.microsoft.com/office/powerpoint/2010/main" val="3621002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635021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7"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Master Style</a:t>
            </a:r>
            <a:endParaRPr lang="en-US" sz="3600" u="sng" dirty="0"/>
          </a:p>
        </p:txBody>
      </p:sp>
      <p:sp>
        <p:nvSpPr>
          <p:cNvPr id="2" name="Rectangle 1">
            <a:extLst>
              <a:ext uri="{FF2B5EF4-FFF2-40B4-BE49-F238E27FC236}">
                <a16:creationId xmlns:a16="http://schemas.microsoft.com/office/drawing/2014/main" id="{8E10DAC9-8DED-4AD4-8525-6E6B4794FD51}"/>
              </a:ext>
            </a:extLst>
          </p:cNvPr>
          <p:cNvSpPr/>
          <p:nvPr userDrawn="1"/>
        </p:nvSpPr>
        <p:spPr>
          <a:xfrm>
            <a:off x="2971800" y="6324600"/>
            <a:ext cx="2885149" cy="369332"/>
          </a:xfrm>
          <a:prstGeom prst="rect">
            <a:avLst/>
          </a:prstGeom>
          <a:solidFill>
            <a:schemeClr val="tx2">
              <a:lumMod val="75000"/>
            </a:schemeClr>
          </a:solidFill>
        </p:spPr>
        <p:txBody>
          <a:bodyPr wrap="none">
            <a:spAutoFit/>
          </a:bodyPr>
          <a:lstStyle/>
          <a:p>
            <a:pPr algn="ctr"/>
            <a:r>
              <a:rPr lang="en-US" b="1" dirty="0">
                <a:solidFill>
                  <a:srgbClr val="C00000"/>
                </a:solidFill>
              </a:rPr>
              <a:t>FOR VA INTERNAL USE ONLY</a:t>
            </a:r>
          </a:p>
        </p:txBody>
      </p:sp>
    </p:spTree>
    <p:extLst>
      <p:ext uri="{BB962C8B-B14F-4D97-AF65-F5344CB8AC3E}">
        <p14:creationId xmlns:p14="http://schemas.microsoft.com/office/powerpoint/2010/main" val="5532337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6"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Master Style</a:t>
            </a:r>
            <a:endParaRPr lang="en-US" sz="3600" u="sng" dirty="0"/>
          </a:p>
        </p:txBody>
      </p:sp>
      <p:sp>
        <p:nvSpPr>
          <p:cNvPr id="7" name="TextBox 6"/>
          <p:cNvSpPr txBox="1"/>
          <p:nvPr userDrawn="1"/>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
        <p:nvSpPr>
          <p:cNvPr id="2" name="Rectangle 1">
            <a:extLst>
              <a:ext uri="{FF2B5EF4-FFF2-40B4-BE49-F238E27FC236}">
                <a16:creationId xmlns:a16="http://schemas.microsoft.com/office/drawing/2014/main" id="{452098EB-AA87-4377-BA19-AED395A4B172}"/>
              </a:ext>
            </a:extLst>
          </p:cNvPr>
          <p:cNvSpPr/>
          <p:nvPr userDrawn="1"/>
        </p:nvSpPr>
        <p:spPr>
          <a:xfrm>
            <a:off x="3015125" y="6336268"/>
            <a:ext cx="2885149" cy="369332"/>
          </a:xfrm>
          <a:prstGeom prst="rect">
            <a:avLst/>
          </a:prstGeom>
          <a:solidFill>
            <a:schemeClr val="tx2">
              <a:lumMod val="75000"/>
            </a:schemeClr>
          </a:solidFill>
        </p:spPr>
        <p:txBody>
          <a:bodyPr wrap="none">
            <a:spAutoFit/>
          </a:bodyPr>
          <a:lstStyle/>
          <a:p>
            <a:pPr algn="ctr"/>
            <a:r>
              <a:rPr lang="en-US" b="1" dirty="0">
                <a:solidFill>
                  <a:srgbClr val="C00000"/>
                </a:solidFill>
              </a:rPr>
              <a:t>FOR VA INTERNAL USE ONLY</a:t>
            </a:r>
          </a:p>
        </p:txBody>
      </p:sp>
    </p:spTree>
    <p:extLst>
      <p:ext uri="{BB962C8B-B14F-4D97-AF65-F5344CB8AC3E}">
        <p14:creationId xmlns:p14="http://schemas.microsoft.com/office/powerpoint/2010/main" val="39299774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6" name="TextBox 5"/>
          <p:cNvSpPr txBox="1"/>
          <p:nvPr userDrawn="1"/>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
        <p:nvSpPr>
          <p:cNvPr id="5" name="Rectangle 4">
            <a:extLst>
              <a:ext uri="{FF2B5EF4-FFF2-40B4-BE49-F238E27FC236}">
                <a16:creationId xmlns:a16="http://schemas.microsoft.com/office/drawing/2014/main" id="{8A404F8A-B75A-4988-9421-2D2563971792}"/>
              </a:ext>
            </a:extLst>
          </p:cNvPr>
          <p:cNvSpPr/>
          <p:nvPr userDrawn="1"/>
        </p:nvSpPr>
        <p:spPr>
          <a:xfrm>
            <a:off x="2971800" y="6336268"/>
            <a:ext cx="2885149" cy="369332"/>
          </a:xfrm>
          <a:prstGeom prst="rect">
            <a:avLst/>
          </a:prstGeom>
          <a:solidFill>
            <a:schemeClr val="tx2">
              <a:lumMod val="75000"/>
            </a:schemeClr>
          </a:solidFill>
        </p:spPr>
        <p:txBody>
          <a:bodyPr wrap="none">
            <a:spAutoFit/>
          </a:bodyPr>
          <a:lstStyle/>
          <a:p>
            <a:pPr algn="ctr"/>
            <a:r>
              <a:rPr lang="en-US" b="1" dirty="0">
                <a:solidFill>
                  <a:srgbClr val="C00000"/>
                </a:solidFill>
              </a:rPr>
              <a:t>FOR VA INTERNAL USE ONLY</a:t>
            </a:r>
          </a:p>
        </p:txBody>
      </p:sp>
    </p:spTree>
    <p:extLst>
      <p:ext uri="{BB962C8B-B14F-4D97-AF65-F5344CB8AC3E}">
        <p14:creationId xmlns:p14="http://schemas.microsoft.com/office/powerpoint/2010/main" val="40512171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3" name="TextBox 2"/>
          <p:cNvSpPr txBox="1"/>
          <p:nvPr userDrawn="1"/>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
        <p:nvSpPr>
          <p:cNvPr id="2" name="Rectangle 1">
            <a:extLst>
              <a:ext uri="{FF2B5EF4-FFF2-40B4-BE49-F238E27FC236}">
                <a16:creationId xmlns:a16="http://schemas.microsoft.com/office/drawing/2014/main" id="{2CA03B4A-E076-49C5-AA1C-CF8AAA458ACE}"/>
              </a:ext>
            </a:extLst>
          </p:cNvPr>
          <p:cNvSpPr/>
          <p:nvPr userDrawn="1"/>
        </p:nvSpPr>
        <p:spPr>
          <a:xfrm>
            <a:off x="3015125" y="6336268"/>
            <a:ext cx="2885149" cy="369332"/>
          </a:xfrm>
          <a:prstGeom prst="rect">
            <a:avLst/>
          </a:prstGeom>
          <a:solidFill>
            <a:schemeClr val="tx2">
              <a:lumMod val="75000"/>
            </a:schemeClr>
          </a:solidFill>
        </p:spPr>
        <p:txBody>
          <a:bodyPr wrap="none">
            <a:spAutoFit/>
          </a:bodyPr>
          <a:lstStyle/>
          <a:p>
            <a:pPr algn="ctr"/>
            <a:r>
              <a:rPr lang="en-US" b="1" dirty="0">
                <a:solidFill>
                  <a:srgbClr val="C00000"/>
                </a:solidFill>
              </a:rPr>
              <a:t>FOR VA INTERNAL USE ONLY</a:t>
            </a:r>
          </a:p>
        </p:txBody>
      </p:sp>
    </p:spTree>
    <p:extLst>
      <p:ext uri="{BB962C8B-B14F-4D97-AF65-F5344CB8AC3E}">
        <p14:creationId xmlns:p14="http://schemas.microsoft.com/office/powerpoint/2010/main" val="24890554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7" name="TextBox 6"/>
          <p:cNvSpPr txBox="1"/>
          <p:nvPr userDrawn="1"/>
        </p:nvSpPr>
        <p:spPr>
          <a:xfrm>
            <a:off x="2971800" y="6324600"/>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
        <p:nvSpPr>
          <p:cNvPr id="4" name="Rectangle 3">
            <a:extLst>
              <a:ext uri="{FF2B5EF4-FFF2-40B4-BE49-F238E27FC236}">
                <a16:creationId xmlns:a16="http://schemas.microsoft.com/office/drawing/2014/main" id="{10D7CD52-6DD2-4DAF-86E0-78F7A2CA6B80}"/>
              </a:ext>
            </a:extLst>
          </p:cNvPr>
          <p:cNvSpPr/>
          <p:nvPr userDrawn="1"/>
        </p:nvSpPr>
        <p:spPr>
          <a:xfrm>
            <a:off x="2949115" y="6324600"/>
            <a:ext cx="2885149" cy="369332"/>
          </a:xfrm>
          <a:prstGeom prst="rect">
            <a:avLst/>
          </a:prstGeom>
          <a:solidFill>
            <a:schemeClr val="tx2">
              <a:lumMod val="75000"/>
            </a:schemeClr>
          </a:solidFill>
        </p:spPr>
        <p:txBody>
          <a:bodyPr wrap="none">
            <a:spAutoFit/>
          </a:bodyPr>
          <a:lstStyle/>
          <a:p>
            <a:pPr algn="ctr"/>
            <a:r>
              <a:rPr lang="en-US" b="1" dirty="0">
                <a:solidFill>
                  <a:srgbClr val="C00000"/>
                </a:solidFill>
              </a:rPr>
              <a:t>FOR VA INTERNAL USE ONLY</a:t>
            </a:r>
          </a:p>
        </p:txBody>
      </p:sp>
    </p:spTree>
    <p:extLst>
      <p:ext uri="{BB962C8B-B14F-4D97-AF65-F5344CB8AC3E}">
        <p14:creationId xmlns:p14="http://schemas.microsoft.com/office/powerpoint/2010/main" val="24597427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a:extLst>
              <a:ext uri="{FF2B5EF4-FFF2-40B4-BE49-F238E27FC236}">
                <a16:creationId xmlns:a16="http://schemas.microsoft.com/office/drawing/2014/main" id="{DB55DC05-74C5-4579-9858-76FFCBF03046}"/>
              </a:ext>
            </a:extLst>
          </p:cNvPr>
          <p:cNvSpPr/>
          <p:nvPr userDrawn="1"/>
        </p:nvSpPr>
        <p:spPr>
          <a:xfrm>
            <a:off x="2971800" y="6324600"/>
            <a:ext cx="2885149" cy="369332"/>
          </a:xfrm>
          <a:prstGeom prst="rect">
            <a:avLst/>
          </a:prstGeom>
          <a:solidFill>
            <a:schemeClr val="tx2">
              <a:lumMod val="75000"/>
            </a:schemeClr>
          </a:solidFill>
        </p:spPr>
        <p:txBody>
          <a:bodyPr wrap="none">
            <a:spAutoFit/>
          </a:bodyPr>
          <a:lstStyle/>
          <a:p>
            <a:pPr algn="ctr"/>
            <a:r>
              <a:rPr lang="en-US" b="1" dirty="0">
                <a:solidFill>
                  <a:srgbClr val="C00000"/>
                </a:solidFill>
              </a:rPr>
              <a:t>FOR VA INTERNAL USE ONLY</a:t>
            </a:r>
          </a:p>
        </p:txBody>
      </p:sp>
    </p:spTree>
    <p:extLst>
      <p:ext uri="{BB962C8B-B14F-4D97-AF65-F5344CB8AC3E}">
        <p14:creationId xmlns:p14="http://schemas.microsoft.com/office/powerpoint/2010/main" val="4223671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777FA-89BE-0D4D-A3E6-68587F9287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572F3-8C13-214A-B376-C2C05B0F151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5985BF-735C-F942-A87A-899BB96F732F}"/>
              </a:ext>
            </a:extLst>
          </p:cNvPr>
          <p:cNvSpPr>
            <a:spLocks noGrp="1"/>
          </p:cNvSpPr>
          <p:nvPr>
            <p:ph type="dt" sz="half" idx="10"/>
          </p:nvPr>
        </p:nvSpPr>
        <p:spPr>
          <a:xfrm>
            <a:off x="2291939" y="6350972"/>
            <a:ext cx="661036" cy="365125"/>
          </a:xfrm>
          <a:prstGeom prst="rect">
            <a:avLst/>
          </a:prstGeom>
        </p:spPr>
        <p:txBody>
          <a:bodyPr/>
          <a:lstStyle/>
          <a:p>
            <a:pPr defTabSz="685800" fontAlgn="auto">
              <a:spcBef>
                <a:spcPts val="0"/>
              </a:spcBef>
              <a:spcAft>
                <a:spcPts val="0"/>
              </a:spcAft>
            </a:pPr>
            <a:fld id="{ABFB7142-126B-F440-B7EE-CB15A2813446}" type="datetimeFigureOut">
              <a:rPr lang="en-US" sz="1350" smtClean="0">
                <a:solidFill>
                  <a:srgbClr val="000000"/>
                </a:solidFill>
                <a:latin typeface="Calibri" panose="020F0502020204030204"/>
                <a:cs typeface="+mn-cs"/>
              </a:rPr>
              <a:pPr defTabSz="685800" fontAlgn="auto">
                <a:spcBef>
                  <a:spcPts val="0"/>
                </a:spcBef>
                <a:spcAft>
                  <a:spcPts val="0"/>
                </a:spcAft>
              </a:pPr>
              <a:t>8/3/2020</a:t>
            </a:fld>
            <a:endParaRPr lang="en-US" sz="1350">
              <a:solidFill>
                <a:srgbClr val="000000"/>
              </a:solidFill>
              <a:latin typeface="Calibri" panose="020F0502020204030204"/>
              <a:cs typeface="+mn-cs"/>
            </a:endParaRPr>
          </a:p>
        </p:txBody>
      </p:sp>
      <p:sp>
        <p:nvSpPr>
          <p:cNvPr id="5" name="Footer Placeholder 4">
            <a:extLst>
              <a:ext uri="{FF2B5EF4-FFF2-40B4-BE49-F238E27FC236}">
                <a16:creationId xmlns:a16="http://schemas.microsoft.com/office/drawing/2014/main" id="{03D1B2BD-DCF0-CA49-A4C2-5C702AD1BF44}"/>
              </a:ext>
            </a:extLst>
          </p:cNvPr>
          <p:cNvSpPr>
            <a:spLocks noGrp="1"/>
          </p:cNvSpPr>
          <p:nvPr>
            <p:ph type="ftr" sz="quarter" idx="11"/>
          </p:nvPr>
        </p:nvSpPr>
        <p:spPr>
          <a:xfrm>
            <a:off x="3073998" y="6356351"/>
            <a:ext cx="5244352" cy="365125"/>
          </a:xfrm>
          <a:prstGeom prst="rect">
            <a:avLst/>
          </a:prstGeom>
        </p:spPr>
        <p:txBody>
          <a:bodyPr/>
          <a:lstStyle/>
          <a:p>
            <a:pPr defTabSz="685800" fontAlgn="auto">
              <a:spcBef>
                <a:spcPts val="0"/>
              </a:spcBef>
              <a:spcAft>
                <a:spcPts val="0"/>
              </a:spcAft>
            </a:pPr>
            <a:endParaRPr lang="en-US" sz="1350" dirty="0">
              <a:solidFill>
                <a:srgbClr val="000000"/>
              </a:solidFill>
              <a:latin typeface="Calibri" panose="020F0502020204030204"/>
              <a:cs typeface="+mn-cs"/>
            </a:endParaRPr>
          </a:p>
        </p:txBody>
      </p:sp>
      <p:sp>
        <p:nvSpPr>
          <p:cNvPr id="6" name="Slide Number Placeholder 5">
            <a:extLst>
              <a:ext uri="{FF2B5EF4-FFF2-40B4-BE49-F238E27FC236}">
                <a16:creationId xmlns:a16="http://schemas.microsoft.com/office/drawing/2014/main" id="{A70BA0F3-B54B-5648-B04B-57278B32F665}"/>
              </a:ext>
            </a:extLst>
          </p:cNvPr>
          <p:cNvSpPr>
            <a:spLocks noGrp="1"/>
          </p:cNvSpPr>
          <p:nvPr>
            <p:ph type="sldNum" sz="quarter" idx="12"/>
          </p:nvPr>
        </p:nvSpPr>
        <p:spPr/>
        <p:txBody>
          <a:bodyPr/>
          <a:lstStyle>
            <a:lvl1pPr>
              <a:defRPr>
                <a:solidFill>
                  <a:schemeClr val="tx1"/>
                </a:solidFill>
              </a:defRPr>
            </a:lvl1pPr>
          </a:lstStyle>
          <a:p>
            <a:pPr defTabSz="685800"/>
            <a:fld id="{2346C6CC-1531-9D43-9929-56C34AA4FDB5}" type="slidenum">
              <a:rPr lang="en-US" smtClean="0"/>
              <a:pPr defTabSz="685800"/>
              <a:t>‹#›</a:t>
            </a:fld>
            <a:endParaRPr lang="en-US" dirty="0"/>
          </a:p>
        </p:txBody>
      </p:sp>
    </p:spTree>
    <p:extLst>
      <p:ext uri="{BB962C8B-B14F-4D97-AF65-F5344CB8AC3E}">
        <p14:creationId xmlns:p14="http://schemas.microsoft.com/office/powerpoint/2010/main" val="3088115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777FA-89BE-0D4D-A3E6-68587F9287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572F3-8C13-214A-B376-C2C05B0F151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5985BF-735C-F942-A87A-899BB96F732F}"/>
              </a:ext>
            </a:extLst>
          </p:cNvPr>
          <p:cNvSpPr>
            <a:spLocks noGrp="1"/>
          </p:cNvSpPr>
          <p:nvPr>
            <p:ph type="dt" sz="half" idx="10"/>
          </p:nvPr>
        </p:nvSpPr>
        <p:spPr>
          <a:xfrm>
            <a:off x="2291939" y="6350972"/>
            <a:ext cx="661036" cy="365125"/>
          </a:xfrm>
          <a:prstGeom prst="rect">
            <a:avLst/>
          </a:prstGeom>
        </p:spPr>
        <p:txBody>
          <a:bodyPr/>
          <a:lstStyle/>
          <a:p>
            <a:pPr defTabSz="685800" fontAlgn="auto">
              <a:spcBef>
                <a:spcPts val="0"/>
              </a:spcBef>
              <a:spcAft>
                <a:spcPts val="0"/>
              </a:spcAft>
            </a:pPr>
            <a:fld id="{ABFB7142-126B-F440-B7EE-CB15A2813446}" type="datetimeFigureOut">
              <a:rPr lang="en-US" sz="1350" smtClean="0">
                <a:solidFill>
                  <a:srgbClr val="000000"/>
                </a:solidFill>
                <a:latin typeface="Calibri" panose="020F0502020204030204"/>
                <a:cs typeface="+mn-cs"/>
              </a:rPr>
              <a:pPr defTabSz="685800" fontAlgn="auto">
                <a:spcBef>
                  <a:spcPts val="0"/>
                </a:spcBef>
                <a:spcAft>
                  <a:spcPts val="0"/>
                </a:spcAft>
              </a:pPr>
              <a:t>8/3/2020</a:t>
            </a:fld>
            <a:endParaRPr lang="en-US" sz="1350">
              <a:solidFill>
                <a:srgbClr val="000000"/>
              </a:solidFill>
              <a:latin typeface="Calibri" panose="020F0502020204030204"/>
              <a:cs typeface="+mn-cs"/>
            </a:endParaRPr>
          </a:p>
        </p:txBody>
      </p:sp>
      <p:sp>
        <p:nvSpPr>
          <p:cNvPr id="5" name="Footer Placeholder 4">
            <a:extLst>
              <a:ext uri="{FF2B5EF4-FFF2-40B4-BE49-F238E27FC236}">
                <a16:creationId xmlns:a16="http://schemas.microsoft.com/office/drawing/2014/main" id="{03D1B2BD-DCF0-CA49-A4C2-5C702AD1BF44}"/>
              </a:ext>
            </a:extLst>
          </p:cNvPr>
          <p:cNvSpPr>
            <a:spLocks noGrp="1"/>
          </p:cNvSpPr>
          <p:nvPr>
            <p:ph type="ftr" sz="quarter" idx="11"/>
          </p:nvPr>
        </p:nvSpPr>
        <p:spPr>
          <a:xfrm>
            <a:off x="3073998" y="6356351"/>
            <a:ext cx="5244352" cy="365125"/>
          </a:xfrm>
          <a:prstGeom prst="rect">
            <a:avLst/>
          </a:prstGeom>
        </p:spPr>
        <p:txBody>
          <a:bodyPr/>
          <a:lstStyle/>
          <a:p>
            <a:pPr defTabSz="685800" fontAlgn="auto">
              <a:spcBef>
                <a:spcPts val="0"/>
              </a:spcBef>
              <a:spcAft>
                <a:spcPts val="0"/>
              </a:spcAft>
            </a:pPr>
            <a:endParaRPr lang="en-US" sz="1350">
              <a:solidFill>
                <a:srgbClr val="000000"/>
              </a:solidFill>
              <a:latin typeface="Calibri" panose="020F0502020204030204"/>
              <a:cs typeface="+mn-cs"/>
            </a:endParaRPr>
          </a:p>
        </p:txBody>
      </p:sp>
      <p:sp>
        <p:nvSpPr>
          <p:cNvPr id="6" name="Slide Number Placeholder 5">
            <a:extLst>
              <a:ext uri="{FF2B5EF4-FFF2-40B4-BE49-F238E27FC236}">
                <a16:creationId xmlns:a16="http://schemas.microsoft.com/office/drawing/2014/main" id="{A70BA0F3-B54B-5648-B04B-57278B32F665}"/>
              </a:ext>
            </a:extLst>
          </p:cNvPr>
          <p:cNvSpPr>
            <a:spLocks noGrp="1"/>
          </p:cNvSpPr>
          <p:nvPr>
            <p:ph type="sldNum" sz="quarter" idx="12"/>
          </p:nvPr>
        </p:nvSpPr>
        <p:spPr/>
        <p:txBody>
          <a:bodyPr/>
          <a:lstStyle/>
          <a:p>
            <a:pPr defTabSz="685800" fontAlgn="auto">
              <a:spcBef>
                <a:spcPts val="0"/>
              </a:spcBef>
              <a:spcAft>
                <a:spcPts val="0"/>
              </a:spcAft>
            </a:pPr>
            <a:fld id="{2346C6CC-1531-9D43-9929-56C34AA4FDB5}" type="slidenum">
              <a:rPr lang="en-US" smtClean="0">
                <a:solidFill>
                  <a:srgbClr val="000000">
                    <a:tint val="75000"/>
                  </a:srgbClr>
                </a:solidFill>
                <a:latin typeface="Calibri" panose="020F0502020204030204"/>
                <a:cs typeface="+mn-cs"/>
              </a:rPr>
              <a:pPr defTabSz="685800" fontAlgn="auto">
                <a:spcBef>
                  <a:spcPts val="0"/>
                </a:spcBef>
                <a:spcAft>
                  <a:spcPts val="0"/>
                </a:spcAft>
              </a:pPr>
              <a:t>‹#›</a:t>
            </a:fld>
            <a:endParaRPr lang="en-US">
              <a:solidFill>
                <a:srgbClr val="000000">
                  <a:tint val="75000"/>
                </a:srgbClr>
              </a:solidFill>
              <a:latin typeface="Calibri" panose="020F0502020204030204"/>
              <a:cs typeface="+mn-cs"/>
            </a:endParaRPr>
          </a:p>
        </p:txBody>
      </p:sp>
      <p:sp>
        <p:nvSpPr>
          <p:cNvPr id="8" name="Rectangle 7">
            <a:extLst>
              <a:ext uri="{FF2B5EF4-FFF2-40B4-BE49-F238E27FC236}">
                <a16:creationId xmlns:a16="http://schemas.microsoft.com/office/drawing/2014/main" id="{7EB7E956-7124-F941-B989-529BD87A7B29}"/>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71FE956A-43BB-7847-8D72-306D51FCB5B4}"/>
              </a:ext>
            </a:extLst>
          </p:cNvPr>
          <p:cNvPicPr>
            <a:picLocks noChangeAspect="1"/>
          </p:cNvPicPr>
          <p:nvPr userDrawn="1"/>
        </p:nvPicPr>
        <p:blipFill>
          <a:blip r:embed="rId2"/>
          <a:srcRect/>
          <a:stretch/>
        </p:blipFill>
        <p:spPr>
          <a:xfrm>
            <a:off x="0" y="0"/>
            <a:ext cx="9144000" cy="6858000"/>
          </a:xfrm>
          <a:prstGeom prst="rect">
            <a:avLst/>
          </a:prstGeom>
        </p:spPr>
      </p:pic>
    </p:spTree>
    <p:extLst>
      <p:ext uri="{BB962C8B-B14F-4D97-AF65-F5344CB8AC3E}">
        <p14:creationId xmlns:p14="http://schemas.microsoft.com/office/powerpoint/2010/main" val="189432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E4280C-0C66-B047-B9C7-373A1EDEFF0F}"/>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10" descr="A close up of a building&#10;&#10;Description automatically generated">
            <a:extLst>
              <a:ext uri="{FF2B5EF4-FFF2-40B4-BE49-F238E27FC236}">
                <a16:creationId xmlns:a16="http://schemas.microsoft.com/office/drawing/2014/main" id="{18F4825A-768D-E240-AE9A-E6929ED17323}"/>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B7D08BB7-936D-874F-BF65-E6C1343E70BF}"/>
              </a:ext>
            </a:extLst>
          </p:cNvPr>
          <p:cNvSpPr>
            <a:spLocks noGrp="1"/>
          </p:cNvSpPr>
          <p:nvPr>
            <p:ph type="title" hasCustomPrompt="1"/>
          </p:nvPr>
        </p:nvSpPr>
        <p:spPr>
          <a:xfrm>
            <a:off x="3187893" y="1709739"/>
            <a:ext cx="5791381" cy="2852737"/>
          </a:xfrm>
        </p:spPr>
        <p:txBody>
          <a:bodyPr anchor="b"/>
          <a:lstStyle>
            <a:lvl1pPr algn="r">
              <a:defRPr sz="4500" b="1">
                <a:solidFill>
                  <a:schemeClr val="tx2"/>
                </a:solidFill>
                <a:latin typeface="+mn-lt"/>
              </a:defRPr>
            </a:lvl1pPr>
          </a:lstStyle>
          <a:p>
            <a:r>
              <a:rPr lang="en-US" dirty="0"/>
              <a:t>Click to edit</a:t>
            </a:r>
            <a:br>
              <a:rPr lang="en-US" dirty="0"/>
            </a:br>
            <a:r>
              <a:rPr lang="en-US" dirty="0"/>
              <a:t>Master title style</a:t>
            </a:r>
          </a:p>
        </p:txBody>
      </p:sp>
      <p:sp>
        <p:nvSpPr>
          <p:cNvPr id="3" name="Text Placeholder 2">
            <a:extLst>
              <a:ext uri="{FF2B5EF4-FFF2-40B4-BE49-F238E27FC236}">
                <a16:creationId xmlns:a16="http://schemas.microsoft.com/office/drawing/2014/main" id="{18F19FCC-16CE-F24A-B069-FF6B1C7FEB96}"/>
              </a:ext>
            </a:extLst>
          </p:cNvPr>
          <p:cNvSpPr>
            <a:spLocks noGrp="1"/>
          </p:cNvSpPr>
          <p:nvPr>
            <p:ph type="body" idx="1"/>
          </p:nvPr>
        </p:nvSpPr>
        <p:spPr>
          <a:xfrm>
            <a:off x="3187893" y="4589464"/>
            <a:ext cx="5791381" cy="735572"/>
          </a:xfrm>
        </p:spPr>
        <p:txBody>
          <a:bodyPr/>
          <a:lstStyle>
            <a:lvl1pPr marL="0" indent="0" algn="r">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
        <p:nvSpPr>
          <p:cNvPr id="6" name="Slide Number Placeholder 5">
            <a:extLst>
              <a:ext uri="{FF2B5EF4-FFF2-40B4-BE49-F238E27FC236}">
                <a16:creationId xmlns:a16="http://schemas.microsoft.com/office/drawing/2014/main" id="{B04C3BC6-6923-E649-AF41-A824E47D086E}"/>
              </a:ext>
            </a:extLst>
          </p:cNvPr>
          <p:cNvSpPr>
            <a:spLocks noGrp="1"/>
          </p:cNvSpPr>
          <p:nvPr>
            <p:ph type="sldNum" sz="quarter" idx="12"/>
          </p:nvPr>
        </p:nvSpPr>
        <p:spPr>
          <a:xfrm>
            <a:off x="3538538" y="6208173"/>
            <a:ext cx="2057400" cy="365125"/>
          </a:xfrm>
        </p:spPr>
        <p:txBody>
          <a:bodyPr/>
          <a:lstStyle>
            <a:lvl1pPr algn="ctr">
              <a:defRPr>
                <a:solidFill>
                  <a:schemeClr val="tx1"/>
                </a:solidFill>
              </a:defRPr>
            </a:lvl1pPr>
          </a:lstStyle>
          <a:p>
            <a:pPr defTabSz="685800"/>
            <a:fld id="{2346C6CC-1531-9D43-9929-56C34AA4FDB5}" type="slidenum">
              <a:rPr lang="en-US" smtClean="0"/>
              <a:pPr defTabSz="685800"/>
              <a:t>‹#›</a:t>
            </a:fld>
            <a:endParaRPr lang="en-US" dirty="0"/>
          </a:p>
        </p:txBody>
      </p:sp>
    </p:spTree>
    <p:extLst>
      <p:ext uri="{BB962C8B-B14F-4D97-AF65-F5344CB8AC3E}">
        <p14:creationId xmlns:p14="http://schemas.microsoft.com/office/powerpoint/2010/main" val="1278133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5A6B0-5ACE-8D4E-8C61-B0A8014772B2}"/>
              </a:ext>
            </a:extLst>
          </p:cNvPr>
          <p:cNvSpPr>
            <a:spLocks noGrp="1"/>
          </p:cNvSpPr>
          <p:nvPr>
            <p:ph type="title"/>
          </p:nvPr>
        </p:nvSpPr>
        <p:spPr/>
        <p:txBody>
          <a:bodyPr/>
          <a:lstStyle>
            <a:lvl1pPr>
              <a:defRPr>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A8E959F2-A51D-2B40-A03E-C4721B18EA50}"/>
              </a:ext>
            </a:extLst>
          </p:cNvPr>
          <p:cNvSpPr>
            <a:spLocks noGrp="1"/>
          </p:cNvSpPr>
          <p:nvPr>
            <p:ph sz="half" idx="1"/>
          </p:nvPr>
        </p:nvSpPr>
        <p:spPr>
          <a:xfrm>
            <a:off x="318686"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58A00-57DD-1944-AE99-7E13F92CFABE}"/>
              </a:ext>
            </a:extLst>
          </p:cNvPr>
          <p:cNvSpPr>
            <a:spLocks noGrp="1"/>
          </p:cNvSpPr>
          <p:nvPr>
            <p:ph sz="half" idx="2"/>
          </p:nvPr>
        </p:nvSpPr>
        <p:spPr>
          <a:xfrm>
            <a:off x="4319186" y="1825625"/>
            <a:ext cx="38862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79C73C1-75CC-C74E-9F27-2B4B01127AC3}"/>
              </a:ext>
            </a:extLst>
          </p:cNvPr>
          <p:cNvSpPr>
            <a:spLocks noGrp="1"/>
          </p:cNvSpPr>
          <p:nvPr>
            <p:ph type="dt" sz="half" idx="10"/>
          </p:nvPr>
        </p:nvSpPr>
        <p:spPr>
          <a:xfrm>
            <a:off x="2291939" y="6350972"/>
            <a:ext cx="661036" cy="365125"/>
          </a:xfrm>
          <a:prstGeom prst="rect">
            <a:avLst/>
          </a:prstGeom>
        </p:spPr>
        <p:txBody>
          <a:bodyPr/>
          <a:lstStyle/>
          <a:p>
            <a:pPr defTabSz="685800" fontAlgn="auto">
              <a:spcBef>
                <a:spcPts val="0"/>
              </a:spcBef>
              <a:spcAft>
                <a:spcPts val="0"/>
              </a:spcAft>
            </a:pPr>
            <a:fld id="{ABFB7142-126B-F440-B7EE-CB15A2813446}" type="datetimeFigureOut">
              <a:rPr lang="en-US" sz="1350" smtClean="0">
                <a:solidFill>
                  <a:srgbClr val="000000"/>
                </a:solidFill>
                <a:latin typeface="Calibri" panose="020F0502020204030204"/>
                <a:cs typeface="+mn-cs"/>
              </a:rPr>
              <a:pPr defTabSz="685800" fontAlgn="auto">
                <a:spcBef>
                  <a:spcPts val="0"/>
                </a:spcBef>
                <a:spcAft>
                  <a:spcPts val="0"/>
                </a:spcAft>
              </a:pPr>
              <a:t>8/3/2020</a:t>
            </a:fld>
            <a:endParaRPr lang="en-US" sz="1350">
              <a:solidFill>
                <a:srgbClr val="000000"/>
              </a:solidFill>
              <a:latin typeface="Calibri" panose="020F0502020204030204"/>
              <a:cs typeface="+mn-cs"/>
            </a:endParaRPr>
          </a:p>
        </p:txBody>
      </p:sp>
      <p:sp>
        <p:nvSpPr>
          <p:cNvPr id="6" name="Footer Placeholder 5">
            <a:extLst>
              <a:ext uri="{FF2B5EF4-FFF2-40B4-BE49-F238E27FC236}">
                <a16:creationId xmlns:a16="http://schemas.microsoft.com/office/drawing/2014/main" id="{11BFA9B3-ADEB-0648-A921-275E49B763A4}"/>
              </a:ext>
            </a:extLst>
          </p:cNvPr>
          <p:cNvSpPr>
            <a:spLocks noGrp="1"/>
          </p:cNvSpPr>
          <p:nvPr>
            <p:ph type="ftr" sz="quarter" idx="11"/>
          </p:nvPr>
        </p:nvSpPr>
        <p:spPr>
          <a:xfrm>
            <a:off x="3073998" y="6356351"/>
            <a:ext cx="5244352" cy="365125"/>
          </a:xfrm>
          <a:prstGeom prst="rect">
            <a:avLst/>
          </a:prstGeom>
        </p:spPr>
        <p:txBody>
          <a:bodyPr/>
          <a:lstStyle/>
          <a:p>
            <a:pPr defTabSz="685800" fontAlgn="auto">
              <a:spcBef>
                <a:spcPts val="0"/>
              </a:spcBef>
              <a:spcAft>
                <a:spcPts val="0"/>
              </a:spcAft>
            </a:pPr>
            <a:endParaRPr lang="en-US" sz="1350">
              <a:solidFill>
                <a:srgbClr val="000000"/>
              </a:solidFill>
              <a:latin typeface="Calibri" panose="020F0502020204030204"/>
              <a:cs typeface="+mn-cs"/>
            </a:endParaRPr>
          </a:p>
        </p:txBody>
      </p:sp>
      <p:sp>
        <p:nvSpPr>
          <p:cNvPr id="7" name="Slide Number Placeholder 6">
            <a:extLst>
              <a:ext uri="{FF2B5EF4-FFF2-40B4-BE49-F238E27FC236}">
                <a16:creationId xmlns:a16="http://schemas.microsoft.com/office/drawing/2014/main" id="{9905EE3E-3409-834B-A175-A52573B009B2}"/>
              </a:ext>
            </a:extLst>
          </p:cNvPr>
          <p:cNvSpPr>
            <a:spLocks noGrp="1"/>
          </p:cNvSpPr>
          <p:nvPr>
            <p:ph type="sldNum" sz="quarter" idx="12"/>
          </p:nvPr>
        </p:nvSpPr>
        <p:spPr/>
        <p:txBody>
          <a:bodyPr/>
          <a:lstStyle>
            <a:lvl1pPr>
              <a:defRPr>
                <a:solidFill>
                  <a:schemeClr val="tx1"/>
                </a:solidFill>
              </a:defRPr>
            </a:lvl1pPr>
          </a:lstStyle>
          <a:p>
            <a:pPr defTabSz="685800"/>
            <a:fld id="{2346C6CC-1531-9D43-9929-56C34AA4FDB5}" type="slidenum">
              <a:rPr lang="en-US" smtClean="0"/>
              <a:pPr defTabSz="685800"/>
              <a:t>‹#›</a:t>
            </a:fld>
            <a:endParaRPr lang="en-US" dirty="0"/>
          </a:p>
        </p:txBody>
      </p:sp>
    </p:spTree>
    <p:extLst>
      <p:ext uri="{BB962C8B-B14F-4D97-AF65-F5344CB8AC3E}">
        <p14:creationId xmlns:p14="http://schemas.microsoft.com/office/powerpoint/2010/main" val="1676636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0D342-8FB4-D641-ADD6-F82A97725C84}"/>
              </a:ext>
            </a:extLst>
          </p:cNvPr>
          <p:cNvSpPr>
            <a:spLocks noGrp="1"/>
          </p:cNvSpPr>
          <p:nvPr>
            <p:ph type="title"/>
          </p:nvPr>
        </p:nvSpPr>
        <p:spPr/>
        <p:txBody>
          <a:bodyPr/>
          <a:lstStyle>
            <a:lvl1pPr>
              <a:defRPr>
                <a:latin typeface="+mn-lt"/>
              </a:defRPr>
            </a:lvl1pPr>
          </a:lstStyle>
          <a:p>
            <a:r>
              <a:rPr lang="en-US" dirty="0"/>
              <a:t>Click to edit Master title style</a:t>
            </a:r>
          </a:p>
        </p:txBody>
      </p:sp>
      <p:sp>
        <p:nvSpPr>
          <p:cNvPr id="4" name="Footer Placeholder 3">
            <a:extLst>
              <a:ext uri="{FF2B5EF4-FFF2-40B4-BE49-F238E27FC236}">
                <a16:creationId xmlns:a16="http://schemas.microsoft.com/office/drawing/2014/main" id="{E65D2BB8-6205-7E47-BA23-424C3B6CF835}"/>
              </a:ext>
            </a:extLst>
          </p:cNvPr>
          <p:cNvSpPr>
            <a:spLocks noGrp="1"/>
          </p:cNvSpPr>
          <p:nvPr>
            <p:ph type="ftr" sz="quarter" idx="11"/>
          </p:nvPr>
        </p:nvSpPr>
        <p:spPr>
          <a:xfrm>
            <a:off x="3073998" y="6356351"/>
            <a:ext cx="5244352" cy="365125"/>
          </a:xfrm>
          <a:prstGeom prst="rect">
            <a:avLst/>
          </a:prstGeom>
        </p:spPr>
        <p:txBody>
          <a:bodyPr/>
          <a:lstStyle/>
          <a:p>
            <a:pPr defTabSz="685800" fontAlgn="auto">
              <a:spcBef>
                <a:spcPts val="0"/>
              </a:spcBef>
              <a:spcAft>
                <a:spcPts val="0"/>
              </a:spcAft>
            </a:pPr>
            <a:endParaRPr lang="en-US" sz="1350">
              <a:solidFill>
                <a:srgbClr val="000000"/>
              </a:solidFill>
              <a:latin typeface="Calibri" panose="020F0502020204030204"/>
              <a:cs typeface="+mn-cs"/>
            </a:endParaRPr>
          </a:p>
        </p:txBody>
      </p:sp>
      <p:sp>
        <p:nvSpPr>
          <p:cNvPr id="5" name="Slide Number Placeholder 4">
            <a:extLst>
              <a:ext uri="{FF2B5EF4-FFF2-40B4-BE49-F238E27FC236}">
                <a16:creationId xmlns:a16="http://schemas.microsoft.com/office/drawing/2014/main" id="{05FA87B4-9641-B243-8366-4ABDBBD53A70}"/>
              </a:ext>
            </a:extLst>
          </p:cNvPr>
          <p:cNvSpPr>
            <a:spLocks noGrp="1"/>
          </p:cNvSpPr>
          <p:nvPr>
            <p:ph type="sldNum" sz="quarter" idx="12"/>
          </p:nvPr>
        </p:nvSpPr>
        <p:spPr/>
        <p:txBody>
          <a:bodyPr/>
          <a:lstStyle>
            <a:lvl1pPr>
              <a:defRPr>
                <a:solidFill>
                  <a:schemeClr val="tx1"/>
                </a:solidFill>
              </a:defRPr>
            </a:lvl1pPr>
          </a:lstStyle>
          <a:p>
            <a:pPr defTabSz="685800"/>
            <a:fld id="{2346C6CC-1531-9D43-9929-56C34AA4FDB5}" type="slidenum">
              <a:rPr lang="en-US" smtClean="0"/>
              <a:pPr defTabSz="685800"/>
              <a:t>‹#›</a:t>
            </a:fld>
            <a:endParaRPr lang="en-US" dirty="0"/>
          </a:p>
        </p:txBody>
      </p:sp>
    </p:spTree>
    <p:extLst>
      <p:ext uri="{BB962C8B-B14F-4D97-AF65-F5344CB8AC3E}">
        <p14:creationId xmlns:p14="http://schemas.microsoft.com/office/powerpoint/2010/main" val="2898919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C7D3A7-642A-0F46-8236-237CA67F393D}"/>
              </a:ext>
            </a:extLst>
          </p:cNvPr>
          <p:cNvSpPr>
            <a:spLocks noGrp="1"/>
          </p:cNvSpPr>
          <p:nvPr>
            <p:ph type="dt" sz="half" idx="10"/>
          </p:nvPr>
        </p:nvSpPr>
        <p:spPr>
          <a:xfrm>
            <a:off x="2291939" y="6350972"/>
            <a:ext cx="661036" cy="365125"/>
          </a:xfrm>
          <a:prstGeom prst="rect">
            <a:avLst/>
          </a:prstGeom>
        </p:spPr>
        <p:txBody>
          <a:bodyPr/>
          <a:lstStyle/>
          <a:p>
            <a:pPr defTabSz="685800" fontAlgn="auto">
              <a:spcBef>
                <a:spcPts val="0"/>
              </a:spcBef>
              <a:spcAft>
                <a:spcPts val="0"/>
              </a:spcAft>
            </a:pPr>
            <a:fld id="{ABFB7142-126B-F440-B7EE-CB15A2813446}" type="datetimeFigureOut">
              <a:rPr lang="en-US" sz="1350" smtClean="0">
                <a:solidFill>
                  <a:srgbClr val="000000"/>
                </a:solidFill>
                <a:latin typeface="Calibri" panose="020F0502020204030204"/>
                <a:cs typeface="+mn-cs"/>
              </a:rPr>
              <a:pPr defTabSz="685800" fontAlgn="auto">
                <a:spcBef>
                  <a:spcPts val="0"/>
                </a:spcBef>
                <a:spcAft>
                  <a:spcPts val="0"/>
                </a:spcAft>
              </a:pPr>
              <a:t>8/3/2020</a:t>
            </a:fld>
            <a:endParaRPr lang="en-US" sz="1350">
              <a:solidFill>
                <a:srgbClr val="000000"/>
              </a:solidFill>
              <a:latin typeface="Calibri" panose="020F0502020204030204"/>
              <a:cs typeface="+mn-cs"/>
            </a:endParaRPr>
          </a:p>
        </p:txBody>
      </p:sp>
      <p:sp>
        <p:nvSpPr>
          <p:cNvPr id="3" name="Footer Placeholder 2">
            <a:extLst>
              <a:ext uri="{FF2B5EF4-FFF2-40B4-BE49-F238E27FC236}">
                <a16:creationId xmlns:a16="http://schemas.microsoft.com/office/drawing/2014/main" id="{68481F3A-1FDB-074B-9BA5-3D84769C9861}"/>
              </a:ext>
            </a:extLst>
          </p:cNvPr>
          <p:cNvSpPr>
            <a:spLocks noGrp="1"/>
          </p:cNvSpPr>
          <p:nvPr>
            <p:ph type="ftr" sz="quarter" idx="11"/>
          </p:nvPr>
        </p:nvSpPr>
        <p:spPr>
          <a:xfrm>
            <a:off x="3073998" y="6356351"/>
            <a:ext cx="5244352" cy="365125"/>
          </a:xfrm>
          <a:prstGeom prst="rect">
            <a:avLst/>
          </a:prstGeom>
        </p:spPr>
        <p:txBody>
          <a:bodyPr/>
          <a:lstStyle/>
          <a:p>
            <a:pPr defTabSz="685800" fontAlgn="auto">
              <a:spcBef>
                <a:spcPts val="0"/>
              </a:spcBef>
              <a:spcAft>
                <a:spcPts val="0"/>
              </a:spcAft>
            </a:pPr>
            <a:endParaRPr lang="en-US" sz="1350">
              <a:solidFill>
                <a:srgbClr val="000000"/>
              </a:solidFill>
              <a:latin typeface="Calibri" panose="020F0502020204030204"/>
              <a:cs typeface="+mn-cs"/>
            </a:endParaRPr>
          </a:p>
        </p:txBody>
      </p:sp>
      <p:sp>
        <p:nvSpPr>
          <p:cNvPr id="4" name="Slide Number Placeholder 3">
            <a:extLst>
              <a:ext uri="{FF2B5EF4-FFF2-40B4-BE49-F238E27FC236}">
                <a16:creationId xmlns:a16="http://schemas.microsoft.com/office/drawing/2014/main" id="{1DBAC2CE-61C8-EA46-BF6B-FA56DF66F84D}"/>
              </a:ext>
            </a:extLst>
          </p:cNvPr>
          <p:cNvSpPr>
            <a:spLocks noGrp="1"/>
          </p:cNvSpPr>
          <p:nvPr>
            <p:ph type="sldNum" sz="quarter" idx="12"/>
          </p:nvPr>
        </p:nvSpPr>
        <p:spPr/>
        <p:txBody>
          <a:bodyPr/>
          <a:lstStyle/>
          <a:p>
            <a:pPr defTabSz="685800" fontAlgn="auto">
              <a:spcBef>
                <a:spcPts val="0"/>
              </a:spcBef>
              <a:spcAft>
                <a:spcPts val="0"/>
              </a:spcAft>
            </a:pPr>
            <a:fld id="{2346C6CC-1531-9D43-9929-56C34AA4FDB5}" type="slidenum">
              <a:rPr lang="en-US" smtClean="0">
                <a:solidFill>
                  <a:srgbClr val="000000">
                    <a:tint val="75000"/>
                  </a:srgbClr>
                </a:solidFill>
                <a:latin typeface="Calibri" panose="020F0502020204030204"/>
                <a:cs typeface="+mn-cs"/>
              </a:rPr>
              <a:pPr defTabSz="685800" fontAlgn="auto">
                <a:spcBef>
                  <a:spcPts val="0"/>
                </a:spcBef>
                <a:spcAft>
                  <a:spcPts val="0"/>
                </a:spcAft>
              </a:pPr>
              <a:t>‹#›</a:t>
            </a:fld>
            <a:endParaRPr lang="en-US">
              <a:solidFill>
                <a:srgbClr val="000000">
                  <a:tint val="75000"/>
                </a:srgbClr>
              </a:solidFill>
              <a:latin typeface="Calibri" panose="020F0502020204030204"/>
              <a:cs typeface="+mn-cs"/>
            </a:endParaRPr>
          </a:p>
        </p:txBody>
      </p:sp>
      <p:sp>
        <p:nvSpPr>
          <p:cNvPr id="5" name="Rectangle 4">
            <a:extLst>
              <a:ext uri="{FF2B5EF4-FFF2-40B4-BE49-F238E27FC236}">
                <a16:creationId xmlns:a16="http://schemas.microsoft.com/office/drawing/2014/main" id="{6021F079-1338-5A4B-97B4-06BF11FD9212}"/>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9565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7831B-CB70-C84D-8145-3968943E3A47}"/>
              </a:ext>
            </a:extLst>
          </p:cNvPr>
          <p:cNvSpPr>
            <a:spLocks noGrp="1"/>
          </p:cNvSpPr>
          <p:nvPr>
            <p:ph type="title"/>
          </p:nvPr>
        </p:nvSpPr>
        <p:spPr>
          <a:xfrm>
            <a:off x="334687" y="1011630"/>
            <a:ext cx="2949178" cy="1600200"/>
          </a:xfrm>
        </p:spPr>
        <p:txBody>
          <a:bodyPr anchor="b"/>
          <a:lstStyle>
            <a:lvl1pPr>
              <a:defRPr sz="2400">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4B110CE6-528D-314C-A679-134BE283F761}"/>
              </a:ext>
            </a:extLst>
          </p:cNvPr>
          <p:cNvSpPr>
            <a:spLocks noGrp="1"/>
          </p:cNvSpPr>
          <p:nvPr>
            <p:ph idx="1"/>
          </p:nvPr>
        </p:nvSpPr>
        <p:spPr>
          <a:xfrm>
            <a:off x="3592237" y="344246"/>
            <a:ext cx="5217077" cy="551680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3198EE-C23F-694A-96E4-99B23841D7A8}"/>
              </a:ext>
            </a:extLst>
          </p:cNvPr>
          <p:cNvSpPr>
            <a:spLocks noGrp="1"/>
          </p:cNvSpPr>
          <p:nvPr>
            <p:ph type="body" sz="half" idx="2"/>
          </p:nvPr>
        </p:nvSpPr>
        <p:spPr>
          <a:xfrm>
            <a:off x="334687" y="2710928"/>
            <a:ext cx="2949178" cy="315806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2B3B0384-F08C-664D-9A32-62383351C711}"/>
              </a:ext>
            </a:extLst>
          </p:cNvPr>
          <p:cNvSpPr>
            <a:spLocks noGrp="1"/>
          </p:cNvSpPr>
          <p:nvPr>
            <p:ph type="dt" sz="half" idx="10"/>
          </p:nvPr>
        </p:nvSpPr>
        <p:spPr>
          <a:xfrm>
            <a:off x="2291939" y="6350972"/>
            <a:ext cx="661036" cy="365125"/>
          </a:xfrm>
          <a:prstGeom prst="rect">
            <a:avLst/>
          </a:prstGeom>
        </p:spPr>
        <p:txBody>
          <a:bodyPr/>
          <a:lstStyle/>
          <a:p>
            <a:pPr defTabSz="685800" fontAlgn="auto">
              <a:spcBef>
                <a:spcPts val="0"/>
              </a:spcBef>
              <a:spcAft>
                <a:spcPts val="0"/>
              </a:spcAft>
            </a:pPr>
            <a:fld id="{ABFB7142-126B-F440-B7EE-CB15A2813446}" type="datetimeFigureOut">
              <a:rPr lang="en-US" sz="1350" smtClean="0">
                <a:solidFill>
                  <a:srgbClr val="000000"/>
                </a:solidFill>
                <a:latin typeface="Calibri" panose="020F0502020204030204"/>
                <a:cs typeface="+mn-cs"/>
              </a:rPr>
              <a:pPr defTabSz="685800" fontAlgn="auto">
                <a:spcBef>
                  <a:spcPts val="0"/>
                </a:spcBef>
                <a:spcAft>
                  <a:spcPts val="0"/>
                </a:spcAft>
              </a:pPr>
              <a:t>8/3/2020</a:t>
            </a:fld>
            <a:endParaRPr lang="en-US" sz="1350">
              <a:solidFill>
                <a:srgbClr val="000000"/>
              </a:solidFill>
              <a:latin typeface="Calibri" panose="020F0502020204030204"/>
              <a:cs typeface="+mn-cs"/>
            </a:endParaRPr>
          </a:p>
        </p:txBody>
      </p:sp>
      <p:sp>
        <p:nvSpPr>
          <p:cNvPr id="6" name="Footer Placeholder 5">
            <a:extLst>
              <a:ext uri="{FF2B5EF4-FFF2-40B4-BE49-F238E27FC236}">
                <a16:creationId xmlns:a16="http://schemas.microsoft.com/office/drawing/2014/main" id="{B9C2A991-4033-6147-BEDB-E686A035596B}"/>
              </a:ext>
            </a:extLst>
          </p:cNvPr>
          <p:cNvSpPr>
            <a:spLocks noGrp="1"/>
          </p:cNvSpPr>
          <p:nvPr>
            <p:ph type="ftr" sz="quarter" idx="11"/>
          </p:nvPr>
        </p:nvSpPr>
        <p:spPr>
          <a:xfrm>
            <a:off x="3073998" y="6356351"/>
            <a:ext cx="5244352" cy="365125"/>
          </a:xfrm>
          <a:prstGeom prst="rect">
            <a:avLst/>
          </a:prstGeom>
        </p:spPr>
        <p:txBody>
          <a:bodyPr/>
          <a:lstStyle/>
          <a:p>
            <a:pPr defTabSz="685800" fontAlgn="auto">
              <a:spcBef>
                <a:spcPts val="0"/>
              </a:spcBef>
              <a:spcAft>
                <a:spcPts val="0"/>
              </a:spcAft>
            </a:pPr>
            <a:endParaRPr lang="en-US" sz="1350">
              <a:solidFill>
                <a:srgbClr val="000000"/>
              </a:solidFill>
              <a:latin typeface="Calibri" panose="020F0502020204030204"/>
              <a:cs typeface="+mn-cs"/>
            </a:endParaRPr>
          </a:p>
        </p:txBody>
      </p:sp>
      <p:sp>
        <p:nvSpPr>
          <p:cNvPr id="7" name="Slide Number Placeholder 6">
            <a:extLst>
              <a:ext uri="{FF2B5EF4-FFF2-40B4-BE49-F238E27FC236}">
                <a16:creationId xmlns:a16="http://schemas.microsoft.com/office/drawing/2014/main" id="{E2F92A62-751D-7648-8B00-3AD85445A22D}"/>
              </a:ext>
            </a:extLst>
          </p:cNvPr>
          <p:cNvSpPr>
            <a:spLocks noGrp="1"/>
          </p:cNvSpPr>
          <p:nvPr>
            <p:ph type="sldNum" sz="quarter" idx="12"/>
          </p:nvPr>
        </p:nvSpPr>
        <p:spPr/>
        <p:txBody>
          <a:bodyPr/>
          <a:lstStyle/>
          <a:p>
            <a:pPr defTabSz="685800" fontAlgn="auto">
              <a:spcBef>
                <a:spcPts val="0"/>
              </a:spcBef>
              <a:spcAft>
                <a:spcPts val="0"/>
              </a:spcAft>
            </a:pPr>
            <a:fld id="{2346C6CC-1531-9D43-9929-56C34AA4FDB5}" type="slidenum">
              <a:rPr lang="en-US" smtClean="0">
                <a:solidFill>
                  <a:srgbClr val="000000">
                    <a:tint val="75000"/>
                  </a:srgbClr>
                </a:solidFill>
                <a:latin typeface="Calibri" panose="020F0502020204030204"/>
                <a:cs typeface="+mn-cs"/>
              </a:rPr>
              <a:pPr defTabSz="685800" fontAlgn="auto">
                <a:spcBef>
                  <a:spcPts val="0"/>
                </a:spcBef>
                <a:spcAft>
                  <a:spcPts val="0"/>
                </a:spcAft>
              </a:pPr>
              <a:t>‹#›</a:t>
            </a:fld>
            <a:endParaRPr lang="en-US">
              <a:solidFill>
                <a:srgbClr val="000000">
                  <a:tint val="75000"/>
                </a:srgbClr>
              </a:solidFill>
              <a:latin typeface="Calibri" panose="020F0502020204030204"/>
              <a:cs typeface="+mn-cs"/>
            </a:endParaRPr>
          </a:p>
        </p:txBody>
      </p:sp>
    </p:spTree>
    <p:extLst>
      <p:ext uri="{BB962C8B-B14F-4D97-AF65-F5344CB8AC3E}">
        <p14:creationId xmlns:p14="http://schemas.microsoft.com/office/powerpoint/2010/main" val="4101676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510EB-75D7-8442-9EB4-C10FCA97143C}"/>
              </a:ext>
            </a:extLst>
          </p:cNvPr>
          <p:cNvSpPr>
            <a:spLocks noGrp="1"/>
          </p:cNvSpPr>
          <p:nvPr>
            <p:ph type="title"/>
          </p:nvPr>
        </p:nvSpPr>
        <p:spPr>
          <a:xfrm>
            <a:off x="360730" y="1065007"/>
            <a:ext cx="2949178" cy="1225791"/>
          </a:xfrm>
        </p:spPr>
        <p:txBody>
          <a:bodyPr anchor="b"/>
          <a:lstStyle>
            <a:lvl1pPr>
              <a:defRPr sz="2400">
                <a:latin typeface="+mn-lt"/>
              </a:defRPr>
            </a:lvl1pPr>
          </a:lstStyle>
          <a:p>
            <a:r>
              <a:rPr lang="en-US" dirty="0"/>
              <a:t>Click to edit Master title style</a:t>
            </a:r>
          </a:p>
        </p:txBody>
      </p:sp>
      <p:sp>
        <p:nvSpPr>
          <p:cNvPr id="3" name="Picture Placeholder 2">
            <a:extLst>
              <a:ext uri="{FF2B5EF4-FFF2-40B4-BE49-F238E27FC236}">
                <a16:creationId xmlns:a16="http://schemas.microsoft.com/office/drawing/2014/main" id="{7C3901F6-1923-0943-9E01-E4286D238956}"/>
              </a:ext>
            </a:extLst>
          </p:cNvPr>
          <p:cNvSpPr>
            <a:spLocks noGrp="1"/>
          </p:cNvSpPr>
          <p:nvPr>
            <p:ph type="pic" idx="1"/>
          </p:nvPr>
        </p:nvSpPr>
        <p:spPr>
          <a:xfrm>
            <a:off x="3618280" y="457201"/>
            <a:ext cx="5164991"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18EFD46D-A4B6-1D4F-8164-9E842D2942C6}"/>
              </a:ext>
            </a:extLst>
          </p:cNvPr>
          <p:cNvSpPr>
            <a:spLocks noGrp="1"/>
          </p:cNvSpPr>
          <p:nvPr>
            <p:ph type="body" sz="half" idx="2"/>
          </p:nvPr>
        </p:nvSpPr>
        <p:spPr>
          <a:xfrm>
            <a:off x="360730" y="2377440"/>
            <a:ext cx="2949178" cy="349154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a:extLst>
              <a:ext uri="{FF2B5EF4-FFF2-40B4-BE49-F238E27FC236}">
                <a16:creationId xmlns:a16="http://schemas.microsoft.com/office/drawing/2014/main" id="{D6476633-FBEF-9041-AFB4-D3289965B082}"/>
              </a:ext>
            </a:extLst>
          </p:cNvPr>
          <p:cNvSpPr>
            <a:spLocks noGrp="1"/>
          </p:cNvSpPr>
          <p:nvPr>
            <p:ph type="sldNum" sz="quarter" idx="12"/>
          </p:nvPr>
        </p:nvSpPr>
        <p:spPr/>
        <p:txBody>
          <a:bodyPr/>
          <a:lstStyle/>
          <a:p>
            <a:pPr defTabSz="685800" fontAlgn="auto">
              <a:spcBef>
                <a:spcPts val="0"/>
              </a:spcBef>
              <a:spcAft>
                <a:spcPts val="0"/>
              </a:spcAft>
            </a:pPr>
            <a:fld id="{2346C6CC-1531-9D43-9929-56C34AA4FDB5}" type="slidenum">
              <a:rPr lang="en-US" smtClean="0">
                <a:solidFill>
                  <a:srgbClr val="000000">
                    <a:tint val="75000"/>
                  </a:srgbClr>
                </a:solidFill>
                <a:latin typeface="Calibri" panose="020F0502020204030204"/>
                <a:cs typeface="+mn-cs"/>
              </a:rPr>
              <a:pPr defTabSz="685800" fontAlgn="auto">
                <a:spcBef>
                  <a:spcPts val="0"/>
                </a:spcBef>
                <a:spcAft>
                  <a:spcPts val="0"/>
                </a:spcAft>
              </a:pPr>
              <a:t>‹#›</a:t>
            </a:fld>
            <a:endParaRPr lang="en-US">
              <a:solidFill>
                <a:srgbClr val="000000">
                  <a:tint val="75000"/>
                </a:srgbClr>
              </a:solidFill>
              <a:latin typeface="Calibri" panose="020F0502020204030204"/>
              <a:cs typeface="+mn-cs"/>
            </a:endParaRPr>
          </a:p>
        </p:txBody>
      </p:sp>
    </p:spTree>
    <p:extLst>
      <p:ext uri="{BB962C8B-B14F-4D97-AF65-F5344CB8AC3E}">
        <p14:creationId xmlns:p14="http://schemas.microsoft.com/office/powerpoint/2010/main" val="4217774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5.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4.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98D826E-BF38-704C-BC1A-E057D4FC5B4A}"/>
              </a:ext>
            </a:extLst>
          </p:cNvPr>
          <p:cNvPicPr>
            <a:picLocks noChangeAspect="1"/>
          </p:cNvPicPr>
          <p:nvPr userDrawn="1"/>
        </p:nvPicPr>
        <p:blipFill>
          <a:blip r:embed="rId11"/>
          <a:srcRect/>
          <a:stretch/>
        </p:blipFill>
        <p:spPr>
          <a:xfrm>
            <a:off x="0" y="0"/>
            <a:ext cx="9144000" cy="6858000"/>
          </a:xfrm>
          <a:prstGeom prst="rect">
            <a:avLst/>
          </a:prstGeom>
        </p:spPr>
      </p:pic>
      <p:sp>
        <p:nvSpPr>
          <p:cNvPr id="2" name="Title Placeholder 1">
            <a:extLst>
              <a:ext uri="{FF2B5EF4-FFF2-40B4-BE49-F238E27FC236}">
                <a16:creationId xmlns:a16="http://schemas.microsoft.com/office/drawing/2014/main" id="{6310F51E-F5B2-C94D-807C-A2289D861856}"/>
              </a:ext>
            </a:extLst>
          </p:cNvPr>
          <p:cNvSpPr>
            <a:spLocks noGrp="1"/>
          </p:cNvSpPr>
          <p:nvPr>
            <p:ph type="title"/>
          </p:nvPr>
        </p:nvSpPr>
        <p:spPr>
          <a:xfrm>
            <a:off x="318687" y="334168"/>
            <a:ext cx="7290323" cy="7794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13CD293-CF85-0C4F-890C-1D67788ABB62}"/>
              </a:ext>
            </a:extLst>
          </p:cNvPr>
          <p:cNvSpPr>
            <a:spLocks noGrp="1"/>
          </p:cNvSpPr>
          <p:nvPr>
            <p:ph type="body" idx="1"/>
          </p:nvPr>
        </p:nvSpPr>
        <p:spPr>
          <a:xfrm>
            <a:off x="318686" y="1452115"/>
            <a:ext cx="7886700" cy="476771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135FEA8-9C6D-4C4D-864E-4E206D9F7587}"/>
              </a:ext>
            </a:extLst>
          </p:cNvPr>
          <p:cNvSpPr>
            <a:spLocks noGrp="1"/>
          </p:cNvSpPr>
          <p:nvPr>
            <p:ph type="sldNum" sz="quarter" idx="4"/>
          </p:nvPr>
        </p:nvSpPr>
        <p:spPr>
          <a:xfrm>
            <a:off x="4015936" y="6356351"/>
            <a:ext cx="515751" cy="365125"/>
          </a:xfrm>
          <a:prstGeom prst="rect">
            <a:avLst/>
          </a:prstGeom>
        </p:spPr>
        <p:txBody>
          <a:bodyPr vert="horz" lIns="91440" tIns="45720" rIns="91440" bIns="45720" rtlCol="0" anchor="ctr"/>
          <a:lstStyle>
            <a:lvl1pPr algn="ctr">
              <a:defRPr sz="900">
                <a:solidFill>
                  <a:schemeClr val="tx1"/>
                </a:solidFill>
              </a:defRPr>
            </a:lvl1pPr>
          </a:lstStyle>
          <a:p>
            <a:pPr defTabSz="685800"/>
            <a:fld id="{E87F3B4C-AEE5-45C6-9D80-9BA0D30CCCC5}" type="slidenum">
              <a:rPr lang="en-US" smtClean="0"/>
              <a:pPr defTabSz="685800"/>
              <a:t>‹#›</a:t>
            </a:fld>
            <a:endParaRPr lang="en-US" dirty="0"/>
          </a:p>
        </p:txBody>
      </p:sp>
    </p:spTree>
    <p:extLst>
      <p:ext uri="{BB962C8B-B14F-4D97-AF65-F5344CB8AC3E}">
        <p14:creationId xmlns:p14="http://schemas.microsoft.com/office/powerpoint/2010/main" val="212865501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Lst>
  <p:txStyles>
    <p:titleStyle>
      <a:lvl1pPr marL="8335" indent="0" algn="l" defTabSz="685800" rtl="0" eaLnBrk="1" latinLnBrk="0" hangingPunct="1">
        <a:lnSpc>
          <a:spcPct val="90000"/>
        </a:lnSpc>
        <a:spcBef>
          <a:spcPct val="0"/>
        </a:spcBef>
        <a:buNone/>
        <a:tabLst/>
        <a:defRPr sz="3000" b="1" kern="1200">
          <a:solidFill>
            <a:srgbClr val="003F72"/>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391716" indent="-176213" algn="l" defTabSz="685800" rtl="0" eaLnBrk="1" latinLnBrk="0" hangingPunct="1">
        <a:lnSpc>
          <a:spcPct val="90000"/>
        </a:lnSpc>
        <a:spcBef>
          <a:spcPts val="375"/>
        </a:spcBef>
        <a:buSzPct val="75000"/>
        <a:buFont typeface="Courier New" panose="02070309020205020404" pitchFamily="49" charset="0"/>
        <a:buChar char="o"/>
        <a:tabLst/>
        <a:defRPr sz="1800" kern="1200">
          <a:solidFill>
            <a:schemeClr val="tx1"/>
          </a:solidFill>
          <a:latin typeface="+mn-lt"/>
          <a:ea typeface="+mn-ea"/>
          <a:cs typeface="+mn-cs"/>
        </a:defRPr>
      </a:lvl2pPr>
      <a:lvl3pPr marL="600075" indent="-176213" algn="l" defTabSz="685800" rtl="0" eaLnBrk="1" latinLnBrk="0" hangingPunct="1">
        <a:lnSpc>
          <a:spcPct val="90000"/>
        </a:lnSpc>
        <a:spcBef>
          <a:spcPts val="375"/>
        </a:spcBef>
        <a:buFont typeface="Wingdings" pitchFamily="2" charset="2"/>
        <a:buChar char="§"/>
        <a:tabLst/>
        <a:defRPr sz="1500" kern="1200">
          <a:solidFill>
            <a:srgbClr val="003F72"/>
          </a:solidFill>
          <a:latin typeface="+mn-lt"/>
          <a:ea typeface="+mn-ea"/>
          <a:cs typeface="+mn-cs"/>
        </a:defRPr>
      </a:lvl3pPr>
      <a:lvl4pPr marL="776288" indent="-160735" algn="l" defTabSz="685800" rtl="0" eaLnBrk="1" latinLnBrk="0" hangingPunct="1">
        <a:lnSpc>
          <a:spcPct val="90000"/>
        </a:lnSpc>
        <a:spcBef>
          <a:spcPts val="375"/>
        </a:spcBef>
        <a:buFont typeface="Arial" panose="020B0604020202020204" pitchFamily="34" charset="0"/>
        <a:buChar char="•"/>
        <a:tabLst/>
        <a:defRPr sz="1350" kern="1200">
          <a:solidFill>
            <a:schemeClr val="tx1">
              <a:lumMod val="50000"/>
              <a:lumOff val="50000"/>
            </a:schemeClr>
          </a:solidFill>
          <a:latin typeface="+mn-lt"/>
          <a:ea typeface="+mn-ea"/>
          <a:cs typeface="+mn-cs"/>
        </a:defRPr>
      </a:lvl4pPr>
      <a:lvl5pPr marL="944166" indent="-160735" algn="l" defTabSz="685800" rtl="0" eaLnBrk="1" latinLnBrk="0" hangingPunct="1">
        <a:lnSpc>
          <a:spcPct val="90000"/>
        </a:lnSpc>
        <a:spcBef>
          <a:spcPts val="375"/>
        </a:spcBef>
        <a:buSzPct val="85000"/>
        <a:buFont typeface="Courier New" panose="02070309020205020404" pitchFamily="49" charset="0"/>
        <a:buChar char="o"/>
        <a:tabLst/>
        <a:defRPr sz="1350" kern="1200">
          <a:solidFill>
            <a:schemeClr val="bg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86800" y="6400232"/>
            <a:ext cx="38463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grpSp>
        <p:nvGrpSpPr>
          <p:cNvPr id="4" name="Group 3"/>
          <p:cNvGrpSpPr/>
          <p:nvPr userDrawn="1"/>
        </p:nvGrpSpPr>
        <p:grpSpPr>
          <a:xfrm>
            <a:off x="0" y="6140680"/>
            <a:ext cx="9144000" cy="731839"/>
            <a:chOff x="0" y="6140680"/>
            <a:chExt cx="9144000" cy="731839"/>
          </a:xfrm>
        </p:grpSpPr>
        <p:sp>
          <p:nvSpPr>
            <p:cNvPr id="8" name="Rectangle 7"/>
            <p:cNvSpPr/>
            <p:nvPr/>
          </p:nvSpPr>
          <p:spPr>
            <a:xfrm>
              <a:off x="0" y="6140680"/>
              <a:ext cx="9144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Seal.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199909" y="6184206"/>
              <a:ext cx="2563091" cy="641708"/>
            </a:xfrm>
            <a:prstGeom prst="rect">
              <a:avLst/>
            </a:prstGeom>
          </p:spPr>
        </p:pic>
        <p:sp>
          <p:nvSpPr>
            <p:cNvPr id="9" name="TextBox 8"/>
            <p:cNvSpPr txBox="1"/>
            <p:nvPr userDrawn="1"/>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grpSp>
    </p:spTree>
    <p:extLst>
      <p:ext uri="{BB962C8B-B14F-4D97-AF65-F5344CB8AC3E}">
        <p14:creationId xmlns:p14="http://schemas.microsoft.com/office/powerpoint/2010/main" val="30760717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ftr="0" dt="0"/>
  <p:txStyles>
    <p:titleStyle>
      <a:lvl1pPr algn="ctr" defTabSz="4572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b="0" i="0" u="none"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veteransaffairs.webex.com/recordingservice/sites/veteransaffairs/recording/playback/92783096b71b40669cc667f2eb9e722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5.sv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7.svg"/></Relationships>
</file>

<file path=ppt/slides/_rels/slide15.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4161" y="1411049"/>
            <a:ext cx="5308439" cy="2387600"/>
          </a:xfrm>
        </p:spPr>
        <p:txBody>
          <a:bodyPr>
            <a:normAutofit/>
          </a:bodyPr>
          <a:lstStyle/>
          <a:p>
            <a:r>
              <a:rPr lang="en-US" dirty="0"/>
              <a:t>VR&amp;E Operational Excellence Training </a:t>
            </a:r>
          </a:p>
        </p:txBody>
      </p:sp>
      <p:sp>
        <p:nvSpPr>
          <p:cNvPr id="5" name="Rectangle 4"/>
          <p:cNvSpPr/>
          <p:nvPr/>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7" name="Title 1">
            <a:extLst>
              <a:ext uri="{FF2B5EF4-FFF2-40B4-BE49-F238E27FC236}">
                <a16:creationId xmlns:a16="http://schemas.microsoft.com/office/drawing/2014/main" id="{F629C7C7-E349-4BE6-8FAA-31740307685E}"/>
              </a:ext>
            </a:extLst>
          </p:cNvPr>
          <p:cNvSpPr txBox="1">
            <a:spLocks/>
          </p:cNvSpPr>
          <p:nvPr/>
        </p:nvSpPr>
        <p:spPr>
          <a:xfrm>
            <a:off x="-1371600" y="4554379"/>
            <a:ext cx="9144000" cy="1070295"/>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b="0" i="0" u="none" kern="1200">
                <a:solidFill>
                  <a:schemeClr val="tx1"/>
                </a:solidFill>
                <a:latin typeface="+mj-lt"/>
                <a:ea typeface="+mj-ea"/>
                <a:cs typeface="+mj-cs"/>
              </a:defRPr>
            </a:lvl1pPr>
          </a:lstStyle>
          <a:p>
            <a:r>
              <a:rPr lang="en-US" sz="2800" dirty="0">
                <a:solidFill>
                  <a:schemeClr val="bg1"/>
                </a:solidFill>
              </a:rPr>
              <a:t>Vocational Rehabilitation and Employment</a:t>
            </a:r>
          </a:p>
        </p:txBody>
      </p:sp>
      <p:sp>
        <p:nvSpPr>
          <p:cNvPr id="8" name="Title 1">
            <a:extLst>
              <a:ext uri="{FF2B5EF4-FFF2-40B4-BE49-F238E27FC236}">
                <a16:creationId xmlns:a16="http://schemas.microsoft.com/office/drawing/2014/main" id="{BA9CF3E0-5B54-41D5-B12E-78B9F79FC5F6}"/>
              </a:ext>
            </a:extLst>
          </p:cNvPr>
          <p:cNvSpPr txBox="1">
            <a:spLocks/>
          </p:cNvSpPr>
          <p:nvPr/>
        </p:nvSpPr>
        <p:spPr>
          <a:xfrm>
            <a:off x="254161" y="3739054"/>
            <a:ext cx="9144000" cy="1070295"/>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b="0" i="0" u="none" kern="1200">
                <a:solidFill>
                  <a:schemeClr val="tx1"/>
                </a:solidFill>
                <a:latin typeface="+mj-lt"/>
                <a:ea typeface="+mj-ea"/>
                <a:cs typeface="+mj-cs"/>
              </a:defRPr>
            </a:lvl1pPr>
          </a:lstStyle>
          <a:p>
            <a:pPr algn="l"/>
            <a:r>
              <a:rPr lang="en-US" sz="3500" dirty="0">
                <a:ln w="0"/>
                <a:solidFill>
                  <a:schemeClr val="bg1"/>
                </a:solidFill>
                <a:effectLst>
                  <a:outerShdw blurRad="50800" dist="38100" dir="2700000" algn="tl" rotWithShape="0">
                    <a:prstClr val="black">
                      <a:alpha val="40000"/>
                    </a:prstClr>
                  </a:outerShdw>
                </a:effectLst>
              </a:rPr>
              <a:t>Supply Chain Management</a:t>
            </a:r>
          </a:p>
        </p:txBody>
      </p:sp>
      <p:sp>
        <p:nvSpPr>
          <p:cNvPr id="9" name="TextBox 8">
            <a:extLst>
              <a:ext uri="{FF2B5EF4-FFF2-40B4-BE49-F238E27FC236}">
                <a16:creationId xmlns:a16="http://schemas.microsoft.com/office/drawing/2014/main" id="{FB8EBCF7-7A1F-4CCC-96F2-045C03F138D3}"/>
              </a:ext>
            </a:extLst>
          </p:cNvPr>
          <p:cNvSpPr txBox="1"/>
          <p:nvPr/>
        </p:nvSpPr>
        <p:spPr>
          <a:xfrm>
            <a:off x="5562600" y="919779"/>
            <a:ext cx="3256301" cy="1200329"/>
          </a:xfrm>
          <a:prstGeom prst="rect">
            <a:avLst/>
          </a:prstGeom>
          <a:noFill/>
        </p:spPr>
        <p:txBody>
          <a:bodyPr wrap="square" rtlCol="0" anchor="t">
            <a:spAutoFit/>
          </a:bodyPr>
          <a:lstStyle/>
          <a:p>
            <a:pPr algn="ctr"/>
            <a:r>
              <a:rPr lang="en-US" b="1" dirty="0">
                <a:highlight>
                  <a:srgbClr val="FFFF00"/>
                </a:highlight>
                <a:hlinkClick r:id="rId2"/>
              </a:rPr>
              <a:t>Click here to view the recording</a:t>
            </a:r>
            <a:endParaRPr lang="en-US" b="1" dirty="0">
              <a:highlight>
                <a:srgbClr val="FFFF00"/>
              </a:highlight>
              <a:cs typeface="Calibri"/>
            </a:endParaRPr>
          </a:p>
          <a:p>
            <a:pPr algn="ctr"/>
            <a:r>
              <a:rPr lang="en-US" b="1" dirty="0">
                <a:highlight>
                  <a:srgbClr val="FFFF00"/>
                </a:highlight>
              </a:rPr>
              <a:t>Recording Password: VREoet2020!</a:t>
            </a:r>
            <a:endParaRPr lang="en-US" b="1" dirty="0">
              <a:highlight>
                <a:srgbClr val="FFFF00"/>
              </a:highlight>
              <a:cs typeface="Calibri"/>
            </a:endParaRPr>
          </a:p>
          <a:p>
            <a:endParaRPr lang="en-US" dirty="0"/>
          </a:p>
        </p:txBody>
      </p:sp>
    </p:spTree>
    <p:extLst>
      <p:ext uri="{BB962C8B-B14F-4D97-AF65-F5344CB8AC3E}">
        <p14:creationId xmlns:p14="http://schemas.microsoft.com/office/powerpoint/2010/main" val="2407866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15B868-A70B-4243-B2DC-65DECFF0101C}"/>
              </a:ext>
            </a:extLst>
          </p:cNvPr>
          <p:cNvSpPr>
            <a:spLocks noGrp="1"/>
          </p:cNvSpPr>
          <p:nvPr>
            <p:ph type="title"/>
          </p:nvPr>
        </p:nvSpPr>
        <p:spPr/>
        <p:txBody>
          <a:bodyPr>
            <a:normAutofit/>
          </a:bodyPr>
          <a:lstStyle/>
          <a:p>
            <a:r>
              <a:rPr lang="en-US" dirty="0"/>
              <a:t>Case Study</a:t>
            </a:r>
          </a:p>
        </p:txBody>
      </p:sp>
      <p:sp>
        <p:nvSpPr>
          <p:cNvPr id="2" name="Content Placeholder 1">
            <a:extLst>
              <a:ext uri="{FF2B5EF4-FFF2-40B4-BE49-F238E27FC236}">
                <a16:creationId xmlns:a16="http://schemas.microsoft.com/office/drawing/2014/main" id="{1AD14406-AE65-4800-9FB6-EDD33BDF7806}"/>
              </a:ext>
            </a:extLst>
          </p:cNvPr>
          <p:cNvSpPr>
            <a:spLocks noGrp="1"/>
          </p:cNvSpPr>
          <p:nvPr>
            <p:ph idx="1"/>
          </p:nvPr>
        </p:nvSpPr>
        <p:spPr/>
        <p:txBody>
          <a:bodyPr/>
          <a:lstStyle/>
          <a:p>
            <a:pPr marL="0" indent="0">
              <a:buNone/>
            </a:pPr>
            <a:r>
              <a:rPr lang="en-US" dirty="0"/>
              <a:t>Stage Stores Inc.    </a:t>
            </a:r>
          </a:p>
        </p:txBody>
      </p:sp>
      <p:sp>
        <p:nvSpPr>
          <p:cNvPr id="3" name="Slide Number Placeholder 2">
            <a:extLst>
              <a:ext uri="{FF2B5EF4-FFF2-40B4-BE49-F238E27FC236}">
                <a16:creationId xmlns:a16="http://schemas.microsoft.com/office/drawing/2014/main" id="{8E5CF534-7E45-4705-87B1-236DFDF7C5FF}"/>
              </a:ext>
            </a:extLst>
          </p:cNvPr>
          <p:cNvSpPr>
            <a:spLocks noGrp="1"/>
          </p:cNvSpPr>
          <p:nvPr>
            <p:ph type="sldNum" sz="quarter" idx="12"/>
          </p:nvPr>
        </p:nvSpPr>
        <p:spPr/>
        <p:txBody>
          <a:bodyPr/>
          <a:lstStyle/>
          <a:p>
            <a:fld id="{D983F1FA-211D-3044-9E35-958DFBC26156}" type="slidenum">
              <a:rPr lang="en-US" smtClean="0">
                <a:solidFill>
                  <a:prstClr val="white"/>
                </a:solidFill>
              </a:rPr>
              <a:pPr/>
              <a:t>10</a:t>
            </a:fld>
            <a:endParaRPr lang="en-US" dirty="0">
              <a:solidFill>
                <a:prstClr val="white"/>
              </a:solidFill>
            </a:endParaRPr>
          </a:p>
        </p:txBody>
      </p:sp>
      <p:pic>
        <p:nvPicPr>
          <p:cNvPr id="5" name="Picture 4">
            <a:extLst>
              <a:ext uri="{FF2B5EF4-FFF2-40B4-BE49-F238E27FC236}">
                <a16:creationId xmlns:a16="http://schemas.microsoft.com/office/drawing/2014/main" id="{A0B6624C-EE4F-4179-BBE1-68168239D4EC}"/>
              </a:ext>
            </a:extLst>
          </p:cNvPr>
          <p:cNvPicPr>
            <a:picLocks noChangeAspect="1"/>
          </p:cNvPicPr>
          <p:nvPr/>
        </p:nvPicPr>
        <p:blipFill>
          <a:blip r:embed="rId3"/>
          <a:stretch>
            <a:fillRect/>
          </a:stretch>
        </p:blipFill>
        <p:spPr>
          <a:xfrm>
            <a:off x="425302" y="1905000"/>
            <a:ext cx="8162925" cy="1219200"/>
          </a:xfrm>
          <a:prstGeom prst="rect">
            <a:avLst/>
          </a:prstGeom>
        </p:spPr>
      </p:pic>
      <p:pic>
        <p:nvPicPr>
          <p:cNvPr id="6" name="Picture 5">
            <a:extLst>
              <a:ext uri="{FF2B5EF4-FFF2-40B4-BE49-F238E27FC236}">
                <a16:creationId xmlns:a16="http://schemas.microsoft.com/office/drawing/2014/main" id="{5CEB0C07-FD5F-4945-83CD-5CC613CAFFEB}"/>
              </a:ext>
            </a:extLst>
          </p:cNvPr>
          <p:cNvPicPr>
            <a:picLocks noChangeAspect="1"/>
          </p:cNvPicPr>
          <p:nvPr/>
        </p:nvPicPr>
        <p:blipFill>
          <a:blip r:embed="rId4"/>
          <a:stretch>
            <a:fillRect/>
          </a:stretch>
        </p:blipFill>
        <p:spPr>
          <a:xfrm>
            <a:off x="762000" y="3352528"/>
            <a:ext cx="2192253" cy="2447925"/>
          </a:xfrm>
          <a:prstGeom prst="rect">
            <a:avLst/>
          </a:prstGeom>
        </p:spPr>
      </p:pic>
      <p:pic>
        <p:nvPicPr>
          <p:cNvPr id="8" name="Picture 7">
            <a:extLst>
              <a:ext uri="{FF2B5EF4-FFF2-40B4-BE49-F238E27FC236}">
                <a16:creationId xmlns:a16="http://schemas.microsoft.com/office/drawing/2014/main" id="{CDF110FB-D7CB-40A9-96F0-2F47E2732A9C}"/>
              </a:ext>
            </a:extLst>
          </p:cNvPr>
          <p:cNvPicPr>
            <a:picLocks noChangeAspect="1"/>
          </p:cNvPicPr>
          <p:nvPr/>
        </p:nvPicPr>
        <p:blipFill>
          <a:blip r:embed="rId5"/>
          <a:stretch>
            <a:fillRect/>
          </a:stretch>
        </p:blipFill>
        <p:spPr>
          <a:xfrm>
            <a:off x="3120767" y="3571654"/>
            <a:ext cx="5870833" cy="2153092"/>
          </a:xfrm>
          <a:prstGeom prst="rect">
            <a:avLst/>
          </a:prstGeom>
        </p:spPr>
      </p:pic>
    </p:spTree>
    <p:extLst>
      <p:ext uri="{BB962C8B-B14F-4D97-AF65-F5344CB8AC3E}">
        <p14:creationId xmlns:p14="http://schemas.microsoft.com/office/powerpoint/2010/main" val="1078789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95C6F5-51A9-4A85-B19E-404ADD4AF86B}"/>
              </a:ext>
            </a:extLst>
          </p:cNvPr>
          <p:cNvSpPr>
            <a:spLocks noGrp="1"/>
          </p:cNvSpPr>
          <p:nvPr>
            <p:ph type="title"/>
          </p:nvPr>
        </p:nvSpPr>
        <p:spPr/>
        <p:txBody>
          <a:bodyPr>
            <a:normAutofit/>
          </a:bodyPr>
          <a:lstStyle/>
          <a:p>
            <a:r>
              <a:rPr lang="en-US" dirty="0"/>
              <a:t>Case Study Exercise</a:t>
            </a:r>
          </a:p>
        </p:txBody>
      </p:sp>
      <p:sp>
        <p:nvSpPr>
          <p:cNvPr id="2" name="Content Placeholder 1">
            <a:extLst>
              <a:ext uri="{FF2B5EF4-FFF2-40B4-BE49-F238E27FC236}">
                <a16:creationId xmlns:a16="http://schemas.microsoft.com/office/drawing/2014/main" id="{BA6A745E-2D90-4C16-B91B-F7B9CD93DF0A}"/>
              </a:ext>
            </a:extLst>
          </p:cNvPr>
          <p:cNvSpPr>
            <a:spLocks noGrp="1"/>
          </p:cNvSpPr>
          <p:nvPr>
            <p:ph idx="1"/>
          </p:nvPr>
        </p:nvSpPr>
        <p:spPr/>
        <p:txBody>
          <a:bodyPr>
            <a:normAutofit/>
          </a:bodyPr>
          <a:lstStyle/>
          <a:p>
            <a:pPr marL="0" indent="0">
              <a:buNone/>
            </a:pPr>
            <a:r>
              <a:rPr lang="en-US" dirty="0"/>
              <a:t>What would you do as the CEO at SSI given the following scenario?</a:t>
            </a:r>
          </a:p>
          <a:p>
            <a:pPr marL="514350" indent="-514350">
              <a:buFont typeface="+mj-lt"/>
              <a:buAutoNum type="arabicPeriod"/>
            </a:pPr>
            <a:r>
              <a:rPr lang="en-US" dirty="0"/>
              <a:t>You have just been informed that a virus is spreading across the globe and may create a global pandemic. </a:t>
            </a:r>
          </a:p>
          <a:p>
            <a:pPr marL="514350" indent="-514350">
              <a:buFont typeface="+mj-lt"/>
              <a:buAutoNum type="arabicPeriod"/>
            </a:pPr>
            <a:r>
              <a:rPr lang="en-US" dirty="0"/>
              <a:t>How would you use a SCM approach to plan for its eventual impact on your company. </a:t>
            </a:r>
          </a:p>
          <a:p>
            <a:pPr marL="914400" lvl="1" indent="-514350"/>
            <a:r>
              <a:rPr lang="en-US" dirty="0"/>
              <a:t>Think about the what you have learned during this presentation</a:t>
            </a:r>
          </a:p>
          <a:p>
            <a:pPr marL="914400" lvl="1" indent="-514350"/>
            <a:r>
              <a:rPr lang="en-US" dirty="0"/>
              <a:t>i.e., Value Streams, Integrating Management Processes, Demand Management, Supplier Management </a:t>
            </a:r>
          </a:p>
          <a:p>
            <a:pPr marL="0" indent="0">
              <a:buNone/>
            </a:pPr>
            <a:endParaRPr lang="en-US" dirty="0"/>
          </a:p>
          <a:p>
            <a:pPr marL="0" indent="0">
              <a:buNone/>
            </a:pPr>
            <a:endParaRPr lang="en-US" dirty="0"/>
          </a:p>
          <a:p>
            <a:pPr marL="0" indent="0">
              <a:buNone/>
            </a:pPr>
            <a:r>
              <a:rPr lang="en-US" b="1" u="sng" dirty="0"/>
              <a:t>Please enter which processes or functions you might focus on first and why? </a:t>
            </a:r>
          </a:p>
        </p:txBody>
      </p:sp>
      <p:sp>
        <p:nvSpPr>
          <p:cNvPr id="3" name="Slide Number Placeholder 2">
            <a:extLst>
              <a:ext uri="{FF2B5EF4-FFF2-40B4-BE49-F238E27FC236}">
                <a16:creationId xmlns:a16="http://schemas.microsoft.com/office/drawing/2014/main" id="{70708F1C-1124-4C51-9A93-26FDB8346D9B}"/>
              </a:ext>
            </a:extLst>
          </p:cNvPr>
          <p:cNvSpPr>
            <a:spLocks noGrp="1"/>
          </p:cNvSpPr>
          <p:nvPr>
            <p:ph type="sldNum" sz="quarter" idx="12"/>
          </p:nvPr>
        </p:nvSpPr>
        <p:spPr/>
        <p:txBody>
          <a:bodyPr/>
          <a:lstStyle/>
          <a:p>
            <a:fld id="{D983F1FA-211D-3044-9E35-958DFBC26156}" type="slidenum">
              <a:rPr lang="en-US" smtClean="0">
                <a:solidFill>
                  <a:prstClr val="white"/>
                </a:solidFill>
              </a:rPr>
              <a:pPr/>
              <a:t>11</a:t>
            </a:fld>
            <a:endParaRPr lang="en-US" dirty="0">
              <a:solidFill>
                <a:prstClr val="white"/>
              </a:solidFill>
            </a:endParaRPr>
          </a:p>
        </p:txBody>
      </p:sp>
    </p:spTree>
    <p:extLst>
      <p:ext uri="{BB962C8B-B14F-4D97-AF65-F5344CB8AC3E}">
        <p14:creationId xmlns:p14="http://schemas.microsoft.com/office/powerpoint/2010/main" val="350396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A7F864-01B0-420B-B69D-8AF000078F4D}"/>
              </a:ext>
            </a:extLst>
          </p:cNvPr>
          <p:cNvSpPr>
            <a:spLocks noGrp="1"/>
          </p:cNvSpPr>
          <p:nvPr>
            <p:ph type="title"/>
          </p:nvPr>
        </p:nvSpPr>
        <p:spPr/>
        <p:txBody>
          <a:bodyPr>
            <a:normAutofit/>
          </a:bodyPr>
          <a:lstStyle/>
          <a:p>
            <a:r>
              <a:rPr lang="en-US" dirty="0"/>
              <a:t>Service Chain Management Process</a:t>
            </a:r>
          </a:p>
        </p:txBody>
      </p:sp>
      <p:sp>
        <p:nvSpPr>
          <p:cNvPr id="2" name="Slide Number Placeholder 1">
            <a:extLst>
              <a:ext uri="{FF2B5EF4-FFF2-40B4-BE49-F238E27FC236}">
                <a16:creationId xmlns:a16="http://schemas.microsoft.com/office/drawing/2014/main" id="{BD6B78AB-C8C3-45A8-BE64-005B33EADEE1}"/>
              </a:ext>
            </a:extLst>
          </p:cNvPr>
          <p:cNvSpPr>
            <a:spLocks noGrp="1"/>
          </p:cNvSpPr>
          <p:nvPr>
            <p:ph type="sldNum" sz="quarter" idx="12"/>
          </p:nvPr>
        </p:nvSpPr>
        <p:spPr/>
        <p:txBody>
          <a:bodyPr/>
          <a:lstStyle/>
          <a:p>
            <a:fld id="{D983F1FA-211D-3044-9E35-958DFBC26156}" type="slidenum">
              <a:rPr lang="en-US" smtClean="0">
                <a:solidFill>
                  <a:prstClr val="white"/>
                </a:solidFill>
              </a:rPr>
              <a:pPr/>
              <a:t>12</a:t>
            </a:fld>
            <a:endParaRPr lang="en-US" dirty="0">
              <a:solidFill>
                <a:prstClr val="white"/>
              </a:solidFill>
            </a:endParaRPr>
          </a:p>
        </p:txBody>
      </p:sp>
      <p:sp>
        <p:nvSpPr>
          <p:cNvPr id="4" name="Cylinder 3">
            <a:extLst>
              <a:ext uri="{FF2B5EF4-FFF2-40B4-BE49-F238E27FC236}">
                <a16:creationId xmlns:a16="http://schemas.microsoft.com/office/drawing/2014/main" id="{456EA5A9-781B-4963-A8CB-271EF3775030}"/>
              </a:ext>
            </a:extLst>
          </p:cNvPr>
          <p:cNvSpPr/>
          <p:nvPr/>
        </p:nvSpPr>
        <p:spPr>
          <a:xfrm>
            <a:off x="3376469" y="1677062"/>
            <a:ext cx="3352800" cy="4038600"/>
          </a:xfrm>
          <a:prstGeom prst="can">
            <a:avLst>
              <a:gd name="adj" fmla="val 38890"/>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0165F1E6-80D2-4C18-A3FC-64709E345251}"/>
              </a:ext>
            </a:extLst>
          </p:cNvPr>
          <p:cNvGrpSpPr/>
          <p:nvPr/>
        </p:nvGrpSpPr>
        <p:grpSpPr>
          <a:xfrm>
            <a:off x="4519692" y="1753262"/>
            <a:ext cx="1066800" cy="1295400"/>
            <a:chOff x="2057400" y="2286000"/>
            <a:chExt cx="1066800" cy="1295400"/>
          </a:xfrm>
        </p:grpSpPr>
        <p:sp>
          <p:nvSpPr>
            <p:cNvPr id="22" name="Cylinder 21">
              <a:extLst>
                <a:ext uri="{FF2B5EF4-FFF2-40B4-BE49-F238E27FC236}">
                  <a16:creationId xmlns:a16="http://schemas.microsoft.com/office/drawing/2014/main" id="{586BD998-3C22-48CA-8B8F-3EAD01720B51}"/>
                </a:ext>
              </a:extLst>
            </p:cNvPr>
            <p:cNvSpPr/>
            <p:nvPr/>
          </p:nvSpPr>
          <p:spPr>
            <a:xfrm>
              <a:off x="2057400" y="2286000"/>
              <a:ext cx="1066800" cy="1295400"/>
            </a:xfrm>
            <a:prstGeom prst="can">
              <a:avLst/>
            </a:prstGeom>
            <a:solidFill>
              <a:schemeClr val="accent5">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CC5EF695-ED04-4529-877C-9C796195646D}"/>
                </a:ext>
              </a:extLst>
            </p:cNvPr>
            <p:cNvSpPr txBox="1"/>
            <p:nvPr/>
          </p:nvSpPr>
          <p:spPr>
            <a:xfrm>
              <a:off x="2057400" y="2288583"/>
              <a:ext cx="1066800" cy="261610"/>
            </a:xfrm>
            <a:prstGeom prst="rect">
              <a:avLst/>
            </a:prstGeom>
            <a:noFill/>
          </p:spPr>
          <p:txBody>
            <a:bodyPr wrap="square" rtlCol="0" anchor="ctr">
              <a:spAutoFit/>
            </a:bodyPr>
            <a:lstStyle/>
            <a:p>
              <a:pPr algn="ctr">
                <a:spcAft>
                  <a:spcPts val="600"/>
                </a:spcAft>
              </a:pPr>
              <a:r>
                <a:rPr lang="en-US" sz="1100" b="1" dirty="0">
                  <a:solidFill>
                    <a:schemeClr val="bg1"/>
                  </a:solidFill>
                  <a:ea typeface="Verdana" pitchFamily="34" charset="0"/>
                  <a:cs typeface="Verdana" pitchFamily="34" charset="0"/>
                </a:rPr>
                <a:t>Talent</a:t>
              </a:r>
            </a:p>
          </p:txBody>
        </p:sp>
      </p:grpSp>
      <p:sp>
        <p:nvSpPr>
          <p:cNvPr id="20" name="Cylinder 19">
            <a:extLst>
              <a:ext uri="{FF2B5EF4-FFF2-40B4-BE49-F238E27FC236}">
                <a16:creationId xmlns:a16="http://schemas.microsoft.com/office/drawing/2014/main" id="{A90317DA-F9E0-4324-9C6B-2ACC6B1E4194}"/>
              </a:ext>
            </a:extLst>
          </p:cNvPr>
          <p:cNvSpPr/>
          <p:nvPr/>
        </p:nvSpPr>
        <p:spPr>
          <a:xfrm>
            <a:off x="5344977" y="1935382"/>
            <a:ext cx="1066800" cy="1295400"/>
          </a:xfrm>
          <a:prstGeom prst="can">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a:solidFill>
                <a:schemeClr val="bg1"/>
              </a:solidFill>
            </a:endParaRPr>
          </a:p>
        </p:txBody>
      </p:sp>
      <p:grpSp>
        <p:nvGrpSpPr>
          <p:cNvPr id="8" name="Group 7">
            <a:extLst>
              <a:ext uri="{FF2B5EF4-FFF2-40B4-BE49-F238E27FC236}">
                <a16:creationId xmlns:a16="http://schemas.microsoft.com/office/drawing/2014/main" id="{29B91D5E-39BD-48B4-A955-E860A048CB3F}"/>
              </a:ext>
            </a:extLst>
          </p:cNvPr>
          <p:cNvGrpSpPr/>
          <p:nvPr/>
        </p:nvGrpSpPr>
        <p:grpSpPr>
          <a:xfrm>
            <a:off x="5365518" y="2355242"/>
            <a:ext cx="1066800" cy="1295400"/>
            <a:chOff x="2057400" y="2286000"/>
            <a:chExt cx="1066800" cy="1295400"/>
          </a:xfrm>
        </p:grpSpPr>
        <p:sp>
          <p:nvSpPr>
            <p:cNvPr id="18" name="Cylinder 17">
              <a:extLst>
                <a:ext uri="{FF2B5EF4-FFF2-40B4-BE49-F238E27FC236}">
                  <a16:creationId xmlns:a16="http://schemas.microsoft.com/office/drawing/2014/main" id="{DEFED5AE-86F9-4055-872E-3D202F1ECEBA}"/>
                </a:ext>
              </a:extLst>
            </p:cNvPr>
            <p:cNvSpPr/>
            <p:nvPr/>
          </p:nvSpPr>
          <p:spPr>
            <a:xfrm>
              <a:off x="2057400" y="2286000"/>
              <a:ext cx="1066800" cy="1295400"/>
            </a:xfrm>
            <a:prstGeom prst="can">
              <a:avLst/>
            </a:prstGeom>
            <a:solidFill>
              <a:schemeClr val="accent5">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86FEF6D-33F3-4AD1-B1AD-0291F5C474E3}"/>
                </a:ext>
              </a:extLst>
            </p:cNvPr>
            <p:cNvSpPr txBox="1"/>
            <p:nvPr/>
          </p:nvSpPr>
          <p:spPr>
            <a:xfrm>
              <a:off x="2057400" y="2288583"/>
              <a:ext cx="1066800" cy="261610"/>
            </a:xfrm>
            <a:prstGeom prst="rect">
              <a:avLst/>
            </a:prstGeom>
            <a:noFill/>
          </p:spPr>
          <p:txBody>
            <a:bodyPr wrap="square" rtlCol="0" anchor="ctr">
              <a:spAutoFit/>
            </a:bodyPr>
            <a:lstStyle/>
            <a:p>
              <a:pPr algn="ctr">
                <a:spcAft>
                  <a:spcPts val="600"/>
                </a:spcAft>
              </a:pPr>
              <a:r>
                <a:rPr lang="en-US" sz="1100" b="1" dirty="0">
                  <a:solidFill>
                    <a:schemeClr val="bg1"/>
                  </a:solidFill>
                  <a:ea typeface="Verdana" pitchFamily="34" charset="0"/>
                  <a:cs typeface="Verdana" pitchFamily="34" charset="0"/>
                </a:rPr>
                <a:t>Forecasting</a:t>
              </a:r>
            </a:p>
          </p:txBody>
        </p:sp>
      </p:grpSp>
      <p:grpSp>
        <p:nvGrpSpPr>
          <p:cNvPr id="9" name="Group 8">
            <a:extLst>
              <a:ext uri="{FF2B5EF4-FFF2-40B4-BE49-F238E27FC236}">
                <a16:creationId xmlns:a16="http://schemas.microsoft.com/office/drawing/2014/main" id="{69438BBA-6927-4D4E-8613-E0E92BAAC5C5}"/>
              </a:ext>
            </a:extLst>
          </p:cNvPr>
          <p:cNvGrpSpPr/>
          <p:nvPr/>
        </p:nvGrpSpPr>
        <p:grpSpPr>
          <a:xfrm>
            <a:off x="3703448" y="1935382"/>
            <a:ext cx="1066800" cy="1295400"/>
            <a:chOff x="2057400" y="2286000"/>
            <a:chExt cx="1066800" cy="1295400"/>
          </a:xfrm>
        </p:grpSpPr>
        <p:sp>
          <p:nvSpPr>
            <p:cNvPr id="16" name="Cylinder 15">
              <a:extLst>
                <a:ext uri="{FF2B5EF4-FFF2-40B4-BE49-F238E27FC236}">
                  <a16:creationId xmlns:a16="http://schemas.microsoft.com/office/drawing/2014/main" id="{5F06BFDF-4DF0-4B4C-A19C-A4D7E4B5C017}"/>
                </a:ext>
              </a:extLst>
            </p:cNvPr>
            <p:cNvSpPr/>
            <p:nvPr/>
          </p:nvSpPr>
          <p:spPr>
            <a:xfrm>
              <a:off x="2057400" y="2286000"/>
              <a:ext cx="1066800" cy="1295400"/>
            </a:xfrm>
            <a:prstGeom prst="can">
              <a:avLst/>
            </a:prstGeom>
            <a:solidFill>
              <a:schemeClr val="accent5">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6185BB46-AA98-48E8-8BF2-460B9A5A2921}"/>
                </a:ext>
              </a:extLst>
            </p:cNvPr>
            <p:cNvSpPr txBox="1"/>
            <p:nvPr/>
          </p:nvSpPr>
          <p:spPr>
            <a:xfrm>
              <a:off x="2057400" y="2288583"/>
              <a:ext cx="1066800" cy="261610"/>
            </a:xfrm>
            <a:prstGeom prst="rect">
              <a:avLst/>
            </a:prstGeom>
            <a:noFill/>
          </p:spPr>
          <p:txBody>
            <a:bodyPr wrap="square" rtlCol="0" anchor="ctr">
              <a:spAutoFit/>
            </a:bodyPr>
            <a:lstStyle/>
            <a:p>
              <a:pPr algn="ctr">
                <a:spcAft>
                  <a:spcPts val="600"/>
                </a:spcAft>
              </a:pPr>
              <a:r>
                <a:rPr lang="en-US" sz="1100" b="1" dirty="0">
                  <a:solidFill>
                    <a:schemeClr val="bg1"/>
                  </a:solidFill>
                  <a:ea typeface="Verdana" pitchFamily="34" charset="0"/>
                  <a:cs typeface="Verdana" pitchFamily="34" charset="0"/>
                </a:rPr>
                <a:t>Risk Mgmt.</a:t>
              </a:r>
            </a:p>
          </p:txBody>
        </p:sp>
      </p:grpSp>
      <p:grpSp>
        <p:nvGrpSpPr>
          <p:cNvPr id="10" name="Group 9">
            <a:extLst>
              <a:ext uri="{FF2B5EF4-FFF2-40B4-BE49-F238E27FC236}">
                <a16:creationId xmlns:a16="http://schemas.microsoft.com/office/drawing/2014/main" id="{6EC5D4BD-6A30-49B1-B419-2ECC449B5CC2}"/>
              </a:ext>
            </a:extLst>
          </p:cNvPr>
          <p:cNvGrpSpPr/>
          <p:nvPr/>
        </p:nvGrpSpPr>
        <p:grpSpPr>
          <a:xfrm>
            <a:off x="3673419" y="2340891"/>
            <a:ext cx="1066800" cy="1295400"/>
            <a:chOff x="2057400" y="2286000"/>
            <a:chExt cx="1066800" cy="1295400"/>
          </a:xfrm>
        </p:grpSpPr>
        <p:sp>
          <p:nvSpPr>
            <p:cNvPr id="14" name="Cylinder 13">
              <a:extLst>
                <a:ext uri="{FF2B5EF4-FFF2-40B4-BE49-F238E27FC236}">
                  <a16:creationId xmlns:a16="http://schemas.microsoft.com/office/drawing/2014/main" id="{B319D99E-41BC-47A0-B488-85ACA886630E}"/>
                </a:ext>
              </a:extLst>
            </p:cNvPr>
            <p:cNvSpPr/>
            <p:nvPr/>
          </p:nvSpPr>
          <p:spPr>
            <a:xfrm>
              <a:off x="2057400" y="2286000"/>
              <a:ext cx="1066800" cy="1295400"/>
            </a:xfrm>
            <a:prstGeom prst="can">
              <a:avLst/>
            </a:prstGeom>
            <a:solidFill>
              <a:schemeClr val="accent5">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a:extLst>
                <a:ext uri="{FF2B5EF4-FFF2-40B4-BE49-F238E27FC236}">
                  <a16:creationId xmlns:a16="http://schemas.microsoft.com/office/drawing/2014/main" id="{E1D59E34-6931-44F0-859F-96E43597117E}"/>
                </a:ext>
              </a:extLst>
            </p:cNvPr>
            <p:cNvSpPr txBox="1"/>
            <p:nvPr/>
          </p:nvSpPr>
          <p:spPr>
            <a:xfrm>
              <a:off x="2057400" y="2288583"/>
              <a:ext cx="1066800" cy="261610"/>
            </a:xfrm>
            <a:prstGeom prst="rect">
              <a:avLst/>
            </a:prstGeom>
            <a:noFill/>
          </p:spPr>
          <p:txBody>
            <a:bodyPr wrap="square" rtlCol="0" anchor="ctr">
              <a:spAutoFit/>
            </a:bodyPr>
            <a:lstStyle/>
            <a:p>
              <a:pPr algn="ctr">
                <a:spcAft>
                  <a:spcPts val="600"/>
                </a:spcAft>
              </a:pPr>
              <a:r>
                <a:rPr lang="en-US" sz="1100" b="1" dirty="0">
                  <a:solidFill>
                    <a:schemeClr val="bg1"/>
                  </a:solidFill>
                  <a:ea typeface="Verdana" pitchFamily="34" charset="0"/>
                  <a:cs typeface="Verdana" pitchFamily="34" charset="0"/>
                </a:rPr>
                <a:t>Strategy</a:t>
              </a:r>
            </a:p>
          </p:txBody>
        </p:sp>
      </p:grpSp>
      <p:grpSp>
        <p:nvGrpSpPr>
          <p:cNvPr id="11" name="Group 10">
            <a:extLst>
              <a:ext uri="{FF2B5EF4-FFF2-40B4-BE49-F238E27FC236}">
                <a16:creationId xmlns:a16="http://schemas.microsoft.com/office/drawing/2014/main" id="{BE9684A0-318D-49D2-A1C4-81C61F3C0F52}"/>
              </a:ext>
            </a:extLst>
          </p:cNvPr>
          <p:cNvGrpSpPr/>
          <p:nvPr/>
        </p:nvGrpSpPr>
        <p:grpSpPr>
          <a:xfrm>
            <a:off x="4478039" y="2523011"/>
            <a:ext cx="1066800" cy="1295400"/>
            <a:chOff x="2057400" y="2286000"/>
            <a:chExt cx="1066800" cy="1295400"/>
          </a:xfrm>
        </p:grpSpPr>
        <p:sp>
          <p:nvSpPr>
            <p:cNvPr id="12" name="Cylinder 11">
              <a:extLst>
                <a:ext uri="{FF2B5EF4-FFF2-40B4-BE49-F238E27FC236}">
                  <a16:creationId xmlns:a16="http://schemas.microsoft.com/office/drawing/2014/main" id="{723BA609-520D-4F1D-8A10-7F26D8526DED}"/>
                </a:ext>
              </a:extLst>
            </p:cNvPr>
            <p:cNvSpPr/>
            <p:nvPr/>
          </p:nvSpPr>
          <p:spPr>
            <a:xfrm>
              <a:off x="2057400" y="2286000"/>
              <a:ext cx="1066800" cy="1295400"/>
            </a:xfrm>
            <a:prstGeom prst="can">
              <a:avLst/>
            </a:prstGeom>
            <a:solidFill>
              <a:schemeClr val="accent5">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50F9210E-D7B8-4EFA-9B13-9D96926C2F71}"/>
                </a:ext>
              </a:extLst>
            </p:cNvPr>
            <p:cNvSpPr txBox="1"/>
            <p:nvPr/>
          </p:nvSpPr>
          <p:spPr>
            <a:xfrm>
              <a:off x="2057400" y="2292430"/>
              <a:ext cx="1066800" cy="253916"/>
            </a:xfrm>
            <a:prstGeom prst="rect">
              <a:avLst/>
            </a:prstGeom>
            <a:noFill/>
          </p:spPr>
          <p:txBody>
            <a:bodyPr wrap="square" rtlCol="0" anchor="ctr">
              <a:spAutoFit/>
            </a:bodyPr>
            <a:lstStyle/>
            <a:p>
              <a:pPr algn="ctr">
                <a:spcAft>
                  <a:spcPts val="600"/>
                </a:spcAft>
              </a:pPr>
              <a:r>
                <a:rPr lang="en-US" sz="1050" b="1" dirty="0">
                  <a:solidFill>
                    <a:schemeClr val="bg1"/>
                  </a:solidFill>
                  <a:ea typeface="Verdana" pitchFamily="34" charset="0"/>
                  <a:cs typeface="Verdana" pitchFamily="34" charset="0"/>
                </a:rPr>
                <a:t>Service Catalog</a:t>
              </a:r>
            </a:p>
          </p:txBody>
        </p:sp>
      </p:grpSp>
      <p:sp>
        <p:nvSpPr>
          <p:cNvPr id="24" name="Flowchart: Stored Data 23">
            <a:extLst>
              <a:ext uri="{FF2B5EF4-FFF2-40B4-BE49-F238E27FC236}">
                <a16:creationId xmlns:a16="http://schemas.microsoft.com/office/drawing/2014/main" id="{88A90B01-0C23-44DB-A26C-E9AEC1E8BC27}"/>
              </a:ext>
            </a:extLst>
          </p:cNvPr>
          <p:cNvSpPr/>
          <p:nvPr/>
        </p:nvSpPr>
        <p:spPr>
          <a:xfrm rot="16200000">
            <a:off x="3271298" y="2428075"/>
            <a:ext cx="3527172" cy="3352801"/>
          </a:xfrm>
          <a:prstGeom prst="flowChartOnlineStorage">
            <a:avLst/>
          </a:prstGeom>
          <a:solidFill>
            <a:srgbClr val="33993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Oval 53">
            <a:extLst>
              <a:ext uri="{FF2B5EF4-FFF2-40B4-BE49-F238E27FC236}">
                <a16:creationId xmlns:a16="http://schemas.microsoft.com/office/drawing/2014/main" id="{892BC20F-C0B4-437A-B75E-5F66B18AA438}"/>
              </a:ext>
            </a:extLst>
          </p:cNvPr>
          <p:cNvSpPr/>
          <p:nvPr/>
        </p:nvSpPr>
        <p:spPr>
          <a:xfrm>
            <a:off x="1607990" y="914400"/>
            <a:ext cx="6004541" cy="289487"/>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Information Flow</a:t>
            </a:r>
          </a:p>
        </p:txBody>
      </p:sp>
      <p:sp>
        <p:nvSpPr>
          <p:cNvPr id="63" name="TextBox 62">
            <a:extLst>
              <a:ext uri="{FF2B5EF4-FFF2-40B4-BE49-F238E27FC236}">
                <a16:creationId xmlns:a16="http://schemas.microsoft.com/office/drawing/2014/main" id="{8A94524A-0CCF-472C-ACA2-AEB545F638A0}"/>
              </a:ext>
            </a:extLst>
          </p:cNvPr>
          <p:cNvSpPr txBox="1"/>
          <p:nvPr/>
        </p:nvSpPr>
        <p:spPr>
          <a:xfrm>
            <a:off x="1579408" y="1565450"/>
            <a:ext cx="956747" cy="430887"/>
          </a:xfrm>
          <a:prstGeom prst="rect">
            <a:avLst/>
          </a:prstGeom>
          <a:noFill/>
        </p:spPr>
        <p:txBody>
          <a:bodyPr wrap="square" rtlCol="0" anchor="ctr">
            <a:spAutoFit/>
          </a:bodyPr>
          <a:lstStyle/>
          <a:p>
            <a:pPr algn="ctr">
              <a:spcAft>
                <a:spcPts val="600"/>
              </a:spcAft>
            </a:pPr>
            <a:r>
              <a:rPr lang="en-US" sz="1100" b="1" dirty="0">
                <a:ea typeface="Verdana" pitchFamily="34" charset="0"/>
                <a:cs typeface="Verdana" pitchFamily="34" charset="0"/>
              </a:rPr>
              <a:t>National Partners</a:t>
            </a:r>
          </a:p>
        </p:txBody>
      </p:sp>
      <p:sp>
        <p:nvSpPr>
          <p:cNvPr id="64" name="TextBox 63">
            <a:extLst>
              <a:ext uri="{FF2B5EF4-FFF2-40B4-BE49-F238E27FC236}">
                <a16:creationId xmlns:a16="http://schemas.microsoft.com/office/drawing/2014/main" id="{BF051537-5728-42BE-BE1D-74AE9B41E656}"/>
              </a:ext>
            </a:extLst>
          </p:cNvPr>
          <p:cNvSpPr txBox="1"/>
          <p:nvPr/>
        </p:nvSpPr>
        <p:spPr>
          <a:xfrm>
            <a:off x="2470424" y="1565450"/>
            <a:ext cx="956747" cy="430887"/>
          </a:xfrm>
          <a:prstGeom prst="rect">
            <a:avLst/>
          </a:prstGeom>
          <a:noFill/>
        </p:spPr>
        <p:txBody>
          <a:bodyPr wrap="square" rtlCol="0" anchor="ctr">
            <a:spAutoFit/>
          </a:bodyPr>
          <a:lstStyle/>
          <a:p>
            <a:pPr algn="ctr">
              <a:spcAft>
                <a:spcPts val="600"/>
              </a:spcAft>
            </a:pPr>
            <a:r>
              <a:rPr lang="en-US" sz="1100" b="1" dirty="0">
                <a:ea typeface="Verdana" pitchFamily="34" charset="0"/>
                <a:cs typeface="Verdana" pitchFamily="34" charset="0"/>
              </a:rPr>
              <a:t>Regional Partners</a:t>
            </a:r>
          </a:p>
        </p:txBody>
      </p:sp>
      <p:sp>
        <p:nvSpPr>
          <p:cNvPr id="65" name="TextBox 64">
            <a:extLst>
              <a:ext uri="{FF2B5EF4-FFF2-40B4-BE49-F238E27FC236}">
                <a16:creationId xmlns:a16="http://schemas.microsoft.com/office/drawing/2014/main" id="{3E96A8FF-EDB1-402A-ABAE-8DE19763398B}"/>
              </a:ext>
            </a:extLst>
          </p:cNvPr>
          <p:cNvSpPr txBox="1"/>
          <p:nvPr/>
        </p:nvSpPr>
        <p:spPr>
          <a:xfrm>
            <a:off x="4474037" y="1467050"/>
            <a:ext cx="1157664" cy="261610"/>
          </a:xfrm>
          <a:prstGeom prst="rect">
            <a:avLst/>
          </a:prstGeom>
          <a:noFill/>
        </p:spPr>
        <p:txBody>
          <a:bodyPr wrap="square" rtlCol="0" anchor="ctr">
            <a:spAutoFit/>
          </a:bodyPr>
          <a:lstStyle/>
          <a:p>
            <a:pPr algn="ctr">
              <a:spcAft>
                <a:spcPts val="600"/>
              </a:spcAft>
            </a:pPr>
            <a:r>
              <a:rPr lang="en-US" sz="1100" b="1" dirty="0">
                <a:ea typeface="Verdana" pitchFamily="34" charset="0"/>
                <a:cs typeface="Verdana" pitchFamily="34" charset="0"/>
              </a:rPr>
              <a:t>Service Broker</a:t>
            </a:r>
          </a:p>
        </p:txBody>
      </p:sp>
      <p:sp>
        <p:nvSpPr>
          <p:cNvPr id="66" name="TextBox 65">
            <a:extLst>
              <a:ext uri="{FF2B5EF4-FFF2-40B4-BE49-F238E27FC236}">
                <a16:creationId xmlns:a16="http://schemas.microsoft.com/office/drawing/2014/main" id="{C0B417BA-D8D2-4C06-A244-9B23988B7926}"/>
              </a:ext>
            </a:extLst>
          </p:cNvPr>
          <p:cNvSpPr txBox="1"/>
          <p:nvPr/>
        </p:nvSpPr>
        <p:spPr>
          <a:xfrm>
            <a:off x="6711036" y="1565450"/>
            <a:ext cx="834478" cy="430887"/>
          </a:xfrm>
          <a:prstGeom prst="rect">
            <a:avLst/>
          </a:prstGeom>
          <a:noFill/>
        </p:spPr>
        <p:txBody>
          <a:bodyPr wrap="square" rtlCol="0" anchor="ctr">
            <a:spAutoFit/>
          </a:bodyPr>
          <a:lstStyle/>
          <a:p>
            <a:pPr algn="ctr">
              <a:spcAft>
                <a:spcPts val="600"/>
              </a:spcAft>
            </a:pPr>
            <a:r>
              <a:rPr lang="en-US" sz="1100" b="1" dirty="0">
                <a:ea typeface="Verdana" pitchFamily="34" charset="0"/>
                <a:cs typeface="Verdana" pitchFamily="34" charset="0"/>
              </a:rPr>
              <a:t>Service Consumers</a:t>
            </a:r>
          </a:p>
        </p:txBody>
      </p:sp>
      <p:cxnSp>
        <p:nvCxnSpPr>
          <p:cNvPr id="68" name="Straight Arrow Connector 67">
            <a:extLst>
              <a:ext uri="{FF2B5EF4-FFF2-40B4-BE49-F238E27FC236}">
                <a16:creationId xmlns:a16="http://schemas.microsoft.com/office/drawing/2014/main" id="{2F08C236-538C-4B71-8964-AB5EBDFA641F}"/>
              </a:ext>
            </a:extLst>
          </p:cNvPr>
          <p:cNvCxnSpPr>
            <a:cxnSpLocks/>
            <a:endCxn id="65" idx="0"/>
          </p:cNvCxnSpPr>
          <p:nvPr/>
        </p:nvCxnSpPr>
        <p:spPr>
          <a:xfrm>
            <a:off x="5052869" y="1239957"/>
            <a:ext cx="0" cy="227093"/>
          </a:xfrm>
          <a:prstGeom prst="straightConnector1">
            <a:avLst/>
          </a:prstGeom>
          <a:ln w="222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85B8F57B-E55C-47D8-B663-BC7419458C8D}"/>
              </a:ext>
            </a:extLst>
          </p:cNvPr>
          <p:cNvCxnSpPr>
            <a:cxnSpLocks/>
            <a:endCxn id="63" idx="0"/>
          </p:cNvCxnSpPr>
          <p:nvPr/>
        </p:nvCxnSpPr>
        <p:spPr>
          <a:xfrm flipH="1">
            <a:off x="2057782" y="1199169"/>
            <a:ext cx="148790" cy="366281"/>
          </a:xfrm>
          <a:prstGeom prst="straightConnector1">
            <a:avLst/>
          </a:prstGeom>
          <a:ln w="222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74696853-2C85-4B64-8E95-7A1064A7BABA}"/>
              </a:ext>
            </a:extLst>
          </p:cNvPr>
          <p:cNvCxnSpPr>
            <a:cxnSpLocks/>
            <a:endCxn id="64" idx="0"/>
          </p:cNvCxnSpPr>
          <p:nvPr/>
        </p:nvCxnSpPr>
        <p:spPr>
          <a:xfrm>
            <a:off x="2948798" y="1199169"/>
            <a:ext cx="0" cy="366281"/>
          </a:xfrm>
          <a:prstGeom prst="straightConnector1">
            <a:avLst/>
          </a:prstGeom>
          <a:ln w="222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0D06F77B-FA37-4AE7-81E5-776710CB3A7B}"/>
              </a:ext>
            </a:extLst>
          </p:cNvPr>
          <p:cNvCxnSpPr>
            <a:cxnSpLocks/>
            <a:endCxn id="66" idx="0"/>
          </p:cNvCxnSpPr>
          <p:nvPr/>
        </p:nvCxnSpPr>
        <p:spPr>
          <a:xfrm>
            <a:off x="7074309" y="1199169"/>
            <a:ext cx="53966" cy="366281"/>
          </a:xfrm>
          <a:prstGeom prst="straightConnector1">
            <a:avLst/>
          </a:prstGeom>
          <a:ln w="222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ABFB3A66-EDAE-49EC-8348-FBA5D39A87BC}"/>
              </a:ext>
            </a:extLst>
          </p:cNvPr>
          <p:cNvSpPr txBox="1"/>
          <p:nvPr/>
        </p:nvSpPr>
        <p:spPr>
          <a:xfrm>
            <a:off x="1538517" y="5922006"/>
            <a:ext cx="7529283" cy="215444"/>
          </a:xfrm>
          <a:prstGeom prst="rect">
            <a:avLst/>
          </a:prstGeom>
          <a:noFill/>
        </p:spPr>
        <p:txBody>
          <a:bodyPr wrap="square" rtlCol="0" anchor="ctr">
            <a:spAutoFit/>
          </a:bodyPr>
          <a:lstStyle/>
          <a:p>
            <a:pPr>
              <a:spcAft>
                <a:spcPts val="600"/>
              </a:spcAft>
            </a:pPr>
            <a:r>
              <a:rPr lang="en-US" sz="800" dirty="0">
                <a:ea typeface="Verdana" pitchFamily="34" charset="0"/>
                <a:cs typeface="Verdana" pitchFamily="34" charset="0"/>
              </a:rPr>
              <a:t>© Supply Chain Management Institute. Source:</a:t>
            </a:r>
            <a:r>
              <a:rPr lang="en-US" sz="800" i="1" dirty="0">
                <a:ea typeface="Verdana" pitchFamily="34" charset="0"/>
                <a:cs typeface="Verdana" pitchFamily="34" charset="0"/>
              </a:rPr>
              <a:t> Supply Chain Management: Processes, Partnerships, Performance, </a:t>
            </a:r>
            <a:r>
              <a:rPr lang="en-US" sz="800" dirty="0">
                <a:ea typeface="Verdana" pitchFamily="34" charset="0"/>
                <a:cs typeface="Verdana" pitchFamily="34" charset="0"/>
              </a:rPr>
              <a:t>p. 3.</a:t>
            </a:r>
          </a:p>
        </p:txBody>
      </p:sp>
      <p:grpSp>
        <p:nvGrpSpPr>
          <p:cNvPr id="101" name="Group 100">
            <a:extLst>
              <a:ext uri="{FF2B5EF4-FFF2-40B4-BE49-F238E27FC236}">
                <a16:creationId xmlns:a16="http://schemas.microsoft.com/office/drawing/2014/main" id="{C90ECF35-4FB3-424A-B162-16FEA705EFAC}"/>
              </a:ext>
            </a:extLst>
          </p:cNvPr>
          <p:cNvGrpSpPr/>
          <p:nvPr/>
        </p:nvGrpSpPr>
        <p:grpSpPr>
          <a:xfrm>
            <a:off x="2471004" y="2007328"/>
            <a:ext cx="887479" cy="3709348"/>
            <a:chOff x="2084321" y="2007328"/>
            <a:chExt cx="887479" cy="3709348"/>
          </a:xfrm>
        </p:grpSpPr>
        <p:sp>
          <p:nvSpPr>
            <p:cNvPr id="80" name="Cylinder 79">
              <a:extLst>
                <a:ext uri="{FF2B5EF4-FFF2-40B4-BE49-F238E27FC236}">
                  <a16:creationId xmlns:a16="http://schemas.microsoft.com/office/drawing/2014/main" id="{24F920E6-DA83-4FB0-99B2-08A867FCD926}"/>
                </a:ext>
              </a:extLst>
            </p:cNvPr>
            <p:cNvSpPr/>
            <p:nvPr/>
          </p:nvSpPr>
          <p:spPr>
            <a:xfrm>
              <a:off x="2084321" y="2007328"/>
              <a:ext cx="887479" cy="3709348"/>
            </a:xfrm>
            <a:prstGeom prst="can">
              <a:avLst>
                <a:gd name="adj" fmla="val 68442"/>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465D424D-E7F0-4D68-B775-56A25137AF22}"/>
                </a:ext>
              </a:extLst>
            </p:cNvPr>
            <p:cNvGrpSpPr/>
            <p:nvPr/>
          </p:nvGrpSpPr>
          <p:grpSpPr>
            <a:xfrm>
              <a:off x="2115390" y="2016387"/>
              <a:ext cx="852195" cy="587629"/>
              <a:chOff x="2420810" y="2003711"/>
              <a:chExt cx="773508" cy="587629"/>
            </a:xfrm>
            <a:solidFill>
              <a:schemeClr val="accent6">
                <a:lumMod val="75000"/>
              </a:schemeClr>
            </a:solidFill>
          </p:grpSpPr>
          <p:sp>
            <p:nvSpPr>
              <p:cNvPr id="47" name="Oval 46">
                <a:extLst>
                  <a:ext uri="{FF2B5EF4-FFF2-40B4-BE49-F238E27FC236}">
                    <a16:creationId xmlns:a16="http://schemas.microsoft.com/office/drawing/2014/main" id="{44420FF8-1A8E-4DA1-92FD-AA88489DD5D7}"/>
                  </a:ext>
                </a:extLst>
              </p:cNvPr>
              <p:cNvSpPr/>
              <p:nvPr/>
            </p:nvSpPr>
            <p:spPr>
              <a:xfrm>
                <a:off x="2674350" y="2003711"/>
                <a:ext cx="288055" cy="281175"/>
              </a:xfrm>
              <a:prstGeom prst="ellipse">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Oval 47">
                <a:extLst>
                  <a:ext uri="{FF2B5EF4-FFF2-40B4-BE49-F238E27FC236}">
                    <a16:creationId xmlns:a16="http://schemas.microsoft.com/office/drawing/2014/main" id="{F2E08B07-366A-488B-88C9-53C9C9986A6D}"/>
                  </a:ext>
                </a:extLst>
              </p:cNvPr>
              <p:cNvSpPr/>
              <p:nvPr/>
            </p:nvSpPr>
            <p:spPr>
              <a:xfrm>
                <a:off x="2674350" y="2310165"/>
                <a:ext cx="288055" cy="281175"/>
              </a:xfrm>
              <a:prstGeom prst="ellipse">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9" name="Oval 48">
                <a:extLst>
                  <a:ext uri="{FF2B5EF4-FFF2-40B4-BE49-F238E27FC236}">
                    <a16:creationId xmlns:a16="http://schemas.microsoft.com/office/drawing/2014/main" id="{11D2401A-8D22-4A57-818F-5ED71C6D6E40}"/>
                  </a:ext>
                </a:extLst>
              </p:cNvPr>
              <p:cNvSpPr/>
              <p:nvPr/>
            </p:nvSpPr>
            <p:spPr>
              <a:xfrm>
                <a:off x="2420810" y="2079911"/>
                <a:ext cx="288055" cy="281175"/>
              </a:xfrm>
              <a:prstGeom prst="ellipse">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Oval 49">
                <a:extLst>
                  <a:ext uri="{FF2B5EF4-FFF2-40B4-BE49-F238E27FC236}">
                    <a16:creationId xmlns:a16="http://schemas.microsoft.com/office/drawing/2014/main" id="{29542FE5-459E-4B3C-B524-31C3EAD7B49D}"/>
                  </a:ext>
                </a:extLst>
              </p:cNvPr>
              <p:cNvSpPr/>
              <p:nvPr/>
            </p:nvSpPr>
            <p:spPr>
              <a:xfrm>
                <a:off x="2425810" y="2235332"/>
                <a:ext cx="288055" cy="281175"/>
              </a:xfrm>
              <a:prstGeom prst="ellipse">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Oval 50">
                <a:extLst>
                  <a:ext uri="{FF2B5EF4-FFF2-40B4-BE49-F238E27FC236}">
                    <a16:creationId xmlns:a16="http://schemas.microsoft.com/office/drawing/2014/main" id="{4E082821-B1FE-4851-A5DF-D1A6871E120D}"/>
                  </a:ext>
                </a:extLst>
              </p:cNvPr>
              <p:cNvSpPr/>
              <p:nvPr/>
            </p:nvSpPr>
            <p:spPr>
              <a:xfrm>
                <a:off x="2901263" y="2079911"/>
                <a:ext cx="288055" cy="281175"/>
              </a:xfrm>
              <a:prstGeom prst="ellipse">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Oval 51">
                <a:extLst>
                  <a:ext uri="{FF2B5EF4-FFF2-40B4-BE49-F238E27FC236}">
                    <a16:creationId xmlns:a16="http://schemas.microsoft.com/office/drawing/2014/main" id="{2B13163D-2597-4DA3-AF35-9FAB4A0CDC60}"/>
                  </a:ext>
                </a:extLst>
              </p:cNvPr>
              <p:cNvSpPr/>
              <p:nvPr/>
            </p:nvSpPr>
            <p:spPr>
              <a:xfrm>
                <a:off x="2906263" y="2251332"/>
                <a:ext cx="288055" cy="281175"/>
              </a:xfrm>
              <a:prstGeom prst="ellipse">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02" name="Group 101">
            <a:extLst>
              <a:ext uri="{FF2B5EF4-FFF2-40B4-BE49-F238E27FC236}">
                <a16:creationId xmlns:a16="http://schemas.microsoft.com/office/drawing/2014/main" id="{9D2F4BEC-C732-4CB5-B427-6737BA9BD256}"/>
              </a:ext>
            </a:extLst>
          </p:cNvPr>
          <p:cNvGrpSpPr/>
          <p:nvPr/>
        </p:nvGrpSpPr>
        <p:grpSpPr>
          <a:xfrm>
            <a:off x="1605666" y="2016387"/>
            <a:ext cx="887479" cy="3709348"/>
            <a:chOff x="1218983" y="2016387"/>
            <a:chExt cx="887479" cy="3709348"/>
          </a:xfrm>
        </p:grpSpPr>
        <p:sp>
          <p:nvSpPr>
            <p:cNvPr id="83" name="Cylinder 82">
              <a:extLst>
                <a:ext uri="{FF2B5EF4-FFF2-40B4-BE49-F238E27FC236}">
                  <a16:creationId xmlns:a16="http://schemas.microsoft.com/office/drawing/2014/main" id="{9D3E24F4-94EA-4D17-9859-DE4F19FA6D60}"/>
                </a:ext>
              </a:extLst>
            </p:cNvPr>
            <p:cNvSpPr/>
            <p:nvPr/>
          </p:nvSpPr>
          <p:spPr>
            <a:xfrm>
              <a:off x="1218983" y="2016387"/>
              <a:ext cx="887479" cy="3709348"/>
            </a:xfrm>
            <a:prstGeom prst="can">
              <a:avLst>
                <a:gd name="adj" fmla="val 68442"/>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4" name="Group 83">
              <a:extLst>
                <a:ext uri="{FF2B5EF4-FFF2-40B4-BE49-F238E27FC236}">
                  <a16:creationId xmlns:a16="http://schemas.microsoft.com/office/drawing/2014/main" id="{7965FA34-10BD-4BB3-822D-8CF7353574B8}"/>
                </a:ext>
              </a:extLst>
            </p:cNvPr>
            <p:cNvGrpSpPr/>
            <p:nvPr/>
          </p:nvGrpSpPr>
          <p:grpSpPr>
            <a:xfrm>
              <a:off x="1250052" y="2025446"/>
              <a:ext cx="852195" cy="587629"/>
              <a:chOff x="2420810" y="2003711"/>
              <a:chExt cx="773508" cy="587629"/>
            </a:xfrm>
            <a:solidFill>
              <a:schemeClr val="accent6">
                <a:lumMod val="75000"/>
              </a:schemeClr>
            </a:solidFill>
          </p:grpSpPr>
          <p:sp>
            <p:nvSpPr>
              <p:cNvPr id="85" name="Oval 84">
                <a:extLst>
                  <a:ext uri="{FF2B5EF4-FFF2-40B4-BE49-F238E27FC236}">
                    <a16:creationId xmlns:a16="http://schemas.microsoft.com/office/drawing/2014/main" id="{2C73A29A-0D3E-43AD-9936-E5ACB2249529}"/>
                  </a:ext>
                </a:extLst>
              </p:cNvPr>
              <p:cNvSpPr/>
              <p:nvPr/>
            </p:nvSpPr>
            <p:spPr>
              <a:xfrm>
                <a:off x="2674350" y="2003711"/>
                <a:ext cx="288055" cy="281175"/>
              </a:xfrm>
              <a:prstGeom prst="ellipse">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Oval 85">
                <a:extLst>
                  <a:ext uri="{FF2B5EF4-FFF2-40B4-BE49-F238E27FC236}">
                    <a16:creationId xmlns:a16="http://schemas.microsoft.com/office/drawing/2014/main" id="{CEF3C653-47F6-4FEA-B208-FE38AC07709B}"/>
                  </a:ext>
                </a:extLst>
              </p:cNvPr>
              <p:cNvSpPr/>
              <p:nvPr/>
            </p:nvSpPr>
            <p:spPr>
              <a:xfrm>
                <a:off x="2674350" y="2310165"/>
                <a:ext cx="288055" cy="281175"/>
              </a:xfrm>
              <a:prstGeom prst="ellipse">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7" name="Oval 86">
                <a:extLst>
                  <a:ext uri="{FF2B5EF4-FFF2-40B4-BE49-F238E27FC236}">
                    <a16:creationId xmlns:a16="http://schemas.microsoft.com/office/drawing/2014/main" id="{1A786F96-EA6A-46F4-A81F-F2437B1C019C}"/>
                  </a:ext>
                </a:extLst>
              </p:cNvPr>
              <p:cNvSpPr/>
              <p:nvPr/>
            </p:nvSpPr>
            <p:spPr>
              <a:xfrm>
                <a:off x="2420810" y="2079911"/>
                <a:ext cx="288055" cy="281175"/>
              </a:xfrm>
              <a:prstGeom prst="ellipse">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 name="Oval 87">
                <a:extLst>
                  <a:ext uri="{FF2B5EF4-FFF2-40B4-BE49-F238E27FC236}">
                    <a16:creationId xmlns:a16="http://schemas.microsoft.com/office/drawing/2014/main" id="{11AFA319-B944-48FD-AF0F-93995AE344FC}"/>
                  </a:ext>
                </a:extLst>
              </p:cNvPr>
              <p:cNvSpPr/>
              <p:nvPr/>
            </p:nvSpPr>
            <p:spPr>
              <a:xfrm>
                <a:off x="2425810" y="2235332"/>
                <a:ext cx="288055" cy="281175"/>
              </a:xfrm>
              <a:prstGeom prst="ellipse">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 name="Oval 88">
                <a:extLst>
                  <a:ext uri="{FF2B5EF4-FFF2-40B4-BE49-F238E27FC236}">
                    <a16:creationId xmlns:a16="http://schemas.microsoft.com/office/drawing/2014/main" id="{DF4FB5FC-E3A7-49AA-825F-70DCC6D3C086}"/>
                  </a:ext>
                </a:extLst>
              </p:cNvPr>
              <p:cNvSpPr/>
              <p:nvPr/>
            </p:nvSpPr>
            <p:spPr>
              <a:xfrm>
                <a:off x="2901263" y="2079911"/>
                <a:ext cx="288055" cy="281175"/>
              </a:xfrm>
              <a:prstGeom prst="ellipse">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Oval 89">
                <a:extLst>
                  <a:ext uri="{FF2B5EF4-FFF2-40B4-BE49-F238E27FC236}">
                    <a16:creationId xmlns:a16="http://schemas.microsoft.com/office/drawing/2014/main" id="{28DF1DAC-183A-4ABD-B78C-E22897EB1DEE}"/>
                  </a:ext>
                </a:extLst>
              </p:cNvPr>
              <p:cNvSpPr/>
              <p:nvPr/>
            </p:nvSpPr>
            <p:spPr>
              <a:xfrm>
                <a:off x="2906263" y="2251332"/>
                <a:ext cx="288055" cy="281175"/>
              </a:xfrm>
              <a:prstGeom prst="ellipse">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00" name="Group 99">
            <a:extLst>
              <a:ext uri="{FF2B5EF4-FFF2-40B4-BE49-F238E27FC236}">
                <a16:creationId xmlns:a16="http://schemas.microsoft.com/office/drawing/2014/main" id="{4363DB7B-0BC0-4D49-B02E-4142C89DB39A}"/>
              </a:ext>
            </a:extLst>
          </p:cNvPr>
          <p:cNvGrpSpPr/>
          <p:nvPr/>
        </p:nvGrpSpPr>
        <p:grpSpPr>
          <a:xfrm>
            <a:off x="6727161" y="2007328"/>
            <a:ext cx="887479" cy="3709348"/>
            <a:chOff x="6340478" y="2007328"/>
            <a:chExt cx="887479" cy="3709348"/>
          </a:xfrm>
        </p:grpSpPr>
        <p:sp>
          <p:nvSpPr>
            <p:cNvPr id="92" name="Cylinder 91">
              <a:extLst>
                <a:ext uri="{FF2B5EF4-FFF2-40B4-BE49-F238E27FC236}">
                  <a16:creationId xmlns:a16="http://schemas.microsoft.com/office/drawing/2014/main" id="{8EFA15E1-EC0D-4733-A125-F3196DD917CB}"/>
                </a:ext>
              </a:extLst>
            </p:cNvPr>
            <p:cNvSpPr/>
            <p:nvPr/>
          </p:nvSpPr>
          <p:spPr>
            <a:xfrm>
              <a:off x="6340478" y="2007328"/>
              <a:ext cx="887479" cy="3709348"/>
            </a:xfrm>
            <a:prstGeom prst="can">
              <a:avLst>
                <a:gd name="adj" fmla="val 68442"/>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93" name="Group 92">
              <a:extLst>
                <a:ext uri="{FF2B5EF4-FFF2-40B4-BE49-F238E27FC236}">
                  <a16:creationId xmlns:a16="http://schemas.microsoft.com/office/drawing/2014/main" id="{D5D7A2AC-42CB-43EC-B61F-D0F45168E9F1}"/>
                </a:ext>
              </a:extLst>
            </p:cNvPr>
            <p:cNvGrpSpPr/>
            <p:nvPr/>
          </p:nvGrpSpPr>
          <p:grpSpPr>
            <a:xfrm>
              <a:off x="6371547" y="2016387"/>
              <a:ext cx="852195" cy="587629"/>
              <a:chOff x="2420810" y="2003711"/>
              <a:chExt cx="773508" cy="587629"/>
            </a:xfrm>
            <a:solidFill>
              <a:schemeClr val="accent6">
                <a:lumMod val="75000"/>
              </a:schemeClr>
            </a:solidFill>
          </p:grpSpPr>
          <p:sp>
            <p:nvSpPr>
              <p:cNvPr id="94" name="Oval 93">
                <a:extLst>
                  <a:ext uri="{FF2B5EF4-FFF2-40B4-BE49-F238E27FC236}">
                    <a16:creationId xmlns:a16="http://schemas.microsoft.com/office/drawing/2014/main" id="{CF3F3250-9AB1-4D44-ADA3-BFB5334891C6}"/>
                  </a:ext>
                </a:extLst>
              </p:cNvPr>
              <p:cNvSpPr/>
              <p:nvPr/>
            </p:nvSpPr>
            <p:spPr>
              <a:xfrm>
                <a:off x="2674350" y="2003711"/>
                <a:ext cx="288055" cy="281175"/>
              </a:xfrm>
              <a:prstGeom prst="ellipse">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Oval 94">
                <a:extLst>
                  <a:ext uri="{FF2B5EF4-FFF2-40B4-BE49-F238E27FC236}">
                    <a16:creationId xmlns:a16="http://schemas.microsoft.com/office/drawing/2014/main" id="{9D172D53-AD6E-4527-80D7-219CB5CA993C}"/>
                  </a:ext>
                </a:extLst>
              </p:cNvPr>
              <p:cNvSpPr/>
              <p:nvPr/>
            </p:nvSpPr>
            <p:spPr>
              <a:xfrm>
                <a:off x="2674350" y="2310165"/>
                <a:ext cx="288055" cy="281175"/>
              </a:xfrm>
              <a:prstGeom prst="ellipse">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6" name="Oval 95">
                <a:extLst>
                  <a:ext uri="{FF2B5EF4-FFF2-40B4-BE49-F238E27FC236}">
                    <a16:creationId xmlns:a16="http://schemas.microsoft.com/office/drawing/2014/main" id="{618387C3-25EA-4D9E-B5EF-459C6B91AB4F}"/>
                  </a:ext>
                </a:extLst>
              </p:cNvPr>
              <p:cNvSpPr/>
              <p:nvPr/>
            </p:nvSpPr>
            <p:spPr>
              <a:xfrm>
                <a:off x="2420810" y="2079911"/>
                <a:ext cx="288055" cy="281175"/>
              </a:xfrm>
              <a:prstGeom prst="ellipse">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7" name="Oval 96">
                <a:extLst>
                  <a:ext uri="{FF2B5EF4-FFF2-40B4-BE49-F238E27FC236}">
                    <a16:creationId xmlns:a16="http://schemas.microsoft.com/office/drawing/2014/main" id="{28E19479-0CD0-412F-8804-42E3C56717E3}"/>
                  </a:ext>
                </a:extLst>
              </p:cNvPr>
              <p:cNvSpPr/>
              <p:nvPr/>
            </p:nvSpPr>
            <p:spPr>
              <a:xfrm>
                <a:off x="2425810" y="2235332"/>
                <a:ext cx="288055" cy="281175"/>
              </a:xfrm>
              <a:prstGeom prst="ellipse">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8" name="Oval 97">
                <a:extLst>
                  <a:ext uri="{FF2B5EF4-FFF2-40B4-BE49-F238E27FC236}">
                    <a16:creationId xmlns:a16="http://schemas.microsoft.com/office/drawing/2014/main" id="{EE4EBE9A-5299-4D9A-B873-8E8B22177E42}"/>
                  </a:ext>
                </a:extLst>
              </p:cNvPr>
              <p:cNvSpPr/>
              <p:nvPr/>
            </p:nvSpPr>
            <p:spPr>
              <a:xfrm>
                <a:off x="2901263" y="2079911"/>
                <a:ext cx="288055" cy="281175"/>
              </a:xfrm>
              <a:prstGeom prst="ellipse">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 name="Oval 98">
                <a:extLst>
                  <a:ext uri="{FF2B5EF4-FFF2-40B4-BE49-F238E27FC236}">
                    <a16:creationId xmlns:a16="http://schemas.microsoft.com/office/drawing/2014/main" id="{5E534369-CD06-43A5-846D-0D934D057B35}"/>
                  </a:ext>
                </a:extLst>
              </p:cNvPr>
              <p:cNvSpPr/>
              <p:nvPr/>
            </p:nvSpPr>
            <p:spPr>
              <a:xfrm>
                <a:off x="2906263" y="2251332"/>
                <a:ext cx="288055" cy="281175"/>
              </a:xfrm>
              <a:prstGeom prst="ellipse">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79" name="Arrow: Left-Right 78">
            <a:extLst>
              <a:ext uri="{FF2B5EF4-FFF2-40B4-BE49-F238E27FC236}">
                <a16:creationId xmlns:a16="http://schemas.microsoft.com/office/drawing/2014/main" id="{2E0D9746-4B38-44B1-B1FF-CBFFD472645D}"/>
              </a:ext>
            </a:extLst>
          </p:cNvPr>
          <p:cNvSpPr/>
          <p:nvPr/>
        </p:nvSpPr>
        <p:spPr>
          <a:xfrm>
            <a:off x="1605883" y="2133600"/>
            <a:ext cx="6006651" cy="281174"/>
          </a:xfrm>
          <a:prstGeom prst="leftRightArrow">
            <a:avLst>
              <a:gd name="adj1" fmla="val 60671"/>
              <a:gd name="adj2" fmla="val 114024"/>
            </a:avLst>
          </a:prstGeom>
          <a:gradFill>
            <a:gsLst>
              <a:gs pos="0">
                <a:srgbClr val="92D050"/>
              </a:gs>
              <a:gs pos="100000">
                <a:srgbClr val="00B050"/>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rPr>
              <a:t>CAPABILITY FLOW</a:t>
            </a:r>
          </a:p>
        </p:txBody>
      </p:sp>
      <p:sp>
        <p:nvSpPr>
          <p:cNvPr id="55" name="Rectangle 54">
            <a:extLst>
              <a:ext uri="{FF2B5EF4-FFF2-40B4-BE49-F238E27FC236}">
                <a16:creationId xmlns:a16="http://schemas.microsoft.com/office/drawing/2014/main" id="{7BDA9297-3521-4E2E-9E4C-09887E28DE8F}"/>
              </a:ext>
            </a:extLst>
          </p:cNvPr>
          <p:cNvSpPr/>
          <p:nvPr/>
        </p:nvSpPr>
        <p:spPr>
          <a:xfrm>
            <a:off x="1607990" y="2993548"/>
            <a:ext cx="6008758" cy="188931"/>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rPr>
              <a:t>TRUST</a:t>
            </a:r>
          </a:p>
        </p:txBody>
      </p:sp>
      <p:sp>
        <p:nvSpPr>
          <p:cNvPr id="56" name="Rectangle 55">
            <a:extLst>
              <a:ext uri="{FF2B5EF4-FFF2-40B4-BE49-F238E27FC236}">
                <a16:creationId xmlns:a16="http://schemas.microsoft.com/office/drawing/2014/main" id="{B05CC9E0-0628-4DAB-A9B6-89BBB1E683E0}"/>
              </a:ext>
            </a:extLst>
          </p:cNvPr>
          <p:cNvSpPr/>
          <p:nvPr/>
        </p:nvSpPr>
        <p:spPr>
          <a:xfrm>
            <a:off x="1607990" y="3300594"/>
            <a:ext cx="6008758" cy="188931"/>
          </a:xfrm>
          <a:prstGeom prst="rect">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rPr>
              <a:t>CAPACITY MANAGEMENT</a:t>
            </a:r>
          </a:p>
        </p:txBody>
      </p:sp>
      <p:sp>
        <p:nvSpPr>
          <p:cNvPr id="57" name="Rectangle 56">
            <a:extLst>
              <a:ext uri="{FF2B5EF4-FFF2-40B4-BE49-F238E27FC236}">
                <a16:creationId xmlns:a16="http://schemas.microsoft.com/office/drawing/2014/main" id="{BD4A5580-7EA7-4E36-AE57-C42B81E2A37A}"/>
              </a:ext>
            </a:extLst>
          </p:cNvPr>
          <p:cNvSpPr/>
          <p:nvPr/>
        </p:nvSpPr>
        <p:spPr>
          <a:xfrm>
            <a:off x="1607990" y="3607640"/>
            <a:ext cx="6008758" cy="188931"/>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rPr>
              <a:t>INFORMATION SHARING</a:t>
            </a:r>
          </a:p>
        </p:txBody>
      </p:sp>
      <p:sp>
        <p:nvSpPr>
          <p:cNvPr id="58" name="Rectangle 57">
            <a:extLst>
              <a:ext uri="{FF2B5EF4-FFF2-40B4-BE49-F238E27FC236}">
                <a16:creationId xmlns:a16="http://schemas.microsoft.com/office/drawing/2014/main" id="{DADD680F-861E-43C3-B836-59621310F038}"/>
              </a:ext>
            </a:extLst>
          </p:cNvPr>
          <p:cNvSpPr/>
          <p:nvPr/>
        </p:nvSpPr>
        <p:spPr>
          <a:xfrm>
            <a:off x="1607990" y="3914686"/>
            <a:ext cx="6008758" cy="188931"/>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rPr>
              <a:t>SUPPLY BASE REDUCTION</a:t>
            </a:r>
          </a:p>
        </p:txBody>
      </p:sp>
      <p:sp>
        <p:nvSpPr>
          <p:cNvPr id="59" name="Rectangle 58">
            <a:extLst>
              <a:ext uri="{FF2B5EF4-FFF2-40B4-BE49-F238E27FC236}">
                <a16:creationId xmlns:a16="http://schemas.microsoft.com/office/drawing/2014/main" id="{0DDC9A80-48E1-49A7-809C-872640FF3676}"/>
              </a:ext>
            </a:extLst>
          </p:cNvPr>
          <p:cNvSpPr/>
          <p:nvPr/>
        </p:nvSpPr>
        <p:spPr>
          <a:xfrm>
            <a:off x="1607990" y="4221732"/>
            <a:ext cx="6008758" cy="188931"/>
          </a:xfrm>
          <a:prstGeom prst="rect">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rPr>
              <a:t>EFFECTIVE COMMUNICATION</a:t>
            </a:r>
          </a:p>
        </p:txBody>
      </p:sp>
      <p:sp>
        <p:nvSpPr>
          <p:cNvPr id="60" name="Rectangle 59">
            <a:extLst>
              <a:ext uri="{FF2B5EF4-FFF2-40B4-BE49-F238E27FC236}">
                <a16:creationId xmlns:a16="http://schemas.microsoft.com/office/drawing/2014/main" id="{6C1D9CDD-77B9-4EFE-8A33-A87DB253D58E}"/>
              </a:ext>
            </a:extLst>
          </p:cNvPr>
          <p:cNvSpPr/>
          <p:nvPr/>
        </p:nvSpPr>
        <p:spPr>
          <a:xfrm>
            <a:off x="1607990" y="4528778"/>
            <a:ext cx="6008758" cy="188931"/>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rPr>
              <a:t>SUPPLIER INVOLVEMENT</a:t>
            </a:r>
          </a:p>
        </p:txBody>
      </p:sp>
      <p:sp>
        <p:nvSpPr>
          <p:cNvPr id="61" name="Rectangle 60">
            <a:extLst>
              <a:ext uri="{FF2B5EF4-FFF2-40B4-BE49-F238E27FC236}">
                <a16:creationId xmlns:a16="http://schemas.microsoft.com/office/drawing/2014/main" id="{FA0B3823-3432-4837-A0DC-6B247EEA61C3}"/>
              </a:ext>
            </a:extLst>
          </p:cNvPr>
          <p:cNvSpPr/>
          <p:nvPr/>
        </p:nvSpPr>
        <p:spPr>
          <a:xfrm>
            <a:off x="1607990" y="4835824"/>
            <a:ext cx="6008758" cy="188931"/>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rPr>
              <a:t>LONG-TERM RELATIONSHIP</a:t>
            </a:r>
          </a:p>
        </p:txBody>
      </p:sp>
      <p:sp>
        <p:nvSpPr>
          <p:cNvPr id="62" name="Rectangle 61">
            <a:extLst>
              <a:ext uri="{FF2B5EF4-FFF2-40B4-BE49-F238E27FC236}">
                <a16:creationId xmlns:a16="http://schemas.microsoft.com/office/drawing/2014/main" id="{86F29EC0-61B0-43F6-980D-74E350306ED4}"/>
              </a:ext>
            </a:extLst>
          </p:cNvPr>
          <p:cNvSpPr/>
          <p:nvPr/>
        </p:nvSpPr>
        <p:spPr>
          <a:xfrm>
            <a:off x="1607990" y="5142869"/>
            <a:ext cx="6008758" cy="188931"/>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rPr>
              <a:t>SUPPLIER MANAGEMENT</a:t>
            </a:r>
          </a:p>
        </p:txBody>
      </p:sp>
      <p:sp>
        <p:nvSpPr>
          <p:cNvPr id="76" name="Rectangle 75">
            <a:extLst>
              <a:ext uri="{FF2B5EF4-FFF2-40B4-BE49-F238E27FC236}">
                <a16:creationId xmlns:a16="http://schemas.microsoft.com/office/drawing/2014/main" id="{5E9A8D5D-354E-4BEC-AAFF-F7DFC1518270}"/>
              </a:ext>
            </a:extLst>
          </p:cNvPr>
          <p:cNvSpPr/>
          <p:nvPr/>
        </p:nvSpPr>
        <p:spPr>
          <a:xfrm>
            <a:off x="1605883" y="5449869"/>
            <a:ext cx="6008758" cy="188931"/>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rPr>
              <a:t>CUSTOMER INVOLVEMENT</a:t>
            </a:r>
          </a:p>
        </p:txBody>
      </p:sp>
      <p:sp>
        <p:nvSpPr>
          <p:cNvPr id="105" name="Left Brace 104">
            <a:extLst>
              <a:ext uri="{FF2B5EF4-FFF2-40B4-BE49-F238E27FC236}">
                <a16:creationId xmlns:a16="http://schemas.microsoft.com/office/drawing/2014/main" id="{ECF8ACC1-7026-41F1-B4D1-B4ED7D403F4E}"/>
              </a:ext>
            </a:extLst>
          </p:cNvPr>
          <p:cNvSpPr/>
          <p:nvPr/>
        </p:nvSpPr>
        <p:spPr>
          <a:xfrm>
            <a:off x="1568047" y="1565450"/>
            <a:ext cx="266436" cy="405787"/>
          </a:xfrm>
          <a:prstGeom prst="leftBrace">
            <a:avLst>
              <a:gd name="adj1" fmla="val 26956"/>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6" name="Left Brace 105">
            <a:extLst>
              <a:ext uri="{FF2B5EF4-FFF2-40B4-BE49-F238E27FC236}">
                <a16:creationId xmlns:a16="http://schemas.microsoft.com/office/drawing/2014/main" id="{9964AAF7-7C80-4E5E-A15B-2F14B47E94E5}"/>
              </a:ext>
            </a:extLst>
          </p:cNvPr>
          <p:cNvSpPr/>
          <p:nvPr/>
        </p:nvSpPr>
        <p:spPr>
          <a:xfrm flipH="1">
            <a:off x="3206083" y="1575413"/>
            <a:ext cx="266436" cy="405787"/>
          </a:xfrm>
          <a:prstGeom prst="leftBrace">
            <a:avLst>
              <a:gd name="adj1" fmla="val 26956"/>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7" name="TextBox 106">
            <a:extLst>
              <a:ext uri="{FF2B5EF4-FFF2-40B4-BE49-F238E27FC236}">
                <a16:creationId xmlns:a16="http://schemas.microsoft.com/office/drawing/2014/main" id="{3D72A7EC-444A-40E7-9EFF-42050C611B7E}"/>
              </a:ext>
            </a:extLst>
          </p:cNvPr>
          <p:cNvSpPr txBox="1"/>
          <p:nvPr/>
        </p:nvSpPr>
        <p:spPr>
          <a:xfrm>
            <a:off x="853289" y="1578000"/>
            <a:ext cx="782310" cy="430887"/>
          </a:xfrm>
          <a:prstGeom prst="rect">
            <a:avLst/>
          </a:prstGeom>
          <a:noFill/>
        </p:spPr>
        <p:txBody>
          <a:bodyPr wrap="square" rtlCol="0" anchor="ctr">
            <a:spAutoFit/>
          </a:bodyPr>
          <a:lstStyle/>
          <a:p>
            <a:pPr algn="ctr">
              <a:spcAft>
                <a:spcPts val="600"/>
              </a:spcAft>
            </a:pPr>
            <a:r>
              <a:rPr lang="en-US" sz="1100" b="1" dirty="0">
                <a:ea typeface="Verdana" pitchFamily="34" charset="0"/>
                <a:cs typeface="Verdana" pitchFamily="34" charset="0"/>
              </a:rPr>
              <a:t>Service Providers</a:t>
            </a:r>
          </a:p>
        </p:txBody>
      </p:sp>
      <p:sp>
        <p:nvSpPr>
          <p:cNvPr id="108" name="Left Brace 107">
            <a:extLst>
              <a:ext uri="{FF2B5EF4-FFF2-40B4-BE49-F238E27FC236}">
                <a16:creationId xmlns:a16="http://schemas.microsoft.com/office/drawing/2014/main" id="{CEBC9EEB-DBA7-4784-A2B3-E1003216C965}"/>
              </a:ext>
            </a:extLst>
          </p:cNvPr>
          <p:cNvSpPr/>
          <p:nvPr/>
        </p:nvSpPr>
        <p:spPr>
          <a:xfrm>
            <a:off x="1288174" y="3023213"/>
            <a:ext cx="165309" cy="2615587"/>
          </a:xfrm>
          <a:prstGeom prst="leftBrace">
            <a:avLst>
              <a:gd name="adj1" fmla="val 26956"/>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7" name="TextBox 76">
            <a:extLst>
              <a:ext uri="{FF2B5EF4-FFF2-40B4-BE49-F238E27FC236}">
                <a16:creationId xmlns:a16="http://schemas.microsoft.com/office/drawing/2014/main" id="{92530F8A-E00E-44FE-A44A-3030289D701B}"/>
              </a:ext>
            </a:extLst>
          </p:cNvPr>
          <p:cNvSpPr txBox="1"/>
          <p:nvPr/>
        </p:nvSpPr>
        <p:spPr>
          <a:xfrm rot="16200000">
            <a:off x="-636178" y="4178060"/>
            <a:ext cx="3425027" cy="307777"/>
          </a:xfrm>
          <a:prstGeom prst="rect">
            <a:avLst/>
          </a:prstGeom>
          <a:noFill/>
        </p:spPr>
        <p:txBody>
          <a:bodyPr wrap="square" rtlCol="0" anchor="ctr">
            <a:spAutoFit/>
          </a:bodyPr>
          <a:lstStyle/>
          <a:p>
            <a:pPr algn="ctr">
              <a:spcAft>
                <a:spcPts val="600"/>
              </a:spcAft>
            </a:pPr>
            <a:r>
              <a:rPr lang="en-US" sz="1400" b="1" dirty="0">
                <a:ea typeface="Verdana" pitchFamily="34" charset="0"/>
                <a:cs typeface="Verdana" pitchFamily="34" charset="0"/>
              </a:rPr>
              <a:t>Service Chain Management Process</a:t>
            </a:r>
          </a:p>
        </p:txBody>
      </p:sp>
      <p:sp>
        <p:nvSpPr>
          <p:cNvPr id="25" name="Star: 24 Points 24">
            <a:extLst>
              <a:ext uri="{FF2B5EF4-FFF2-40B4-BE49-F238E27FC236}">
                <a16:creationId xmlns:a16="http://schemas.microsoft.com/office/drawing/2014/main" id="{52D72D77-B6CB-429C-A047-9289E1C97879}"/>
              </a:ext>
            </a:extLst>
          </p:cNvPr>
          <p:cNvSpPr/>
          <p:nvPr/>
        </p:nvSpPr>
        <p:spPr>
          <a:xfrm>
            <a:off x="7653140" y="762000"/>
            <a:ext cx="1401999" cy="1404663"/>
          </a:xfrm>
          <a:prstGeom prst="star24">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Service Chains are Unique</a:t>
            </a:r>
          </a:p>
        </p:txBody>
      </p:sp>
      <p:sp>
        <p:nvSpPr>
          <p:cNvPr id="26" name="TextBox 25">
            <a:extLst>
              <a:ext uri="{FF2B5EF4-FFF2-40B4-BE49-F238E27FC236}">
                <a16:creationId xmlns:a16="http://schemas.microsoft.com/office/drawing/2014/main" id="{6F3C7DEE-22C3-4624-BD35-FF16C236C0B7}"/>
              </a:ext>
            </a:extLst>
          </p:cNvPr>
          <p:cNvSpPr txBox="1"/>
          <p:nvPr/>
        </p:nvSpPr>
        <p:spPr>
          <a:xfrm>
            <a:off x="5410200" y="1948190"/>
            <a:ext cx="1059860" cy="261610"/>
          </a:xfrm>
          <a:prstGeom prst="rect">
            <a:avLst/>
          </a:prstGeom>
          <a:noFill/>
        </p:spPr>
        <p:txBody>
          <a:bodyPr wrap="square" rtlCol="0">
            <a:spAutoFit/>
          </a:bodyPr>
          <a:lstStyle/>
          <a:p>
            <a:r>
              <a:rPr lang="en-US" sz="1100" b="1" dirty="0">
                <a:solidFill>
                  <a:schemeClr val="bg1"/>
                </a:solidFill>
              </a:rPr>
              <a:t>Performance</a:t>
            </a:r>
          </a:p>
        </p:txBody>
      </p:sp>
    </p:spTree>
    <p:extLst>
      <p:ext uri="{BB962C8B-B14F-4D97-AF65-F5344CB8AC3E}">
        <p14:creationId xmlns:p14="http://schemas.microsoft.com/office/powerpoint/2010/main" val="3944058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075E2D-C470-4200-B31B-271800AB8F5F}"/>
              </a:ext>
            </a:extLst>
          </p:cNvPr>
          <p:cNvSpPr>
            <a:spLocks noGrp="1"/>
          </p:cNvSpPr>
          <p:nvPr>
            <p:ph type="title"/>
          </p:nvPr>
        </p:nvSpPr>
        <p:spPr/>
        <p:txBody>
          <a:bodyPr>
            <a:normAutofit/>
          </a:bodyPr>
          <a:lstStyle/>
          <a:p>
            <a:r>
              <a:rPr lang="en-US" dirty="0"/>
              <a:t>Service vs. Firm Performance</a:t>
            </a:r>
          </a:p>
        </p:txBody>
      </p:sp>
      <p:sp>
        <p:nvSpPr>
          <p:cNvPr id="3" name="Slide Number Placeholder 2">
            <a:extLst>
              <a:ext uri="{FF2B5EF4-FFF2-40B4-BE49-F238E27FC236}">
                <a16:creationId xmlns:a16="http://schemas.microsoft.com/office/drawing/2014/main" id="{03AE1AE0-A343-481C-B430-7A33BFAAFE17}"/>
              </a:ext>
            </a:extLst>
          </p:cNvPr>
          <p:cNvSpPr>
            <a:spLocks noGrp="1"/>
          </p:cNvSpPr>
          <p:nvPr>
            <p:ph type="sldNum" sz="quarter" idx="12"/>
          </p:nvPr>
        </p:nvSpPr>
        <p:spPr/>
        <p:txBody>
          <a:bodyPr/>
          <a:lstStyle/>
          <a:p>
            <a:fld id="{D983F1FA-211D-3044-9E35-958DFBC26156}" type="slidenum">
              <a:rPr lang="en-US" smtClean="0">
                <a:solidFill>
                  <a:prstClr val="white"/>
                </a:solidFill>
              </a:rPr>
              <a:pPr/>
              <a:t>13</a:t>
            </a:fld>
            <a:endParaRPr lang="en-US" dirty="0">
              <a:solidFill>
                <a:prstClr val="white"/>
              </a:solidFill>
            </a:endParaRPr>
          </a:p>
        </p:txBody>
      </p:sp>
      <p:sp>
        <p:nvSpPr>
          <p:cNvPr id="2" name="Content Placeholder 1">
            <a:extLst>
              <a:ext uri="{FF2B5EF4-FFF2-40B4-BE49-F238E27FC236}">
                <a16:creationId xmlns:a16="http://schemas.microsoft.com/office/drawing/2014/main" id="{84E9D792-6910-41E4-BC76-753DCDFD3669}"/>
              </a:ext>
            </a:extLst>
          </p:cNvPr>
          <p:cNvSpPr>
            <a:spLocks noGrp="1"/>
          </p:cNvSpPr>
          <p:nvPr>
            <p:ph idx="4294967295"/>
          </p:nvPr>
        </p:nvSpPr>
        <p:spPr>
          <a:xfrm>
            <a:off x="381000" y="990600"/>
            <a:ext cx="4038600" cy="4525963"/>
          </a:xfrm>
          <a:solidFill>
            <a:schemeClr val="accent2">
              <a:lumMod val="20000"/>
              <a:lumOff val="80000"/>
            </a:schemeClr>
          </a:solidFill>
        </p:spPr>
        <p:txBody>
          <a:bodyPr>
            <a:normAutofit/>
          </a:bodyPr>
          <a:lstStyle/>
          <a:p>
            <a:r>
              <a:rPr lang="en-US" sz="2000" b="1" dirty="0"/>
              <a:t>“Service Performance” previously utilized SERVQUAL measurements</a:t>
            </a:r>
            <a:endParaRPr lang="en-US" sz="2000" dirty="0"/>
          </a:p>
          <a:p>
            <a:pPr lvl="1"/>
            <a:r>
              <a:rPr lang="en-US" sz="1800" dirty="0"/>
              <a:t>However, effective application in service operations management requires going beyond these perceptive measures</a:t>
            </a:r>
          </a:p>
          <a:p>
            <a:r>
              <a:rPr lang="en-US" sz="2000" b="1" dirty="0"/>
              <a:t>“Service Performance” now includes:</a:t>
            </a:r>
          </a:p>
          <a:p>
            <a:pPr marL="744538" lvl="1" indent="-284163">
              <a:buFont typeface="+mj-lt"/>
              <a:buAutoNum type="arabicPeriod"/>
            </a:pPr>
            <a:r>
              <a:rPr lang="en-US" sz="1800" dirty="0"/>
              <a:t>Service performance scale items</a:t>
            </a:r>
          </a:p>
          <a:p>
            <a:pPr marL="744538" lvl="1" indent="-284163">
              <a:buFont typeface="+mj-lt"/>
              <a:buAutoNum type="arabicPeriod"/>
            </a:pPr>
            <a:r>
              <a:rPr lang="en-US" sz="1800" dirty="0"/>
              <a:t>Service comprehensiveness</a:t>
            </a:r>
          </a:p>
          <a:p>
            <a:pPr marL="744538" lvl="1" indent="-284163">
              <a:buFont typeface="+mj-lt"/>
              <a:buAutoNum type="arabicPeriod"/>
            </a:pPr>
            <a:r>
              <a:rPr lang="en-US" sz="1800" dirty="0"/>
              <a:t>Service efficiency</a:t>
            </a:r>
          </a:p>
          <a:p>
            <a:pPr marL="744538" lvl="1" indent="-284163">
              <a:buFont typeface="+mj-lt"/>
              <a:buAutoNum type="arabicPeriod"/>
            </a:pPr>
            <a:r>
              <a:rPr lang="en-US" sz="1800" dirty="0"/>
              <a:t>Customer responsiveness</a:t>
            </a:r>
          </a:p>
          <a:p>
            <a:pPr marL="744538" lvl="1" indent="-284163">
              <a:buFont typeface="+mj-lt"/>
              <a:buAutoNum type="arabicPeriod"/>
            </a:pPr>
            <a:r>
              <a:rPr lang="en-US" sz="1800" dirty="0"/>
              <a:t>Tangibles</a:t>
            </a:r>
          </a:p>
        </p:txBody>
      </p:sp>
      <p:sp>
        <p:nvSpPr>
          <p:cNvPr id="6" name="Content Placeholder 1">
            <a:extLst>
              <a:ext uri="{FF2B5EF4-FFF2-40B4-BE49-F238E27FC236}">
                <a16:creationId xmlns:a16="http://schemas.microsoft.com/office/drawing/2014/main" id="{AA7FBDDA-8E7D-4950-B88C-FCB51258954B}"/>
              </a:ext>
            </a:extLst>
          </p:cNvPr>
          <p:cNvSpPr txBox="1">
            <a:spLocks/>
          </p:cNvSpPr>
          <p:nvPr/>
        </p:nvSpPr>
        <p:spPr>
          <a:xfrm>
            <a:off x="4572000" y="990599"/>
            <a:ext cx="4038600" cy="4525963"/>
          </a:xfrm>
          <a:prstGeom prst="rect">
            <a:avLst/>
          </a:prstGeom>
          <a:solidFill>
            <a:schemeClr val="accent3"/>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b="0" i="0" u="none"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b="1" dirty="0"/>
              <a:t>“Firm Performance” </a:t>
            </a:r>
            <a:r>
              <a:rPr lang="en-US" sz="2000" dirty="0"/>
              <a:t>of the buying firm is operationalized by items indicating the extent of changes in:</a:t>
            </a:r>
          </a:p>
          <a:p>
            <a:pPr lvl="1"/>
            <a:r>
              <a:rPr lang="en-US" sz="1800" dirty="0"/>
              <a:t>Return on investment (ROI)</a:t>
            </a:r>
          </a:p>
          <a:p>
            <a:pPr lvl="1"/>
            <a:r>
              <a:rPr lang="en-US" sz="1800" dirty="0"/>
              <a:t>Growth in market share</a:t>
            </a:r>
          </a:p>
          <a:p>
            <a:pPr lvl="1"/>
            <a:r>
              <a:rPr lang="en-US" sz="1800" dirty="0"/>
              <a:t>Growth in sales, and</a:t>
            </a:r>
          </a:p>
          <a:p>
            <a:pPr lvl="1"/>
            <a:r>
              <a:rPr lang="en-US" sz="1800" dirty="0"/>
              <a:t>Profit margin on sales</a:t>
            </a:r>
          </a:p>
          <a:p>
            <a:r>
              <a:rPr lang="en-US" sz="2000" b="1" dirty="0"/>
              <a:t>For not-for-profit companies:</a:t>
            </a:r>
          </a:p>
          <a:p>
            <a:pPr lvl="1"/>
            <a:r>
              <a:rPr lang="en-US" sz="1800" dirty="0"/>
              <a:t>Talent</a:t>
            </a:r>
          </a:p>
          <a:p>
            <a:pPr lvl="1"/>
            <a:r>
              <a:rPr lang="en-US" sz="1800" dirty="0"/>
              <a:t>Budget</a:t>
            </a:r>
          </a:p>
          <a:p>
            <a:pPr lvl="1"/>
            <a:r>
              <a:rPr lang="en-US" sz="1800" dirty="0"/>
              <a:t>Schedule</a:t>
            </a:r>
          </a:p>
          <a:p>
            <a:pPr lvl="1"/>
            <a:r>
              <a:rPr lang="en-US" sz="1800" dirty="0"/>
              <a:t>Compliance</a:t>
            </a:r>
          </a:p>
        </p:txBody>
      </p:sp>
      <p:pic>
        <p:nvPicPr>
          <p:cNvPr id="8" name="Graphic 7" descr="Scales of justice">
            <a:extLst>
              <a:ext uri="{FF2B5EF4-FFF2-40B4-BE49-F238E27FC236}">
                <a16:creationId xmlns:a16="http://schemas.microsoft.com/office/drawing/2014/main" id="{1D9FD02E-CD30-43F3-AD95-C5713B8F7D1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76700" y="4724400"/>
            <a:ext cx="914400" cy="914400"/>
          </a:xfrm>
          <a:prstGeom prst="rect">
            <a:avLst/>
          </a:prstGeom>
        </p:spPr>
      </p:pic>
    </p:spTree>
    <p:extLst>
      <p:ext uri="{BB962C8B-B14F-4D97-AF65-F5344CB8AC3E}">
        <p14:creationId xmlns:p14="http://schemas.microsoft.com/office/powerpoint/2010/main" val="3202970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9864BC-E2A5-43DE-9D5D-8F8F27C51306}"/>
              </a:ext>
            </a:extLst>
          </p:cNvPr>
          <p:cNvSpPr>
            <a:spLocks noGrp="1"/>
          </p:cNvSpPr>
          <p:nvPr>
            <p:ph type="title"/>
          </p:nvPr>
        </p:nvSpPr>
        <p:spPr/>
        <p:txBody>
          <a:bodyPr>
            <a:normAutofit/>
          </a:bodyPr>
          <a:lstStyle/>
          <a:p>
            <a:r>
              <a:rPr lang="en-US" dirty="0"/>
              <a:t>Capacity Management</a:t>
            </a:r>
          </a:p>
        </p:txBody>
      </p:sp>
      <p:sp>
        <p:nvSpPr>
          <p:cNvPr id="3" name="Slide Number Placeholder 2">
            <a:extLst>
              <a:ext uri="{FF2B5EF4-FFF2-40B4-BE49-F238E27FC236}">
                <a16:creationId xmlns:a16="http://schemas.microsoft.com/office/drawing/2014/main" id="{71DFA527-16BC-4B94-8260-BC648A602D0A}"/>
              </a:ext>
            </a:extLst>
          </p:cNvPr>
          <p:cNvSpPr>
            <a:spLocks noGrp="1"/>
          </p:cNvSpPr>
          <p:nvPr>
            <p:ph type="sldNum" sz="quarter" idx="12"/>
          </p:nvPr>
        </p:nvSpPr>
        <p:spPr/>
        <p:txBody>
          <a:bodyPr/>
          <a:lstStyle/>
          <a:p>
            <a:fld id="{D983F1FA-211D-3044-9E35-958DFBC26156}" type="slidenum">
              <a:rPr lang="en-US" smtClean="0">
                <a:solidFill>
                  <a:prstClr val="white"/>
                </a:solidFill>
              </a:rPr>
              <a:pPr/>
              <a:t>14</a:t>
            </a:fld>
            <a:endParaRPr lang="en-US" dirty="0">
              <a:solidFill>
                <a:prstClr val="white"/>
              </a:solidFill>
            </a:endParaRPr>
          </a:p>
        </p:txBody>
      </p:sp>
      <p:sp>
        <p:nvSpPr>
          <p:cNvPr id="5" name="Content Placeholder 1">
            <a:extLst>
              <a:ext uri="{FF2B5EF4-FFF2-40B4-BE49-F238E27FC236}">
                <a16:creationId xmlns:a16="http://schemas.microsoft.com/office/drawing/2014/main" id="{69073173-BB01-4D74-B2D5-F1A75180D49E}"/>
              </a:ext>
            </a:extLst>
          </p:cNvPr>
          <p:cNvSpPr>
            <a:spLocks noGrp="1"/>
          </p:cNvSpPr>
          <p:nvPr>
            <p:ph idx="4294967295"/>
          </p:nvPr>
        </p:nvSpPr>
        <p:spPr>
          <a:xfrm>
            <a:off x="0" y="990600"/>
            <a:ext cx="3962400" cy="4525963"/>
          </a:xfrm>
        </p:spPr>
        <p:txBody>
          <a:bodyPr>
            <a:normAutofit fontScale="77500" lnSpcReduction="20000"/>
          </a:bodyPr>
          <a:lstStyle/>
          <a:p>
            <a:pPr marL="0" indent="0">
              <a:buNone/>
            </a:pPr>
            <a:r>
              <a:rPr lang="en-US" sz="3100" u="sng" dirty="0"/>
              <a:t>Capacity Management</a:t>
            </a:r>
          </a:p>
          <a:p>
            <a:pPr marL="0" indent="0">
              <a:buNone/>
            </a:pPr>
            <a:endParaRPr lang="en-US" sz="2400" dirty="0"/>
          </a:p>
          <a:p>
            <a:r>
              <a:rPr lang="en-US" sz="2600" dirty="0"/>
              <a:t>Refers to the planning/oversight of an organization’s capacity resources in order to economically meet its demand profile</a:t>
            </a:r>
          </a:p>
          <a:p>
            <a:r>
              <a:rPr lang="en-US" sz="2600" dirty="0"/>
              <a:t>Comes from the simultaneity of service production and consumption and it is the principle method by which service providers meet service demand</a:t>
            </a:r>
          </a:p>
          <a:p>
            <a:r>
              <a:rPr lang="en-US" sz="2600" dirty="0"/>
              <a:t>Unlike SCM in the manufacturing domain, which is focused on inventory, Service Supply Chain is focused on managing capacity</a:t>
            </a:r>
          </a:p>
        </p:txBody>
      </p:sp>
      <p:sp>
        <p:nvSpPr>
          <p:cNvPr id="6" name="Content Placeholder 1">
            <a:extLst>
              <a:ext uri="{FF2B5EF4-FFF2-40B4-BE49-F238E27FC236}">
                <a16:creationId xmlns:a16="http://schemas.microsoft.com/office/drawing/2014/main" id="{90C5CD89-E8C2-496A-800B-CC9B1E676971}"/>
              </a:ext>
            </a:extLst>
          </p:cNvPr>
          <p:cNvSpPr txBox="1">
            <a:spLocks/>
          </p:cNvSpPr>
          <p:nvPr/>
        </p:nvSpPr>
        <p:spPr>
          <a:xfrm>
            <a:off x="4572000" y="990599"/>
            <a:ext cx="4038600" cy="4525963"/>
          </a:xfrm>
          <a:prstGeom prst="rect">
            <a:avLst/>
          </a:prstGeom>
          <a:solidFill>
            <a:schemeClr val="accent3"/>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b="0" i="0" u="none"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u="sng" dirty="0"/>
              <a:t>SCM Leading Practices</a:t>
            </a:r>
          </a:p>
          <a:p>
            <a:pPr marL="514350" indent="-514350">
              <a:buFont typeface="+mj-lt"/>
              <a:buAutoNum type="arabicPeriod"/>
            </a:pPr>
            <a:r>
              <a:rPr lang="en-US" sz="2400" dirty="0"/>
              <a:t>Trust</a:t>
            </a:r>
          </a:p>
          <a:p>
            <a:pPr marL="514350" indent="-514350">
              <a:buFont typeface="+mj-lt"/>
              <a:buAutoNum type="arabicPeriod"/>
            </a:pPr>
            <a:r>
              <a:rPr lang="en-US" sz="2400" dirty="0"/>
              <a:t>Effective communication</a:t>
            </a:r>
          </a:p>
          <a:p>
            <a:pPr marL="514350" indent="-514350">
              <a:buFont typeface="+mj-lt"/>
              <a:buAutoNum type="arabicPeriod"/>
            </a:pPr>
            <a:r>
              <a:rPr lang="en-US" sz="2400" dirty="0"/>
              <a:t>Information sharing</a:t>
            </a:r>
          </a:p>
          <a:p>
            <a:pPr marL="514350" indent="-514350">
              <a:buFont typeface="+mj-lt"/>
              <a:buAutoNum type="arabicPeriod"/>
            </a:pPr>
            <a:r>
              <a:rPr lang="en-US" sz="2400" dirty="0"/>
              <a:t>Supply base reduction</a:t>
            </a:r>
          </a:p>
          <a:p>
            <a:pPr marL="514350" indent="-514350">
              <a:buFont typeface="+mj-lt"/>
              <a:buAutoNum type="arabicPeriod"/>
            </a:pPr>
            <a:r>
              <a:rPr lang="en-US" sz="2400" dirty="0"/>
              <a:t>Capacity management</a:t>
            </a:r>
          </a:p>
          <a:p>
            <a:pPr marL="514350" indent="-514350">
              <a:buFont typeface="+mj-lt"/>
              <a:buAutoNum type="arabicPeriod"/>
            </a:pPr>
            <a:r>
              <a:rPr lang="en-US" sz="2400" dirty="0"/>
              <a:t>Supplier involvement</a:t>
            </a:r>
          </a:p>
          <a:p>
            <a:pPr marL="514350" indent="-514350">
              <a:buFont typeface="+mj-lt"/>
              <a:buAutoNum type="arabicPeriod"/>
            </a:pPr>
            <a:r>
              <a:rPr lang="en-US" sz="2400" dirty="0"/>
              <a:t>Long-term relationship</a:t>
            </a:r>
          </a:p>
          <a:p>
            <a:pPr marL="514350" indent="-514350">
              <a:buFont typeface="+mj-lt"/>
              <a:buAutoNum type="arabicPeriod"/>
            </a:pPr>
            <a:r>
              <a:rPr lang="en-US" sz="2400" dirty="0"/>
              <a:t>Supplier management</a:t>
            </a:r>
          </a:p>
          <a:p>
            <a:pPr marL="514350" indent="-514350">
              <a:buFont typeface="+mj-lt"/>
              <a:buAutoNum type="arabicPeriod"/>
            </a:pPr>
            <a:r>
              <a:rPr lang="en-US" sz="2400" dirty="0"/>
              <a:t>Customer involvement</a:t>
            </a:r>
          </a:p>
          <a:p>
            <a:pPr lvl="1"/>
            <a:endParaRPr lang="en-US" sz="2000" dirty="0"/>
          </a:p>
        </p:txBody>
      </p:sp>
      <p:sp>
        <p:nvSpPr>
          <p:cNvPr id="2" name="Right Brace 1">
            <a:extLst>
              <a:ext uri="{FF2B5EF4-FFF2-40B4-BE49-F238E27FC236}">
                <a16:creationId xmlns:a16="http://schemas.microsoft.com/office/drawing/2014/main" id="{F6CE1205-B08D-423B-BA66-B3179C25F2FC}"/>
              </a:ext>
            </a:extLst>
          </p:cNvPr>
          <p:cNvSpPr/>
          <p:nvPr/>
        </p:nvSpPr>
        <p:spPr>
          <a:xfrm>
            <a:off x="4191000" y="1600200"/>
            <a:ext cx="381000" cy="3916362"/>
          </a:xfrm>
          <a:prstGeom prst="rightBrace">
            <a:avLst>
              <a:gd name="adj1" fmla="val 82426"/>
              <a:gd name="adj2" fmla="val 45974"/>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8" name="Graphic 7" descr="Battery charging">
            <a:extLst>
              <a:ext uri="{FF2B5EF4-FFF2-40B4-BE49-F238E27FC236}">
                <a16:creationId xmlns:a16="http://schemas.microsoft.com/office/drawing/2014/main" id="{B80C2DC5-2546-40E1-A534-BBB9880F869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05200" y="914400"/>
            <a:ext cx="609600" cy="609600"/>
          </a:xfrm>
          <a:prstGeom prst="rect">
            <a:avLst/>
          </a:prstGeom>
        </p:spPr>
      </p:pic>
      <p:sp>
        <p:nvSpPr>
          <p:cNvPr id="9" name="Star: 24 Points 8">
            <a:extLst>
              <a:ext uri="{FF2B5EF4-FFF2-40B4-BE49-F238E27FC236}">
                <a16:creationId xmlns:a16="http://schemas.microsoft.com/office/drawing/2014/main" id="{DA0972A5-A290-4D23-9771-3D0764D30E0B}"/>
              </a:ext>
            </a:extLst>
          </p:cNvPr>
          <p:cNvSpPr/>
          <p:nvPr/>
        </p:nvSpPr>
        <p:spPr>
          <a:xfrm>
            <a:off x="7543800" y="381000"/>
            <a:ext cx="1511339" cy="1511343"/>
          </a:xfrm>
          <a:prstGeom prst="star24">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Transfer of Capacity</a:t>
            </a:r>
          </a:p>
        </p:txBody>
      </p:sp>
    </p:spTree>
    <p:extLst>
      <p:ext uri="{BB962C8B-B14F-4D97-AF65-F5344CB8AC3E}">
        <p14:creationId xmlns:p14="http://schemas.microsoft.com/office/powerpoint/2010/main" val="1860938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9864BC-E2A5-43DE-9D5D-8F8F27C51306}"/>
              </a:ext>
            </a:extLst>
          </p:cNvPr>
          <p:cNvSpPr>
            <a:spLocks noGrp="1"/>
          </p:cNvSpPr>
          <p:nvPr>
            <p:ph type="title"/>
          </p:nvPr>
        </p:nvSpPr>
        <p:spPr/>
        <p:txBody>
          <a:bodyPr>
            <a:normAutofit/>
          </a:bodyPr>
          <a:lstStyle/>
          <a:p>
            <a:r>
              <a:rPr lang="en-US" dirty="0"/>
              <a:t>Effective Communication</a:t>
            </a:r>
          </a:p>
        </p:txBody>
      </p:sp>
      <p:sp>
        <p:nvSpPr>
          <p:cNvPr id="3" name="Slide Number Placeholder 2">
            <a:extLst>
              <a:ext uri="{FF2B5EF4-FFF2-40B4-BE49-F238E27FC236}">
                <a16:creationId xmlns:a16="http://schemas.microsoft.com/office/drawing/2014/main" id="{71DFA527-16BC-4B94-8260-BC648A602D0A}"/>
              </a:ext>
            </a:extLst>
          </p:cNvPr>
          <p:cNvSpPr>
            <a:spLocks noGrp="1"/>
          </p:cNvSpPr>
          <p:nvPr>
            <p:ph type="sldNum" sz="quarter" idx="12"/>
          </p:nvPr>
        </p:nvSpPr>
        <p:spPr/>
        <p:txBody>
          <a:bodyPr/>
          <a:lstStyle/>
          <a:p>
            <a:fld id="{D983F1FA-211D-3044-9E35-958DFBC26156}" type="slidenum">
              <a:rPr lang="en-US" smtClean="0">
                <a:solidFill>
                  <a:prstClr val="white"/>
                </a:solidFill>
              </a:rPr>
              <a:pPr/>
              <a:t>15</a:t>
            </a:fld>
            <a:endParaRPr lang="en-US" dirty="0">
              <a:solidFill>
                <a:prstClr val="white"/>
              </a:solidFill>
            </a:endParaRPr>
          </a:p>
        </p:txBody>
      </p:sp>
      <p:sp>
        <p:nvSpPr>
          <p:cNvPr id="5" name="Content Placeholder 1">
            <a:extLst>
              <a:ext uri="{FF2B5EF4-FFF2-40B4-BE49-F238E27FC236}">
                <a16:creationId xmlns:a16="http://schemas.microsoft.com/office/drawing/2014/main" id="{69073173-BB01-4D74-B2D5-F1A75180D49E}"/>
              </a:ext>
            </a:extLst>
          </p:cNvPr>
          <p:cNvSpPr>
            <a:spLocks noGrp="1"/>
          </p:cNvSpPr>
          <p:nvPr>
            <p:ph idx="4294967295"/>
          </p:nvPr>
        </p:nvSpPr>
        <p:spPr>
          <a:xfrm>
            <a:off x="0" y="1951038"/>
            <a:ext cx="4267200" cy="3840162"/>
          </a:xfrm>
        </p:spPr>
        <p:txBody>
          <a:bodyPr>
            <a:normAutofit/>
          </a:bodyPr>
          <a:lstStyle/>
          <a:p>
            <a:pPr marL="0" indent="0">
              <a:buNone/>
            </a:pPr>
            <a:r>
              <a:rPr lang="en-US" sz="2000" b="1" dirty="0"/>
              <a:t>IT enables effective communication:</a:t>
            </a:r>
          </a:p>
          <a:p>
            <a:r>
              <a:rPr lang="en-US" sz="1800" dirty="0"/>
              <a:t>Via a wide range of applications within service supply chain</a:t>
            </a:r>
          </a:p>
          <a:p>
            <a:r>
              <a:rPr lang="en-US" sz="1800" dirty="0"/>
              <a:t>Including everything:</a:t>
            </a:r>
          </a:p>
          <a:p>
            <a:pPr lvl="1"/>
            <a:r>
              <a:rPr lang="en-US" sz="1600" dirty="0"/>
              <a:t>from personal productivity tools (spreadsheets, word processing and simple customer databases),</a:t>
            </a:r>
          </a:p>
          <a:p>
            <a:pPr lvl="1"/>
            <a:r>
              <a:rPr lang="en-US" sz="1600" dirty="0"/>
              <a:t>to more sophisticated decision support systems, </a:t>
            </a:r>
          </a:p>
          <a:p>
            <a:pPr lvl="1"/>
            <a:r>
              <a:rPr lang="en-US" sz="1600" dirty="0"/>
              <a:t>and everything in between</a:t>
            </a:r>
          </a:p>
        </p:txBody>
      </p:sp>
      <p:sp>
        <p:nvSpPr>
          <p:cNvPr id="6" name="Content Placeholder 1">
            <a:extLst>
              <a:ext uri="{FF2B5EF4-FFF2-40B4-BE49-F238E27FC236}">
                <a16:creationId xmlns:a16="http://schemas.microsoft.com/office/drawing/2014/main" id="{90C5CD89-E8C2-496A-800B-CC9B1E676971}"/>
              </a:ext>
            </a:extLst>
          </p:cNvPr>
          <p:cNvSpPr txBox="1">
            <a:spLocks/>
          </p:cNvSpPr>
          <p:nvPr/>
        </p:nvSpPr>
        <p:spPr>
          <a:xfrm>
            <a:off x="4648200" y="1951036"/>
            <a:ext cx="4038600" cy="3840163"/>
          </a:xfrm>
          <a:prstGeom prst="rect">
            <a:avLst/>
          </a:prstGeom>
          <a:solidFill>
            <a:schemeClr val="accent3"/>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b="0" i="0" u="none"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dirty="0"/>
              <a:t>IT Elements:</a:t>
            </a:r>
          </a:p>
          <a:p>
            <a:pPr marL="514350" indent="-514350">
              <a:buFont typeface="+mj-lt"/>
              <a:buAutoNum type="arabicPeriod"/>
            </a:pPr>
            <a:r>
              <a:rPr lang="en-US" sz="1800" dirty="0"/>
              <a:t>IT sophistication, skills, capabilities</a:t>
            </a:r>
          </a:p>
          <a:p>
            <a:pPr marL="514350" indent="-514350">
              <a:buFont typeface="+mj-lt"/>
              <a:buAutoNum type="arabicPeriod"/>
            </a:pPr>
            <a:r>
              <a:rPr lang="en-US" sz="1800" dirty="0"/>
              <a:t>Electronic communication links (i.e., connectivity, integration)</a:t>
            </a:r>
          </a:p>
          <a:p>
            <a:pPr marL="514350" indent="-514350">
              <a:buFont typeface="+mj-lt"/>
              <a:buAutoNum type="arabicPeriod"/>
            </a:pPr>
            <a:r>
              <a:rPr lang="en-US" sz="1800" dirty="0"/>
              <a:t>Information processing effectiveness</a:t>
            </a:r>
          </a:p>
        </p:txBody>
      </p:sp>
      <p:sp>
        <p:nvSpPr>
          <p:cNvPr id="2" name="TextBox 1">
            <a:extLst>
              <a:ext uri="{FF2B5EF4-FFF2-40B4-BE49-F238E27FC236}">
                <a16:creationId xmlns:a16="http://schemas.microsoft.com/office/drawing/2014/main" id="{88019265-A5AA-4D20-928A-86EF0CCDDFE4}"/>
              </a:ext>
            </a:extLst>
          </p:cNvPr>
          <p:cNvSpPr txBox="1"/>
          <p:nvPr/>
        </p:nvSpPr>
        <p:spPr>
          <a:xfrm>
            <a:off x="381000" y="838200"/>
            <a:ext cx="8305800" cy="923330"/>
          </a:xfrm>
          <a:prstGeom prst="rect">
            <a:avLst/>
          </a:prstGeom>
          <a:solidFill>
            <a:schemeClr val="accent2">
              <a:lumMod val="20000"/>
              <a:lumOff val="80000"/>
            </a:schemeClr>
          </a:solidFill>
          <a:ln>
            <a:solidFill>
              <a:schemeClr val="tx2"/>
            </a:solidFill>
          </a:ln>
        </p:spPr>
        <p:txBody>
          <a:bodyPr wrap="square" rtlCol="0">
            <a:spAutoFit/>
          </a:bodyPr>
          <a:lstStyle/>
          <a:p>
            <a:r>
              <a:rPr lang="en-US" dirty="0"/>
              <a:t>“Information technology (IT) is not just a means to automate existing processes, but more importantly, an </a:t>
            </a:r>
            <a:r>
              <a:rPr lang="en-US" b="1" dirty="0"/>
              <a:t>enabler of organizational change </a:t>
            </a:r>
            <a:r>
              <a:rPr lang="en-US" dirty="0"/>
              <a:t>that ultimately leads to productivity improvements.”</a:t>
            </a:r>
          </a:p>
        </p:txBody>
      </p:sp>
      <p:pic>
        <p:nvPicPr>
          <p:cNvPr id="8" name="Graphic 7" descr="Internet Of Things">
            <a:extLst>
              <a:ext uri="{FF2B5EF4-FFF2-40B4-BE49-F238E27FC236}">
                <a16:creationId xmlns:a16="http://schemas.microsoft.com/office/drawing/2014/main" id="{DD12A9B7-08B6-4B3F-8A1D-4B81199C7A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29200" y="4343400"/>
            <a:ext cx="914400" cy="914400"/>
          </a:xfrm>
          <a:prstGeom prst="rect">
            <a:avLst/>
          </a:prstGeom>
        </p:spPr>
      </p:pic>
      <p:pic>
        <p:nvPicPr>
          <p:cNvPr id="10" name="Graphic 9" descr="Online Network">
            <a:extLst>
              <a:ext uri="{FF2B5EF4-FFF2-40B4-BE49-F238E27FC236}">
                <a16:creationId xmlns:a16="http://schemas.microsoft.com/office/drawing/2014/main" id="{31D47E47-AAF8-4312-A112-0B93F3762FC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96000" y="4343400"/>
            <a:ext cx="914400" cy="914400"/>
          </a:xfrm>
          <a:prstGeom prst="rect">
            <a:avLst/>
          </a:prstGeom>
        </p:spPr>
      </p:pic>
      <p:pic>
        <p:nvPicPr>
          <p:cNvPr id="12" name="Graphic 11" descr="Blog">
            <a:extLst>
              <a:ext uri="{FF2B5EF4-FFF2-40B4-BE49-F238E27FC236}">
                <a16:creationId xmlns:a16="http://schemas.microsoft.com/office/drawing/2014/main" id="{0BDC17C1-F385-45AD-8541-AE4504A618D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62800" y="4343400"/>
            <a:ext cx="914400" cy="914400"/>
          </a:xfrm>
          <a:prstGeom prst="rect">
            <a:avLst/>
          </a:prstGeom>
        </p:spPr>
      </p:pic>
    </p:spTree>
    <p:extLst>
      <p:ext uri="{BB962C8B-B14F-4D97-AF65-F5344CB8AC3E}">
        <p14:creationId xmlns:p14="http://schemas.microsoft.com/office/powerpoint/2010/main" val="2746157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Building/Sustaining Successful Partnerships</a:t>
            </a:r>
          </a:p>
        </p:txBody>
      </p:sp>
      <p:sp>
        <p:nvSpPr>
          <p:cNvPr id="3" name="Content Placeholder 2"/>
          <p:cNvSpPr>
            <a:spLocks noGrp="1"/>
          </p:cNvSpPr>
          <p:nvPr>
            <p:ph idx="1"/>
          </p:nvPr>
        </p:nvSpPr>
        <p:spPr/>
        <p:txBody>
          <a:bodyPr>
            <a:normAutofit/>
          </a:bodyPr>
          <a:lstStyle/>
          <a:p>
            <a:pPr marL="0" indent="0">
              <a:buNone/>
            </a:pPr>
            <a:r>
              <a:rPr lang="en-US" altLang="en-US" b="1" u="sng" dirty="0"/>
              <a:t>Partnership Effectiveness</a:t>
            </a:r>
          </a:p>
          <a:p>
            <a:r>
              <a:rPr lang="en-US" altLang="en-US" dirty="0"/>
              <a:t>Takes </a:t>
            </a:r>
            <a:r>
              <a:rPr lang="en-US" altLang="en-US" dirty="0">
                <a:solidFill>
                  <a:srgbClr val="CC0000"/>
                </a:solidFill>
              </a:rPr>
              <a:t>commitment</a:t>
            </a:r>
            <a:r>
              <a:rPr lang="en-US" altLang="en-US" dirty="0"/>
              <a:t> and a long </a:t>
            </a:r>
            <a:r>
              <a:rPr lang="en-US" altLang="en-US" dirty="0">
                <a:solidFill>
                  <a:srgbClr val="CC0000"/>
                </a:solidFill>
              </a:rPr>
              <a:t>time</a:t>
            </a:r>
            <a:r>
              <a:rPr lang="en-US" altLang="en-US" dirty="0"/>
              <a:t> to develop strong relationship; takes dedicated effort to </a:t>
            </a:r>
            <a:r>
              <a:rPr lang="en-US" altLang="en-US" dirty="0">
                <a:solidFill>
                  <a:srgbClr val="CC0000"/>
                </a:solidFill>
              </a:rPr>
              <a:t>manage</a:t>
            </a:r>
            <a:r>
              <a:rPr lang="en-US" altLang="en-US" dirty="0"/>
              <a:t> it</a:t>
            </a:r>
          </a:p>
          <a:p>
            <a:r>
              <a:rPr lang="en-US" altLang="en-US" dirty="0"/>
              <a:t>Must have a clear idea of </a:t>
            </a:r>
            <a:r>
              <a:rPr lang="en-US" altLang="en-US" dirty="0">
                <a:solidFill>
                  <a:schemeClr val="accent1"/>
                </a:solidFill>
              </a:rPr>
              <a:t>what you want </a:t>
            </a:r>
            <a:r>
              <a:rPr lang="en-US" altLang="en-US" dirty="0"/>
              <a:t>to accomplish</a:t>
            </a:r>
          </a:p>
          <a:p>
            <a:r>
              <a:rPr lang="en-US" altLang="en-US" dirty="0"/>
              <a:t>Outsourcing firms provide </a:t>
            </a:r>
            <a:r>
              <a:rPr lang="en-US" altLang="en-US" dirty="0">
                <a:solidFill>
                  <a:srgbClr val="CC0000"/>
                </a:solidFill>
              </a:rPr>
              <a:t>expertise</a:t>
            </a:r>
            <a:r>
              <a:rPr lang="en-US" altLang="en-US" dirty="0"/>
              <a:t> and effective </a:t>
            </a:r>
            <a:r>
              <a:rPr lang="en-US" altLang="en-US" dirty="0">
                <a:solidFill>
                  <a:srgbClr val="CC0000"/>
                </a:solidFill>
              </a:rPr>
              <a:t>systems</a:t>
            </a:r>
            <a:endParaRPr lang="en-US" altLang="en-US" dirty="0"/>
          </a:p>
          <a:p>
            <a:r>
              <a:rPr lang="en-US" altLang="en-US" dirty="0"/>
              <a:t>Outsourcing firms are excellent in only one or two areas</a:t>
            </a:r>
          </a:p>
          <a:p>
            <a:pPr lvl="2"/>
            <a:r>
              <a:rPr lang="en-US" altLang="en-US" dirty="0"/>
              <a:t>e.g. transportation OR warehousing OR customs brokerage</a:t>
            </a:r>
          </a:p>
          <a:p>
            <a:r>
              <a:rPr lang="en-US" altLang="en-US" dirty="0">
                <a:solidFill>
                  <a:srgbClr val="CC0000"/>
                </a:solidFill>
              </a:rPr>
              <a:t>Few</a:t>
            </a:r>
            <a:r>
              <a:rPr lang="en-US" altLang="en-US" dirty="0"/>
              <a:t> firms have real </a:t>
            </a:r>
            <a:r>
              <a:rPr lang="en-US" altLang="en-US" dirty="0">
                <a:solidFill>
                  <a:srgbClr val="CC0000"/>
                </a:solidFill>
              </a:rPr>
              <a:t>global</a:t>
            </a:r>
            <a:r>
              <a:rPr lang="en-US" altLang="en-US" dirty="0"/>
              <a:t> presence and capability</a:t>
            </a:r>
          </a:p>
          <a:p>
            <a:r>
              <a:rPr lang="en-US" altLang="en-US" dirty="0"/>
              <a:t>A few companies outsource all functions worldwide; most use outsourcing in </a:t>
            </a:r>
            <a:r>
              <a:rPr lang="en-US" altLang="en-US" dirty="0">
                <a:solidFill>
                  <a:srgbClr val="CC0000"/>
                </a:solidFill>
              </a:rPr>
              <a:t>selected geographies </a:t>
            </a:r>
            <a:r>
              <a:rPr lang="en-US" altLang="en-US" dirty="0"/>
              <a:t>or</a:t>
            </a:r>
            <a:r>
              <a:rPr lang="en-US" altLang="en-US" dirty="0">
                <a:solidFill>
                  <a:srgbClr val="CC0000"/>
                </a:solidFill>
              </a:rPr>
              <a:t> functions</a:t>
            </a:r>
            <a:endParaRPr lang="en-US" altLang="en-US" dirty="0"/>
          </a:p>
          <a:p>
            <a:r>
              <a:rPr lang="en-US" altLang="en-US" dirty="0">
                <a:solidFill>
                  <a:srgbClr val="CC0000"/>
                </a:solidFill>
              </a:rPr>
              <a:t>Shared</a:t>
            </a:r>
            <a:r>
              <a:rPr lang="en-US" altLang="en-US" dirty="0"/>
              <a:t> success </a:t>
            </a:r>
            <a:r>
              <a:rPr lang="en-US" altLang="en-US" dirty="0">
                <a:solidFill>
                  <a:srgbClr val="CC0000"/>
                </a:solidFill>
              </a:rPr>
              <a:t>goals</a:t>
            </a:r>
            <a:r>
              <a:rPr lang="en-US" altLang="en-US" dirty="0"/>
              <a:t> and rewards work well</a:t>
            </a:r>
          </a:p>
          <a:p>
            <a:endParaRPr lang="en-US" dirty="0"/>
          </a:p>
        </p:txBody>
      </p:sp>
    </p:spTree>
    <p:extLst>
      <p:ext uri="{BB962C8B-B14F-4D97-AF65-F5344CB8AC3E}">
        <p14:creationId xmlns:p14="http://schemas.microsoft.com/office/powerpoint/2010/main" val="1447766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17E91E-AE5F-4E38-968A-898237F50A8D}"/>
              </a:ext>
            </a:extLst>
          </p:cNvPr>
          <p:cNvSpPr>
            <a:spLocks noGrp="1"/>
          </p:cNvSpPr>
          <p:nvPr>
            <p:ph type="title"/>
          </p:nvPr>
        </p:nvSpPr>
        <p:spPr/>
        <p:txBody>
          <a:bodyPr>
            <a:normAutofit/>
          </a:bodyPr>
          <a:lstStyle/>
          <a:p>
            <a:r>
              <a:rPr lang="en-US" dirty="0"/>
              <a:t>Critical Success Factors </a:t>
            </a:r>
          </a:p>
        </p:txBody>
      </p:sp>
      <p:sp>
        <p:nvSpPr>
          <p:cNvPr id="2" name="Content Placeholder 1">
            <a:extLst>
              <a:ext uri="{FF2B5EF4-FFF2-40B4-BE49-F238E27FC236}">
                <a16:creationId xmlns:a16="http://schemas.microsoft.com/office/drawing/2014/main" id="{DE6CD230-B05E-4B08-9EFD-90F2920F21B0}"/>
              </a:ext>
            </a:extLst>
          </p:cNvPr>
          <p:cNvSpPr>
            <a:spLocks noGrp="1"/>
          </p:cNvSpPr>
          <p:nvPr>
            <p:ph idx="1"/>
          </p:nvPr>
        </p:nvSpPr>
        <p:spPr/>
        <p:txBody>
          <a:bodyPr>
            <a:normAutofit/>
          </a:bodyPr>
          <a:lstStyle/>
          <a:p>
            <a:r>
              <a:rPr lang="en-US" dirty="0"/>
              <a:t>Excellence flows from a supply chain strategy built on 5 leading practices of industry:</a:t>
            </a:r>
          </a:p>
          <a:p>
            <a:pPr marL="914400" lvl="1" indent="-514350">
              <a:buFont typeface="+mj-lt"/>
              <a:buAutoNum type="arabicPeriod"/>
            </a:pPr>
            <a:r>
              <a:rPr lang="en-US" sz="2100" dirty="0"/>
              <a:t>Pick the right leaders and develop supply chain talent</a:t>
            </a:r>
          </a:p>
          <a:p>
            <a:pPr marL="914400" lvl="1" indent="-514350">
              <a:buFont typeface="+mj-lt"/>
              <a:buAutoNum type="arabicPeriod"/>
            </a:pPr>
            <a:r>
              <a:rPr lang="en-US" sz="2100" dirty="0"/>
              <a:t>Keep up with supply chain technologies and trends</a:t>
            </a:r>
          </a:p>
          <a:p>
            <a:pPr marL="914400" lvl="1" indent="-514350">
              <a:buFont typeface="+mj-lt"/>
              <a:buAutoNum type="arabicPeriod"/>
            </a:pPr>
            <a:r>
              <a:rPr lang="en-US" sz="2100" dirty="0"/>
              <a:t>Eliminate crippling cross-functional disconnects</a:t>
            </a:r>
          </a:p>
          <a:p>
            <a:pPr marL="914400" lvl="1" indent="-514350">
              <a:buFont typeface="+mj-lt"/>
              <a:buAutoNum type="arabicPeriod"/>
            </a:pPr>
            <a:r>
              <a:rPr lang="en-US" sz="2100" dirty="0"/>
              <a:t>Collaborate with suppliers and customers</a:t>
            </a:r>
          </a:p>
          <a:p>
            <a:pPr marL="914400" lvl="1" indent="-514350">
              <a:buFont typeface="+mj-lt"/>
              <a:buAutoNum type="arabicPeriod"/>
            </a:pPr>
            <a:r>
              <a:rPr lang="en-US" sz="2100" dirty="0"/>
              <a:t>Implement and sustain a disciplined process of project and change management</a:t>
            </a:r>
          </a:p>
        </p:txBody>
      </p:sp>
      <p:sp>
        <p:nvSpPr>
          <p:cNvPr id="3" name="Slide Number Placeholder 2">
            <a:extLst>
              <a:ext uri="{FF2B5EF4-FFF2-40B4-BE49-F238E27FC236}">
                <a16:creationId xmlns:a16="http://schemas.microsoft.com/office/drawing/2014/main" id="{27FEE17A-BF2F-40B2-8BFE-503E69C9C1A4}"/>
              </a:ext>
            </a:extLst>
          </p:cNvPr>
          <p:cNvSpPr>
            <a:spLocks noGrp="1"/>
          </p:cNvSpPr>
          <p:nvPr>
            <p:ph type="sldNum" sz="quarter" idx="12"/>
          </p:nvPr>
        </p:nvSpPr>
        <p:spPr/>
        <p:txBody>
          <a:bodyPr/>
          <a:lstStyle/>
          <a:p>
            <a:fld id="{D983F1FA-211D-3044-9E35-958DFBC26156}" type="slidenum">
              <a:rPr lang="en-US" smtClean="0">
                <a:solidFill>
                  <a:prstClr val="white"/>
                </a:solidFill>
              </a:rPr>
              <a:pPr/>
              <a:t>17</a:t>
            </a:fld>
            <a:endParaRPr lang="en-US" dirty="0">
              <a:solidFill>
                <a:prstClr val="white"/>
              </a:solidFill>
            </a:endParaRPr>
          </a:p>
        </p:txBody>
      </p:sp>
      <p:pic>
        <p:nvPicPr>
          <p:cNvPr id="6" name="Graphic 5" descr="Captain">
            <a:extLst>
              <a:ext uri="{FF2B5EF4-FFF2-40B4-BE49-F238E27FC236}">
                <a16:creationId xmlns:a16="http://schemas.microsoft.com/office/drawing/2014/main" id="{2E27E4F4-ABEC-4559-8B7D-6B6371A33BD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5400" y="4800600"/>
            <a:ext cx="914400" cy="914400"/>
          </a:xfrm>
          <a:prstGeom prst="rect">
            <a:avLst/>
          </a:prstGeom>
        </p:spPr>
      </p:pic>
      <p:pic>
        <p:nvPicPr>
          <p:cNvPr id="8" name="Graphic 7" descr="Presentation with bar chart">
            <a:extLst>
              <a:ext uri="{FF2B5EF4-FFF2-40B4-BE49-F238E27FC236}">
                <a16:creationId xmlns:a16="http://schemas.microsoft.com/office/drawing/2014/main" id="{8DBB5DFB-070A-432C-8ECE-651906E02D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43200" y="4800600"/>
            <a:ext cx="914400" cy="914400"/>
          </a:xfrm>
          <a:prstGeom prst="rect">
            <a:avLst/>
          </a:prstGeom>
        </p:spPr>
      </p:pic>
      <p:pic>
        <p:nvPicPr>
          <p:cNvPr id="10" name="Graphic 9" descr="Disconnected">
            <a:extLst>
              <a:ext uri="{FF2B5EF4-FFF2-40B4-BE49-F238E27FC236}">
                <a16:creationId xmlns:a16="http://schemas.microsoft.com/office/drawing/2014/main" id="{8904EEA3-687D-486A-8D5D-6CDA785CDEC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91000" y="4800600"/>
            <a:ext cx="914400" cy="914400"/>
          </a:xfrm>
          <a:prstGeom prst="rect">
            <a:avLst/>
          </a:prstGeom>
        </p:spPr>
      </p:pic>
      <p:pic>
        <p:nvPicPr>
          <p:cNvPr id="14" name="Graphic 13" descr="Customer review">
            <a:extLst>
              <a:ext uri="{FF2B5EF4-FFF2-40B4-BE49-F238E27FC236}">
                <a16:creationId xmlns:a16="http://schemas.microsoft.com/office/drawing/2014/main" id="{00E21FFF-4501-4C6B-911A-BD4D4F294C8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38800" y="4800600"/>
            <a:ext cx="914400" cy="914400"/>
          </a:xfrm>
          <a:prstGeom prst="rect">
            <a:avLst/>
          </a:prstGeom>
        </p:spPr>
      </p:pic>
      <p:pic>
        <p:nvPicPr>
          <p:cNvPr id="16" name="Graphic 15" descr="Priorities">
            <a:extLst>
              <a:ext uri="{FF2B5EF4-FFF2-40B4-BE49-F238E27FC236}">
                <a16:creationId xmlns:a16="http://schemas.microsoft.com/office/drawing/2014/main" id="{5639E8E0-26EE-4BB2-ABE5-F239ECFE329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086600" y="4800600"/>
            <a:ext cx="914400" cy="914400"/>
          </a:xfrm>
          <a:prstGeom prst="rect">
            <a:avLst/>
          </a:prstGeom>
        </p:spPr>
      </p:pic>
    </p:spTree>
    <p:extLst>
      <p:ext uri="{BB962C8B-B14F-4D97-AF65-F5344CB8AC3E}">
        <p14:creationId xmlns:p14="http://schemas.microsoft.com/office/powerpoint/2010/main" val="3093786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2596B2-9E5C-4531-837D-6B6AF22BB5A1}"/>
              </a:ext>
            </a:extLst>
          </p:cNvPr>
          <p:cNvSpPr>
            <a:spLocks noGrp="1"/>
          </p:cNvSpPr>
          <p:nvPr>
            <p:ph type="title"/>
          </p:nvPr>
        </p:nvSpPr>
        <p:spPr/>
        <p:txBody>
          <a:bodyPr>
            <a:normAutofit/>
          </a:bodyPr>
          <a:lstStyle/>
          <a:p>
            <a:r>
              <a:rPr lang="en-US" dirty="0"/>
              <a:t>Bottom Line Up Front</a:t>
            </a:r>
          </a:p>
        </p:txBody>
      </p:sp>
      <p:sp>
        <p:nvSpPr>
          <p:cNvPr id="2" name="Content Placeholder 1">
            <a:extLst>
              <a:ext uri="{FF2B5EF4-FFF2-40B4-BE49-F238E27FC236}">
                <a16:creationId xmlns:a16="http://schemas.microsoft.com/office/drawing/2014/main" id="{57849074-866A-4BA2-A672-F605B40BD874}"/>
              </a:ext>
            </a:extLst>
          </p:cNvPr>
          <p:cNvSpPr>
            <a:spLocks noGrp="1"/>
          </p:cNvSpPr>
          <p:nvPr>
            <p:ph idx="1"/>
          </p:nvPr>
        </p:nvSpPr>
        <p:spPr/>
        <p:txBody>
          <a:bodyPr>
            <a:normAutofit/>
          </a:bodyPr>
          <a:lstStyle/>
          <a:p>
            <a:r>
              <a:rPr lang="en-US" dirty="0"/>
              <a:t>Compared to manufacturing industries, which have been the primary focus of Supply Chain Management, </a:t>
            </a:r>
            <a:r>
              <a:rPr lang="en-US" b="1" dirty="0">
                <a:solidFill>
                  <a:srgbClr val="339966"/>
                </a:solidFill>
              </a:rPr>
              <a:t>service industries are unique</a:t>
            </a:r>
            <a:r>
              <a:rPr lang="en-US" dirty="0"/>
              <a:t>, with their own set of defining factors, characteristics and measurements</a:t>
            </a:r>
          </a:p>
          <a:p>
            <a:r>
              <a:rPr lang="en-US" dirty="0"/>
              <a:t>With services it is important to focus on the </a:t>
            </a:r>
            <a:r>
              <a:rPr lang="en-US" b="1" dirty="0">
                <a:solidFill>
                  <a:srgbClr val="339966"/>
                </a:solidFill>
              </a:rPr>
              <a:t>“service performance,” </a:t>
            </a:r>
            <a:r>
              <a:rPr lang="en-US" dirty="0"/>
              <a:t>i.e. providing to the customer what they believe they contracted the service firm to deliver</a:t>
            </a:r>
          </a:p>
          <a:p>
            <a:r>
              <a:rPr lang="en-US" dirty="0"/>
              <a:t>Thus services are more of a </a:t>
            </a:r>
            <a:r>
              <a:rPr lang="en-US" b="1" dirty="0">
                <a:solidFill>
                  <a:srgbClr val="339966"/>
                </a:solidFill>
              </a:rPr>
              <a:t>transfer of capacity</a:t>
            </a:r>
            <a:r>
              <a:rPr lang="en-US" b="1" dirty="0">
                <a:solidFill>
                  <a:schemeClr val="accent2"/>
                </a:solidFill>
              </a:rPr>
              <a:t> </a:t>
            </a:r>
            <a:r>
              <a:rPr lang="en-US" dirty="0"/>
              <a:t>than a transfer of goods</a:t>
            </a:r>
          </a:p>
        </p:txBody>
      </p:sp>
      <p:sp>
        <p:nvSpPr>
          <p:cNvPr id="3" name="Slide Number Placeholder 2">
            <a:extLst>
              <a:ext uri="{FF2B5EF4-FFF2-40B4-BE49-F238E27FC236}">
                <a16:creationId xmlns:a16="http://schemas.microsoft.com/office/drawing/2014/main" id="{5CCEEAE5-5E82-4FCC-8120-04F90E82AB04}"/>
              </a:ext>
            </a:extLst>
          </p:cNvPr>
          <p:cNvSpPr>
            <a:spLocks noGrp="1"/>
          </p:cNvSpPr>
          <p:nvPr>
            <p:ph type="sldNum" sz="quarter" idx="12"/>
          </p:nvPr>
        </p:nvSpPr>
        <p:spPr/>
        <p:txBody>
          <a:bodyPr/>
          <a:lstStyle/>
          <a:p>
            <a:fld id="{D983F1FA-211D-3044-9E35-958DFBC26156}" type="slidenum">
              <a:rPr lang="en-US" smtClean="0">
                <a:solidFill>
                  <a:prstClr val="white"/>
                </a:solidFill>
              </a:rPr>
              <a:pPr/>
              <a:t>2</a:t>
            </a:fld>
            <a:endParaRPr lang="en-US" dirty="0">
              <a:solidFill>
                <a:prstClr val="white"/>
              </a:solidFill>
            </a:endParaRPr>
          </a:p>
        </p:txBody>
      </p:sp>
    </p:spTree>
    <p:extLst>
      <p:ext uri="{BB962C8B-B14F-4D97-AF65-F5344CB8AC3E}">
        <p14:creationId xmlns:p14="http://schemas.microsoft.com/office/powerpoint/2010/main" val="4188477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1B7FA7-9570-4629-92BB-0151CFD87ADC}"/>
              </a:ext>
            </a:extLst>
          </p:cNvPr>
          <p:cNvSpPr>
            <a:spLocks noGrp="1"/>
          </p:cNvSpPr>
          <p:nvPr>
            <p:ph type="title"/>
          </p:nvPr>
        </p:nvSpPr>
        <p:spPr/>
        <p:txBody>
          <a:bodyPr>
            <a:normAutofit/>
          </a:bodyPr>
          <a:lstStyle/>
          <a:p>
            <a:r>
              <a:rPr lang="en-US" dirty="0"/>
              <a:t>Training Objectives for this Session</a:t>
            </a:r>
          </a:p>
        </p:txBody>
      </p:sp>
      <p:sp>
        <p:nvSpPr>
          <p:cNvPr id="2" name="Content Placeholder 1">
            <a:extLst>
              <a:ext uri="{FF2B5EF4-FFF2-40B4-BE49-F238E27FC236}">
                <a16:creationId xmlns:a16="http://schemas.microsoft.com/office/drawing/2014/main" id="{C8479290-FFF2-4AA8-9C2D-62925E9B26ED}"/>
              </a:ext>
            </a:extLst>
          </p:cNvPr>
          <p:cNvSpPr>
            <a:spLocks noGrp="1"/>
          </p:cNvSpPr>
          <p:nvPr>
            <p:ph idx="1"/>
          </p:nvPr>
        </p:nvSpPr>
        <p:spPr/>
        <p:txBody>
          <a:bodyPr>
            <a:normAutofit/>
          </a:bodyPr>
          <a:lstStyle/>
          <a:p>
            <a:pPr marL="514350" indent="-514350">
              <a:buFont typeface="+mj-lt"/>
              <a:buAutoNum type="arabicPeriod"/>
            </a:pPr>
            <a:r>
              <a:rPr lang="en-US" dirty="0"/>
              <a:t>Describe the </a:t>
            </a:r>
            <a:r>
              <a:rPr lang="en-US" b="1" dirty="0">
                <a:solidFill>
                  <a:schemeClr val="accent2"/>
                </a:solidFill>
              </a:rPr>
              <a:t>industry perspective </a:t>
            </a:r>
            <a:r>
              <a:rPr lang="en-US" dirty="0"/>
              <a:t>of Supply Chain and related management practices</a:t>
            </a:r>
          </a:p>
          <a:p>
            <a:pPr marL="514350" indent="-514350">
              <a:buFont typeface="+mj-lt"/>
              <a:buAutoNum type="arabicPeriod"/>
            </a:pPr>
            <a:r>
              <a:rPr lang="en-US" dirty="0"/>
              <a:t>Reinforce understanding of supply chain practices via a </a:t>
            </a:r>
            <a:r>
              <a:rPr lang="en-US" b="1" dirty="0">
                <a:solidFill>
                  <a:schemeClr val="accent2"/>
                </a:solidFill>
              </a:rPr>
              <a:t>case study exercise</a:t>
            </a:r>
          </a:p>
          <a:p>
            <a:pPr marL="514350" indent="-514350">
              <a:buFont typeface="+mj-lt"/>
              <a:buAutoNum type="arabicPeriod"/>
            </a:pPr>
            <a:r>
              <a:rPr lang="en-US" dirty="0"/>
              <a:t>Describe how </a:t>
            </a:r>
            <a:r>
              <a:rPr lang="en-US" b="1" dirty="0">
                <a:solidFill>
                  <a:schemeClr val="accent2"/>
                </a:solidFill>
              </a:rPr>
              <a:t>service chains are unique </a:t>
            </a:r>
            <a:r>
              <a:rPr lang="en-US" dirty="0"/>
              <a:t>in terms of value chains, partnerships, performance, and capacity management</a:t>
            </a:r>
          </a:p>
          <a:p>
            <a:pPr marL="514350" indent="-514350">
              <a:buFont typeface="+mj-lt"/>
              <a:buAutoNum type="arabicPeriod"/>
            </a:pPr>
            <a:endParaRPr lang="en-US" dirty="0"/>
          </a:p>
        </p:txBody>
      </p:sp>
      <p:sp>
        <p:nvSpPr>
          <p:cNvPr id="3" name="Slide Number Placeholder 2">
            <a:extLst>
              <a:ext uri="{FF2B5EF4-FFF2-40B4-BE49-F238E27FC236}">
                <a16:creationId xmlns:a16="http://schemas.microsoft.com/office/drawing/2014/main" id="{2AB8291A-3853-4903-9DB2-4D4BCBCA2518}"/>
              </a:ext>
            </a:extLst>
          </p:cNvPr>
          <p:cNvSpPr>
            <a:spLocks noGrp="1"/>
          </p:cNvSpPr>
          <p:nvPr>
            <p:ph type="sldNum" sz="quarter" idx="12"/>
          </p:nvPr>
        </p:nvSpPr>
        <p:spPr/>
        <p:txBody>
          <a:bodyPr/>
          <a:lstStyle/>
          <a:p>
            <a:fld id="{D983F1FA-211D-3044-9E35-958DFBC26156}" type="slidenum">
              <a:rPr lang="en-US" smtClean="0">
                <a:solidFill>
                  <a:prstClr val="white"/>
                </a:solidFill>
              </a:rPr>
              <a:pPr/>
              <a:t>3</a:t>
            </a:fld>
            <a:endParaRPr lang="en-US" dirty="0">
              <a:solidFill>
                <a:prstClr val="white"/>
              </a:solidFill>
            </a:endParaRPr>
          </a:p>
        </p:txBody>
      </p:sp>
    </p:spTree>
    <p:extLst>
      <p:ext uri="{BB962C8B-B14F-4D97-AF65-F5344CB8AC3E}">
        <p14:creationId xmlns:p14="http://schemas.microsoft.com/office/powerpoint/2010/main" val="4210429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138D3C-DFFD-40E1-93F4-404A119AF4ED}"/>
              </a:ext>
            </a:extLst>
          </p:cNvPr>
          <p:cNvSpPr>
            <a:spLocks noGrp="1"/>
          </p:cNvSpPr>
          <p:nvPr>
            <p:ph type="title"/>
          </p:nvPr>
        </p:nvSpPr>
        <p:spPr/>
        <p:txBody>
          <a:bodyPr>
            <a:normAutofit/>
          </a:bodyPr>
          <a:lstStyle/>
          <a:p>
            <a:r>
              <a:rPr lang="en-US" dirty="0"/>
              <a:t>What is Supply Chain?</a:t>
            </a:r>
          </a:p>
        </p:txBody>
      </p:sp>
      <p:pic>
        <p:nvPicPr>
          <p:cNvPr id="7" name="Picture 4" descr="supply_chain">
            <a:extLst>
              <a:ext uri="{FF2B5EF4-FFF2-40B4-BE49-F238E27FC236}">
                <a16:creationId xmlns:a16="http://schemas.microsoft.com/office/drawing/2014/main" id="{30E73A0F-08C9-4874-B43C-B2F2DDED6EA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262188" y="2640806"/>
            <a:ext cx="4000500" cy="239077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7BADF46D-A809-414E-BB1F-DD92C304E5C7}"/>
              </a:ext>
            </a:extLst>
          </p:cNvPr>
          <p:cNvSpPr>
            <a:spLocks noGrp="1"/>
          </p:cNvSpPr>
          <p:nvPr>
            <p:ph type="sldNum" sz="quarter" idx="12"/>
          </p:nvPr>
        </p:nvSpPr>
        <p:spPr/>
        <p:txBody>
          <a:bodyPr/>
          <a:lstStyle/>
          <a:p>
            <a:fld id="{D983F1FA-211D-3044-9E35-958DFBC26156}" type="slidenum">
              <a:rPr lang="en-US" smtClean="0">
                <a:solidFill>
                  <a:prstClr val="white"/>
                </a:solidFill>
              </a:rPr>
              <a:pPr/>
              <a:t>4</a:t>
            </a:fld>
            <a:endParaRPr lang="en-US" dirty="0">
              <a:solidFill>
                <a:prstClr val="white"/>
              </a:solidFill>
            </a:endParaRPr>
          </a:p>
        </p:txBody>
      </p:sp>
      <p:pic>
        <p:nvPicPr>
          <p:cNvPr id="8" name="Picture 203" descr="Gerry Picture1">
            <a:extLst>
              <a:ext uri="{FF2B5EF4-FFF2-40B4-BE49-F238E27FC236}">
                <a16:creationId xmlns:a16="http://schemas.microsoft.com/office/drawing/2014/main" id="{E1AE48AE-9794-4581-8608-B312DE64C83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7195" y="990600"/>
            <a:ext cx="7946165" cy="149147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pharm_supply_chain">
            <a:extLst>
              <a:ext uri="{FF2B5EF4-FFF2-40B4-BE49-F238E27FC236}">
                <a16:creationId xmlns:a16="http://schemas.microsoft.com/office/drawing/2014/main" id="{8164EA6F-1EA2-448D-891D-6515684707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6226" y="2667000"/>
            <a:ext cx="4024199" cy="2875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37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Supply Chain Management?</a:t>
            </a:r>
          </a:p>
        </p:txBody>
      </p:sp>
      <p:sp>
        <p:nvSpPr>
          <p:cNvPr id="3" name="Content Placeholder 2"/>
          <p:cNvSpPr>
            <a:spLocks noGrp="1"/>
          </p:cNvSpPr>
          <p:nvPr>
            <p:ph idx="1"/>
          </p:nvPr>
        </p:nvSpPr>
        <p:spPr/>
        <p:txBody>
          <a:bodyPr>
            <a:normAutofit/>
          </a:bodyPr>
          <a:lstStyle/>
          <a:p>
            <a:r>
              <a:rPr lang="en-US" dirty="0"/>
              <a:t>Supply Chain Management (SCM) encompasses the planning and management of all activities involved in sourcing and procurement, conversion, and all logistics management activities.</a:t>
            </a:r>
          </a:p>
          <a:p>
            <a:endParaRPr lang="en-US" dirty="0"/>
          </a:p>
          <a:p>
            <a:r>
              <a:rPr lang="en-US" dirty="0"/>
              <a:t>Importantly it also includes coordination and collaboration with channel partners, which can be suppliers, intermediaries, third party service providers, and customers.</a:t>
            </a:r>
          </a:p>
          <a:p>
            <a:endParaRPr lang="en-US" dirty="0"/>
          </a:p>
          <a:p>
            <a:r>
              <a:rPr lang="en-US" dirty="0"/>
              <a:t>In essence, Supply Chain Management integrates supply and demand within and across companies.</a:t>
            </a:r>
          </a:p>
        </p:txBody>
      </p:sp>
      <p:sp>
        <p:nvSpPr>
          <p:cNvPr id="4" name="Text Box 5"/>
          <p:cNvSpPr txBox="1">
            <a:spLocks noChangeArrowheads="1"/>
          </p:cNvSpPr>
          <p:nvPr/>
        </p:nvSpPr>
        <p:spPr bwMode="auto">
          <a:xfrm>
            <a:off x="2574925" y="5745163"/>
            <a:ext cx="407511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i="1" dirty="0"/>
              <a:t>from the Council of Supply Chain Management Professionals</a:t>
            </a:r>
          </a:p>
        </p:txBody>
      </p:sp>
    </p:spTree>
    <p:extLst>
      <p:ext uri="{BB962C8B-B14F-4D97-AF65-F5344CB8AC3E}">
        <p14:creationId xmlns:p14="http://schemas.microsoft.com/office/powerpoint/2010/main" val="3524287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 name="Group 85">
            <a:extLst>
              <a:ext uri="{FF2B5EF4-FFF2-40B4-BE49-F238E27FC236}">
                <a16:creationId xmlns:a16="http://schemas.microsoft.com/office/drawing/2014/main" id="{FA088E05-2864-43D5-9EC5-6D53C251795F}"/>
              </a:ext>
            </a:extLst>
          </p:cNvPr>
          <p:cNvGrpSpPr/>
          <p:nvPr/>
        </p:nvGrpSpPr>
        <p:grpSpPr>
          <a:xfrm>
            <a:off x="7239000" y="2005652"/>
            <a:ext cx="887479" cy="3709348"/>
            <a:chOff x="6342586" y="2017400"/>
            <a:chExt cx="887479" cy="3709348"/>
          </a:xfrm>
        </p:grpSpPr>
        <p:sp>
          <p:nvSpPr>
            <p:cNvPr id="87" name="Cylinder 86">
              <a:extLst>
                <a:ext uri="{FF2B5EF4-FFF2-40B4-BE49-F238E27FC236}">
                  <a16:creationId xmlns:a16="http://schemas.microsoft.com/office/drawing/2014/main" id="{824167D2-411B-4D2F-8D7B-EBE5BA8C6FFB}"/>
                </a:ext>
              </a:extLst>
            </p:cNvPr>
            <p:cNvSpPr/>
            <p:nvPr/>
          </p:nvSpPr>
          <p:spPr>
            <a:xfrm>
              <a:off x="6342586" y="2017455"/>
              <a:ext cx="887479" cy="3709293"/>
            </a:xfrm>
            <a:prstGeom prst="can">
              <a:avLst>
                <a:gd name="adj" fmla="val 67945"/>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8" name="Group 87">
              <a:extLst>
                <a:ext uri="{FF2B5EF4-FFF2-40B4-BE49-F238E27FC236}">
                  <a16:creationId xmlns:a16="http://schemas.microsoft.com/office/drawing/2014/main" id="{5F5304ED-B6FB-4824-94E1-0F90EF24CF75}"/>
                </a:ext>
              </a:extLst>
            </p:cNvPr>
            <p:cNvGrpSpPr/>
            <p:nvPr/>
          </p:nvGrpSpPr>
          <p:grpSpPr>
            <a:xfrm>
              <a:off x="6399571" y="2017400"/>
              <a:ext cx="773508" cy="587629"/>
              <a:chOff x="2420810" y="2003711"/>
              <a:chExt cx="773508" cy="587629"/>
            </a:xfrm>
          </p:grpSpPr>
          <p:sp>
            <p:nvSpPr>
              <p:cNvPr id="89" name="Oval 88">
                <a:extLst>
                  <a:ext uri="{FF2B5EF4-FFF2-40B4-BE49-F238E27FC236}">
                    <a16:creationId xmlns:a16="http://schemas.microsoft.com/office/drawing/2014/main" id="{B4245568-B179-4B94-9F9C-E35F55E36354}"/>
                  </a:ext>
                </a:extLst>
              </p:cNvPr>
              <p:cNvSpPr/>
              <p:nvPr/>
            </p:nvSpPr>
            <p:spPr>
              <a:xfrm>
                <a:off x="2674350" y="2003711"/>
                <a:ext cx="288055" cy="281175"/>
              </a:xfrm>
              <a:prstGeom prst="ellipse">
                <a:avLst/>
              </a:prstGeom>
              <a:solidFill>
                <a:schemeClr val="accent5">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Oval 89">
                <a:extLst>
                  <a:ext uri="{FF2B5EF4-FFF2-40B4-BE49-F238E27FC236}">
                    <a16:creationId xmlns:a16="http://schemas.microsoft.com/office/drawing/2014/main" id="{A6A590F1-6151-452E-A4C9-32B439FDCA6A}"/>
                  </a:ext>
                </a:extLst>
              </p:cNvPr>
              <p:cNvSpPr/>
              <p:nvPr/>
            </p:nvSpPr>
            <p:spPr>
              <a:xfrm>
                <a:off x="2674350" y="2310165"/>
                <a:ext cx="288055" cy="281175"/>
              </a:xfrm>
              <a:prstGeom prst="ellipse">
                <a:avLst/>
              </a:prstGeom>
              <a:solidFill>
                <a:schemeClr val="accent5">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1" name="Oval 90">
                <a:extLst>
                  <a:ext uri="{FF2B5EF4-FFF2-40B4-BE49-F238E27FC236}">
                    <a16:creationId xmlns:a16="http://schemas.microsoft.com/office/drawing/2014/main" id="{8490EFCB-1EFE-484F-95EC-9FB36C51AB67}"/>
                  </a:ext>
                </a:extLst>
              </p:cNvPr>
              <p:cNvSpPr/>
              <p:nvPr/>
            </p:nvSpPr>
            <p:spPr>
              <a:xfrm>
                <a:off x="2420810" y="2079911"/>
                <a:ext cx="288055" cy="281175"/>
              </a:xfrm>
              <a:prstGeom prst="ellipse">
                <a:avLst/>
              </a:prstGeom>
              <a:solidFill>
                <a:schemeClr val="accent5">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 name="Oval 91">
                <a:extLst>
                  <a:ext uri="{FF2B5EF4-FFF2-40B4-BE49-F238E27FC236}">
                    <a16:creationId xmlns:a16="http://schemas.microsoft.com/office/drawing/2014/main" id="{710F2A35-B4B7-46DD-BEAB-45DF7AF071BF}"/>
                  </a:ext>
                </a:extLst>
              </p:cNvPr>
              <p:cNvSpPr/>
              <p:nvPr/>
            </p:nvSpPr>
            <p:spPr>
              <a:xfrm>
                <a:off x="2425810" y="2235332"/>
                <a:ext cx="288055" cy="281175"/>
              </a:xfrm>
              <a:prstGeom prst="ellipse">
                <a:avLst/>
              </a:prstGeom>
              <a:solidFill>
                <a:schemeClr val="accent5">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Oval 92">
                <a:extLst>
                  <a:ext uri="{FF2B5EF4-FFF2-40B4-BE49-F238E27FC236}">
                    <a16:creationId xmlns:a16="http://schemas.microsoft.com/office/drawing/2014/main" id="{EC7DEA39-F03D-46E3-945A-DCDD8382BB65}"/>
                  </a:ext>
                </a:extLst>
              </p:cNvPr>
              <p:cNvSpPr/>
              <p:nvPr/>
            </p:nvSpPr>
            <p:spPr>
              <a:xfrm>
                <a:off x="2901263" y="2079911"/>
                <a:ext cx="288055" cy="281175"/>
              </a:xfrm>
              <a:prstGeom prst="ellipse">
                <a:avLst/>
              </a:prstGeom>
              <a:solidFill>
                <a:schemeClr val="accent5">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4" name="Oval 93">
                <a:extLst>
                  <a:ext uri="{FF2B5EF4-FFF2-40B4-BE49-F238E27FC236}">
                    <a16:creationId xmlns:a16="http://schemas.microsoft.com/office/drawing/2014/main" id="{F1D8A902-AE73-4035-AA23-E09AAF554D2E}"/>
                  </a:ext>
                </a:extLst>
              </p:cNvPr>
              <p:cNvSpPr/>
              <p:nvPr/>
            </p:nvSpPr>
            <p:spPr>
              <a:xfrm>
                <a:off x="2906263" y="2251332"/>
                <a:ext cx="288055" cy="281175"/>
              </a:xfrm>
              <a:prstGeom prst="ellipse">
                <a:avLst/>
              </a:prstGeom>
              <a:solidFill>
                <a:schemeClr val="accent5">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3" name="Title 2">
            <a:extLst>
              <a:ext uri="{FF2B5EF4-FFF2-40B4-BE49-F238E27FC236}">
                <a16:creationId xmlns:a16="http://schemas.microsoft.com/office/drawing/2014/main" id="{B5A7F864-01B0-420B-B69D-8AF000078F4D}"/>
              </a:ext>
            </a:extLst>
          </p:cNvPr>
          <p:cNvSpPr>
            <a:spLocks noGrp="1"/>
          </p:cNvSpPr>
          <p:nvPr>
            <p:ph type="title"/>
          </p:nvPr>
        </p:nvSpPr>
        <p:spPr/>
        <p:txBody>
          <a:bodyPr>
            <a:normAutofit/>
          </a:bodyPr>
          <a:lstStyle/>
          <a:p>
            <a:r>
              <a:rPr lang="en-US" dirty="0"/>
              <a:t>Supply Chain Management Process</a:t>
            </a:r>
          </a:p>
        </p:txBody>
      </p:sp>
      <p:sp>
        <p:nvSpPr>
          <p:cNvPr id="25" name="Content Placeholder 24">
            <a:extLst>
              <a:ext uri="{FF2B5EF4-FFF2-40B4-BE49-F238E27FC236}">
                <a16:creationId xmlns:a16="http://schemas.microsoft.com/office/drawing/2014/main" id="{82F70641-1F70-403A-8DE1-E1CD8AD58512}"/>
              </a:ext>
            </a:extLst>
          </p:cNvPr>
          <p:cNvSpPr>
            <a:spLocks noGrp="1"/>
          </p:cNvSpPr>
          <p:nvPr>
            <p:ph idx="1"/>
          </p:nvPr>
        </p:nvSpPr>
        <p:spPr/>
        <p:txBody>
          <a:bodyPr/>
          <a:lstStyle/>
          <a:p>
            <a:endParaRPr lang="en-US"/>
          </a:p>
        </p:txBody>
      </p:sp>
      <p:sp>
        <p:nvSpPr>
          <p:cNvPr id="2" name="Slide Number Placeholder 1">
            <a:extLst>
              <a:ext uri="{FF2B5EF4-FFF2-40B4-BE49-F238E27FC236}">
                <a16:creationId xmlns:a16="http://schemas.microsoft.com/office/drawing/2014/main" id="{BD6B78AB-C8C3-45A8-BE64-005B33EADEE1}"/>
              </a:ext>
            </a:extLst>
          </p:cNvPr>
          <p:cNvSpPr>
            <a:spLocks noGrp="1"/>
          </p:cNvSpPr>
          <p:nvPr>
            <p:ph type="sldNum" sz="quarter" idx="12"/>
          </p:nvPr>
        </p:nvSpPr>
        <p:spPr/>
        <p:txBody>
          <a:bodyPr/>
          <a:lstStyle/>
          <a:p>
            <a:fld id="{D983F1FA-211D-3044-9E35-958DFBC26156}" type="slidenum">
              <a:rPr lang="en-US" smtClean="0">
                <a:solidFill>
                  <a:prstClr val="white"/>
                </a:solidFill>
              </a:rPr>
              <a:pPr/>
              <a:t>6</a:t>
            </a:fld>
            <a:endParaRPr lang="en-US" dirty="0">
              <a:solidFill>
                <a:prstClr val="white"/>
              </a:solidFill>
            </a:endParaRPr>
          </a:p>
        </p:txBody>
      </p:sp>
      <p:sp>
        <p:nvSpPr>
          <p:cNvPr id="4" name="Cylinder 3">
            <a:extLst>
              <a:ext uri="{FF2B5EF4-FFF2-40B4-BE49-F238E27FC236}">
                <a16:creationId xmlns:a16="http://schemas.microsoft.com/office/drawing/2014/main" id="{456EA5A9-781B-4963-A8CB-271EF3775030}"/>
              </a:ext>
            </a:extLst>
          </p:cNvPr>
          <p:cNvSpPr/>
          <p:nvPr/>
        </p:nvSpPr>
        <p:spPr>
          <a:xfrm>
            <a:off x="2989786" y="1677062"/>
            <a:ext cx="3352800" cy="4038600"/>
          </a:xfrm>
          <a:prstGeom prst="can">
            <a:avLst>
              <a:gd name="adj" fmla="val 38890"/>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39CEAE88-092F-4099-B3EF-68A368A3A903}"/>
              </a:ext>
            </a:extLst>
          </p:cNvPr>
          <p:cNvGrpSpPr/>
          <p:nvPr/>
        </p:nvGrpSpPr>
        <p:grpSpPr>
          <a:xfrm>
            <a:off x="3286736" y="1753262"/>
            <a:ext cx="2758899" cy="2065149"/>
            <a:chOff x="2255970" y="2125851"/>
            <a:chExt cx="2758899" cy="2065149"/>
          </a:xfrm>
        </p:grpSpPr>
        <p:grpSp>
          <p:nvGrpSpPr>
            <p:cNvPr id="6" name="Group 5">
              <a:extLst>
                <a:ext uri="{FF2B5EF4-FFF2-40B4-BE49-F238E27FC236}">
                  <a16:creationId xmlns:a16="http://schemas.microsoft.com/office/drawing/2014/main" id="{0165F1E6-80D2-4C18-A3FC-64709E345251}"/>
                </a:ext>
              </a:extLst>
            </p:cNvPr>
            <p:cNvGrpSpPr/>
            <p:nvPr/>
          </p:nvGrpSpPr>
          <p:grpSpPr>
            <a:xfrm>
              <a:off x="3102243" y="2125851"/>
              <a:ext cx="1066800" cy="1295400"/>
              <a:chOff x="2057400" y="2286000"/>
              <a:chExt cx="1066800" cy="1295400"/>
            </a:xfrm>
          </p:grpSpPr>
          <p:sp>
            <p:nvSpPr>
              <p:cNvPr id="22" name="Cylinder 21">
                <a:extLst>
                  <a:ext uri="{FF2B5EF4-FFF2-40B4-BE49-F238E27FC236}">
                    <a16:creationId xmlns:a16="http://schemas.microsoft.com/office/drawing/2014/main" id="{586BD998-3C22-48CA-8B8F-3EAD01720B51}"/>
                  </a:ext>
                </a:extLst>
              </p:cNvPr>
              <p:cNvSpPr/>
              <p:nvPr/>
            </p:nvSpPr>
            <p:spPr>
              <a:xfrm>
                <a:off x="2057400" y="2286000"/>
                <a:ext cx="1066800" cy="1295400"/>
              </a:xfrm>
              <a:prstGeom prst="can">
                <a:avLst/>
              </a:prstGeom>
              <a:solidFill>
                <a:schemeClr val="accent5">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CC5EF695-ED04-4529-877C-9C796195646D}"/>
                  </a:ext>
                </a:extLst>
              </p:cNvPr>
              <p:cNvSpPr txBox="1"/>
              <p:nvPr/>
            </p:nvSpPr>
            <p:spPr>
              <a:xfrm>
                <a:off x="2057400" y="2288583"/>
                <a:ext cx="1066800" cy="261610"/>
              </a:xfrm>
              <a:prstGeom prst="rect">
                <a:avLst/>
              </a:prstGeom>
              <a:noFill/>
            </p:spPr>
            <p:txBody>
              <a:bodyPr wrap="square" rtlCol="0" anchor="ctr">
                <a:spAutoFit/>
              </a:bodyPr>
              <a:lstStyle/>
              <a:p>
                <a:pPr algn="ctr">
                  <a:spcAft>
                    <a:spcPts val="600"/>
                  </a:spcAft>
                </a:pPr>
                <a:r>
                  <a:rPr lang="en-US" sz="1100" b="1" dirty="0">
                    <a:solidFill>
                      <a:schemeClr val="bg1"/>
                    </a:solidFill>
                    <a:ea typeface="Verdana" pitchFamily="34" charset="0"/>
                    <a:cs typeface="Verdana" pitchFamily="34" charset="0"/>
                  </a:rPr>
                  <a:t>Logistics</a:t>
                </a:r>
              </a:p>
            </p:txBody>
          </p:sp>
        </p:grpSp>
        <p:grpSp>
          <p:nvGrpSpPr>
            <p:cNvPr id="7" name="Group 6">
              <a:extLst>
                <a:ext uri="{FF2B5EF4-FFF2-40B4-BE49-F238E27FC236}">
                  <a16:creationId xmlns:a16="http://schemas.microsoft.com/office/drawing/2014/main" id="{A21E7FC6-2265-4436-9990-06923F2D8329}"/>
                </a:ext>
              </a:extLst>
            </p:cNvPr>
            <p:cNvGrpSpPr/>
            <p:nvPr/>
          </p:nvGrpSpPr>
          <p:grpSpPr>
            <a:xfrm>
              <a:off x="3927528" y="2307971"/>
              <a:ext cx="1066800" cy="1295400"/>
              <a:chOff x="2057400" y="2286000"/>
              <a:chExt cx="1066800" cy="1295400"/>
            </a:xfrm>
          </p:grpSpPr>
          <p:sp>
            <p:nvSpPr>
              <p:cNvPr id="20" name="Cylinder 19">
                <a:extLst>
                  <a:ext uri="{FF2B5EF4-FFF2-40B4-BE49-F238E27FC236}">
                    <a16:creationId xmlns:a16="http://schemas.microsoft.com/office/drawing/2014/main" id="{A90317DA-F9E0-4324-9C6B-2ACC6B1E4194}"/>
                  </a:ext>
                </a:extLst>
              </p:cNvPr>
              <p:cNvSpPr/>
              <p:nvPr/>
            </p:nvSpPr>
            <p:spPr>
              <a:xfrm>
                <a:off x="2057400" y="2286000"/>
                <a:ext cx="1066800" cy="1295400"/>
              </a:xfrm>
              <a:prstGeom prst="can">
                <a:avLst/>
              </a:prstGeom>
              <a:solidFill>
                <a:schemeClr val="accent5">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55F9157E-BC5D-48B5-BD6D-70E126E8CACA}"/>
                  </a:ext>
                </a:extLst>
              </p:cNvPr>
              <p:cNvSpPr txBox="1"/>
              <p:nvPr/>
            </p:nvSpPr>
            <p:spPr>
              <a:xfrm>
                <a:off x="2057400" y="2288583"/>
                <a:ext cx="1066800" cy="261610"/>
              </a:xfrm>
              <a:prstGeom prst="rect">
                <a:avLst/>
              </a:prstGeom>
              <a:noFill/>
            </p:spPr>
            <p:txBody>
              <a:bodyPr wrap="square" rtlCol="0" anchor="ctr">
                <a:spAutoFit/>
              </a:bodyPr>
              <a:lstStyle/>
              <a:p>
                <a:pPr algn="ctr">
                  <a:spcAft>
                    <a:spcPts val="600"/>
                  </a:spcAft>
                </a:pPr>
                <a:r>
                  <a:rPr lang="en-US" sz="1100" b="1" dirty="0">
                    <a:solidFill>
                      <a:schemeClr val="bg1"/>
                    </a:solidFill>
                    <a:ea typeface="Verdana" pitchFamily="34" charset="0"/>
                    <a:cs typeface="Verdana" pitchFamily="34" charset="0"/>
                  </a:rPr>
                  <a:t>Marketing</a:t>
                </a:r>
              </a:p>
            </p:txBody>
          </p:sp>
        </p:grpSp>
        <p:grpSp>
          <p:nvGrpSpPr>
            <p:cNvPr id="8" name="Group 7">
              <a:extLst>
                <a:ext uri="{FF2B5EF4-FFF2-40B4-BE49-F238E27FC236}">
                  <a16:creationId xmlns:a16="http://schemas.microsoft.com/office/drawing/2014/main" id="{29B91D5E-39BD-48B4-A955-E860A048CB3F}"/>
                </a:ext>
              </a:extLst>
            </p:cNvPr>
            <p:cNvGrpSpPr/>
            <p:nvPr/>
          </p:nvGrpSpPr>
          <p:grpSpPr>
            <a:xfrm>
              <a:off x="3948069" y="2727831"/>
              <a:ext cx="1066800" cy="1295400"/>
              <a:chOff x="2057400" y="2286000"/>
              <a:chExt cx="1066800" cy="1295400"/>
            </a:xfrm>
          </p:grpSpPr>
          <p:sp>
            <p:nvSpPr>
              <p:cNvPr id="18" name="Cylinder 17">
                <a:extLst>
                  <a:ext uri="{FF2B5EF4-FFF2-40B4-BE49-F238E27FC236}">
                    <a16:creationId xmlns:a16="http://schemas.microsoft.com/office/drawing/2014/main" id="{DEFED5AE-86F9-4055-872E-3D202F1ECEBA}"/>
                  </a:ext>
                </a:extLst>
              </p:cNvPr>
              <p:cNvSpPr/>
              <p:nvPr/>
            </p:nvSpPr>
            <p:spPr>
              <a:xfrm>
                <a:off x="2057400" y="2286000"/>
                <a:ext cx="1066800" cy="1295400"/>
              </a:xfrm>
              <a:prstGeom prst="can">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86FEF6D-33F3-4AD1-B1AD-0291F5C474E3}"/>
                  </a:ext>
                </a:extLst>
              </p:cNvPr>
              <p:cNvSpPr txBox="1"/>
              <p:nvPr/>
            </p:nvSpPr>
            <p:spPr>
              <a:xfrm>
                <a:off x="2057400" y="2288583"/>
                <a:ext cx="1066800" cy="261610"/>
              </a:xfrm>
              <a:prstGeom prst="rect">
                <a:avLst/>
              </a:prstGeom>
              <a:noFill/>
            </p:spPr>
            <p:txBody>
              <a:bodyPr wrap="square" rtlCol="0" anchor="ctr">
                <a:spAutoFit/>
              </a:bodyPr>
              <a:lstStyle/>
              <a:p>
                <a:pPr algn="ctr">
                  <a:spcAft>
                    <a:spcPts val="600"/>
                  </a:spcAft>
                </a:pPr>
                <a:r>
                  <a:rPr lang="en-US" sz="1100" b="1" dirty="0">
                    <a:solidFill>
                      <a:schemeClr val="bg1"/>
                    </a:solidFill>
                    <a:ea typeface="Verdana" pitchFamily="34" charset="0"/>
                    <a:cs typeface="Verdana" pitchFamily="34" charset="0"/>
                  </a:rPr>
                  <a:t>Finance</a:t>
                </a:r>
              </a:p>
            </p:txBody>
          </p:sp>
        </p:grpSp>
        <p:grpSp>
          <p:nvGrpSpPr>
            <p:cNvPr id="9" name="Group 8">
              <a:extLst>
                <a:ext uri="{FF2B5EF4-FFF2-40B4-BE49-F238E27FC236}">
                  <a16:creationId xmlns:a16="http://schemas.microsoft.com/office/drawing/2014/main" id="{69438BBA-6927-4D4E-8613-E0E92BAAC5C5}"/>
                </a:ext>
              </a:extLst>
            </p:cNvPr>
            <p:cNvGrpSpPr/>
            <p:nvPr/>
          </p:nvGrpSpPr>
          <p:grpSpPr>
            <a:xfrm>
              <a:off x="2285999" y="2307971"/>
              <a:ext cx="1066800" cy="1295400"/>
              <a:chOff x="2057400" y="2286000"/>
              <a:chExt cx="1066800" cy="1295400"/>
            </a:xfrm>
          </p:grpSpPr>
          <p:sp>
            <p:nvSpPr>
              <p:cNvPr id="16" name="Cylinder 15">
                <a:extLst>
                  <a:ext uri="{FF2B5EF4-FFF2-40B4-BE49-F238E27FC236}">
                    <a16:creationId xmlns:a16="http://schemas.microsoft.com/office/drawing/2014/main" id="{5F06BFDF-4DF0-4B4C-A19C-A4D7E4B5C017}"/>
                  </a:ext>
                </a:extLst>
              </p:cNvPr>
              <p:cNvSpPr/>
              <p:nvPr/>
            </p:nvSpPr>
            <p:spPr>
              <a:xfrm>
                <a:off x="2057400" y="2286000"/>
                <a:ext cx="1066800" cy="1295400"/>
              </a:xfrm>
              <a:prstGeom prst="can">
                <a:avLst/>
              </a:prstGeom>
              <a:solidFill>
                <a:schemeClr val="accent5">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6185BB46-AA98-48E8-8BF2-460B9A5A2921}"/>
                  </a:ext>
                </a:extLst>
              </p:cNvPr>
              <p:cNvSpPr txBox="1"/>
              <p:nvPr/>
            </p:nvSpPr>
            <p:spPr>
              <a:xfrm>
                <a:off x="2057400" y="2288583"/>
                <a:ext cx="1066800" cy="261610"/>
              </a:xfrm>
              <a:prstGeom prst="rect">
                <a:avLst/>
              </a:prstGeom>
              <a:noFill/>
            </p:spPr>
            <p:txBody>
              <a:bodyPr wrap="square" rtlCol="0" anchor="ctr">
                <a:spAutoFit/>
              </a:bodyPr>
              <a:lstStyle/>
              <a:p>
                <a:pPr algn="ctr">
                  <a:spcAft>
                    <a:spcPts val="600"/>
                  </a:spcAft>
                </a:pPr>
                <a:r>
                  <a:rPr lang="en-US" sz="1100" b="1" dirty="0">
                    <a:solidFill>
                      <a:schemeClr val="bg1"/>
                    </a:solidFill>
                    <a:ea typeface="Verdana" pitchFamily="34" charset="0"/>
                    <a:cs typeface="Verdana" pitchFamily="34" charset="0"/>
                  </a:rPr>
                  <a:t>Purchasing</a:t>
                </a:r>
              </a:p>
            </p:txBody>
          </p:sp>
        </p:grpSp>
        <p:grpSp>
          <p:nvGrpSpPr>
            <p:cNvPr id="10" name="Group 9">
              <a:extLst>
                <a:ext uri="{FF2B5EF4-FFF2-40B4-BE49-F238E27FC236}">
                  <a16:creationId xmlns:a16="http://schemas.microsoft.com/office/drawing/2014/main" id="{6EC5D4BD-6A30-49B1-B419-2ECC449B5CC2}"/>
                </a:ext>
              </a:extLst>
            </p:cNvPr>
            <p:cNvGrpSpPr/>
            <p:nvPr/>
          </p:nvGrpSpPr>
          <p:grpSpPr>
            <a:xfrm>
              <a:off x="2255970" y="2713480"/>
              <a:ext cx="1066800" cy="1295400"/>
              <a:chOff x="2057400" y="2286000"/>
              <a:chExt cx="1066800" cy="1295400"/>
            </a:xfrm>
          </p:grpSpPr>
          <p:sp>
            <p:nvSpPr>
              <p:cNvPr id="14" name="Cylinder 13">
                <a:extLst>
                  <a:ext uri="{FF2B5EF4-FFF2-40B4-BE49-F238E27FC236}">
                    <a16:creationId xmlns:a16="http://schemas.microsoft.com/office/drawing/2014/main" id="{B319D99E-41BC-47A0-B488-85ACA886630E}"/>
                  </a:ext>
                </a:extLst>
              </p:cNvPr>
              <p:cNvSpPr/>
              <p:nvPr/>
            </p:nvSpPr>
            <p:spPr>
              <a:xfrm>
                <a:off x="2057400" y="2286000"/>
                <a:ext cx="1066800" cy="1295400"/>
              </a:xfrm>
              <a:prstGeom prst="can">
                <a:avLst/>
              </a:prstGeom>
              <a:solidFill>
                <a:schemeClr val="accent5">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a:extLst>
                  <a:ext uri="{FF2B5EF4-FFF2-40B4-BE49-F238E27FC236}">
                    <a16:creationId xmlns:a16="http://schemas.microsoft.com/office/drawing/2014/main" id="{E1D59E34-6931-44F0-859F-96E43597117E}"/>
                  </a:ext>
                </a:extLst>
              </p:cNvPr>
              <p:cNvSpPr txBox="1"/>
              <p:nvPr/>
            </p:nvSpPr>
            <p:spPr>
              <a:xfrm>
                <a:off x="2057400" y="2288583"/>
                <a:ext cx="1066800" cy="261610"/>
              </a:xfrm>
              <a:prstGeom prst="rect">
                <a:avLst/>
              </a:prstGeom>
              <a:noFill/>
            </p:spPr>
            <p:txBody>
              <a:bodyPr wrap="square" rtlCol="0" anchor="ctr">
                <a:spAutoFit/>
              </a:bodyPr>
              <a:lstStyle/>
              <a:p>
                <a:pPr algn="ctr">
                  <a:spcAft>
                    <a:spcPts val="600"/>
                  </a:spcAft>
                </a:pPr>
                <a:r>
                  <a:rPr lang="en-US" sz="1100" b="1" dirty="0">
                    <a:solidFill>
                      <a:schemeClr val="bg1"/>
                    </a:solidFill>
                    <a:ea typeface="Verdana" pitchFamily="34" charset="0"/>
                    <a:cs typeface="Verdana" pitchFamily="34" charset="0"/>
                  </a:rPr>
                  <a:t>Production</a:t>
                </a:r>
              </a:p>
            </p:txBody>
          </p:sp>
        </p:grpSp>
        <p:grpSp>
          <p:nvGrpSpPr>
            <p:cNvPr id="11" name="Group 10">
              <a:extLst>
                <a:ext uri="{FF2B5EF4-FFF2-40B4-BE49-F238E27FC236}">
                  <a16:creationId xmlns:a16="http://schemas.microsoft.com/office/drawing/2014/main" id="{BE9684A0-318D-49D2-A1C4-81C61F3C0F52}"/>
                </a:ext>
              </a:extLst>
            </p:cNvPr>
            <p:cNvGrpSpPr/>
            <p:nvPr/>
          </p:nvGrpSpPr>
          <p:grpSpPr>
            <a:xfrm>
              <a:off x="3060590" y="2895600"/>
              <a:ext cx="1066800" cy="1295400"/>
              <a:chOff x="2057400" y="2286000"/>
              <a:chExt cx="1066800" cy="1295400"/>
            </a:xfrm>
          </p:grpSpPr>
          <p:sp>
            <p:nvSpPr>
              <p:cNvPr id="12" name="Cylinder 11">
                <a:extLst>
                  <a:ext uri="{FF2B5EF4-FFF2-40B4-BE49-F238E27FC236}">
                    <a16:creationId xmlns:a16="http://schemas.microsoft.com/office/drawing/2014/main" id="{723BA609-520D-4F1D-8A10-7F26D8526DED}"/>
                  </a:ext>
                </a:extLst>
              </p:cNvPr>
              <p:cNvSpPr/>
              <p:nvPr/>
            </p:nvSpPr>
            <p:spPr>
              <a:xfrm>
                <a:off x="2057400" y="2286000"/>
                <a:ext cx="1066800" cy="1295400"/>
              </a:xfrm>
              <a:prstGeom prst="can">
                <a:avLst/>
              </a:prstGeom>
              <a:solidFill>
                <a:schemeClr val="accent5">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50F9210E-D7B8-4EFA-9B13-9D96926C2F71}"/>
                  </a:ext>
                </a:extLst>
              </p:cNvPr>
              <p:cNvSpPr txBox="1"/>
              <p:nvPr/>
            </p:nvSpPr>
            <p:spPr>
              <a:xfrm>
                <a:off x="2057400" y="2288583"/>
                <a:ext cx="1066800" cy="261610"/>
              </a:xfrm>
              <a:prstGeom prst="rect">
                <a:avLst/>
              </a:prstGeom>
              <a:noFill/>
            </p:spPr>
            <p:txBody>
              <a:bodyPr wrap="square" rtlCol="0" anchor="ctr">
                <a:spAutoFit/>
              </a:bodyPr>
              <a:lstStyle/>
              <a:p>
                <a:pPr algn="ctr">
                  <a:spcAft>
                    <a:spcPts val="600"/>
                  </a:spcAft>
                </a:pPr>
                <a:r>
                  <a:rPr lang="en-US" sz="1100" b="1" dirty="0">
                    <a:solidFill>
                      <a:schemeClr val="bg1"/>
                    </a:solidFill>
                    <a:ea typeface="Verdana" pitchFamily="34" charset="0"/>
                    <a:cs typeface="Verdana" pitchFamily="34" charset="0"/>
                  </a:rPr>
                  <a:t>R&amp;D</a:t>
                </a:r>
              </a:p>
            </p:txBody>
          </p:sp>
        </p:grpSp>
      </p:grpSp>
      <p:sp>
        <p:nvSpPr>
          <p:cNvPr id="24" name="Flowchart: Stored Data 23">
            <a:extLst>
              <a:ext uri="{FF2B5EF4-FFF2-40B4-BE49-F238E27FC236}">
                <a16:creationId xmlns:a16="http://schemas.microsoft.com/office/drawing/2014/main" id="{88A90B01-0C23-44DB-A26C-E9AEC1E8BC27}"/>
              </a:ext>
            </a:extLst>
          </p:cNvPr>
          <p:cNvSpPr/>
          <p:nvPr/>
        </p:nvSpPr>
        <p:spPr>
          <a:xfrm rot="16200000">
            <a:off x="2902601" y="2428075"/>
            <a:ext cx="3527172" cy="3352801"/>
          </a:xfrm>
          <a:prstGeom prst="flowChartOnlineStorage">
            <a:avLst/>
          </a:prstGeom>
          <a:solidFill>
            <a:schemeClr val="accent2">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5" name="Group 84">
            <a:extLst>
              <a:ext uri="{FF2B5EF4-FFF2-40B4-BE49-F238E27FC236}">
                <a16:creationId xmlns:a16="http://schemas.microsoft.com/office/drawing/2014/main" id="{7FE8198B-FF59-43AA-A868-02F86F763C29}"/>
              </a:ext>
            </a:extLst>
          </p:cNvPr>
          <p:cNvGrpSpPr/>
          <p:nvPr/>
        </p:nvGrpSpPr>
        <p:grpSpPr>
          <a:xfrm>
            <a:off x="6342586" y="2017400"/>
            <a:ext cx="887479" cy="3709348"/>
            <a:chOff x="6342586" y="2017400"/>
            <a:chExt cx="887479" cy="3709348"/>
          </a:xfrm>
        </p:grpSpPr>
        <p:sp>
          <p:nvSpPr>
            <p:cNvPr id="26" name="Cylinder 25">
              <a:extLst>
                <a:ext uri="{FF2B5EF4-FFF2-40B4-BE49-F238E27FC236}">
                  <a16:creationId xmlns:a16="http://schemas.microsoft.com/office/drawing/2014/main" id="{1EA68CAB-D42A-4662-83E9-51AF58C54436}"/>
                </a:ext>
              </a:extLst>
            </p:cNvPr>
            <p:cNvSpPr/>
            <p:nvPr/>
          </p:nvSpPr>
          <p:spPr>
            <a:xfrm>
              <a:off x="6342586" y="2017455"/>
              <a:ext cx="887479" cy="3709293"/>
            </a:xfrm>
            <a:prstGeom prst="can">
              <a:avLst>
                <a:gd name="adj" fmla="val 67945"/>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27" name="Group 26">
              <a:extLst>
                <a:ext uri="{FF2B5EF4-FFF2-40B4-BE49-F238E27FC236}">
                  <a16:creationId xmlns:a16="http://schemas.microsoft.com/office/drawing/2014/main" id="{1782207A-BD38-4071-9206-8451F0E57D73}"/>
                </a:ext>
              </a:extLst>
            </p:cNvPr>
            <p:cNvGrpSpPr/>
            <p:nvPr/>
          </p:nvGrpSpPr>
          <p:grpSpPr>
            <a:xfrm>
              <a:off x="6399571" y="2017400"/>
              <a:ext cx="773508" cy="587629"/>
              <a:chOff x="2420810" y="2003711"/>
              <a:chExt cx="773508" cy="587629"/>
            </a:xfrm>
          </p:grpSpPr>
          <p:sp>
            <p:nvSpPr>
              <p:cNvPr id="28" name="Oval 27">
                <a:extLst>
                  <a:ext uri="{FF2B5EF4-FFF2-40B4-BE49-F238E27FC236}">
                    <a16:creationId xmlns:a16="http://schemas.microsoft.com/office/drawing/2014/main" id="{F1A82363-4741-420B-87A4-A9B5A89F0AD4}"/>
                  </a:ext>
                </a:extLst>
              </p:cNvPr>
              <p:cNvSpPr/>
              <p:nvPr/>
            </p:nvSpPr>
            <p:spPr>
              <a:xfrm>
                <a:off x="2674350" y="2003711"/>
                <a:ext cx="288055" cy="281175"/>
              </a:xfrm>
              <a:prstGeom prst="ellipse">
                <a:avLst/>
              </a:prstGeom>
              <a:solidFill>
                <a:schemeClr val="accent5">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Oval 28">
                <a:extLst>
                  <a:ext uri="{FF2B5EF4-FFF2-40B4-BE49-F238E27FC236}">
                    <a16:creationId xmlns:a16="http://schemas.microsoft.com/office/drawing/2014/main" id="{E0386CE3-C553-44C2-A4CB-41A365A1E978}"/>
                  </a:ext>
                </a:extLst>
              </p:cNvPr>
              <p:cNvSpPr/>
              <p:nvPr/>
            </p:nvSpPr>
            <p:spPr>
              <a:xfrm>
                <a:off x="2674350" y="2310165"/>
                <a:ext cx="288055" cy="281175"/>
              </a:xfrm>
              <a:prstGeom prst="ellipse">
                <a:avLst/>
              </a:prstGeom>
              <a:solidFill>
                <a:schemeClr val="accent5">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Oval 29">
                <a:extLst>
                  <a:ext uri="{FF2B5EF4-FFF2-40B4-BE49-F238E27FC236}">
                    <a16:creationId xmlns:a16="http://schemas.microsoft.com/office/drawing/2014/main" id="{AC5CCBF9-86EC-4932-9755-FDEA0FE81EDF}"/>
                  </a:ext>
                </a:extLst>
              </p:cNvPr>
              <p:cNvSpPr/>
              <p:nvPr/>
            </p:nvSpPr>
            <p:spPr>
              <a:xfrm>
                <a:off x="2420810" y="2079911"/>
                <a:ext cx="288055" cy="281175"/>
              </a:xfrm>
              <a:prstGeom prst="ellipse">
                <a:avLst/>
              </a:prstGeom>
              <a:solidFill>
                <a:schemeClr val="accent5">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Oval 30">
                <a:extLst>
                  <a:ext uri="{FF2B5EF4-FFF2-40B4-BE49-F238E27FC236}">
                    <a16:creationId xmlns:a16="http://schemas.microsoft.com/office/drawing/2014/main" id="{191FD1F3-A166-47B5-B47E-7210AE3911CF}"/>
                  </a:ext>
                </a:extLst>
              </p:cNvPr>
              <p:cNvSpPr/>
              <p:nvPr/>
            </p:nvSpPr>
            <p:spPr>
              <a:xfrm>
                <a:off x="2425810" y="2235332"/>
                <a:ext cx="288055" cy="281175"/>
              </a:xfrm>
              <a:prstGeom prst="ellipse">
                <a:avLst/>
              </a:prstGeom>
              <a:solidFill>
                <a:schemeClr val="accent5">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Oval 31">
                <a:extLst>
                  <a:ext uri="{FF2B5EF4-FFF2-40B4-BE49-F238E27FC236}">
                    <a16:creationId xmlns:a16="http://schemas.microsoft.com/office/drawing/2014/main" id="{7658EC1E-8835-43BB-8EEC-7A0F9BCDE7BC}"/>
                  </a:ext>
                </a:extLst>
              </p:cNvPr>
              <p:cNvSpPr/>
              <p:nvPr/>
            </p:nvSpPr>
            <p:spPr>
              <a:xfrm>
                <a:off x="2901263" y="2079911"/>
                <a:ext cx="288055" cy="281175"/>
              </a:xfrm>
              <a:prstGeom prst="ellipse">
                <a:avLst/>
              </a:prstGeom>
              <a:solidFill>
                <a:schemeClr val="accent5">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Oval 32">
                <a:extLst>
                  <a:ext uri="{FF2B5EF4-FFF2-40B4-BE49-F238E27FC236}">
                    <a16:creationId xmlns:a16="http://schemas.microsoft.com/office/drawing/2014/main" id="{8B4A68AD-926E-4BEF-BC3A-096703190244}"/>
                  </a:ext>
                </a:extLst>
              </p:cNvPr>
              <p:cNvSpPr/>
              <p:nvPr/>
            </p:nvSpPr>
            <p:spPr>
              <a:xfrm>
                <a:off x="2906263" y="2251332"/>
                <a:ext cx="288055" cy="281175"/>
              </a:xfrm>
              <a:prstGeom prst="ellipse">
                <a:avLst/>
              </a:prstGeom>
              <a:solidFill>
                <a:schemeClr val="accent5">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35" name="Group 34">
            <a:extLst>
              <a:ext uri="{FF2B5EF4-FFF2-40B4-BE49-F238E27FC236}">
                <a16:creationId xmlns:a16="http://schemas.microsoft.com/office/drawing/2014/main" id="{0787FB5F-FEDA-4AFE-96EB-0BDAB484E83B}"/>
              </a:ext>
            </a:extLst>
          </p:cNvPr>
          <p:cNvGrpSpPr/>
          <p:nvPr/>
        </p:nvGrpSpPr>
        <p:grpSpPr>
          <a:xfrm>
            <a:off x="2102306" y="2017400"/>
            <a:ext cx="887479" cy="3709348"/>
            <a:chOff x="6342586" y="2473939"/>
            <a:chExt cx="887479" cy="3709348"/>
          </a:xfrm>
        </p:grpSpPr>
        <p:sp>
          <p:nvSpPr>
            <p:cNvPr id="36" name="Cylinder 35">
              <a:extLst>
                <a:ext uri="{FF2B5EF4-FFF2-40B4-BE49-F238E27FC236}">
                  <a16:creationId xmlns:a16="http://schemas.microsoft.com/office/drawing/2014/main" id="{E8429648-4185-4E7C-A04D-1B4529547FF0}"/>
                </a:ext>
              </a:extLst>
            </p:cNvPr>
            <p:cNvSpPr/>
            <p:nvPr/>
          </p:nvSpPr>
          <p:spPr>
            <a:xfrm>
              <a:off x="6342586" y="2473994"/>
              <a:ext cx="887479" cy="3709293"/>
            </a:xfrm>
            <a:prstGeom prst="can">
              <a:avLst>
                <a:gd name="adj" fmla="val 67945"/>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37" name="Group 36">
              <a:extLst>
                <a:ext uri="{FF2B5EF4-FFF2-40B4-BE49-F238E27FC236}">
                  <a16:creationId xmlns:a16="http://schemas.microsoft.com/office/drawing/2014/main" id="{BA5B15D5-E87B-46D0-898C-2088FCBE2424}"/>
                </a:ext>
              </a:extLst>
            </p:cNvPr>
            <p:cNvGrpSpPr/>
            <p:nvPr/>
          </p:nvGrpSpPr>
          <p:grpSpPr>
            <a:xfrm>
              <a:off x="6399571" y="2473939"/>
              <a:ext cx="773508" cy="587629"/>
              <a:chOff x="2420810" y="2003711"/>
              <a:chExt cx="773508" cy="587629"/>
            </a:xfrm>
          </p:grpSpPr>
          <p:sp>
            <p:nvSpPr>
              <p:cNvPr id="38" name="Oval 37">
                <a:extLst>
                  <a:ext uri="{FF2B5EF4-FFF2-40B4-BE49-F238E27FC236}">
                    <a16:creationId xmlns:a16="http://schemas.microsoft.com/office/drawing/2014/main" id="{49D7F2A4-0B49-4647-B9B7-EA6B8DC60AB5}"/>
                  </a:ext>
                </a:extLst>
              </p:cNvPr>
              <p:cNvSpPr/>
              <p:nvPr/>
            </p:nvSpPr>
            <p:spPr>
              <a:xfrm>
                <a:off x="2674350" y="2003711"/>
                <a:ext cx="288055" cy="281175"/>
              </a:xfrm>
              <a:prstGeom prst="ellipse">
                <a:avLst/>
              </a:prstGeom>
              <a:solidFill>
                <a:schemeClr val="accent5">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Oval 38">
                <a:extLst>
                  <a:ext uri="{FF2B5EF4-FFF2-40B4-BE49-F238E27FC236}">
                    <a16:creationId xmlns:a16="http://schemas.microsoft.com/office/drawing/2014/main" id="{7E737EA8-AD22-4BEE-9933-98FA8C102B6D}"/>
                  </a:ext>
                </a:extLst>
              </p:cNvPr>
              <p:cNvSpPr/>
              <p:nvPr/>
            </p:nvSpPr>
            <p:spPr>
              <a:xfrm>
                <a:off x="2674350" y="2310165"/>
                <a:ext cx="288055" cy="281175"/>
              </a:xfrm>
              <a:prstGeom prst="ellipse">
                <a:avLst/>
              </a:prstGeom>
              <a:solidFill>
                <a:schemeClr val="accent5">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0" name="Oval 39">
                <a:extLst>
                  <a:ext uri="{FF2B5EF4-FFF2-40B4-BE49-F238E27FC236}">
                    <a16:creationId xmlns:a16="http://schemas.microsoft.com/office/drawing/2014/main" id="{FE9F909B-402E-4B65-A8C3-4DAA80A8A4D9}"/>
                  </a:ext>
                </a:extLst>
              </p:cNvPr>
              <p:cNvSpPr/>
              <p:nvPr/>
            </p:nvSpPr>
            <p:spPr>
              <a:xfrm>
                <a:off x="2420810" y="2079911"/>
                <a:ext cx="288055" cy="281175"/>
              </a:xfrm>
              <a:prstGeom prst="ellipse">
                <a:avLst/>
              </a:prstGeom>
              <a:solidFill>
                <a:schemeClr val="accent5">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Oval 40">
                <a:extLst>
                  <a:ext uri="{FF2B5EF4-FFF2-40B4-BE49-F238E27FC236}">
                    <a16:creationId xmlns:a16="http://schemas.microsoft.com/office/drawing/2014/main" id="{CC9AC300-FDE0-417A-A499-B233CCC86F4B}"/>
                  </a:ext>
                </a:extLst>
              </p:cNvPr>
              <p:cNvSpPr/>
              <p:nvPr/>
            </p:nvSpPr>
            <p:spPr>
              <a:xfrm>
                <a:off x="2425810" y="2235332"/>
                <a:ext cx="288055" cy="281175"/>
              </a:xfrm>
              <a:prstGeom prst="ellipse">
                <a:avLst/>
              </a:prstGeom>
              <a:solidFill>
                <a:schemeClr val="accent5">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Oval 41">
                <a:extLst>
                  <a:ext uri="{FF2B5EF4-FFF2-40B4-BE49-F238E27FC236}">
                    <a16:creationId xmlns:a16="http://schemas.microsoft.com/office/drawing/2014/main" id="{51D830D7-222D-4BBD-9C23-37271DC439A3}"/>
                  </a:ext>
                </a:extLst>
              </p:cNvPr>
              <p:cNvSpPr/>
              <p:nvPr/>
            </p:nvSpPr>
            <p:spPr>
              <a:xfrm>
                <a:off x="2901263" y="2079911"/>
                <a:ext cx="288055" cy="281175"/>
              </a:xfrm>
              <a:prstGeom prst="ellipse">
                <a:avLst/>
              </a:prstGeom>
              <a:solidFill>
                <a:schemeClr val="accent5">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Oval 42">
                <a:extLst>
                  <a:ext uri="{FF2B5EF4-FFF2-40B4-BE49-F238E27FC236}">
                    <a16:creationId xmlns:a16="http://schemas.microsoft.com/office/drawing/2014/main" id="{65B037B7-0A90-4DD6-8DBA-7BEC86707630}"/>
                  </a:ext>
                </a:extLst>
              </p:cNvPr>
              <p:cNvSpPr/>
              <p:nvPr/>
            </p:nvSpPr>
            <p:spPr>
              <a:xfrm>
                <a:off x="2906263" y="2251332"/>
                <a:ext cx="288055" cy="281175"/>
              </a:xfrm>
              <a:prstGeom prst="ellipse">
                <a:avLst/>
              </a:prstGeom>
              <a:solidFill>
                <a:schemeClr val="accent5">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4" name="Group 43">
            <a:extLst>
              <a:ext uri="{FF2B5EF4-FFF2-40B4-BE49-F238E27FC236}">
                <a16:creationId xmlns:a16="http://schemas.microsoft.com/office/drawing/2014/main" id="{6EDC6625-D9BA-41C2-8294-9B8B9DDDB71E}"/>
              </a:ext>
            </a:extLst>
          </p:cNvPr>
          <p:cNvGrpSpPr/>
          <p:nvPr/>
        </p:nvGrpSpPr>
        <p:grpSpPr>
          <a:xfrm>
            <a:off x="1221307" y="2017400"/>
            <a:ext cx="887479" cy="3709348"/>
            <a:chOff x="6342586" y="2473939"/>
            <a:chExt cx="887479" cy="3709348"/>
          </a:xfrm>
        </p:grpSpPr>
        <p:sp>
          <p:nvSpPr>
            <p:cNvPr id="45" name="Cylinder 44">
              <a:extLst>
                <a:ext uri="{FF2B5EF4-FFF2-40B4-BE49-F238E27FC236}">
                  <a16:creationId xmlns:a16="http://schemas.microsoft.com/office/drawing/2014/main" id="{784874E8-7B05-4664-8D7B-54D153AFB82C}"/>
                </a:ext>
              </a:extLst>
            </p:cNvPr>
            <p:cNvSpPr/>
            <p:nvPr/>
          </p:nvSpPr>
          <p:spPr>
            <a:xfrm>
              <a:off x="6342586" y="2473994"/>
              <a:ext cx="887479" cy="3709293"/>
            </a:xfrm>
            <a:prstGeom prst="can">
              <a:avLst>
                <a:gd name="adj" fmla="val 67945"/>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465D424D-E7F0-4D68-B775-56A25137AF22}"/>
                </a:ext>
              </a:extLst>
            </p:cNvPr>
            <p:cNvGrpSpPr/>
            <p:nvPr/>
          </p:nvGrpSpPr>
          <p:grpSpPr>
            <a:xfrm>
              <a:off x="6399571" y="2473939"/>
              <a:ext cx="773508" cy="587629"/>
              <a:chOff x="2420810" y="2003711"/>
              <a:chExt cx="773508" cy="587629"/>
            </a:xfrm>
          </p:grpSpPr>
          <p:sp>
            <p:nvSpPr>
              <p:cNvPr id="47" name="Oval 46">
                <a:extLst>
                  <a:ext uri="{FF2B5EF4-FFF2-40B4-BE49-F238E27FC236}">
                    <a16:creationId xmlns:a16="http://schemas.microsoft.com/office/drawing/2014/main" id="{44420FF8-1A8E-4DA1-92FD-AA88489DD5D7}"/>
                  </a:ext>
                </a:extLst>
              </p:cNvPr>
              <p:cNvSpPr/>
              <p:nvPr/>
            </p:nvSpPr>
            <p:spPr>
              <a:xfrm>
                <a:off x="2674350" y="2003711"/>
                <a:ext cx="288055" cy="281175"/>
              </a:xfrm>
              <a:prstGeom prst="ellipse">
                <a:avLst/>
              </a:prstGeom>
              <a:solidFill>
                <a:schemeClr val="accent5">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Oval 47">
                <a:extLst>
                  <a:ext uri="{FF2B5EF4-FFF2-40B4-BE49-F238E27FC236}">
                    <a16:creationId xmlns:a16="http://schemas.microsoft.com/office/drawing/2014/main" id="{F2E08B07-366A-488B-88C9-53C9C9986A6D}"/>
                  </a:ext>
                </a:extLst>
              </p:cNvPr>
              <p:cNvSpPr/>
              <p:nvPr/>
            </p:nvSpPr>
            <p:spPr>
              <a:xfrm>
                <a:off x="2674350" y="2310165"/>
                <a:ext cx="288055" cy="281175"/>
              </a:xfrm>
              <a:prstGeom prst="ellipse">
                <a:avLst/>
              </a:prstGeom>
              <a:solidFill>
                <a:schemeClr val="accent5">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9" name="Oval 48">
                <a:extLst>
                  <a:ext uri="{FF2B5EF4-FFF2-40B4-BE49-F238E27FC236}">
                    <a16:creationId xmlns:a16="http://schemas.microsoft.com/office/drawing/2014/main" id="{11D2401A-8D22-4A57-818F-5ED71C6D6E40}"/>
                  </a:ext>
                </a:extLst>
              </p:cNvPr>
              <p:cNvSpPr/>
              <p:nvPr/>
            </p:nvSpPr>
            <p:spPr>
              <a:xfrm>
                <a:off x="2420810" y="2079911"/>
                <a:ext cx="288055" cy="281175"/>
              </a:xfrm>
              <a:prstGeom prst="ellipse">
                <a:avLst/>
              </a:prstGeom>
              <a:solidFill>
                <a:schemeClr val="accent5">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Oval 49">
                <a:extLst>
                  <a:ext uri="{FF2B5EF4-FFF2-40B4-BE49-F238E27FC236}">
                    <a16:creationId xmlns:a16="http://schemas.microsoft.com/office/drawing/2014/main" id="{29542FE5-459E-4B3C-B524-31C3EAD7B49D}"/>
                  </a:ext>
                </a:extLst>
              </p:cNvPr>
              <p:cNvSpPr/>
              <p:nvPr/>
            </p:nvSpPr>
            <p:spPr>
              <a:xfrm>
                <a:off x="2425810" y="2235332"/>
                <a:ext cx="288055" cy="281175"/>
              </a:xfrm>
              <a:prstGeom prst="ellipse">
                <a:avLst/>
              </a:prstGeom>
              <a:solidFill>
                <a:schemeClr val="accent5">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Oval 50">
                <a:extLst>
                  <a:ext uri="{FF2B5EF4-FFF2-40B4-BE49-F238E27FC236}">
                    <a16:creationId xmlns:a16="http://schemas.microsoft.com/office/drawing/2014/main" id="{4E082821-B1FE-4851-A5DF-D1A6871E120D}"/>
                  </a:ext>
                </a:extLst>
              </p:cNvPr>
              <p:cNvSpPr/>
              <p:nvPr/>
            </p:nvSpPr>
            <p:spPr>
              <a:xfrm>
                <a:off x="2901263" y="2079911"/>
                <a:ext cx="288055" cy="281175"/>
              </a:xfrm>
              <a:prstGeom prst="ellipse">
                <a:avLst/>
              </a:prstGeom>
              <a:solidFill>
                <a:schemeClr val="accent5">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Oval 51">
                <a:extLst>
                  <a:ext uri="{FF2B5EF4-FFF2-40B4-BE49-F238E27FC236}">
                    <a16:creationId xmlns:a16="http://schemas.microsoft.com/office/drawing/2014/main" id="{2B13163D-2597-4DA3-AF35-9FAB4A0CDC60}"/>
                  </a:ext>
                </a:extLst>
              </p:cNvPr>
              <p:cNvSpPr/>
              <p:nvPr/>
            </p:nvSpPr>
            <p:spPr>
              <a:xfrm>
                <a:off x="2906263" y="2251332"/>
                <a:ext cx="288055" cy="281175"/>
              </a:xfrm>
              <a:prstGeom prst="ellipse">
                <a:avLst/>
              </a:prstGeom>
              <a:solidFill>
                <a:schemeClr val="accent5">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53" name="Arrow: Right 52">
            <a:extLst>
              <a:ext uri="{FF2B5EF4-FFF2-40B4-BE49-F238E27FC236}">
                <a16:creationId xmlns:a16="http://schemas.microsoft.com/office/drawing/2014/main" id="{CBB7720D-1BD8-4131-B264-25B8703D09A4}"/>
              </a:ext>
            </a:extLst>
          </p:cNvPr>
          <p:cNvSpPr/>
          <p:nvPr/>
        </p:nvSpPr>
        <p:spPr>
          <a:xfrm>
            <a:off x="1221307" y="2104898"/>
            <a:ext cx="6889758" cy="343501"/>
          </a:xfrm>
          <a:prstGeom prst="rightArrow">
            <a:avLst>
              <a:gd name="adj1" fmla="val 50000"/>
              <a:gd name="adj2" fmla="val 94295"/>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PRODUCT FLOW</a:t>
            </a:r>
          </a:p>
        </p:txBody>
      </p:sp>
      <p:sp>
        <p:nvSpPr>
          <p:cNvPr id="54" name="Oval 53">
            <a:extLst>
              <a:ext uri="{FF2B5EF4-FFF2-40B4-BE49-F238E27FC236}">
                <a16:creationId xmlns:a16="http://schemas.microsoft.com/office/drawing/2014/main" id="{892BC20F-C0B4-437A-B75E-5F66B18AA438}"/>
              </a:ext>
            </a:extLst>
          </p:cNvPr>
          <p:cNvSpPr/>
          <p:nvPr/>
        </p:nvSpPr>
        <p:spPr>
          <a:xfrm>
            <a:off x="1221307" y="914400"/>
            <a:ext cx="6889758" cy="294622"/>
          </a:xfrm>
          <a:prstGeom prst="ellipse">
            <a:avLst/>
          </a:prstGeom>
          <a:solidFill>
            <a:schemeClr val="accent2">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Information Flow</a:t>
            </a:r>
          </a:p>
        </p:txBody>
      </p:sp>
      <p:sp>
        <p:nvSpPr>
          <p:cNvPr id="55" name="Rectangle 54">
            <a:extLst>
              <a:ext uri="{FF2B5EF4-FFF2-40B4-BE49-F238E27FC236}">
                <a16:creationId xmlns:a16="http://schemas.microsoft.com/office/drawing/2014/main" id="{7BDA9297-3521-4E2E-9E4C-09887E28DE8F}"/>
              </a:ext>
            </a:extLst>
          </p:cNvPr>
          <p:cNvSpPr/>
          <p:nvPr/>
        </p:nvSpPr>
        <p:spPr>
          <a:xfrm>
            <a:off x="1221307" y="3002942"/>
            <a:ext cx="6889758" cy="179537"/>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rPr>
              <a:t>CUSTOMER RELATIONSHIP MANAGEMENT</a:t>
            </a:r>
          </a:p>
        </p:txBody>
      </p:sp>
      <p:sp>
        <p:nvSpPr>
          <p:cNvPr id="56" name="Rectangle 55">
            <a:extLst>
              <a:ext uri="{FF2B5EF4-FFF2-40B4-BE49-F238E27FC236}">
                <a16:creationId xmlns:a16="http://schemas.microsoft.com/office/drawing/2014/main" id="{B05CC9E0-0628-4DAB-A9B6-89BBB1E683E0}"/>
              </a:ext>
            </a:extLst>
          </p:cNvPr>
          <p:cNvSpPr/>
          <p:nvPr/>
        </p:nvSpPr>
        <p:spPr>
          <a:xfrm>
            <a:off x="1221307" y="3309988"/>
            <a:ext cx="6889758" cy="179537"/>
          </a:xfrm>
          <a:prstGeom prst="rect">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rPr>
              <a:t>SUPPLIER RELATIONSHIP MANAGEMENT</a:t>
            </a:r>
          </a:p>
        </p:txBody>
      </p:sp>
      <p:sp>
        <p:nvSpPr>
          <p:cNvPr id="57" name="Rectangle 56">
            <a:extLst>
              <a:ext uri="{FF2B5EF4-FFF2-40B4-BE49-F238E27FC236}">
                <a16:creationId xmlns:a16="http://schemas.microsoft.com/office/drawing/2014/main" id="{BD4A5580-7EA7-4E36-AE57-C42B81E2A37A}"/>
              </a:ext>
            </a:extLst>
          </p:cNvPr>
          <p:cNvSpPr/>
          <p:nvPr/>
        </p:nvSpPr>
        <p:spPr>
          <a:xfrm>
            <a:off x="1221307" y="3617034"/>
            <a:ext cx="6889758" cy="179537"/>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rPr>
              <a:t>CUSTOMER SERVICE MANAGEMENT</a:t>
            </a:r>
          </a:p>
        </p:txBody>
      </p:sp>
      <p:sp>
        <p:nvSpPr>
          <p:cNvPr id="58" name="Rectangle 57">
            <a:extLst>
              <a:ext uri="{FF2B5EF4-FFF2-40B4-BE49-F238E27FC236}">
                <a16:creationId xmlns:a16="http://schemas.microsoft.com/office/drawing/2014/main" id="{DADD680F-861E-43C3-B836-59621310F038}"/>
              </a:ext>
            </a:extLst>
          </p:cNvPr>
          <p:cNvSpPr/>
          <p:nvPr/>
        </p:nvSpPr>
        <p:spPr>
          <a:xfrm>
            <a:off x="1221307" y="3924080"/>
            <a:ext cx="6889758" cy="179537"/>
          </a:xfrm>
          <a:prstGeom prst="rect">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rPr>
              <a:t>DEMAND MANAGEMENT</a:t>
            </a:r>
          </a:p>
        </p:txBody>
      </p:sp>
      <p:sp>
        <p:nvSpPr>
          <p:cNvPr id="59" name="Rectangle 58">
            <a:extLst>
              <a:ext uri="{FF2B5EF4-FFF2-40B4-BE49-F238E27FC236}">
                <a16:creationId xmlns:a16="http://schemas.microsoft.com/office/drawing/2014/main" id="{0DDC9A80-48E1-49A7-809C-872640FF3676}"/>
              </a:ext>
            </a:extLst>
          </p:cNvPr>
          <p:cNvSpPr/>
          <p:nvPr/>
        </p:nvSpPr>
        <p:spPr>
          <a:xfrm>
            <a:off x="1221307" y="4231126"/>
            <a:ext cx="6889758" cy="179537"/>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rPr>
              <a:t>ORDER FULFILLMENT</a:t>
            </a:r>
          </a:p>
        </p:txBody>
      </p:sp>
      <p:sp>
        <p:nvSpPr>
          <p:cNvPr id="60" name="Rectangle 59">
            <a:extLst>
              <a:ext uri="{FF2B5EF4-FFF2-40B4-BE49-F238E27FC236}">
                <a16:creationId xmlns:a16="http://schemas.microsoft.com/office/drawing/2014/main" id="{6C1D9CDD-77B9-4EFE-8A33-A87DB253D58E}"/>
              </a:ext>
            </a:extLst>
          </p:cNvPr>
          <p:cNvSpPr/>
          <p:nvPr/>
        </p:nvSpPr>
        <p:spPr>
          <a:xfrm>
            <a:off x="1221307" y="4538172"/>
            <a:ext cx="6889758" cy="179537"/>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rPr>
              <a:t>MANUFACTURING FLOW MANAGEMENT</a:t>
            </a:r>
          </a:p>
        </p:txBody>
      </p:sp>
      <p:sp>
        <p:nvSpPr>
          <p:cNvPr id="61" name="Rectangle 60">
            <a:extLst>
              <a:ext uri="{FF2B5EF4-FFF2-40B4-BE49-F238E27FC236}">
                <a16:creationId xmlns:a16="http://schemas.microsoft.com/office/drawing/2014/main" id="{FA0B3823-3432-4837-A0DC-6B247EEA61C3}"/>
              </a:ext>
            </a:extLst>
          </p:cNvPr>
          <p:cNvSpPr/>
          <p:nvPr/>
        </p:nvSpPr>
        <p:spPr>
          <a:xfrm>
            <a:off x="1221307" y="4845218"/>
            <a:ext cx="6889758" cy="179537"/>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rPr>
              <a:t>PRODUCT DEVELOPMENT AND COMMERCIALIZATION</a:t>
            </a:r>
          </a:p>
        </p:txBody>
      </p:sp>
      <p:sp>
        <p:nvSpPr>
          <p:cNvPr id="62" name="Rectangle 61">
            <a:extLst>
              <a:ext uri="{FF2B5EF4-FFF2-40B4-BE49-F238E27FC236}">
                <a16:creationId xmlns:a16="http://schemas.microsoft.com/office/drawing/2014/main" id="{86F29EC0-61B0-43F6-980D-74E350306ED4}"/>
              </a:ext>
            </a:extLst>
          </p:cNvPr>
          <p:cNvSpPr/>
          <p:nvPr/>
        </p:nvSpPr>
        <p:spPr>
          <a:xfrm>
            <a:off x="1221307" y="5152263"/>
            <a:ext cx="6889758" cy="179537"/>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rPr>
              <a:t>RETURNS MANAGEMENT</a:t>
            </a:r>
          </a:p>
        </p:txBody>
      </p:sp>
      <p:sp>
        <p:nvSpPr>
          <p:cNvPr id="63" name="TextBox 62">
            <a:extLst>
              <a:ext uri="{FF2B5EF4-FFF2-40B4-BE49-F238E27FC236}">
                <a16:creationId xmlns:a16="http://schemas.microsoft.com/office/drawing/2014/main" id="{8A94524A-0CCF-472C-ACA2-AEB545F638A0}"/>
              </a:ext>
            </a:extLst>
          </p:cNvPr>
          <p:cNvSpPr txBox="1"/>
          <p:nvPr/>
        </p:nvSpPr>
        <p:spPr>
          <a:xfrm>
            <a:off x="1192725" y="1565450"/>
            <a:ext cx="956747" cy="430887"/>
          </a:xfrm>
          <a:prstGeom prst="rect">
            <a:avLst/>
          </a:prstGeom>
          <a:noFill/>
        </p:spPr>
        <p:txBody>
          <a:bodyPr wrap="square" rtlCol="0" anchor="ctr">
            <a:spAutoFit/>
          </a:bodyPr>
          <a:lstStyle/>
          <a:p>
            <a:pPr algn="ctr">
              <a:spcAft>
                <a:spcPts val="600"/>
              </a:spcAft>
            </a:pPr>
            <a:r>
              <a:rPr lang="en-US" sz="1100" b="1" dirty="0">
                <a:ea typeface="Verdana" pitchFamily="34" charset="0"/>
                <a:cs typeface="Verdana" pitchFamily="34" charset="0"/>
              </a:rPr>
              <a:t>Tier 2 Supplier</a:t>
            </a:r>
          </a:p>
        </p:txBody>
      </p:sp>
      <p:sp>
        <p:nvSpPr>
          <p:cNvPr id="64" name="TextBox 63">
            <a:extLst>
              <a:ext uri="{FF2B5EF4-FFF2-40B4-BE49-F238E27FC236}">
                <a16:creationId xmlns:a16="http://schemas.microsoft.com/office/drawing/2014/main" id="{BF051537-5728-42BE-BE1D-74AE9B41E656}"/>
              </a:ext>
            </a:extLst>
          </p:cNvPr>
          <p:cNvSpPr txBox="1"/>
          <p:nvPr/>
        </p:nvSpPr>
        <p:spPr>
          <a:xfrm>
            <a:off x="2083741" y="1565450"/>
            <a:ext cx="956747" cy="430887"/>
          </a:xfrm>
          <a:prstGeom prst="rect">
            <a:avLst/>
          </a:prstGeom>
          <a:noFill/>
        </p:spPr>
        <p:txBody>
          <a:bodyPr wrap="square" rtlCol="0" anchor="ctr">
            <a:spAutoFit/>
          </a:bodyPr>
          <a:lstStyle/>
          <a:p>
            <a:pPr algn="ctr">
              <a:spcAft>
                <a:spcPts val="600"/>
              </a:spcAft>
            </a:pPr>
            <a:r>
              <a:rPr lang="en-US" sz="1100" b="1" dirty="0">
                <a:ea typeface="Verdana" pitchFamily="34" charset="0"/>
                <a:cs typeface="Verdana" pitchFamily="34" charset="0"/>
              </a:rPr>
              <a:t>Tier 1 Supplier</a:t>
            </a:r>
          </a:p>
        </p:txBody>
      </p:sp>
      <p:sp>
        <p:nvSpPr>
          <p:cNvPr id="65" name="TextBox 64">
            <a:extLst>
              <a:ext uri="{FF2B5EF4-FFF2-40B4-BE49-F238E27FC236}">
                <a16:creationId xmlns:a16="http://schemas.microsoft.com/office/drawing/2014/main" id="{3E96A8FF-EDB1-402A-ABAE-8DE19763398B}"/>
              </a:ext>
            </a:extLst>
          </p:cNvPr>
          <p:cNvSpPr txBox="1"/>
          <p:nvPr/>
        </p:nvSpPr>
        <p:spPr>
          <a:xfrm>
            <a:off x="4087354" y="1487298"/>
            <a:ext cx="1157664" cy="221114"/>
          </a:xfrm>
          <a:prstGeom prst="rect">
            <a:avLst/>
          </a:prstGeom>
          <a:noFill/>
        </p:spPr>
        <p:txBody>
          <a:bodyPr wrap="square" rtlCol="0" anchor="ctr">
            <a:spAutoFit/>
          </a:bodyPr>
          <a:lstStyle/>
          <a:p>
            <a:pPr algn="ctr">
              <a:spcAft>
                <a:spcPts val="600"/>
              </a:spcAft>
            </a:pPr>
            <a:r>
              <a:rPr lang="en-US" sz="1100" b="1" dirty="0">
                <a:ea typeface="Verdana" pitchFamily="34" charset="0"/>
                <a:cs typeface="Verdana" pitchFamily="34" charset="0"/>
              </a:rPr>
              <a:t>Manufacturer</a:t>
            </a:r>
          </a:p>
        </p:txBody>
      </p:sp>
      <p:sp>
        <p:nvSpPr>
          <p:cNvPr id="66" name="TextBox 65">
            <a:extLst>
              <a:ext uri="{FF2B5EF4-FFF2-40B4-BE49-F238E27FC236}">
                <a16:creationId xmlns:a16="http://schemas.microsoft.com/office/drawing/2014/main" id="{C0B417BA-D8D2-4C06-A244-9B23988B7926}"/>
              </a:ext>
            </a:extLst>
          </p:cNvPr>
          <p:cNvSpPr txBox="1"/>
          <p:nvPr/>
        </p:nvSpPr>
        <p:spPr>
          <a:xfrm>
            <a:off x="6324352" y="1650088"/>
            <a:ext cx="956747" cy="261610"/>
          </a:xfrm>
          <a:prstGeom prst="rect">
            <a:avLst/>
          </a:prstGeom>
          <a:noFill/>
        </p:spPr>
        <p:txBody>
          <a:bodyPr wrap="square" rtlCol="0" anchor="ctr">
            <a:spAutoFit/>
          </a:bodyPr>
          <a:lstStyle/>
          <a:p>
            <a:pPr algn="ctr">
              <a:spcAft>
                <a:spcPts val="600"/>
              </a:spcAft>
            </a:pPr>
            <a:r>
              <a:rPr lang="en-US" sz="1100" b="1" dirty="0">
                <a:ea typeface="Verdana" pitchFamily="34" charset="0"/>
                <a:cs typeface="Verdana" pitchFamily="34" charset="0"/>
              </a:rPr>
              <a:t>Customer</a:t>
            </a:r>
          </a:p>
        </p:txBody>
      </p:sp>
      <p:sp>
        <p:nvSpPr>
          <p:cNvPr id="67" name="TextBox 66">
            <a:extLst>
              <a:ext uri="{FF2B5EF4-FFF2-40B4-BE49-F238E27FC236}">
                <a16:creationId xmlns:a16="http://schemas.microsoft.com/office/drawing/2014/main" id="{E3B3FE39-D746-411A-8338-E934904E3732}"/>
              </a:ext>
            </a:extLst>
          </p:cNvPr>
          <p:cNvSpPr txBox="1"/>
          <p:nvPr/>
        </p:nvSpPr>
        <p:spPr>
          <a:xfrm>
            <a:off x="7192386" y="1565450"/>
            <a:ext cx="887479" cy="430887"/>
          </a:xfrm>
          <a:prstGeom prst="rect">
            <a:avLst/>
          </a:prstGeom>
          <a:noFill/>
        </p:spPr>
        <p:txBody>
          <a:bodyPr wrap="square" rtlCol="0" anchor="ctr">
            <a:spAutoFit/>
          </a:bodyPr>
          <a:lstStyle/>
          <a:p>
            <a:pPr algn="ctr">
              <a:spcAft>
                <a:spcPts val="600"/>
              </a:spcAft>
            </a:pPr>
            <a:r>
              <a:rPr lang="en-US" sz="1100" b="1" dirty="0">
                <a:ea typeface="Verdana" pitchFamily="34" charset="0"/>
                <a:cs typeface="Verdana" pitchFamily="34" charset="0"/>
              </a:rPr>
              <a:t>Consumer/End User</a:t>
            </a:r>
          </a:p>
        </p:txBody>
      </p:sp>
      <p:cxnSp>
        <p:nvCxnSpPr>
          <p:cNvPr id="68" name="Straight Arrow Connector 67">
            <a:extLst>
              <a:ext uri="{FF2B5EF4-FFF2-40B4-BE49-F238E27FC236}">
                <a16:creationId xmlns:a16="http://schemas.microsoft.com/office/drawing/2014/main" id="{2F08C236-538C-4B71-8964-AB5EBDFA641F}"/>
              </a:ext>
            </a:extLst>
          </p:cNvPr>
          <p:cNvCxnSpPr>
            <a:cxnSpLocks/>
            <a:endCxn id="65" idx="0"/>
          </p:cNvCxnSpPr>
          <p:nvPr/>
        </p:nvCxnSpPr>
        <p:spPr>
          <a:xfrm>
            <a:off x="4666186" y="1239957"/>
            <a:ext cx="0" cy="247341"/>
          </a:xfrm>
          <a:prstGeom prst="straightConnector1">
            <a:avLst/>
          </a:prstGeom>
          <a:ln w="222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85B8F57B-E55C-47D8-B663-BC7419458C8D}"/>
              </a:ext>
            </a:extLst>
          </p:cNvPr>
          <p:cNvCxnSpPr>
            <a:cxnSpLocks/>
            <a:endCxn id="63" idx="0"/>
          </p:cNvCxnSpPr>
          <p:nvPr/>
        </p:nvCxnSpPr>
        <p:spPr>
          <a:xfrm flipH="1">
            <a:off x="1671099" y="1199169"/>
            <a:ext cx="148790" cy="366281"/>
          </a:xfrm>
          <a:prstGeom prst="straightConnector1">
            <a:avLst/>
          </a:prstGeom>
          <a:ln w="222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74696853-2C85-4B64-8E95-7A1064A7BABA}"/>
              </a:ext>
            </a:extLst>
          </p:cNvPr>
          <p:cNvCxnSpPr>
            <a:cxnSpLocks/>
            <a:endCxn id="64" idx="0"/>
          </p:cNvCxnSpPr>
          <p:nvPr/>
        </p:nvCxnSpPr>
        <p:spPr>
          <a:xfrm>
            <a:off x="2562115" y="1199169"/>
            <a:ext cx="0" cy="366281"/>
          </a:xfrm>
          <a:prstGeom prst="straightConnector1">
            <a:avLst/>
          </a:prstGeom>
          <a:ln w="222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0D06F77B-FA37-4AE7-81E5-776710CB3A7B}"/>
              </a:ext>
            </a:extLst>
          </p:cNvPr>
          <p:cNvCxnSpPr>
            <a:cxnSpLocks/>
            <a:endCxn id="66" idx="0"/>
          </p:cNvCxnSpPr>
          <p:nvPr/>
        </p:nvCxnSpPr>
        <p:spPr>
          <a:xfrm>
            <a:off x="6687626" y="1199169"/>
            <a:ext cx="115100" cy="450919"/>
          </a:xfrm>
          <a:prstGeom prst="straightConnector1">
            <a:avLst/>
          </a:prstGeom>
          <a:ln w="222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20944913-0A27-4690-BA0C-FF711A770BF9}"/>
              </a:ext>
            </a:extLst>
          </p:cNvPr>
          <p:cNvCxnSpPr>
            <a:cxnSpLocks/>
            <a:endCxn id="67" idx="0"/>
          </p:cNvCxnSpPr>
          <p:nvPr/>
        </p:nvCxnSpPr>
        <p:spPr>
          <a:xfrm>
            <a:off x="7467600" y="1199169"/>
            <a:ext cx="168526" cy="366281"/>
          </a:xfrm>
          <a:prstGeom prst="straightConnector1">
            <a:avLst/>
          </a:prstGeom>
          <a:ln w="222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E39A0312-A9F3-41A5-B2C1-96821327FA20}"/>
              </a:ext>
            </a:extLst>
          </p:cNvPr>
          <p:cNvSpPr txBox="1"/>
          <p:nvPr/>
        </p:nvSpPr>
        <p:spPr>
          <a:xfrm rot="16200000">
            <a:off x="-714568" y="3665673"/>
            <a:ext cx="3425027" cy="307777"/>
          </a:xfrm>
          <a:prstGeom prst="rect">
            <a:avLst/>
          </a:prstGeom>
          <a:noFill/>
        </p:spPr>
        <p:txBody>
          <a:bodyPr wrap="square" rtlCol="0" anchor="ctr">
            <a:spAutoFit/>
          </a:bodyPr>
          <a:lstStyle/>
          <a:p>
            <a:pPr algn="ctr">
              <a:spcAft>
                <a:spcPts val="600"/>
              </a:spcAft>
            </a:pPr>
            <a:r>
              <a:rPr lang="en-US" sz="1400" b="1" dirty="0">
                <a:ea typeface="Verdana" pitchFamily="34" charset="0"/>
                <a:cs typeface="Verdana" pitchFamily="34" charset="0"/>
              </a:rPr>
              <a:t>Supply Chain Management Process</a:t>
            </a:r>
          </a:p>
        </p:txBody>
      </p:sp>
      <p:sp>
        <p:nvSpPr>
          <p:cNvPr id="74" name="TextBox 73">
            <a:extLst>
              <a:ext uri="{FF2B5EF4-FFF2-40B4-BE49-F238E27FC236}">
                <a16:creationId xmlns:a16="http://schemas.microsoft.com/office/drawing/2014/main" id="{ABFB3A66-EDAE-49EC-8348-FBA5D39A87BC}"/>
              </a:ext>
            </a:extLst>
          </p:cNvPr>
          <p:cNvSpPr txBox="1"/>
          <p:nvPr/>
        </p:nvSpPr>
        <p:spPr>
          <a:xfrm>
            <a:off x="1151834" y="5922006"/>
            <a:ext cx="7529283" cy="215444"/>
          </a:xfrm>
          <a:prstGeom prst="rect">
            <a:avLst/>
          </a:prstGeom>
          <a:noFill/>
        </p:spPr>
        <p:txBody>
          <a:bodyPr wrap="square" rtlCol="0" anchor="ctr">
            <a:spAutoFit/>
          </a:bodyPr>
          <a:lstStyle/>
          <a:p>
            <a:pPr>
              <a:spcAft>
                <a:spcPts val="600"/>
              </a:spcAft>
            </a:pPr>
            <a:r>
              <a:rPr lang="en-US" sz="800" dirty="0">
                <a:ea typeface="Verdana" pitchFamily="34" charset="0"/>
                <a:cs typeface="Verdana" pitchFamily="34" charset="0"/>
              </a:rPr>
              <a:t>© Supply Chain Management Institute. Source:</a:t>
            </a:r>
            <a:r>
              <a:rPr lang="en-US" sz="800" i="1" dirty="0">
                <a:ea typeface="Verdana" pitchFamily="34" charset="0"/>
                <a:cs typeface="Verdana" pitchFamily="34" charset="0"/>
              </a:rPr>
              <a:t> Supply Chain Management: Processes, Partnerships, Performance, </a:t>
            </a:r>
            <a:r>
              <a:rPr lang="en-US" sz="800" dirty="0">
                <a:ea typeface="Verdana" pitchFamily="34" charset="0"/>
                <a:cs typeface="Verdana" pitchFamily="34" charset="0"/>
              </a:rPr>
              <a:t>p. 3.</a:t>
            </a:r>
          </a:p>
        </p:txBody>
      </p:sp>
    </p:spTree>
    <p:extLst>
      <p:ext uri="{BB962C8B-B14F-4D97-AF65-F5344CB8AC3E}">
        <p14:creationId xmlns:p14="http://schemas.microsoft.com/office/powerpoint/2010/main" val="2773656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2800" dirty="0"/>
              <a:t>Supplier Management Starts with Business Requirements</a:t>
            </a:r>
          </a:p>
        </p:txBody>
      </p:sp>
      <p:pic>
        <p:nvPicPr>
          <p:cNvPr id="10242" name="Picture 2" descr="https://scm.ncsu.edu/as/scm/i/channels/articles/scm/business-requirements-procurement-process.gif"/>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084263" y="1452563"/>
            <a:ext cx="6356349" cy="476726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478212" y="6219825"/>
            <a:ext cx="5132388" cy="369332"/>
          </a:xfrm>
          <a:prstGeom prst="rect">
            <a:avLst/>
          </a:prstGeom>
          <a:noFill/>
        </p:spPr>
        <p:txBody>
          <a:bodyPr wrap="square" rtlCol="0">
            <a:spAutoFit/>
          </a:bodyPr>
          <a:lstStyle/>
          <a:p>
            <a:pPr>
              <a:spcAft>
                <a:spcPts val="600"/>
              </a:spcAft>
            </a:pPr>
            <a:r>
              <a:rPr lang="en-US" sz="900" dirty="0">
                <a:ea typeface="Verdana" pitchFamily="34" charset="0"/>
                <a:cs typeface="Verdana" pitchFamily="34" charset="0"/>
              </a:rPr>
              <a:t>Handfield, Robert, “The Procurement Process – Creating a Sourcing Plan: Procurement : A Tutorial” </a:t>
            </a:r>
            <a:r>
              <a:rPr lang="en-US" sz="900" i="1" dirty="0">
                <a:ea typeface="Verdana" pitchFamily="34" charset="0"/>
                <a:cs typeface="Verdana" pitchFamily="34" charset="0"/>
              </a:rPr>
              <a:t>North Carolina State University Supply Chain Resource Cooperative</a:t>
            </a:r>
            <a:r>
              <a:rPr lang="en-US" sz="900" dirty="0">
                <a:ea typeface="Verdana" pitchFamily="34" charset="0"/>
                <a:cs typeface="Verdana" pitchFamily="34" charset="0"/>
              </a:rPr>
              <a:t>, 26 Jan 2011.</a:t>
            </a:r>
          </a:p>
        </p:txBody>
      </p:sp>
    </p:spTree>
    <p:extLst>
      <p:ext uri="{BB962C8B-B14F-4D97-AF65-F5344CB8AC3E}">
        <p14:creationId xmlns:p14="http://schemas.microsoft.com/office/powerpoint/2010/main" val="1873022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Spectrum of “Demand Management”</a:t>
            </a:r>
            <a:endParaRPr lang="en-US" dirty="0"/>
          </a:p>
        </p:txBody>
      </p:sp>
      <p:sp>
        <p:nvSpPr>
          <p:cNvPr id="3" name="Content Placeholder 2">
            <a:extLst>
              <a:ext uri="{FF2B5EF4-FFF2-40B4-BE49-F238E27FC236}">
                <a16:creationId xmlns:a16="http://schemas.microsoft.com/office/drawing/2014/main" id="{825F2C02-75AA-4491-A82F-1B335C3A2F67}"/>
              </a:ext>
            </a:extLst>
          </p:cNvPr>
          <p:cNvSpPr>
            <a:spLocks noGrp="1"/>
          </p:cNvSpPr>
          <p:nvPr>
            <p:ph idx="1"/>
          </p:nvPr>
        </p:nvSpPr>
        <p:spPr/>
        <p:txBody>
          <a:bodyPr/>
          <a:lstStyle/>
          <a:p>
            <a:endParaRPr lang="en-US"/>
          </a:p>
        </p:txBody>
      </p:sp>
      <p:sp>
        <p:nvSpPr>
          <p:cNvPr id="32" name="Footer Placeholder 3"/>
          <p:cNvSpPr txBox="1">
            <a:spLocks/>
          </p:cNvSpPr>
          <p:nvPr/>
        </p:nvSpPr>
        <p:spPr>
          <a:xfrm>
            <a:off x="3352800" y="5791200"/>
            <a:ext cx="2723104" cy="43784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dirty="0"/>
              <a:t>Draft Strategy</a:t>
            </a:r>
          </a:p>
        </p:txBody>
      </p:sp>
      <p:sp>
        <p:nvSpPr>
          <p:cNvPr id="33" name="Rectangle 2"/>
          <p:cNvSpPr>
            <a:spLocks noChangeArrowheads="1"/>
          </p:cNvSpPr>
          <p:nvPr/>
        </p:nvSpPr>
        <p:spPr bwMode="auto">
          <a:xfrm>
            <a:off x="463550" y="2368550"/>
            <a:ext cx="5075961" cy="2614892"/>
          </a:xfrm>
          <a:prstGeom prst="rect">
            <a:avLst/>
          </a:prstGeom>
          <a:gradFill rotWithShape="0">
            <a:gsLst>
              <a:gs pos="0">
                <a:schemeClr val="accent1"/>
              </a:gs>
              <a:gs pos="100000">
                <a:schemeClr val="bg1"/>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Freeform 3"/>
          <p:cNvSpPr>
            <a:spLocks/>
          </p:cNvSpPr>
          <p:nvPr/>
        </p:nvSpPr>
        <p:spPr bwMode="auto">
          <a:xfrm>
            <a:off x="4256088" y="1477963"/>
            <a:ext cx="4811712" cy="4237037"/>
          </a:xfrm>
          <a:custGeom>
            <a:avLst/>
            <a:gdLst>
              <a:gd name="T0" fmla="*/ 957 w 3223"/>
              <a:gd name="T1" fmla="*/ 72 h 2787"/>
              <a:gd name="T2" fmla="*/ 886 w 3223"/>
              <a:gd name="T3" fmla="*/ 186 h 2787"/>
              <a:gd name="T4" fmla="*/ 800 w 3223"/>
              <a:gd name="T5" fmla="*/ 286 h 2787"/>
              <a:gd name="T6" fmla="*/ 686 w 3223"/>
              <a:gd name="T7" fmla="*/ 372 h 2787"/>
              <a:gd name="T8" fmla="*/ 614 w 3223"/>
              <a:gd name="T9" fmla="*/ 543 h 2787"/>
              <a:gd name="T10" fmla="*/ 614 w 3223"/>
              <a:gd name="T11" fmla="*/ 686 h 2787"/>
              <a:gd name="T12" fmla="*/ 586 w 3223"/>
              <a:gd name="T13" fmla="*/ 843 h 2787"/>
              <a:gd name="T14" fmla="*/ 586 w 3223"/>
              <a:gd name="T15" fmla="*/ 1015 h 2787"/>
              <a:gd name="T16" fmla="*/ 514 w 3223"/>
              <a:gd name="T17" fmla="*/ 1158 h 2787"/>
              <a:gd name="T18" fmla="*/ 386 w 3223"/>
              <a:gd name="T19" fmla="*/ 1200 h 2787"/>
              <a:gd name="T20" fmla="*/ 229 w 3223"/>
              <a:gd name="T21" fmla="*/ 1358 h 2787"/>
              <a:gd name="T22" fmla="*/ 157 w 3223"/>
              <a:gd name="T23" fmla="*/ 1486 h 2787"/>
              <a:gd name="T24" fmla="*/ 57 w 3223"/>
              <a:gd name="T25" fmla="*/ 1586 h 2787"/>
              <a:gd name="T26" fmla="*/ 0 w 3223"/>
              <a:gd name="T27" fmla="*/ 1758 h 2787"/>
              <a:gd name="T28" fmla="*/ 0 w 3223"/>
              <a:gd name="T29" fmla="*/ 2001 h 2787"/>
              <a:gd name="T30" fmla="*/ 15 w 3223"/>
              <a:gd name="T31" fmla="*/ 2172 h 2787"/>
              <a:gd name="T32" fmla="*/ 200 w 3223"/>
              <a:gd name="T33" fmla="*/ 2415 h 2787"/>
              <a:gd name="T34" fmla="*/ 514 w 3223"/>
              <a:gd name="T35" fmla="*/ 2558 h 2787"/>
              <a:gd name="T36" fmla="*/ 786 w 3223"/>
              <a:gd name="T37" fmla="*/ 2586 h 2787"/>
              <a:gd name="T38" fmla="*/ 1043 w 3223"/>
              <a:gd name="T39" fmla="*/ 2644 h 2787"/>
              <a:gd name="T40" fmla="*/ 1286 w 3223"/>
              <a:gd name="T41" fmla="*/ 2729 h 2787"/>
              <a:gd name="T42" fmla="*/ 1628 w 3223"/>
              <a:gd name="T43" fmla="*/ 2786 h 2787"/>
              <a:gd name="T44" fmla="*/ 1985 w 3223"/>
              <a:gd name="T45" fmla="*/ 2786 h 2787"/>
              <a:gd name="T46" fmla="*/ 2399 w 3223"/>
              <a:gd name="T47" fmla="*/ 2729 h 2787"/>
              <a:gd name="T48" fmla="*/ 2542 w 3223"/>
              <a:gd name="T49" fmla="*/ 2644 h 2787"/>
              <a:gd name="T50" fmla="*/ 2671 w 3223"/>
              <a:gd name="T51" fmla="*/ 2515 h 2787"/>
              <a:gd name="T52" fmla="*/ 2742 w 3223"/>
              <a:gd name="T53" fmla="*/ 2372 h 2787"/>
              <a:gd name="T54" fmla="*/ 2785 w 3223"/>
              <a:gd name="T55" fmla="*/ 2172 h 2787"/>
              <a:gd name="T56" fmla="*/ 2928 w 3223"/>
              <a:gd name="T57" fmla="*/ 2029 h 2787"/>
              <a:gd name="T58" fmla="*/ 3099 w 3223"/>
              <a:gd name="T59" fmla="*/ 1915 h 2787"/>
              <a:gd name="T60" fmla="*/ 3156 w 3223"/>
              <a:gd name="T61" fmla="*/ 1786 h 2787"/>
              <a:gd name="T62" fmla="*/ 3171 w 3223"/>
              <a:gd name="T63" fmla="*/ 1615 h 2787"/>
              <a:gd name="T64" fmla="*/ 3213 w 3223"/>
              <a:gd name="T65" fmla="*/ 1443 h 2787"/>
              <a:gd name="T66" fmla="*/ 3222 w 3223"/>
              <a:gd name="T67" fmla="*/ 1286 h 2787"/>
              <a:gd name="T68" fmla="*/ 3222 w 3223"/>
              <a:gd name="T69" fmla="*/ 1172 h 2787"/>
              <a:gd name="T70" fmla="*/ 3222 w 3223"/>
              <a:gd name="T71" fmla="*/ 1129 h 2787"/>
              <a:gd name="T72" fmla="*/ 3222 w 3223"/>
              <a:gd name="T73" fmla="*/ 1086 h 2787"/>
              <a:gd name="T74" fmla="*/ 3222 w 3223"/>
              <a:gd name="T75" fmla="*/ 986 h 2787"/>
              <a:gd name="T76" fmla="*/ 3222 w 3223"/>
              <a:gd name="T77" fmla="*/ 857 h 2787"/>
              <a:gd name="T78" fmla="*/ 3199 w 3223"/>
              <a:gd name="T79" fmla="*/ 686 h 2787"/>
              <a:gd name="T80" fmla="*/ 3099 w 3223"/>
              <a:gd name="T81" fmla="*/ 557 h 2787"/>
              <a:gd name="T82" fmla="*/ 2928 w 3223"/>
              <a:gd name="T83" fmla="*/ 500 h 2787"/>
              <a:gd name="T84" fmla="*/ 2728 w 3223"/>
              <a:gd name="T85" fmla="*/ 372 h 2787"/>
              <a:gd name="T86" fmla="*/ 2585 w 3223"/>
              <a:gd name="T87" fmla="*/ 243 h 2787"/>
              <a:gd name="T88" fmla="*/ 2385 w 3223"/>
              <a:gd name="T89" fmla="*/ 186 h 2787"/>
              <a:gd name="T90" fmla="*/ 2214 w 3223"/>
              <a:gd name="T91" fmla="*/ 172 h 2787"/>
              <a:gd name="T92" fmla="*/ 2071 w 3223"/>
              <a:gd name="T93" fmla="*/ 143 h 2787"/>
              <a:gd name="T94" fmla="*/ 1814 w 3223"/>
              <a:gd name="T95" fmla="*/ 114 h 2787"/>
              <a:gd name="T96" fmla="*/ 1600 w 3223"/>
              <a:gd name="T97" fmla="*/ 100 h 2787"/>
              <a:gd name="T98" fmla="*/ 1428 w 3223"/>
              <a:gd name="T99" fmla="*/ 57 h 2787"/>
              <a:gd name="T100" fmla="*/ 1228 w 3223"/>
              <a:gd name="T101" fmla="*/ 14 h 2787"/>
              <a:gd name="T102" fmla="*/ 1071 w 3223"/>
              <a:gd name="T103" fmla="*/ 0 h 2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23" h="2787">
                <a:moveTo>
                  <a:pt x="1111" y="77"/>
                </a:moveTo>
                <a:lnTo>
                  <a:pt x="1028" y="72"/>
                </a:lnTo>
                <a:lnTo>
                  <a:pt x="957" y="72"/>
                </a:lnTo>
                <a:lnTo>
                  <a:pt x="914" y="86"/>
                </a:lnTo>
                <a:lnTo>
                  <a:pt x="900" y="143"/>
                </a:lnTo>
                <a:lnTo>
                  <a:pt x="886" y="186"/>
                </a:lnTo>
                <a:lnTo>
                  <a:pt x="857" y="243"/>
                </a:lnTo>
                <a:lnTo>
                  <a:pt x="843" y="286"/>
                </a:lnTo>
                <a:lnTo>
                  <a:pt x="800" y="286"/>
                </a:lnTo>
                <a:lnTo>
                  <a:pt x="757" y="286"/>
                </a:lnTo>
                <a:lnTo>
                  <a:pt x="714" y="315"/>
                </a:lnTo>
                <a:lnTo>
                  <a:pt x="686" y="372"/>
                </a:lnTo>
                <a:lnTo>
                  <a:pt x="671" y="443"/>
                </a:lnTo>
                <a:lnTo>
                  <a:pt x="629" y="486"/>
                </a:lnTo>
                <a:lnTo>
                  <a:pt x="614" y="543"/>
                </a:lnTo>
                <a:lnTo>
                  <a:pt x="614" y="586"/>
                </a:lnTo>
                <a:lnTo>
                  <a:pt x="614" y="643"/>
                </a:lnTo>
                <a:lnTo>
                  <a:pt x="614" y="686"/>
                </a:lnTo>
                <a:lnTo>
                  <a:pt x="586" y="729"/>
                </a:lnTo>
                <a:lnTo>
                  <a:pt x="571" y="772"/>
                </a:lnTo>
                <a:lnTo>
                  <a:pt x="586" y="843"/>
                </a:lnTo>
                <a:lnTo>
                  <a:pt x="586" y="886"/>
                </a:lnTo>
                <a:lnTo>
                  <a:pt x="586" y="943"/>
                </a:lnTo>
                <a:lnTo>
                  <a:pt x="586" y="1015"/>
                </a:lnTo>
                <a:lnTo>
                  <a:pt x="586" y="1058"/>
                </a:lnTo>
                <a:lnTo>
                  <a:pt x="586" y="1115"/>
                </a:lnTo>
                <a:lnTo>
                  <a:pt x="514" y="1158"/>
                </a:lnTo>
                <a:lnTo>
                  <a:pt x="472" y="1172"/>
                </a:lnTo>
                <a:lnTo>
                  <a:pt x="429" y="1186"/>
                </a:lnTo>
                <a:lnTo>
                  <a:pt x="386" y="1200"/>
                </a:lnTo>
                <a:lnTo>
                  <a:pt x="314" y="1243"/>
                </a:lnTo>
                <a:lnTo>
                  <a:pt x="272" y="1286"/>
                </a:lnTo>
                <a:lnTo>
                  <a:pt x="229" y="1358"/>
                </a:lnTo>
                <a:lnTo>
                  <a:pt x="214" y="1415"/>
                </a:lnTo>
                <a:lnTo>
                  <a:pt x="200" y="1472"/>
                </a:lnTo>
                <a:lnTo>
                  <a:pt x="157" y="1486"/>
                </a:lnTo>
                <a:lnTo>
                  <a:pt x="115" y="1529"/>
                </a:lnTo>
                <a:lnTo>
                  <a:pt x="72" y="1543"/>
                </a:lnTo>
                <a:lnTo>
                  <a:pt x="57" y="1586"/>
                </a:lnTo>
                <a:lnTo>
                  <a:pt x="43" y="1629"/>
                </a:lnTo>
                <a:lnTo>
                  <a:pt x="15" y="1672"/>
                </a:lnTo>
                <a:lnTo>
                  <a:pt x="0" y="1758"/>
                </a:lnTo>
                <a:lnTo>
                  <a:pt x="0" y="1829"/>
                </a:lnTo>
                <a:lnTo>
                  <a:pt x="0" y="1901"/>
                </a:lnTo>
                <a:lnTo>
                  <a:pt x="0" y="2001"/>
                </a:lnTo>
                <a:lnTo>
                  <a:pt x="0" y="2072"/>
                </a:lnTo>
                <a:lnTo>
                  <a:pt x="15" y="2115"/>
                </a:lnTo>
                <a:lnTo>
                  <a:pt x="15" y="2172"/>
                </a:lnTo>
                <a:lnTo>
                  <a:pt x="29" y="2215"/>
                </a:lnTo>
                <a:lnTo>
                  <a:pt x="100" y="2315"/>
                </a:lnTo>
                <a:lnTo>
                  <a:pt x="200" y="2415"/>
                </a:lnTo>
                <a:lnTo>
                  <a:pt x="314" y="2472"/>
                </a:lnTo>
                <a:lnTo>
                  <a:pt x="414" y="2515"/>
                </a:lnTo>
                <a:lnTo>
                  <a:pt x="514" y="2558"/>
                </a:lnTo>
                <a:lnTo>
                  <a:pt x="657" y="2558"/>
                </a:lnTo>
                <a:lnTo>
                  <a:pt x="729" y="2558"/>
                </a:lnTo>
                <a:lnTo>
                  <a:pt x="786" y="2586"/>
                </a:lnTo>
                <a:lnTo>
                  <a:pt x="871" y="2615"/>
                </a:lnTo>
                <a:lnTo>
                  <a:pt x="971" y="2629"/>
                </a:lnTo>
                <a:lnTo>
                  <a:pt x="1043" y="2644"/>
                </a:lnTo>
                <a:lnTo>
                  <a:pt x="1114" y="2686"/>
                </a:lnTo>
                <a:lnTo>
                  <a:pt x="1214" y="2686"/>
                </a:lnTo>
                <a:lnTo>
                  <a:pt x="1286" y="2729"/>
                </a:lnTo>
                <a:lnTo>
                  <a:pt x="1343" y="2729"/>
                </a:lnTo>
                <a:lnTo>
                  <a:pt x="1500" y="2786"/>
                </a:lnTo>
                <a:lnTo>
                  <a:pt x="1628" y="2786"/>
                </a:lnTo>
                <a:lnTo>
                  <a:pt x="1814" y="2786"/>
                </a:lnTo>
                <a:lnTo>
                  <a:pt x="1914" y="2786"/>
                </a:lnTo>
                <a:lnTo>
                  <a:pt x="1985" y="2786"/>
                </a:lnTo>
                <a:lnTo>
                  <a:pt x="2114" y="2786"/>
                </a:lnTo>
                <a:lnTo>
                  <a:pt x="2299" y="2772"/>
                </a:lnTo>
                <a:lnTo>
                  <a:pt x="2399" y="2729"/>
                </a:lnTo>
                <a:lnTo>
                  <a:pt x="2442" y="2715"/>
                </a:lnTo>
                <a:lnTo>
                  <a:pt x="2499" y="2686"/>
                </a:lnTo>
                <a:lnTo>
                  <a:pt x="2542" y="2644"/>
                </a:lnTo>
                <a:lnTo>
                  <a:pt x="2614" y="2601"/>
                </a:lnTo>
                <a:lnTo>
                  <a:pt x="2657" y="2558"/>
                </a:lnTo>
                <a:lnTo>
                  <a:pt x="2671" y="2515"/>
                </a:lnTo>
                <a:lnTo>
                  <a:pt x="2685" y="2458"/>
                </a:lnTo>
                <a:lnTo>
                  <a:pt x="2728" y="2415"/>
                </a:lnTo>
                <a:lnTo>
                  <a:pt x="2742" y="2372"/>
                </a:lnTo>
                <a:lnTo>
                  <a:pt x="2756" y="2301"/>
                </a:lnTo>
                <a:lnTo>
                  <a:pt x="2771" y="2258"/>
                </a:lnTo>
                <a:lnTo>
                  <a:pt x="2785" y="2172"/>
                </a:lnTo>
                <a:lnTo>
                  <a:pt x="2799" y="2129"/>
                </a:lnTo>
                <a:lnTo>
                  <a:pt x="2842" y="2086"/>
                </a:lnTo>
                <a:lnTo>
                  <a:pt x="2928" y="2029"/>
                </a:lnTo>
                <a:lnTo>
                  <a:pt x="2985" y="2015"/>
                </a:lnTo>
                <a:lnTo>
                  <a:pt x="3028" y="1972"/>
                </a:lnTo>
                <a:lnTo>
                  <a:pt x="3099" y="1915"/>
                </a:lnTo>
                <a:lnTo>
                  <a:pt x="3142" y="1901"/>
                </a:lnTo>
                <a:lnTo>
                  <a:pt x="3142" y="1858"/>
                </a:lnTo>
                <a:lnTo>
                  <a:pt x="3156" y="1786"/>
                </a:lnTo>
                <a:lnTo>
                  <a:pt x="3156" y="1729"/>
                </a:lnTo>
                <a:lnTo>
                  <a:pt x="3171" y="1686"/>
                </a:lnTo>
                <a:lnTo>
                  <a:pt x="3171" y="1615"/>
                </a:lnTo>
                <a:lnTo>
                  <a:pt x="3185" y="1529"/>
                </a:lnTo>
                <a:lnTo>
                  <a:pt x="3199" y="1486"/>
                </a:lnTo>
                <a:lnTo>
                  <a:pt x="3213" y="1443"/>
                </a:lnTo>
                <a:lnTo>
                  <a:pt x="3222" y="1400"/>
                </a:lnTo>
                <a:lnTo>
                  <a:pt x="3222" y="1329"/>
                </a:lnTo>
                <a:lnTo>
                  <a:pt x="3222" y="1286"/>
                </a:lnTo>
                <a:lnTo>
                  <a:pt x="3222" y="1215"/>
                </a:lnTo>
                <a:lnTo>
                  <a:pt x="3222" y="1186"/>
                </a:lnTo>
                <a:lnTo>
                  <a:pt x="3222" y="1172"/>
                </a:lnTo>
                <a:lnTo>
                  <a:pt x="3222" y="1158"/>
                </a:lnTo>
                <a:lnTo>
                  <a:pt x="3222" y="1143"/>
                </a:lnTo>
                <a:lnTo>
                  <a:pt x="3222" y="1129"/>
                </a:lnTo>
                <a:lnTo>
                  <a:pt x="3222" y="1115"/>
                </a:lnTo>
                <a:lnTo>
                  <a:pt x="3222" y="1100"/>
                </a:lnTo>
                <a:lnTo>
                  <a:pt x="3222" y="1086"/>
                </a:lnTo>
                <a:lnTo>
                  <a:pt x="3222" y="1043"/>
                </a:lnTo>
                <a:lnTo>
                  <a:pt x="3222" y="1029"/>
                </a:lnTo>
                <a:lnTo>
                  <a:pt x="3222" y="986"/>
                </a:lnTo>
                <a:lnTo>
                  <a:pt x="3222" y="943"/>
                </a:lnTo>
                <a:lnTo>
                  <a:pt x="3222" y="900"/>
                </a:lnTo>
                <a:lnTo>
                  <a:pt x="3222" y="857"/>
                </a:lnTo>
                <a:lnTo>
                  <a:pt x="3213" y="786"/>
                </a:lnTo>
                <a:lnTo>
                  <a:pt x="3213" y="743"/>
                </a:lnTo>
                <a:lnTo>
                  <a:pt x="3199" y="686"/>
                </a:lnTo>
                <a:lnTo>
                  <a:pt x="3185" y="643"/>
                </a:lnTo>
                <a:lnTo>
                  <a:pt x="3142" y="600"/>
                </a:lnTo>
                <a:lnTo>
                  <a:pt x="3099" y="557"/>
                </a:lnTo>
                <a:lnTo>
                  <a:pt x="3056" y="529"/>
                </a:lnTo>
                <a:lnTo>
                  <a:pt x="2999" y="515"/>
                </a:lnTo>
                <a:lnTo>
                  <a:pt x="2928" y="500"/>
                </a:lnTo>
                <a:lnTo>
                  <a:pt x="2871" y="486"/>
                </a:lnTo>
                <a:lnTo>
                  <a:pt x="2799" y="415"/>
                </a:lnTo>
                <a:lnTo>
                  <a:pt x="2728" y="372"/>
                </a:lnTo>
                <a:lnTo>
                  <a:pt x="2657" y="315"/>
                </a:lnTo>
                <a:lnTo>
                  <a:pt x="2614" y="300"/>
                </a:lnTo>
                <a:lnTo>
                  <a:pt x="2585" y="243"/>
                </a:lnTo>
                <a:lnTo>
                  <a:pt x="2528" y="229"/>
                </a:lnTo>
                <a:lnTo>
                  <a:pt x="2457" y="186"/>
                </a:lnTo>
                <a:lnTo>
                  <a:pt x="2385" y="186"/>
                </a:lnTo>
                <a:lnTo>
                  <a:pt x="2342" y="172"/>
                </a:lnTo>
                <a:lnTo>
                  <a:pt x="2285" y="172"/>
                </a:lnTo>
                <a:lnTo>
                  <a:pt x="2214" y="172"/>
                </a:lnTo>
                <a:lnTo>
                  <a:pt x="2171" y="157"/>
                </a:lnTo>
                <a:lnTo>
                  <a:pt x="2128" y="143"/>
                </a:lnTo>
                <a:lnTo>
                  <a:pt x="2071" y="143"/>
                </a:lnTo>
                <a:lnTo>
                  <a:pt x="1971" y="129"/>
                </a:lnTo>
                <a:lnTo>
                  <a:pt x="1871" y="114"/>
                </a:lnTo>
                <a:lnTo>
                  <a:pt x="1814" y="114"/>
                </a:lnTo>
                <a:lnTo>
                  <a:pt x="1714" y="114"/>
                </a:lnTo>
                <a:lnTo>
                  <a:pt x="1643" y="114"/>
                </a:lnTo>
                <a:lnTo>
                  <a:pt x="1600" y="100"/>
                </a:lnTo>
                <a:lnTo>
                  <a:pt x="1543" y="86"/>
                </a:lnTo>
                <a:lnTo>
                  <a:pt x="1500" y="72"/>
                </a:lnTo>
                <a:lnTo>
                  <a:pt x="1428" y="57"/>
                </a:lnTo>
                <a:lnTo>
                  <a:pt x="1357" y="57"/>
                </a:lnTo>
                <a:lnTo>
                  <a:pt x="1300" y="29"/>
                </a:lnTo>
                <a:lnTo>
                  <a:pt x="1228" y="14"/>
                </a:lnTo>
                <a:lnTo>
                  <a:pt x="1186" y="0"/>
                </a:lnTo>
                <a:lnTo>
                  <a:pt x="1114" y="0"/>
                </a:lnTo>
                <a:lnTo>
                  <a:pt x="1071" y="0"/>
                </a:lnTo>
                <a:lnTo>
                  <a:pt x="1111" y="77"/>
                </a:lnTo>
                <a:lnTo>
                  <a:pt x="1111" y="77"/>
                </a:lnTo>
              </a:path>
            </a:pathLst>
          </a:custGeom>
          <a:gradFill rotWithShape="0">
            <a:gsLst>
              <a:gs pos="0">
                <a:schemeClr val="accent1"/>
              </a:gs>
              <a:gs pos="50000">
                <a:schemeClr val="bg1"/>
              </a:gs>
              <a:gs pos="100000">
                <a:schemeClr val="accent1"/>
              </a:gs>
            </a:gsLst>
            <a:lin ang="2700000" scaled="1"/>
          </a:gra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Line 5"/>
          <p:cNvSpPr>
            <a:spLocks noChangeShapeType="1"/>
          </p:cNvSpPr>
          <p:nvPr/>
        </p:nvSpPr>
        <p:spPr bwMode="auto">
          <a:xfrm>
            <a:off x="685800" y="3505200"/>
            <a:ext cx="7309384" cy="0"/>
          </a:xfrm>
          <a:prstGeom prst="line">
            <a:avLst/>
          </a:prstGeom>
          <a:noFill/>
          <a:ln w="127000">
            <a:solidFill>
              <a:schemeClr val="accent2"/>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6" name="Group 6"/>
          <p:cNvGrpSpPr>
            <a:grpSpLocks/>
          </p:cNvGrpSpPr>
          <p:nvPr/>
        </p:nvGrpSpPr>
        <p:grpSpPr bwMode="auto">
          <a:xfrm>
            <a:off x="2193925" y="3663950"/>
            <a:ext cx="1506367" cy="767745"/>
            <a:chOff x="1238" y="2308"/>
            <a:chExt cx="1009" cy="505"/>
          </a:xfrm>
        </p:grpSpPr>
        <p:sp>
          <p:nvSpPr>
            <p:cNvPr id="37" name="Rectangle 7"/>
            <p:cNvSpPr>
              <a:spLocks noChangeArrowheads="1"/>
            </p:cNvSpPr>
            <p:nvPr/>
          </p:nvSpPr>
          <p:spPr bwMode="auto">
            <a:xfrm>
              <a:off x="1238" y="2371"/>
              <a:ext cx="1009"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en-US" altLang="en-US" sz="2000"/>
                <a:t>Forecast from</a:t>
              </a:r>
            </a:p>
            <a:p>
              <a:pPr algn="l"/>
              <a:r>
                <a:rPr lang="en-US" altLang="en-US" sz="2000"/>
                <a:t>our customer</a:t>
              </a:r>
            </a:p>
          </p:txBody>
        </p:sp>
        <p:sp>
          <p:nvSpPr>
            <p:cNvPr id="38" name="AutoShape 8"/>
            <p:cNvSpPr>
              <a:spLocks noChangeArrowheads="1"/>
            </p:cNvSpPr>
            <p:nvPr/>
          </p:nvSpPr>
          <p:spPr bwMode="auto">
            <a:xfrm>
              <a:off x="1636" y="2308"/>
              <a:ext cx="136" cy="88"/>
            </a:xfrm>
            <a:prstGeom prst="triangle">
              <a:avLst>
                <a:gd name="adj" fmla="val 49995"/>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9" name="Group 9"/>
          <p:cNvGrpSpPr>
            <a:grpSpLocks/>
          </p:cNvGrpSpPr>
          <p:nvPr/>
        </p:nvGrpSpPr>
        <p:grpSpPr bwMode="auto">
          <a:xfrm>
            <a:off x="5241925" y="2544764"/>
            <a:ext cx="1334679" cy="767744"/>
            <a:chOff x="3158" y="1603"/>
            <a:chExt cx="894" cy="505"/>
          </a:xfrm>
        </p:grpSpPr>
        <p:sp>
          <p:nvSpPr>
            <p:cNvPr id="40" name="Rectangle 10"/>
            <p:cNvSpPr>
              <a:spLocks noChangeArrowheads="1"/>
            </p:cNvSpPr>
            <p:nvPr/>
          </p:nvSpPr>
          <p:spPr bwMode="auto">
            <a:xfrm>
              <a:off x="3158" y="1603"/>
              <a:ext cx="894"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en-US" altLang="en-US" sz="2000"/>
                <a:t>Purchase by</a:t>
              </a:r>
            </a:p>
            <a:p>
              <a:pPr algn="l"/>
              <a:r>
                <a:rPr lang="en-US" altLang="en-US" sz="2000"/>
                <a:t>   a dealer</a:t>
              </a:r>
            </a:p>
          </p:txBody>
        </p:sp>
        <p:sp>
          <p:nvSpPr>
            <p:cNvPr id="41" name="AutoShape 11"/>
            <p:cNvSpPr>
              <a:spLocks noChangeArrowheads="1"/>
            </p:cNvSpPr>
            <p:nvPr/>
          </p:nvSpPr>
          <p:spPr bwMode="auto">
            <a:xfrm>
              <a:off x="3556" y="2020"/>
              <a:ext cx="136" cy="88"/>
            </a:xfrm>
            <a:prstGeom prst="triangle">
              <a:avLst>
                <a:gd name="adj" fmla="val 49995"/>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2" name="Group 12"/>
          <p:cNvGrpSpPr>
            <a:grpSpLocks/>
          </p:cNvGrpSpPr>
          <p:nvPr/>
        </p:nvGrpSpPr>
        <p:grpSpPr bwMode="auto">
          <a:xfrm>
            <a:off x="2879726" y="2544764"/>
            <a:ext cx="2070694" cy="767744"/>
            <a:chOff x="1670" y="1603"/>
            <a:chExt cx="1387" cy="505"/>
          </a:xfrm>
        </p:grpSpPr>
        <p:sp>
          <p:nvSpPr>
            <p:cNvPr id="43" name="Rectangle 13"/>
            <p:cNvSpPr>
              <a:spLocks noChangeArrowheads="1"/>
            </p:cNvSpPr>
            <p:nvPr/>
          </p:nvSpPr>
          <p:spPr bwMode="auto">
            <a:xfrm>
              <a:off x="1670" y="1603"/>
              <a:ext cx="1387"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en-US" altLang="en-US" sz="2000"/>
                <a:t>Replenish a buffer</a:t>
              </a:r>
            </a:p>
            <a:p>
              <a:pPr algn="l"/>
              <a:r>
                <a:rPr lang="en-US" altLang="en-US" sz="2000"/>
                <a:t>close to cust. orders</a:t>
              </a:r>
            </a:p>
          </p:txBody>
        </p:sp>
        <p:sp>
          <p:nvSpPr>
            <p:cNvPr id="44" name="AutoShape 14"/>
            <p:cNvSpPr>
              <a:spLocks noChangeArrowheads="1"/>
            </p:cNvSpPr>
            <p:nvPr/>
          </p:nvSpPr>
          <p:spPr bwMode="auto">
            <a:xfrm>
              <a:off x="2260" y="2020"/>
              <a:ext cx="136" cy="88"/>
            </a:xfrm>
            <a:prstGeom prst="triangle">
              <a:avLst>
                <a:gd name="adj" fmla="val 49995"/>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5" name="Group 15"/>
          <p:cNvGrpSpPr>
            <a:grpSpLocks/>
          </p:cNvGrpSpPr>
          <p:nvPr/>
        </p:nvGrpSpPr>
        <p:grpSpPr bwMode="auto">
          <a:xfrm>
            <a:off x="746126" y="2544764"/>
            <a:ext cx="1274962" cy="767744"/>
            <a:chOff x="326" y="1603"/>
            <a:chExt cx="854" cy="505"/>
          </a:xfrm>
        </p:grpSpPr>
        <p:sp>
          <p:nvSpPr>
            <p:cNvPr id="46" name="Rectangle 16"/>
            <p:cNvSpPr>
              <a:spLocks noChangeArrowheads="1"/>
            </p:cNvSpPr>
            <p:nvPr/>
          </p:nvSpPr>
          <p:spPr bwMode="auto">
            <a:xfrm>
              <a:off x="326" y="1603"/>
              <a:ext cx="854"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en-US" altLang="en-US" sz="2000"/>
                <a:t>Forecast</a:t>
              </a:r>
            </a:p>
            <a:p>
              <a:pPr algn="l"/>
              <a:r>
                <a:rPr lang="en-US" altLang="en-US" sz="2000"/>
                <a:t>from Mktg.</a:t>
              </a:r>
            </a:p>
          </p:txBody>
        </p:sp>
        <p:sp>
          <p:nvSpPr>
            <p:cNvPr id="47" name="AutoShape 17"/>
            <p:cNvSpPr>
              <a:spLocks noChangeArrowheads="1"/>
            </p:cNvSpPr>
            <p:nvPr/>
          </p:nvSpPr>
          <p:spPr bwMode="auto">
            <a:xfrm>
              <a:off x="724" y="2020"/>
              <a:ext cx="136" cy="88"/>
            </a:xfrm>
            <a:prstGeom prst="triangle">
              <a:avLst>
                <a:gd name="adj" fmla="val 49995"/>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8" name="Group 18"/>
          <p:cNvGrpSpPr>
            <a:grpSpLocks/>
          </p:cNvGrpSpPr>
          <p:nvPr/>
        </p:nvGrpSpPr>
        <p:grpSpPr bwMode="auto">
          <a:xfrm>
            <a:off x="6156325" y="3663950"/>
            <a:ext cx="1334679" cy="767745"/>
            <a:chOff x="3734" y="2308"/>
            <a:chExt cx="894" cy="505"/>
          </a:xfrm>
        </p:grpSpPr>
        <p:sp>
          <p:nvSpPr>
            <p:cNvPr id="49" name="Rectangle 19"/>
            <p:cNvSpPr>
              <a:spLocks noChangeArrowheads="1"/>
            </p:cNvSpPr>
            <p:nvPr/>
          </p:nvSpPr>
          <p:spPr bwMode="auto">
            <a:xfrm>
              <a:off x="3734" y="2371"/>
              <a:ext cx="894"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en-US" altLang="en-US" sz="2000"/>
                <a:t>Purchase by</a:t>
              </a:r>
            </a:p>
            <a:p>
              <a:pPr algn="l"/>
              <a:r>
                <a:rPr lang="en-US" altLang="en-US" sz="2000"/>
                <a:t>an end user</a:t>
              </a:r>
            </a:p>
          </p:txBody>
        </p:sp>
        <p:sp>
          <p:nvSpPr>
            <p:cNvPr id="50" name="AutoShape 20"/>
            <p:cNvSpPr>
              <a:spLocks noChangeArrowheads="1"/>
            </p:cNvSpPr>
            <p:nvPr/>
          </p:nvSpPr>
          <p:spPr bwMode="auto">
            <a:xfrm>
              <a:off x="4132" y="2308"/>
              <a:ext cx="136" cy="88"/>
            </a:xfrm>
            <a:prstGeom prst="triangle">
              <a:avLst>
                <a:gd name="adj" fmla="val 49995"/>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1" name="Group 21"/>
          <p:cNvGrpSpPr>
            <a:grpSpLocks/>
          </p:cNvGrpSpPr>
          <p:nvPr/>
        </p:nvGrpSpPr>
        <p:grpSpPr bwMode="auto">
          <a:xfrm>
            <a:off x="4403725" y="3663950"/>
            <a:ext cx="1419777" cy="767745"/>
            <a:chOff x="2630" y="2308"/>
            <a:chExt cx="951" cy="505"/>
          </a:xfrm>
        </p:grpSpPr>
        <p:sp>
          <p:nvSpPr>
            <p:cNvPr id="52" name="Rectangle 22"/>
            <p:cNvSpPr>
              <a:spLocks noChangeArrowheads="1"/>
            </p:cNvSpPr>
            <p:nvPr/>
          </p:nvSpPr>
          <p:spPr bwMode="auto">
            <a:xfrm>
              <a:off x="2630" y="2371"/>
              <a:ext cx="951"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en-US" altLang="en-US" sz="2000"/>
                <a:t>Order from a</a:t>
              </a:r>
            </a:p>
            <a:p>
              <a:pPr algn="l"/>
              <a:r>
                <a:rPr lang="en-US" altLang="en-US" sz="2000"/>
                <a:t>distributor</a:t>
              </a:r>
            </a:p>
          </p:txBody>
        </p:sp>
        <p:sp>
          <p:nvSpPr>
            <p:cNvPr id="53" name="AutoShape 23"/>
            <p:cNvSpPr>
              <a:spLocks noChangeArrowheads="1"/>
            </p:cNvSpPr>
            <p:nvPr/>
          </p:nvSpPr>
          <p:spPr bwMode="auto">
            <a:xfrm>
              <a:off x="2980" y="2308"/>
              <a:ext cx="136" cy="88"/>
            </a:xfrm>
            <a:prstGeom prst="triangle">
              <a:avLst>
                <a:gd name="adj" fmla="val 49995"/>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4" name="Rectangle 24"/>
          <p:cNvSpPr>
            <a:spLocks noChangeArrowheads="1"/>
          </p:cNvSpPr>
          <p:nvPr/>
        </p:nvSpPr>
        <p:spPr bwMode="auto">
          <a:xfrm>
            <a:off x="916080" y="1843088"/>
            <a:ext cx="1724997" cy="5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l"/>
            <a:r>
              <a:rPr lang="en-US" altLang="en-US" sz="2800" b="1" i="1" dirty="0"/>
              <a:t>Polaroid</a:t>
            </a:r>
          </a:p>
        </p:txBody>
      </p:sp>
      <p:sp>
        <p:nvSpPr>
          <p:cNvPr id="55" name="Rectangle 25"/>
          <p:cNvSpPr>
            <a:spLocks noChangeArrowheads="1"/>
          </p:cNvSpPr>
          <p:nvPr/>
        </p:nvSpPr>
        <p:spPr bwMode="auto">
          <a:xfrm>
            <a:off x="5506217" y="1843088"/>
            <a:ext cx="1597938" cy="5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l"/>
            <a:r>
              <a:rPr lang="en-US" altLang="en-US" sz="2800" b="1" i="1" dirty="0"/>
              <a:t>Market</a:t>
            </a:r>
          </a:p>
        </p:txBody>
      </p:sp>
    </p:spTree>
    <p:extLst>
      <p:ext uri="{BB962C8B-B14F-4D97-AF65-F5344CB8AC3E}">
        <p14:creationId xmlns:p14="http://schemas.microsoft.com/office/powerpoint/2010/main" val="3884805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49B20A-A4CD-496A-B149-1C7ED6EB7175}"/>
              </a:ext>
            </a:extLst>
          </p:cNvPr>
          <p:cNvSpPr>
            <a:spLocks noGrp="1"/>
          </p:cNvSpPr>
          <p:nvPr>
            <p:ph type="title"/>
          </p:nvPr>
        </p:nvSpPr>
        <p:spPr/>
        <p:txBody>
          <a:bodyPr>
            <a:normAutofit/>
          </a:bodyPr>
          <a:lstStyle/>
          <a:p>
            <a:r>
              <a:rPr lang="en-US" dirty="0"/>
              <a:t>Integrating Management Processes</a:t>
            </a:r>
            <a:endParaRPr lang="en-US" sz="2700" dirty="0"/>
          </a:p>
        </p:txBody>
      </p:sp>
      <p:sp>
        <p:nvSpPr>
          <p:cNvPr id="2" name="Content Placeholder 1">
            <a:extLst>
              <a:ext uri="{FF2B5EF4-FFF2-40B4-BE49-F238E27FC236}">
                <a16:creationId xmlns:a16="http://schemas.microsoft.com/office/drawing/2014/main" id="{3F23F1DA-15A7-4D1F-A684-12B71BB075C4}"/>
              </a:ext>
            </a:extLst>
          </p:cNvPr>
          <p:cNvSpPr>
            <a:spLocks noGrp="1"/>
          </p:cNvSpPr>
          <p:nvPr>
            <p:ph idx="1"/>
          </p:nvPr>
        </p:nvSpPr>
        <p:spPr>
          <a:xfrm>
            <a:off x="720902" y="3547411"/>
            <a:ext cx="7886700" cy="4767711"/>
          </a:xfrm>
        </p:spPr>
        <p:txBody>
          <a:bodyPr>
            <a:normAutofit/>
          </a:bodyPr>
          <a:lstStyle/>
          <a:p>
            <a:r>
              <a:rPr lang="en-US" sz="1800" dirty="0"/>
              <a:t>Supply chain is a horizontal, cross-functional process, commonly impeded by vertical, functional barriers</a:t>
            </a:r>
          </a:p>
          <a:p>
            <a:r>
              <a:rPr lang="en-US" sz="1800" dirty="0"/>
              <a:t>Industry leading practices to address these cross-functional disconnects include Sales &amp; Operations Planning (S&amp;OP) forums in which:</a:t>
            </a:r>
          </a:p>
          <a:p>
            <a:pPr marL="914400" lvl="1" indent="-514350">
              <a:buFont typeface="+mj-lt"/>
              <a:buAutoNum type="arabicPeriod"/>
            </a:pPr>
            <a:r>
              <a:rPr lang="en-US" dirty="0"/>
              <a:t>Decision-makers must attend, with visible encouragement by the senior executive</a:t>
            </a:r>
          </a:p>
          <a:p>
            <a:pPr marL="914400" lvl="1" indent="-514350">
              <a:buFont typeface="+mj-lt"/>
              <a:buAutoNum type="arabicPeriod"/>
            </a:pPr>
            <a:r>
              <a:rPr lang="en-US" dirty="0"/>
              <a:t>Senior operating, sales, marketing and finance executives must participate</a:t>
            </a:r>
          </a:p>
          <a:p>
            <a:pPr marL="914400" lvl="1" indent="-514350">
              <a:buFont typeface="+mj-lt"/>
              <a:buAutoNum type="arabicPeriod"/>
            </a:pPr>
            <a:r>
              <a:rPr lang="en-US" dirty="0"/>
              <a:t>The process maintains focus on strategic issues, via adherence to disciplined agendas</a:t>
            </a:r>
          </a:p>
          <a:p>
            <a:pPr marL="914400" lvl="1" indent="-514350">
              <a:buFont typeface="+mj-lt"/>
              <a:buAutoNum type="arabicPeriod"/>
            </a:pPr>
            <a:endParaRPr lang="en-US" dirty="0"/>
          </a:p>
        </p:txBody>
      </p:sp>
      <p:sp>
        <p:nvSpPr>
          <p:cNvPr id="3" name="Slide Number Placeholder 2">
            <a:extLst>
              <a:ext uri="{FF2B5EF4-FFF2-40B4-BE49-F238E27FC236}">
                <a16:creationId xmlns:a16="http://schemas.microsoft.com/office/drawing/2014/main" id="{5825DD30-195F-4DA5-9AEC-E1884704872B}"/>
              </a:ext>
            </a:extLst>
          </p:cNvPr>
          <p:cNvSpPr>
            <a:spLocks noGrp="1"/>
          </p:cNvSpPr>
          <p:nvPr>
            <p:ph type="sldNum" sz="quarter" idx="12"/>
          </p:nvPr>
        </p:nvSpPr>
        <p:spPr/>
        <p:txBody>
          <a:bodyPr/>
          <a:lstStyle/>
          <a:p>
            <a:fld id="{D983F1FA-211D-3044-9E35-958DFBC26156}" type="slidenum">
              <a:rPr lang="en-US" smtClean="0">
                <a:solidFill>
                  <a:prstClr val="white"/>
                </a:solidFill>
              </a:rPr>
              <a:pPr/>
              <a:t>9</a:t>
            </a:fld>
            <a:endParaRPr lang="en-US" dirty="0">
              <a:solidFill>
                <a:prstClr val="white"/>
              </a:solidFill>
            </a:endParaRPr>
          </a:p>
        </p:txBody>
      </p:sp>
      <p:sp>
        <p:nvSpPr>
          <p:cNvPr id="6" name="Rectangle 5">
            <a:extLst>
              <a:ext uri="{FF2B5EF4-FFF2-40B4-BE49-F238E27FC236}">
                <a16:creationId xmlns:a16="http://schemas.microsoft.com/office/drawing/2014/main" id="{2C92A5EB-604B-4337-92E8-B0AB65DCA524}"/>
              </a:ext>
            </a:extLst>
          </p:cNvPr>
          <p:cNvSpPr/>
          <p:nvPr/>
        </p:nvSpPr>
        <p:spPr>
          <a:xfrm>
            <a:off x="3829050" y="2168900"/>
            <a:ext cx="1485900" cy="13363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Demand-supply integration (S&amp;OP)</a:t>
            </a:r>
          </a:p>
        </p:txBody>
      </p:sp>
      <p:sp>
        <p:nvSpPr>
          <p:cNvPr id="8" name="Oval 7">
            <a:extLst>
              <a:ext uri="{FF2B5EF4-FFF2-40B4-BE49-F238E27FC236}">
                <a16:creationId xmlns:a16="http://schemas.microsoft.com/office/drawing/2014/main" id="{5559A080-86B6-402E-A95C-4D25264D33C2}"/>
              </a:ext>
            </a:extLst>
          </p:cNvPr>
          <p:cNvSpPr/>
          <p:nvPr/>
        </p:nvSpPr>
        <p:spPr>
          <a:xfrm>
            <a:off x="457200" y="2057400"/>
            <a:ext cx="1295400" cy="1295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t>Demand sales and marketing, downstream channel partners</a:t>
            </a:r>
          </a:p>
        </p:txBody>
      </p:sp>
      <p:sp>
        <p:nvSpPr>
          <p:cNvPr id="10" name="Oval 9">
            <a:extLst>
              <a:ext uri="{FF2B5EF4-FFF2-40B4-BE49-F238E27FC236}">
                <a16:creationId xmlns:a16="http://schemas.microsoft.com/office/drawing/2014/main" id="{0D1EE695-9DB9-4F51-A8DE-5C0448842614}"/>
              </a:ext>
            </a:extLst>
          </p:cNvPr>
          <p:cNvSpPr/>
          <p:nvPr/>
        </p:nvSpPr>
        <p:spPr>
          <a:xfrm>
            <a:off x="1676400" y="866017"/>
            <a:ext cx="1295400" cy="1295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Senior Leadership</a:t>
            </a:r>
          </a:p>
        </p:txBody>
      </p:sp>
      <p:sp>
        <p:nvSpPr>
          <p:cNvPr id="11" name="Oval 10">
            <a:extLst>
              <a:ext uri="{FF2B5EF4-FFF2-40B4-BE49-F238E27FC236}">
                <a16:creationId xmlns:a16="http://schemas.microsoft.com/office/drawing/2014/main" id="{F6EA99BF-EF26-4261-B84C-70B0B18CF0D7}"/>
              </a:ext>
            </a:extLst>
          </p:cNvPr>
          <p:cNvSpPr/>
          <p:nvPr/>
        </p:nvSpPr>
        <p:spPr>
          <a:xfrm>
            <a:off x="6223940" y="829068"/>
            <a:ext cx="1295400" cy="1295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Finance</a:t>
            </a:r>
          </a:p>
        </p:txBody>
      </p:sp>
      <p:sp>
        <p:nvSpPr>
          <p:cNvPr id="12" name="Oval 11">
            <a:extLst>
              <a:ext uri="{FF2B5EF4-FFF2-40B4-BE49-F238E27FC236}">
                <a16:creationId xmlns:a16="http://schemas.microsoft.com/office/drawing/2014/main" id="{9C17334C-C3FF-4F6D-9833-9F8308CE04A8}"/>
              </a:ext>
            </a:extLst>
          </p:cNvPr>
          <p:cNvSpPr/>
          <p:nvPr/>
        </p:nvSpPr>
        <p:spPr>
          <a:xfrm>
            <a:off x="7401000" y="2057400"/>
            <a:ext cx="1295400" cy="1295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t>Supply production, logistics, etc., and upstream suppliers</a:t>
            </a:r>
          </a:p>
        </p:txBody>
      </p:sp>
      <p:sp>
        <p:nvSpPr>
          <p:cNvPr id="13" name="Arrow: Right 12">
            <a:extLst>
              <a:ext uri="{FF2B5EF4-FFF2-40B4-BE49-F238E27FC236}">
                <a16:creationId xmlns:a16="http://schemas.microsoft.com/office/drawing/2014/main" id="{9E453872-1AC4-4282-933D-94FC25CE40C5}"/>
              </a:ext>
            </a:extLst>
          </p:cNvPr>
          <p:cNvSpPr/>
          <p:nvPr/>
        </p:nvSpPr>
        <p:spPr>
          <a:xfrm flipH="1">
            <a:off x="1990725" y="2938200"/>
            <a:ext cx="1676400" cy="35140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F4FB1A97-F20A-4DF3-95E2-5DAD2283664E}"/>
              </a:ext>
            </a:extLst>
          </p:cNvPr>
          <p:cNvSpPr/>
          <p:nvPr/>
        </p:nvSpPr>
        <p:spPr>
          <a:xfrm>
            <a:off x="1990725" y="2410934"/>
            <a:ext cx="1676400" cy="35140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2BF5D4A7-5771-44CE-8A81-35D6629A6E70}"/>
              </a:ext>
            </a:extLst>
          </p:cNvPr>
          <p:cNvSpPr/>
          <p:nvPr/>
        </p:nvSpPr>
        <p:spPr>
          <a:xfrm rot="1535942">
            <a:off x="2971383" y="1797809"/>
            <a:ext cx="762000" cy="35140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BD6BB670-43CA-4AF8-AD82-9E6924C6E250}"/>
              </a:ext>
            </a:extLst>
          </p:cNvPr>
          <p:cNvSpPr/>
          <p:nvPr/>
        </p:nvSpPr>
        <p:spPr>
          <a:xfrm rot="20114454">
            <a:off x="5424317" y="1920266"/>
            <a:ext cx="762000" cy="35140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6EBDCD14-103D-48DD-A3FD-5FE1353F985F}"/>
              </a:ext>
            </a:extLst>
          </p:cNvPr>
          <p:cNvSpPr/>
          <p:nvPr/>
        </p:nvSpPr>
        <p:spPr>
          <a:xfrm rot="9151842">
            <a:off x="5152801" y="1646569"/>
            <a:ext cx="762000" cy="35140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91326FD2-404E-442E-99CC-4E9DA7A9DB2F}"/>
              </a:ext>
            </a:extLst>
          </p:cNvPr>
          <p:cNvSpPr/>
          <p:nvPr/>
        </p:nvSpPr>
        <p:spPr>
          <a:xfrm>
            <a:off x="5486400" y="2923149"/>
            <a:ext cx="1676400" cy="35140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49724A9E-E06E-4819-9F04-2BDF244EEED2}"/>
              </a:ext>
            </a:extLst>
          </p:cNvPr>
          <p:cNvSpPr/>
          <p:nvPr/>
        </p:nvSpPr>
        <p:spPr>
          <a:xfrm flipH="1">
            <a:off x="5486400" y="2395883"/>
            <a:ext cx="1676400" cy="35140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94B7E2F-5C9F-4734-95D6-0EDA3D675FC9}"/>
              </a:ext>
            </a:extLst>
          </p:cNvPr>
          <p:cNvSpPr txBox="1"/>
          <p:nvPr/>
        </p:nvSpPr>
        <p:spPr>
          <a:xfrm>
            <a:off x="2639259" y="2010782"/>
            <a:ext cx="1027866" cy="461665"/>
          </a:xfrm>
          <a:prstGeom prst="rect">
            <a:avLst/>
          </a:prstGeom>
          <a:noFill/>
        </p:spPr>
        <p:txBody>
          <a:bodyPr wrap="square" rtlCol="0">
            <a:spAutoFit/>
          </a:bodyPr>
          <a:lstStyle/>
          <a:p>
            <a:r>
              <a:rPr lang="en-US" sz="1200" dirty="0"/>
              <a:t>Strategic direction</a:t>
            </a:r>
          </a:p>
        </p:txBody>
      </p:sp>
      <p:sp>
        <p:nvSpPr>
          <p:cNvPr id="22" name="TextBox 21">
            <a:extLst>
              <a:ext uri="{FF2B5EF4-FFF2-40B4-BE49-F238E27FC236}">
                <a16:creationId xmlns:a16="http://schemas.microsoft.com/office/drawing/2014/main" id="{42B8F0F4-5855-4902-BDA4-67A9D97F0518}"/>
              </a:ext>
            </a:extLst>
          </p:cNvPr>
          <p:cNvSpPr txBox="1"/>
          <p:nvPr/>
        </p:nvSpPr>
        <p:spPr>
          <a:xfrm>
            <a:off x="2224050" y="2680610"/>
            <a:ext cx="1485900" cy="276999"/>
          </a:xfrm>
          <a:prstGeom prst="rect">
            <a:avLst/>
          </a:prstGeom>
          <a:noFill/>
        </p:spPr>
        <p:txBody>
          <a:bodyPr wrap="square" rtlCol="0">
            <a:spAutoFit/>
          </a:bodyPr>
          <a:lstStyle/>
          <a:p>
            <a:r>
              <a:rPr lang="en-US" sz="1200" dirty="0"/>
              <a:t>Demand Forecast</a:t>
            </a:r>
          </a:p>
        </p:txBody>
      </p:sp>
      <p:sp>
        <p:nvSpPr>
          <p:cNvPr id="23" name="TextBox 22">
            <a:extLst>
              <a:ext uri="{FF2B5EF4-FFF2-40B4-BE49-F238E27FC236}">
                <a16:creationId xmlns:a16="http://schemas.microsoft.com/office/drawing/2014/main" id="{462EE817-CFE2-47FB-845E-AA8F9962CF05}"/>
              </a:ext>
            </a:extLst>
          </p:cNvPr>
          <p:cNvSpPr txBox="1"/>
          <p:nvPr/>
        </p:nvSpPr>
        <p:spPr>
          <a:xfrm>
            <a:off x="2400300" y="3200400"/>
            <a:ext cx="1485900" cy="276999"/>
          </a:xfrm>
          <a:prstGeom prst="rect">
            <a:avLst/>
          </a:prstGeom>
          <a:noFill/>
        </p:spPr>
        <p:txBody>
          <a:bodyPr wrap="square" rtlCol="0">
            <a:spAutoFit/>
          </a:bodyPr>
          <a:lstStyle/>
          <a:p>
            <a:r>
              <a:rPr lang="en-US" sz="1200" dirty="0"/>
              <a:t>Demand Plan</a:t>
            </a:r>
          </a:p>
        </p:txBody>
      </p:sp>
      <p:sp>
        <p:nvSpPr>
          <p:cNvPr id="24" name="TextBox 23">
            <a:extLst>
              <a:ext uri="{FF2B5EF4-FFF2-40B4-BE49-F238E27FC236}">
                <a16:creationId xmlns:a16="http://schemas.microsoft.com/office/drawing/2014/main" id="{9FB25957-26BA-40E8-885B-E3044F665C98}"/>
              </a:ext>
            </a:extLst>
          </p:cNvPr>
          <p:cNvSpPr txBox="1"/>
          <p:nvPr/>
        </p:nvSpPr>
        <p:spPr>
          <a:xfrm>
            <a:off x="5676900" y="3214300"/>
            <a:ext cx="1485900" cy="276999"/>
          </a:xfrm>
          <a:prstGeom prst="rect">
            <a:avLst/>
          </a:prstGeom>
          <a:noFill/>
        </p:spPr>
        <p:txBody>
          <a:bodyPr wrap="square" rtlCol="0">
            <a:spAutoFit/>
          </a:bodyPr>
          <a:lstStyle/>
          <a:p>
            <a:r>
              <a:rPr lang="en-US" sz="1200" dirty="0"/>
              <a:t>Operational Plan</a:t>
            </a:r>
          </a:p>
        </p:txBody>
      </p:sp>
      <p:sp>
        <p:nvSpPr>
          <p:cNvPr id="25" name="TextBox 24">
            <a:extLst>
              <a:ext uri="{FF2B5EF4-FFF2-40B4-BE49-F238E27FC236}">
                <a16:creationId xmlns:a16="http://schemas.microsoft.com/office/drawing/2014/main" id="{B0BD94E9-6658-482C-847D-8025B93653F9}"/>
              </a:ext>
            </a:extLst>
          </p:cNvPr>
          <p:cNvSpPr txBox="1"/>
          <p:nvPr/>
        </p:nvSpPr>
        <p:spPr>
          <a:xfrm>
            <a:off x="5753175" y="2657973"/>
            <a:ext cx="1485900" cy="276999"/>
          </a:xfrm>
          <a:prstGeom prst="rect">
            <a:avLst/>
          </a:prstGeom>
          <a:noFill/>
        </p:spPr>
        <p:txBody>
          <a:bodyPr wrap="square" rtlCol="0">
            <a:spAutoFit/>
          </a:bodyPr>
          <a:lstStyle/>
          <a:p>
            <a:r>
              <a:rPr lang="en-US" sz="1200" dirty="0"/>
              <a:t>Capacity forecast</a:t>
            </a:r>
          </a:p>
        </p:txBody>
      </p:sp>
      <p:sp>
        <p:nvSpPr>
          <p:cNvPr id="26" name="TextBox 25">
            <a:extLst>
              <a:ext uri="{FF2B5EF4-FFF2-40B4-BE49-F238E27FC236}">
                <a16:creationId xmlns:a16="http://schemas.microsoft.com/office/drawing/2014/main" id="{16AF4225-A1CA-47E7-88C1-D90E40DA7A76}"/>
              </a:ext>
            </a:extLst>
          </p:cNvPr>
          <p:cNvSpPr txBox="1"/>
          <p:nvPr/>
        </p:nvSpPr>
        <p:spPr>
          <a:xfrm>
            <a:off x="6023698" y="2070504"/>
            <a:ext cx="1075554" cy="276999"/>
          </a:xfrm>
          <a:prstGeom prst="rect">
            <a:avLst/>
          </a:prstGeom>
          <a:noFill/>
        </p:spPr>
        <p:txBody>
          <a:bodyPr wrap="square" rtlCol="0">
            <a:spAutoFit/>
          </a:bodyPr>
          <a:lstStyle/>
          <a:p>
            <a:r>
              <a:rPr lang="en-US" sz="1200" dirty="0"/>
              <a:t>Finance Plan</a:t>
            </a:r>
          </a:p>
        </p:txBody>
      </p:sp>
      <p:sp>
        <p:nvSpPr>
          <p:cNvPr id="27" name="TextBox 26">
            <a:extLst>
              <a:ext uri="{FF2B5EF4-FFF2-40B4-BE49-F238E27FC236}">
                <a16:creationId xmlns:a16="http://schemas.microsoft.com/office/drawing/2014/main" id="{DDC8D08C-94A9-4CFA-901C-E663B437441A}"/>
              </a:ext>
            </a:extLst>
          </p:cNvPr>
          <p:cNvSpPr txBox="1"/>
          <p:nvPr/>
        </p:nvSpPr>
        <p:spPr>
          <a:xfrm>
            <a:off x="5129097" y="1266691"/>
            <a:ext cx="714606" cy="461665"/>
          </a:xfrm>
          <a:prstGeom prst="rect">
            <a:avLst/>
          </a:prstGeom>
          <a:noFill/>
        </p:spPr>
        <p:txBody>
          <a:bodyPr wrap="square" rtlCol="0">
            <a:spAutoFit/>
          </a:bodyPr>
          <a:lstStyle/>
          <a:p>
            <a:r>
              <a:rPr lang="en-US" sz="1200" dirty="0"/>
              <a:t>Finance Goal</a:t>
            </a:r>
          </a:p>
        </p:txBody>
      </p:sp>
    </p:spTree>
    <p:extLst>
      <p:ext uri="{BB962C8B-B14F-4D97-AF65-F5344CB8AC3E}">
        <p14:creationId xmlns:p14="http://schemas.microsoft.com/office/powerpoint/2010/main" val="6046930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 Vocational Rehabilitation and Employment (VR&amp;amp;E) &amp;quot;&quot;/&gt;&lt;property id=&quot;20307&quot; value=&quot;257&quot;/&gt;&lt;/object&gt;&lt;object type=&quot;3&quot; unique_id=&quot;10005&quot;&gt;&lt;property id=&quot;20148&quot; value=&quot;5&quot;/&gt;&lt;property id=&quot;20300&quot; value=&quot;Slide 10 - &amp;quot;VR&amp;amp;E Service Organization Overview&amp;quot;&quot;/&gt;&lt;property id=&quot;20307&quot; value=&quot;284&quot;/&gt;&lt;/object&gt;&lt;object type=&quot;3&quot; unique_id=&quot;10007&quot;&gt;&lt;property id=&quot;20148&quot; value=&quot;5&quot;/&gt;&lt;property id=&quot;20300&quot; value=&quot;Slide 8 - &amp;quot;Overview&amp;quot;&quot;/&gt;&lt;property id=&quot;20307&quot; value=&quot;264&quot;/&gt;&lt;/object&gt;&lt;object type=&quot;3&quot; unique_id=&quot;10009&quot;&gt;&lt;property id=&quot;20148&quot; value=&quot;5&quot;/&gt;&lt;property id=&quot;20300&quot; value=&quot;Slide 12 - &amp;quot;Key Services Provided&amp;quot;&quot;/&gt;&lt;property id=&quot;20307&quot; value=&quot;272&quot;/&gt;&lt;/object&gt;&lt;object type=&quot;3&quot; unique_id=&quot;10010&quot;&gt;&lt;property id=&quot;20148&quot; value=&quot;5&quot;/&gt;&lt;property id=&quot;20300&quot; value=&quot;Slide 13 - &amp;quot;Key Services Provided cont.&amp;quot;&quot;/&gt;&lt;property id=&quot;20307&quot; value=&quot;274&quot;/&gt;&lt;/object&gt;&lt;object type=&quot;3&quot; unique_id=&quot;10011&quot;&gt;&lt;property id=&quot;20148&quot; value=&quot;5&quot;/&gt;&lt;property id=&quot;20300&quot; value=&quot;Slide 14 - &amp;quot;Chapter 31 Eligibility and Entitlement&amp;quot;&quot;/&gt;&lt;property id=&quot;20307&quot; value=&quot;275&quot;/&gt;&lt;/object&gt;&lt;object type=&quot;3&quot; unique_id=&quot;10012&quot;&gt;&lt;property id=&quot;20148&quot; value=&quot;5&quot;/&gt;&lt;property id=&quot;20300&quot; value=&quot;Slide 15 - &amp;quot;Chapter 31 Eligibility and Entitlement&amp;quot;&quot;/&gt;&lt;property id=&quot;20307&quot; value=&quot;276&quot;/&gt;&lt;/object&gt;&lt;object type=&quot;3&quot; unique_id=&quot;10013&quot;&gt;&lt;property id=&quot;20148&quot; value=&quot;5&quot;/&gt;&lt;property id=&quot;20300&quot; value=&quot;Slide 16 - &amp;quot;Chapter 31 Basic Benefit Information&amp;quot;&quot;/&gt;&lt;property id=&quot;20307&quot; value=&quot;279&quot;/&gt;&lt;/object&gt;&lt;object type=&quot;3&quot; unique_id=&quot;10014&quot;&gt;&lt;property id=&quot;20148&quot; value=&quot;5&quot;/&gt;&lt;property id=&quot;20300&quot; value=&quot;Slide 17 - &amp;quot;Chapter 31 Rehabilitation Tracks&amp;quot;&quot;/&gt;&lt;property id=&quot;20307&quot; value=&quot;281&quot;/&gt;&lt;/object&gt;&lt;object type=&quot;3&quot; unique_id=&quot;10015&quot;&gt;&lt;property id=&quot;20148&quot; value=&quot;5&quot;/&gt;&lt;property id=&quot;20300&quot; value=&quot;Slide 18 - &amp;quot;Employment Tracks&amp;quot;&quot;/&gt;&lt;property id=&quot;20307&quot; value=&quot;280&quot;/&gt;&lt;/object&gt;&lt;object type=&quot;3&quot; unique_id=&quot;10016&quot;&gt;&lt;property id=&quot;20148&quot; value=&quot;5&quot;/&gt;&lt;property id=&quot;20300&quot; value=&quot;Slide 19 - &amp;quot;Self-Employment Track&amp;quot;&quot;/&gt;&lt;property id=&quot;20307&quot; value=&quot;282&quot;/&gt;&lt;/object&gt;&lt;object type=&quot;3&quot; unique_id=&quot;10017&quot;&gt;&lt;property id=&quot;20148&quot; value=&quot;5&quot;/&gt;&lt;property id=&quot;20300&quot; value=&quot;Slide 20 - &amp;quot;Independent Living Track&amp;quot;&quot;/&gt;&lt;property id=&quot;20307&quot; value=&quot;283&quot;/&gt;&lt;/object&gt;&lt;object type=&quot;3&quot; unique_id=&quot;10018&quot;&gt;&lt;property id=&quot;20148&quot; value=&quot;5&quot;/&gt;&lt;property id=&quot;20300&quot; value=&quot;Slide 21 - &amp;quot;Other Programs of Services&amp;quot;&quot;/&gt;&lt;property id=&quot;20307&quot; value=&quot;277&quot;/&gt;&lt;/object&gt;&lt;object type=&quot;3&quot; unique_id=&quot;10019&quot;&gt;&lt;property id=&quot;20148&quot; value=&quot;5&quot;/&gt;&lt;property id=&quot;20300&quot; value=&quot;Slide 22 - &amp;quot;Modernization Initiatives&amp;quot;&quot;/&gt;&lt;property id=&quot;20307&quot; value=&quot;260&quot;/&gt;&lt;/object&gt;&lt;object type=&quot;3&quot; unique_id=&quot;10020&quot;&gt;&lt;property id=&quot;20148&quot; value=&quot;5&quot;/&gt;&lt;property id=&quot;20300&quot; value=&quot;Slide 24 - &amp;quot;Questions&amp;quot;&quot;/&gt;&lt;property id=&quot;20307&quot; value=&quot;286&quot;/&gt;&lt;/object&gt;&lt;object type=&quot;3&quot; unique_id=&quot;10249&quot;&gt;&lt;property id=&quot;20148&quot; value=&quot;5&quot;/&gt;&lt;property id=&quot;20300&quot; value=&quot;Slide 9 - &amp;quot;Participant Overview&amp;quot;&quot;/&gt;&lt;property id=&quot;20307&quot; value=&quot;290&quot;/&gt;&lt;/object&gt;&lt;object type=&quot;3&quot; unique_id=&quot;10251&quot;&gt;&lt;property id=&quot;20148&quot; value=&quot;5&quot;/&gt;&lt;property id=&quot;20300&quot; value=&quot;Slide 2 - &amp;quot;Objectives &amp;quot;&quot;/&gt;&lt;property id=&quot;20307&quot; value=&quot;294&quot;/&gt;&lt;/object&gt;&lt;object type=&quot;3&quot; unique_id=&quot;10252&quot;&gt;&lt;property id=&quot;20148&quot; value=&quot;5&quot;/&gt;&lt;property id=&quot;20300&quot; value=&quot;Slide 3 - &amp;quot;CMA Modernization Support &amp;quot;&quot;/&gt;&lt;property id=&quot;20307&quot; value=&quot;297&quot;/&gt;&lt;/object&gt;&lt;object type=&quot;3&quot; unique_id=&quot;10253&quot;&gt;&lt;property id=&quot;20148&quot; value=&quot;5&quot;/&gt;&lt;property id=&quot;20300&quot; value=&quot;Slide 4 - &amp;quot;CMA Board Overview &amp;quot;&quot;/&gt;&lt;property id=&quot;20307&quot; value=&quot;295&quot;/&gt;&lt;/object&gt;&lt;object type=&quot;3&quot; unique_id=&quot;10254&quot;&gt;&lt;property id=&quot;20148&quot; value=&quot;5&quot;/&gt;&lt;property id=&quot;20300&quot; value=&quot;Slide 5 - &amp;quot;CMA Board Members Intro&amp;quot;&quot;/&gt;&lt;property id=&quot;20307&quot; value=&quot;296&quot;/&gt;&lt;/object&gt;&lt;object type=&quot;3&quot; unique_id=&quot;10255&quot;&gt;&lt;property id=&quot;20148&quot; value=&quot;5&quot;/&gt;&lt;property id=&quot;20300&quot; value=&quot;Slide 6 - &amp;quot;VR&amp;amp;E Highlights FY 19&amp;quot;&quot;/&gt;&lt;property id=&quot;20307&quot; value=&quot;291&quot;/&gt;&lt;/object&gt;&lt;object type=&quot;3&quot; unique_id=&quot;10256&quot;&gt;&lt;property id=&quot;20148&quot; value=&quot;5&quot;/&gt;&lt;property id=&quot;20300&quot; value=&quot;Slide 7 - &amp;quot;Annual Goals for FY 20&amp;quot;&quot;/&gt;&lt;property id=&quot;20307&quot; value=&quot;292&quot;/&gt;&lt;/object&gt;&lt;object type=&quot;3&quot; unique_id=&quot;10257&quot;&gt;&lt;property id=&quot;20148&quot; value=&quot;5&quot;/&gt;&lt;property id=&quot;20300&quot; value=&quot;Slide 11 - &amp;quot;VBA Organizational Chart &amp;quot;&quot;/&gt;&lt;property id=&quot;20307&quot; value=&quot;293&quot;/&gt;&lt;/object&gt;&lt;object type=&quot;3&quot; unique_id=&quot;10258&quot;&gt;&lt;property id=&quot;20148&quot; value=&quot;5&quot;/&gt;&lt;property id=&quot;20300&quot; value=&quot;Slide 23 - &amp;quot;Objectives &amp;quot;&quot;/&gt;&lt;property id=&quot;20307&quot; value=&quot;298&quot;/&gt;&lt;/object&gt;&lt;/object&gt;&lt;object type=&quot;8&quot; unique_id=&quot;10040&quot;&gt;&lt;/object&gt;&lt;/object&gt;&lt;/database&gt;"/>
  <p:tag name="SECTOMILLISECCONVERTED" val="1"/>
</p:tagLst>
</file>

<file path=ppt/theme/theme1.xml><?xml version="1.0" encoding="utf-8"?>
<a:theme xmlns:a="http://schemas.openxmlformats.org/drawingml/2006/main" name="2_Office Theme">
  <a:themeElements>
    <a:clrScheme name="VA Brand Colors">
      <a:dk1>
        <a:srgbClr val="000000"/>
      </a:dk1>
      <a:lt1>
        <a:srgbClr val="FFFFFF"/>
      </a:lt1>
      <a:dk2>
        <a:srgbClr val="003F71"/>
      </a:dk2>
      <a:lt2>
        <a:srgbClr val="DCDDDE"/>
      </a:lt2>
      <a:accent1>
        <a:srgbClr val="0083BE"/>
      </a:accent1>
      <a:accent2>
        <a:srgbClr val="C3262E"/>
      </a:accent2>
      <a:accent3>
        <a:srgbClr val="772432"/>
      </a:accent3>
      <a:accent4>
        <a:srgbClr val="F3CF45"/>
      </a:accent4>
      <a:accent5>
        <a:srgbClr val="598527"/>
      </a:accent5>
      <a:accent6>
        <a:srgbClr val="F7955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0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14c8ce7b-d2df-469d-b2c3-96f4c56193cb">
      <UserInfo>
        <DisplayName>Harry, Alethea, VBANYC</DisplayName>
        <AccountId>332</AccountId>
        <AccountType/>
      </UserInfo>
      <UserInfo>
        <DisplayName>Freeman, Chloe, VBAJAX</DisplayName>
        <AccountId>329</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5B7DEE3DAF7E04AACEE6523E98D20E4" ma:contentTypeVersion="9" ma:contentTypeDescription="Create a new document." ma:contentTypeScope="" ma:versionID="801bfec7cd72810980ad5e558fc76c10">
  <xsd:schema xmlns:xsd="http://www.w3.org/2001/XMLSchema" xmlns:xs="http://www.w3.org/2001/XMLSchema" xmlns:p="http://schemas.microsoft.com/office/2006/metadata/properties" xmlns:ns2="3139e30b-1a29-4697-8bbf-27f905bc8d02" xmlns:ns3="14c8ce7b-d2df-469d-b2c3-96f4c56193cb" targetNamespace="http://schemas.microsoft.com/office/2006/metadata/properties" ma:root="true" ma:fieldsID="0d66ac95b3d4d60a565b770cf68c4479" ns2:_="" ns3:_="">
    <xsd:import namespace="3139e30b-1a29-4697-8bbf-27f905bc8d02"/>
    <xsd:import namespace="14c8ce7b-d2df-469d-b2c3-96f4c56193c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39e30b-1a29-4697-8bbf-27f905bc8d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4c8ce7b-d2df-469d-b2c3-96f4c56193c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CDD24C-AE2A-414F-B579-2E304DA89B0C}">
  <ds:schemaRefs>
    <ds:schemaRef ds:uri="http://schemas.microsoft.com/sharepoint/v3/contenttype/forms"/>
  </ds:schemaRefs>
</ds:datastoreItem>
</file>

<file path=customXml/itemProps2.xml><?xml version="1.0" encoding="utf-8"?>
<ds:datastoreItem xmlns:ds="http://schemas.openxmlformats.org/officeDocument/2006/customXml" ds:itemID="{4532F759-1B38-46D9-A27B-A57DC9338CA8}">
  <ds:schemaRefs>
    <ds:schemaRef ds:uri="http://purl.org/dc/elements/1.1/"/>
    <ds:schemaRef ds:uri="http://schemas.microsoft.com/office/2006/metadata/properties"/>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14c8ce7b-d2df-469d-b2c3-96f4c56193cb"/>
    <ds:schemaRef ds:uri="3139e30b-1a29-4697-8bbf-27f905bc8d02"/>
    <ds:schemaRef ds:uri="http://www.w3.org/XML/1998/namespace"/>
  </ds:schemaRefs>
</ds:datastoreItem>
</file>

<file path=customXml/itemProps3.xml><?xml version="1.0" encoding="utf-8"?>
<ds:datastoreItem xmlns:ds="http://schemas.openxmlformats.org/officeDocument/2006/customXml" ds:itemID="{6FB5CAEC-2054-47B9-B3F5-FD40ED839D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39e30b-1a29-4697-8bbf-27f905bc8d02"/>
    <ds:schemaRef ds:uri="14c8ce7b-d2df-469d-b2c3-96f4c56193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12852</TotalTime>
  <Words>1868</Words>
  <Application>Microsoft Office PowerPoint</Application>
  <PresentationFormat>On-screen Show (4:3)</PresentationFormat>
  <Paragraphs>238</Paragraphs>
  <Slides>17</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Arial</vt:lpstr>
      <vt:lpstr>Calibri</vt:lpstr>
      <vt:lpstr>Calibri Light</vt:lpstr>
      <vt:lpstr>Courier New</vt:lpstr>
      <vt:lpstr>Myriad Pro</vt:lpstr>
      <vt:lpstr>Wingdings</vt:lpstr>
      <vt:lpstr>2_Office Theme</vt:lpstr>
      <vt:lpstr>10_Office Theme</vt:lpstr>
      <vt:lpstr>VR&amp;E Operational Excellence Training </vt:lpstr>
      <vt:lpstr>Bottom Line Up Front</vt:lpstr>
      <vt:lpstr>Training Objectives for this Session</vt:lpstr>
      <vt:lpstr>What is Supply Chain?</vt:lpstr>
      <vt:lpstr>What is Supply Chain Management?</vt:lpstr>
      <vt:lpstr>Supply Chain Management Process</vt:lpstr>
      <vt:lpstr>Supplier Management Starts with Business Requirements</vt:lpstr>
      <vt:lpstr>Spectrum of “Demand Management”</vt:lpstr>
      <vt:lpstr>Integrating Management Processes</vt:lpstr>
      <vt:lpstr>Case Study</vt:lpstr>
      <vt:lpstr>Case Study Exercise</vt:lpstr>
      <vt:lpstr>Service Chain Management Process</vt:lpstr>
      <vt:lpstr>Service vs. Firm Performance</vt:lpstr>
      <vt:lpstr>Capacity Management</vt:lpstr>
      <vt:lpstr>Effective Communication</vt:lpstr>
      <vt:lpstr>Building/Sustaining Successful Partnerships</vt:lpstr>
      <vt:lpstr>Critical Success Factors </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Supply Chain Management PowerPoint Presentation</dc:title>
  <dc:creator>Department of Veterans Affairs, Veterans Benefits Administration, Veteran Readiness &amp; Employment Service, STAFF</dc:creator>
  <cp:lastModifiedBy>Kathy Poole</cp:lastModifiedBy>
  <cp:revision>281</cp:revision>
  <cp:lastPrinted>2020-06-02T19:48:50Z</cp:lastPrinted>
  <dcterms:created xsi:type="dcterms:W3CDTF">2018-05-01T18:14:43Z</dcterms:created>
  <dcterms:modified xsi:type="dcterms:W3CDTF">2020-08-03T14:59:05Z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0x01010005B7DEE3DAF7E04AACEE6523E98D20E4</vt:lpwstr>
  </property>
  <property fmtid="{D5CDD505-2E9C-101B-9397-08002B2CF9AE}" pid="3" name="Language">
    <vt:lpwstr>en</vt:lpwstr>
  </property>
  <property fmtid="{D5CDD505-2E9C-101B-9397-08002B2CF9AE}" pid="4" name="Type">
    <vt:lpwstr>Presentation</vt:lpwstr>
  </property>
</Properties>
</file>