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83" r:id="rId5"/>
    <p:sldMasterId id="2147483670" r:id="rId6"/>
  </p:sldMasterIdLst>
  <p:notesMasterIdLst>
    <p:notesMasterId r:id="rId36"/>
  </p:notesMasterIdLst>
  <p:sldIdLst>
    <p:sldId id="285" r:id="rId7"/>
    <p:sldId id="286" r:id="rId8"/>
    <p:sldId id="298" r:id="rId9"/>
    <p:sldId id="299" r:id="rId10"/>
    <p:sldId id="313" r:id="rId11"/>
    <p:sldId id="303" r:id="rId12"/>
    <p:sldId id="288" r:id="rId13"/>
    <p:sldId id="291" r:id="rId14"/>
    <p:sldId id="290" r:id="rId15"/>
    <p:sldId id="297" r:id="rId16"/>
    <p:sldId id="295" r:id="rId17"/>
    <p:sldId id="300" r:id="rId18"/>
    <p:sldId id="294" r:id="rId19"/>
    <p:sldId id="301" r:id="rId20"/>
    <p:sldId id="304" r:id="rId21"/>
    <p:sldId id="305" r:id="rId22"/>
    <p:sldId id="292" r:id="rId23"/>
    <p:sldId id="289" r:id="rId24"/>
    <p:sldId id="306" r:id="rId25"/>
    <p:sldId id="307" r:id="rId26"/>
    <p:sldId id="293" r:id="rId27"/>
    <p:sldId id="296" r:id="rId28"/>
    <p:sldId id="302" r:id="rId29"/>
    <p:sldId id="308" r:id="rId30"/>
    <p:sldId id="309" r:id="rId31"/>
    <p:sldId id="310" r:id="rId32"/>
    <p:sldId id="311" r:id="rId33"/>
    <p:sldId id="312" r:id="rId34"/>
    <p:sldId id="287" r:id="rId3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672">
          <p15:clr>
            <a:srgbClr val="A4A3A4"/>
          </p15:clr>
        </p15:guide>
        <p15:guide id="4" pos="288">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99"/>
    <a:srgbClr val="B3E175"/>
    <a:srgbClr val="66CCFF"/>
    <a:srgbClr val="3BA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4660"/>
  </p:normalViewPr>
  <p:slideViewPr>
    <p:cSldViewPr>
      <p:cViewPr varScale="1">
        <p:scale>
          <a:sx n="114" d="100"/>
          <a:sy n="114" d="100"/>
        </p:scale>
        <p:origin x="306" y="108"/>
      </p:cViewPr>
      <p:guideLst>
        <p:guide orient="horz" pos="2160"/>
        <p:guide pos="2880"/>
        <p:guide orient="horz" pos="672"/>
        <p:guide pos="288"/>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100" d="100"/>
          <a:sy n="100" d="100"/>
        </p:scale>
        <p:origin x="-3552"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slide" Target="slides/slide28.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40BF6123-5584-4859-9232-7C64D48C60BC}" type="datetimeFigureOut">
              <a:rPr lang="en-US" smtClean="0"/>
              <a:t>9/26/2018</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A263C7BD-EE4B-42E2-A75C-958D06C60C46}" type="slidenum">
              <a:rPr lang="en-US" smtClean="0"/>
              <a:t>‹#›</a:t>
            </a:fld>
            <a:endParaRPr lang="en-US" dirty="0"/>
          </a:p>
        </p:txBody>
      </p:sp>
    </p:spTree>
    <p:extLst>
      <p:ext uri="{BB962C8B-B14F-4D97-AF65-F5344CB8AC3E}">
        <p14:creationId xmlns:p14="http://schemas.microsoft.com/office/powerpoint/2010/main" val="28760645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
        <p:nvSpPr>
          <p:cNvPr id="4" name="Rectangle 3"/>
          <p:cNvSpPr/>
          <p:nvPr userDrawn="1"/>
        </p:nvSpPr>
        <p:spPr>
          <a:xfrm>
            <a:off x="0" y="5376954"/>
            <a:ext cx="9144000" cy="14811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dirty="0">
              <a:solidFill>
                <a:prstClr val="white"/>
              </a:solidFill>
            </a:endParaRPr>
          </a:p>
        </p:txBody>
      </p:sp>
      <p:sp>
        <p:nvSpPr>
          <p:cNvPr id="6" name="Title 1"/>
          <p:cNvSpPr txBox="1">
            <a:spLocks/>
          </p:cNvSpPr>
          <p:nvPr userDrawn="1"/>
        </p:nvSpPr>
        <p:spPr>
          <a:xfrm>
            <a:off x="2921339" y="4803733"/>
            <a:ext cx="5775325" cy="450535"/>
          </a:xfrm>
          <a:prstGeom prst="rect">
            <a:avLst/>
          </a:prstGeom>
          <a:ln>
            <a:solidFill>
              <a:schemeClr val="bg1"/>
            </a:solidFill>
          </a:ln>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r">
              <a:lnSpc>
                <a:spcPct val="80000"/>
              </a:lnSpc>
            </a:pPr>
            <a:r>
              <a:rPr lang="en-US" sz="2000" dirty="0">
                <a:solidFill>
                  <a:srgbClr val="000000"/>
                </a:solidFill>
              </a:rPr>
              <a:t>August 30, 2017</a:t>
            </a:r>
          </a:p>
        </p:txBody>
      </p:sp>
      <p:grpSp>
        <p:nvGrpSpPr>
          <p:cNvPr id="12" name="Group 11"/>
          <p:cNvGrpSpPr/>
          <p:nvPr userDrawn="1"/>
        </p:nvGrpSpPr>
        <p:grpSpPr>
          <a:xfrm>
            <a:off x="1285686" y="1694038"/>
            <a:ext cx="6572628" cy="1558035"/>
            <a:chOff x="966536" y="1694131"/>
            <a:chExt cx="6572628" cy="1558035"/>
          </a:xfrm>
        </p:grpSpPr>
        <p:sp>
          <p:nvSpPr>
            <p:cNvPr id="13" name="Title 1"/>
            <p:cNvSpPr txBox="1">
              <a:spLocks/>
            </p:cNvSpPr>
            <p:nvPr/>
          </p:nvSpPr>
          <p:spPr>
            <a:xfrm>
              <a:off x="966536" y="1763943"/>
              <a:ext cx="2133600" cy="1488223"/>
            </a:xfrm>
            <a:prstGeom prst="rect">
              <a:avLst/>
            </a:prstGeom>
            <a:ln>
              <a:solidFill>
                <a:schemeClr val="bg1"/>
              </a:solidFill>
            </a:ln>
            <a:effectLst/>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11500" b="1" spc="-100" dirty="0">
                  <a:solidFill>
                    <a:srgbClr val="003F72">
                      <a:lumMod val="50000"/>
                    </a:srgbClr>
                  </a:solidFill>
                  <a:latin typeface="Myriad Pro"/>
                  <a:cs typeface="Arial" panose="020B0604020202020204" pitchFamily="34" charset="0"/>
                </a:rPr>
                <a:t>VA</a:t>
              </a:r>
            </a:p>
          </p:txBody>
        </p:sp>
        <p:sp>
          <p:nvSpPr>
            <p:cNvPr id="14" name="Title 1"/>
            <p:cNvSpPr txBox="1">
              <a:spLocks/>
            </p:cNvSpPr>
            <p:nvPr/>
          </p:nvSpPr>
          <p:spPr>
            <a:xfrm>
              <a:off x="3316705" y="1750278"/>
              <a:ext cx="4222459" cy="1307009"/>
            </a:xfrm>
            <a:prstGeom prst="rect">
              <a:avLst/>
            </a:prstGeom>
            <a:ln>
              <a:solidFill>
                <a:schemeClr val="bg1"/>
              </a:solidFill>
            </a:ln>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5400" b="1" dirty="0">
                  <a:solidFill>
                    <a:srgbClr val="00B0F0"/>
                  </a:solidFill>
                  <a:latin typeface="Arial" panose="020B0604020202020204" pitchFamily="34" charset="0"/>
                  <a:cs typeface="Arial" panose="020B0604020202020204" pitchFamily="34" charset="0"/>
                </a:rPr>
                <a:t>Key Leaders </a:t>
              </a:r>
              <a:br>
                <a:rPr lang="en-US" sz="5400" b="1" dirty="0">
                  <a:solidFill>
                    <a:srgbClr val="00B0F0"/>
                  </a:solidFill>
                  <a:latin typeface="Arial" panose="020B0604020202020204" pitchFamily="34" charset="0"/>
                  <a:cs typeface="Arial" panose="020B0604020202020204" pitchFamily="34" charset="0"/>
                </a:rPr>
              </a:br>
              <a:r>
                <a:rPr lang="en-US" sz="5400" b="1" dirty="0">
                  <a:solidFill>
                    <a:srgbClr val="00B0F0"/>
                  </a:solidFill>
                  <a:latin typeface="Arial" panose="020B0604020202020204" pitchFamily="34" charset="0"/>
                  <a:cs typeface="Arial" panose="020B0604020202020204" pitchFamily="34" charset="0"/>
                </a:rPr>
                <a:t>Meeting</a:t>
              </a:r>
            </a:p>
          </p:txBody>
        </p:sp>
        <p:cxnSp>
          <p:nvCxnSpPr>
            <p:cNvPr id="15" name="Straight Connector 14"/>
            <p:cNvCxnSpPr/>
            <p:nvPr/>
          </p:nvCxnSpPr>
          <p:spPr>
            <a:xfrm flipH="1">
              <a:off x="3172326" y="1694131"/>
              <a:ext cx="12032" cy="1280160"/>
            </a:xfrm>
            <a:prstGeom prst="line">
              <a:avLst/>
            </a:prstGeom>
            <a:ln w="22225" cmpd="sng">
              <a:solidFill>
                <a:schemeClr val="tx1"/>
              </a:solidFill>
            </a:ln>
            <a:effectLst/>
          </p:spPr>
          <p:style>
            <a:lnRef idx="2">
              <a:schemeClr val="accent1"/>
            </a:lnRef>
            <a:fillRef idx="0">
              <a:schemeClr val="accent1"/>
            </a:fillRef>
            <a:effectRef idx="1">
              <a:schemeClr val="accent1"/>
            </a:effectRef>
            <a:fontRef idx="minor">
              <a:schemeClr val="tx1"/>
            </a:fontRef>
          </p:style>
        </p:cxnSp>
      </p:grpSp>
      <p:pic>
        <p:nvPicPr>
          <p:cNvPr id="1026" name="Picture 2" descr="C:\Users\vacoGrovem\AppData\Local\Microsoft\Windows\Temporary Internet Files\Content.Outlook\83QVOJUE\CHOOSE-VA-rev.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648664" y="5644912"/>
            <a:ext cx="3048000" cy="8207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41475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Tree>
    <p:extLst>
      <p:ext uri="{BB962C8B-B14F-4D97-AF65-F5344CB8AC3E}">
        <p14:creationId xmlns:p14="http://schemas.microsoft.com/office/powerpoint/2010/main" val="2899688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75ED316-A095-4798-BA6F-ADC1D3092531}" type="datetimeFigureOut">
              <a:rPr lang="en-US" smtClean="0"/>
              <a:t>9/26/2018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968351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9/26/2018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7807448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75ED316-A095-4798-BA6F-ADC1D3092531}" type="datetimeFigureOut">
              <a:rPr lang="en-US" smtClean="0"/>
              <a:t>9/26/2018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9055969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5ED316-A095-4798-BA6F-ADC1D3092531}" type="datetimeFigureOut">
              <a:rPr lang="en-US" smtClean="0"/>
              <a:t>9/26/2018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1467192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5ED316-A095-4798-BA6F-ADC1D3092531}" type="datetimeFigureOut">
              <a:rPr lang="en-US" smtClean="0"/>
              <a:t>9/26/2018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7322410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5ED316-A095-4798-BA6F-ADC1D3092531}" type="datetimeFigureOut">
              <a:rPr lang="en-US" smtClean="0"/>
              <a:t>9/26/2018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2536837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5ED316-A095-4798-BA6F-ADC1D3092531}" type="datetimeFigureOut">
              <a:rPr lang="en-US" smtClean="0"/>
              <a:t>9/26/2018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6204264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75ED316-A095-4798-BA6F-ADC1D3092531}" type="datetimeFigureOut">
              <a:rPr lang="en-US" smtClean="0"/>
              <a:t>9/26/2018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14205303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75ED316-A095-4798-BA6F-ADC1D3092531}" type="datetimeFigureOut">
              <a:rPr lang="en-US" smtClean="0"/>
              <a:t>9/26/2018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28417857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5"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Agenda</a:t>
            </a:r>
            <a:endParaRPr lang="en-US" sz="3600" u="sng" dirty="0"/>
          </a:p>
        </p:txBody>
      </p:sp>
      <p:sp>
        <p:nvSpPr>
          <p:cNvPr id="6" name="TextBox 5"/>
          <p:cNvSpPr txBox="1"/>
          <p:nvPr userDrawn="1"/>
        </p:nvSpPr>
        <p:spPr>
          <a:xfrm>
            <a:off x="331373" y="1659466"/>
            <a:ext cx="8481253" cy="369332"/>
          </a:xfrm>
          <a:prstGeom prst="rect">
            <a:avLst/>
          </a:prstGeom>
          <a:solidFill>
            <a:srgbClr val="00B0F0"/>
          </a:solidFill>
        </p:spPr>
        <p:txBody>
          <a:bodyPr wrap="square" lIns="91440" tIns="45720" rIns="91440" bIns="45720" rtlCol="0">
            <a:spAutoFit/>
          </a:bodyPr>
          <a:lstStyle/>
          <a:p>
            <a:endParaRPr lang="en-US" dirty="0">
              <a:solidFill>
                <a:srgbClr val="000000"/>
              </a:solidFill>
            </a:endParaRPr>
          </a:p>
        </p:txBody>
      </p:sp>
      <p:sp>
        <p:nvSpPr>
          <p:cNvPr id="7" name="TextBox 6"/>
          <p:cNvSpPr txBox="1"/>
          <p:nvPr userDrawn="1"/>
        </p:nvSpPr>
        <p:spPr>
          <a:xfrm>
            <a:off x="647693" y="2749897"/>
            <a:ext cx="7892223" cy="861774"/>
          </a:xfrm>
          <a:prstGeom prst="rect">
            <a:avLst/>
          </a:prstGeom>
          <a:noFill/>
        </p:spPr>
        <p:txBody>
          <a:bodyPr wrap="square" lIns="91440" tIns="45720" rIns="91440" bIns="45720" rtlCol="0" anchor="ctr">
            <a:spAutoFit/>
          </a:bodyPr>
          <a:lstStyle/>
          <a:p>
            <a:pPr marL="0" lvl="1" indent="-342900">
              <a:spcBef>
                <a:spcPts val="1200"/>
              </a:spcBef>
              <a:buFont typeface="+mj-lt"/>
              <a:buAutoNum type="arabicPeriod"/>
            </a:pPr>
            <a:r>
              <a:rPr lang="en-US" sz="2000" b="1" dirty="0">
                <a:solidFill>
                  <a:srgbClr val="000000"/>
                </a:solidFill>
              </a:rPr>
              <a:t>Good News Story</a:t>
            </a:r>
          </a:p>
          <a:p>
            <a:pPr marL="0" lvl="1">
              <a:spcBef>
                <a:spcPts val="1200"/>
              </a:spcBef>
            </a:pPr>
            <a:endParaRPr lang="en-US" sz="2000" b="1" dirty="0">
              <a:solidFill>
                <a:srgbClr val="000000"/>
              </a:solidFill>
            </a:endParaRPr>
          </a:p>
        </p:txBody>
      </p:sp>
    </p:spTree>
    <p:extLst>
      <p:ext uri="{BB962C8B-B14F-4D97-AF65-F5344CB8AC3E}">
        <p14:creationId xmlns:p14="http://schemas.microsoft.com/office/powerpoint/2010/main" val="228511050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9/26/2018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4535289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9/26/2018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9527507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DFF1162-3151-427E-8584-F036A8B338EE}" type="datetimeFigureOut">
              <a:rPr lang="en-US" smtClean="0"/>
              <a:t>9/26/2018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67290701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9/26/2018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27627602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DFF1162-3151-427E-8584-F036A8B338EE}" type="datetimeFigureOut">
              <a:rPr lang="en-US" smtClean="0"/>
              <a:t>9/26/2018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79499819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DFF1162-3151-427E-8584-F036A8B338EE}" type="datetimeFigureOut">
              <a:rPr lang="en-US" smtClean="0"/>
              <a:t>9/26/2018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89803376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DFF1162-3151-427E-8584-F036A8B338EE}" type="datetimeFigureOut">
              <a:rPr lang="en-US" smtClean="0"/>
              <a:t>9/26/2018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42803964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DFF1162-3151-427E-8584-F036A8B338EE}" type="datetimeFigureOut">
              <a:rPr lang="en-US" smtClean="0"/>
              <a:t>9/26/2018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262376047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FF1162-3151-427E-8584-F036A8B338EE}" type="datetimeFigureOut">
              <a:rPr lang="en-US" smtClean="0"/>
              <a:t>9/26/2018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95497258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FF1162-3151-427E-8584-F036A8B338EE}" type="datetimeFigureOut">
              <a:rPr lang="en-US" smtClean="0"/>
              <a:t>9/26/2018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7528607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5"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Tree>
    <p:extLst>
      <p:ext uri="{BB962C8B-B14F-4D97-AF65-F5344CB8AC3E}">
        <p14:creationId xmlns:p14="http://schemas.microsoft.com/office/powerpoint/2010/main" val="381529626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FF1162-3151-427E-8584-F036A8B338EE}" type="datetimeFigureOut">
              <a:rPr lang="en-US" smtClean="0"/>
              <a:t>9/26/2018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226056560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9/26/2018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49999890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9/26/2018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6803436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519"/>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Slide Number Placeholder 5"/>
          <p:cNvSpPr txBox="1">
            <a:spLocks/>
          </p:cNvSpPr>
          <p:nvPr userDrawn="1"/>
        </p:nvSpPr>
        <p:spPr>
          <a:xfrm>
            <a:off x="6937831" y="6400232"/>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983F1FA-211D-3044-9E35-958DFBC26156}"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769790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5" name="Rectangle 4"/>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7"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
        <p:nvSpPr>
          <p:cNvPr id="8" name="TextBox 7"/>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INTERNAL USE ONLY</a:t>
            </a:r>
          </a:p>
        </p:txBody>
      </p:sp>
    </p:spTree>
    <p:extLst>
      <p:ext uri="{BB962C8B-B14F-4D97-AF65-F5344CB8AC3E}">
        <p14:creationId xmlns:p14="http://schemas.microsoft.com/office/powerpoint/2010/main" val="3728874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6"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
        <p:nvSpPr>
          <p:cNvPr id="7" name="TextBox 6"/>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17575613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5" y="273141"/>
            <a:ext cx="3008313" cy="1162051"/>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142" y="273055"/>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5" y="1435105"/>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6" name="TextBox 5"/>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476056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3" name="TextBox 2"/>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1760697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7" name="TextBox 6"/>
          <p:cNvSpPr txBox="1"/>
          <p:nvPr userDrawn="1"/>
        </p:nvSpPr>
        <p:spPr>
          <a:xfrm>
            <a:off x="2971800" y="6324600"/>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2711147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theme" Target="../theme/theme3.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7"/>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94"/>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p:cNvSpPr/>
          <p:nvPr/>
        </p:nvSpPr>
        <p:spPr>
          <a:xfrm>
            <a:off x="0" y="6140680"/>
            <a:ext cx="9144000" cy="7318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6" name="Slide Number Placeholder 5"/>
          <p:cNvSpPr>
            <a:spLocks noGrp="1"/>
          </p:cNvSpPr>
          <p:nvPr>
            <p:ph type="sldNum" sz="quarter" idx="4"/>
          </p:nvPr>
        </p:nvSpPr>
        <p:spPr>
          <a:xfrm>
            <a:off x="8686800" y="6400232"/>
            <a:ext cx="384630" cy="365125"/>
          </a:xfrm>
          <a:prstGeom prst="rect">
            <a:avLst/>
          </a:prstGeom>
        </p:spPr>
        <p:txBody>
          <a:bodyPr vert="horz" lIns="91440" tIns="45720" rIns="91440" bIns="45720" rtlCol="0" anchor="ctr"/>
          <a:lstStyle>
            <a:lvl1pPr algn="r">
              <a:defRPr sz="1200">
                <a:solidFill>
                  <a:schemeClr val="bg1"/>
                </a:solidFill>
              </a:defRPr>
            </a:lvl1p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pic>
        <p:nvPicPr>
          <p:cNvPr id="2050" name="Picture 2" descr="C:\Users\vacoGrovem\AppData\Local\Microsoft\Windows\Temporary Internet Files\Content.Outlook\83QVOJUE\CHOOSE-VA-rev.png"/>
          <p:cNvPicPr>
            <a:picLocks noChangeAspect="1" noChangeArrowheads="1"/>
          </p:cNvPicPr>
          <p:nvPr userDrawn="1"/>
        </p:nvPicPr>
        <p:blipFill>
          <a:blip r:embed="rId12" cstate="print">
            <a:extLst>
              <a:ext uri="{28A0092B-C50C-407E-A947-70E740481C1C}">
                <a14:useLocalDpi xmlns:a14="http://schemas.microsoft.com/office/drawing/2010/main" val="0"/>
              </a:ext>
            </a:extLst>
          </a:blip>
          <a:srcRect/>
          <a:stretch>
            <a:fillRect/>
          </a:stretch>
        </p:blipFill>
        <p:spPr bwMode="auto">
          <a:xfrm>
            <a:off x="152400" y="6172200"/>
            <a:ext cx="2037558" cy="54864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PPSeal.png"/>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6199909" y="6184206"/>
            <a:ext cx="2563091" cy="641708"/>
          </a:xfrm>
          <a:prstGeom prst="rect">
            <a:avLst/>
          </a:prstGeom>
        </p:spPr>
      </p:pic>
      <p:sp>
        <p:nvSpPr>
          <p:cNvPr id="10" name="TextBox 9"/>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INTERNAL USE ONLY</a:t>
            </a:r>
          </a:p>
        </p:txBody>
      </p:sp>
    </p:spTree>
    <p:extLst>
      <p:ext uri="{BB962C8B-B14F-4D97-AF65-F5344CB8AC3E}">
        <p14:creationId xmlns:p14="http://schemas.microsoft.com/office/powerpoint/2010/main" val="23434396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82" r:id="rId10"/>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5ED316-A095-4798-BA6F-ADC1D3092531}" type="datetimeFigureOut">
              <a:rPr lang="en-US" smtClean="0"/>
              <a:t>9/26/2018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C9919F-1677-44F2-BEEF-EAD82A0FC6EF}" type="slidenum">
              <a:rPr lang="en-US" smtClean="0"/>
              <a:t>‹#›</a:t>
            </a:fld>
            <a:endParaRPr lang="en-US" dirty="0"/>
          </a:p>
        </p:txBody>
      </p:sp>
    </p:spTree>
    <p:extLst>
      <p:ext uri="{BB962C8B-B14F-4D97-AF65-F5344CB8AC3E}">
        <p14:creationId xmlns:p14="http://schemas.microsoft.com/office/powerpoint/2010/main" val="1235711052"/>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FF1162-3151-427E-8584-F036A8B338EE}" type="datetimeFigureOut">
              <a:rPr lang="en-US" smtClean="0"/>
              <a:t>9/26/2018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95B4D9-9964-4CB5-BA93-086E985770BB}" type="slidenum">
              <a:rPr lang="en-US" smtClean="0"/>
              <a:t>‹#›</a:t>
            </a:fld>
            <a:endParaRPr lang="en-US" dirty="0"/>
          </a:p>
        </p:txBody>
      </p:sp>
    </p:spTree>
    <p:extLst>
      <p:ext uri="{BB962C8B-B14F-4D97-AF65-F5344CB8AC3E}">
        <p14:creationId xmlns:p14="http://schemas.microsoft.com/office/powerpoint/2010/main" val="3824316513"/>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hyperlink" Target="mailto:Michael.Caldwell3@va.gov" TargetMode="External"/><Relationship Id="rId2" Type="http://schemas.openxmlformats.org/officeDocument/2006/relationships/hyperlink" Target="mailto:Raymond.Joe@va.gov" TargetMode="External"/><Relationship Id="rId1" Type="http://schemas.openxmlformats.org/officeDocument/2006/relationships/slideLayout" Target="../slideLayouts/slideLayout5.xml"/><Relationship Id="rId5" Type="http://schemas.openxmlformats.org/officeDocument/2006/relationships/hyperlink" Target="mailto:Joseph.Lattimer@va.gov" TargetMode="External"/><Relationship Id="rId4" Type="http://schemas.openxmlformats.org/officeDocument/2006/relationships/hyperlink" Target="mailto:Marilyn.Ragin@va.gov"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hyperlink" Target="mailto:IDES.VBACO@va.gov" TargetMode="Externa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p:cNvSpPr>
          <p:nvPr/>
        </p:nvSpPr>
        <p:spPr>
          <a:xfrm>
            <a:off x="212501" y="4648200"/>
            <a:ext cx="2683099" cy="1173144"/>
          </a:xfrm>
          <a:prstGeom prst="rect">
            <a:avLst/>
          </a:prstGeom>
        </p:spPr>
        <p:txBody>
          <a:bodyPr vert="horz" lIns="91440" tIns="45720" rIns="91440" bIns="45720" rtlCol="0" anchor="b">
            <a:noAutofit/>
          </a:bodyPr>
          <a:lstStyle>
            <a:lvl1pPr marL="0" indent="0" algn="l" defTabSz="914400" rtl="0" eaLnBrk="1" latinLnBrk="0" hangingPunct="1">
              <a:spcBef>
                <a:spcPct val="20000"/>
              </a:spcBef>
              <a:buFont typeface="Arial" pitchFamily="34" charset="0"/>
              <a:buNone/>
              <a:defRPr sz="2000" kern="1200">
                <a:solidFill>
                  <a:schemeClr val="tx1">
                    <a:tint val="75000"/>
                  </a:schemeClr>
                </a:solidFill>
                <a:latin typeface="Arial" pitchFamily="34" charset="0"/>
                <a:ea typeface="+mn-ea"/>
                <a:cs typeface="Arial" pitchFamily="34" charset="0"/>
              </a:defRPr>
            </a:lvl1pPr>
            <a:lvl2pPr marL="457200" indent="0" algn="l" defTabSz="914400" rtl="0" eaLnBrk="1" latinLnBrk="0" hangingPunct="1">
              <a:spcBef>
                <a:spcPct val="20000"/>
              </a:spcBef>
              <a:buFont typeface="Arial" pitchFamily="34" charset="0"/>
              <a:buNone/>
              <a:defRPr sz="1800" kern="1200">
                <a:solidFill>
                  <a:schemeClr val="tx1">
                    <a:tint val="75000"/>
                  </a:schemeClr>
                </a:solidFill>
                <a:latin typeface="Arial" pitchFamily="34" charset="0"/>
                <a:ea typeface="+mn-ea"/>
                <a:cs typeface="Arial" pitchFamily="34" charset="0"/>
              </a:defRPr>
            </a:lvl2pPr>
            <a:lvl3pPr marL="914400" indent="0" algn="l" defTabSz="914400" rtl="0" eaLnBrk="1" latinLnBrk="0" hangingPunct="1">
              <a:spcBef>
                <a:spcPct val="20000"/>
              </a:spcBef>
              <a:buFont typeface="Arial" pitchFamily="34" charset="0"/>
              <a:buNone/>
              <a:defRPr sz="1600" kern="1200">
                <a:solidFill>
                  <a:schemeClr val="tx1">
                    <a:tint val="75000"/>
                  </a:schemeClr>
                </a:solidFill>
                <a:latin typeface="Arial" pitchFamily="34" charset="0"/>
                <a:ea typeface="+mn-ea"/>
                <a:cs typeface="Arial" pitchFamily="34" charset="0"/>
              </a:defRPr>
            </a:lvl3pPr>
            <a:lvl4pPr marL="1371600" indent="0" algn="l" defTabSz="914400" rtl="0" eaLnBrk="1" latinLnBrk="0" hangingPunct="1">
              <a:spcBef>
                <a:spcPct val="20000"/>
              </a:spcBef>
              <a:buFont typeface="Arial" pitchFamily="34" charset="0"/>
              <a:buNone/>
              <a:defRPr sz="1400" kern="1200">
                <a:solidFill>
                  <a:schemeClr val="tx1">
                    <a:tint val="75000"/>
                  </a:schemeClr>
                </a:solidFill>
                <a:latin typeface="Arial" pitchFamily="34" charset="0"/>
                <a:ea typeface="+mn-ea"/>
                <a:cs typeface="Arial" pitchFamily="34" charset="0"/>
              </a:defRPr>
            </a:lvl4pPr>
            <a:lvl5pPr marL="1828800" indent="0" algn="l" defTabSz="914400" rtl="0" eaLnBrk="1" latinLnBrk="0" hangingPunct="1">
              <a:spcBef>
                <a:spcPct val="20000"/>
              </a:spcBef>
              <a:buFont typeface="Arial" pitchFamily="34" charset="0"/>
              <a:buNone/>
              <a:defRPr sz="1400" kern="1200">
                <a:solidFill>
                  <a:schemeClr val="tx1">
                    <a:tint val="75000"/>
                  </a:schemeClr>
                </a:solidFill>
                <a:latin typeface="Arial" pitchFamily="34" charset="0"/>
                <a:ea typeface="+mn-ea"/>
                <a:cs typeface="Arial" pitchFamily="34" charset="0"/>
              </a:defRPr>
            </a:lvl5pPr>
            <a:lvl6pPr marL="22860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9pPr>
          </a:lstStyle>
          <a:p>
            <a:r>
              <a:rPr lang="en-US" sz="1800" dirty="0">
                <a:solidFill>
                  <a:schemeClr val="tx1"/>
                </a:solidFill>
                <a:latin typeface="+mj-lt"/>
              </a:rPr>
              <a:t>Briefed by: 212D</a:t>
            </a:r>
          </a:p>
          <a:p>
            <a:r>
              <a:rPr lang="en-US" sz="1800" b="1" dirty="0">
                <a:solidFill>
                  <a:schemeClr val="tx1"/>
                </a:solidFill>
                <a:latin typeface="+mj-lt"/>
              </a:rPr>
              <a:t>Name/Title: 212D Staff</a:t>
            </a:r>
          </a:p>
          <a:p>
            <a:r>
              <a:rPr lang="en-US" sz="1800" dirty="0">
                <a:solidFill>
                  <a:schemeClr val="tx1"/>
                </a:solidFill>
                <a:latin typeface="+mj-lt"/>
              </a:rPr>
              <a:t>Date: June 12, 2018</a:t>
            </a:r>
          </a:p>
        </p:txBody>
      </p:sp>
      <p:sp>
        <p:nvSpPr>
          <p:cNvPr id="5" name="Rectangle 4"/>
          <p:cNvSpPr/>
          <p:nvPr/>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pic>
        <p:nvPicPr>
          <p:cNvPr id="6" name="Picture 4" descr="dvaseal"/>
          <p:cNvPicPr>
            <a:picLocks noChangeAspect="1" noChangeArrowheads="1"/>
          </p:cNvPicPr>
          <p:nvPr/>
        </p:nvPicPr>
        <p:blipFill>
          <a:blip r:embed="rId2"/>
          <a:srcRect/>
          <a:stretch>
            <a:fillRect/>
          </a:stretch>
        </p:blipFill>
        <p:spPr bwMode="auto">
          <a:xfrm>
            <a:off x="3886200" y="838200"/>
            <a:ext cx="1371600" cy="1371600"/>
          </a:xfrm>
          <a:prstGeom prst="rect">
            <a:avLst/>
          </a:prstGeom>
          <a:noFill/>
          <a:ln w="9525">
            <a:noFill/>
            <a:miter lim="800000"/>
            <a:headEnd/>
            <a:tailEnd/>
          </a:ln>
        </p:spPr>
      </p:pic>
      <p:sp>
        <p:nvSpPr>
          <p:cNvPr id="9" name="Rectangle 8"/>
          <p:cNvSpPr/>
          <p:nvPr/>
        </p:nvSpPr>
        <p:spPr>
          <a:xfrm>
            <a:off x="990600" y="2445365"/>
            <a:ext cx="7162800" cy="2062103"/>
          </a:xfrm>
          <a:prstGeom prst="rect">
            <a:avLst/>
          </a:prstGeom>
        </p:spPr>
        <p:txBody>
          <a:bodyPr wrap="square">
            <a:spAutoFit/>
          </a:bodyPr>
          <a:lstStyle/>
          <a:p>
            <a:pPr algn="ctr"/>
            <a:r>
              <a:rPr lang="en-US" sz="3200" dirty="0">
                <a:solidFill>
                  <a:prstClr val="black"/>
                </a:solidFill>
                <a:latin typeface="Arial"/>
                <a:ea typeface="MS ????"/>
              </a:rPr>
              <a:t>Compensation Service Integrated Disability Evaluation System (IDES)</a:t>
            </a:r>
            <a:endParaRPr lang="en-US" sz="3200" dirty="0">
              <a:solidFill>
                <a:prstClr val="black"/>
              </a:solidFill>
              <a:latin typeface="Times New Roman"/>
              <a:ea typeface="Times New Roman"/>
            </a:endParaRPr>
          </a:p>
          <a:p>
            <a:pPr marL="274320" indent="-274320" algn="ctr">
              <a:tabLst>
                <a:tab pos="342265" algn="l"/>
                <a:tab pos="3257550" algn="ctr"/>
                <a:tab pos="3657600" algn="l"/>
                <a:tab pos="4114800" algn="l"/>
                <a:tab pos="4572000" algn="l"/>
                <a:tab pos="5029200" algn="l"/>
                <a:tab pos="5486400" algn="l"/>
                <a:tab pos="5943600" algn="l"/>
              </a:tabLst>
            </a:pPr>
            <a:r>
              <a:rPr lang="en-US" sz="3200" dirty="0">
                <a:solidFill>
                  <a:prstClr val="black"/>
                </a:solidFill>
                <a:latin typeface="Arial"/>
                <a:ea typeface="MS ????"/>
              </a:rPr>
              <a:t>and Benefits Delivery at Discharge (BDD) Conference Call</a:t>
            </a:r>
            <a:endParaRPr lang="en-US" sz="2400" dirty="0">
              <a:solidFill>
                <a:prstClr val="black"/>
              </a:solidFill>
              <a:latin typeface="Times New Roman"/>
              <a:ea typeface="Times New Roman"/>
            </a:endParaRPr>
          </a:p>
        </p:txBody>
      </p:sp>
    </p:spTree>
    <p:extLst>
      <p:ext uri="{BB962C8B-B14F-4D97-AF65-F5344CB8AC3E}">
        <p14:creationId xmlns:p14="http://schemas.microsoft.com/office/powerpoint/2010/main" val="40800563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r-FR" sz="3200" dirty="0" err="1"/>
              <a:t>Pre-Discharge</a:t>
            </a:r>
            <a:r>
              <a:rPr lang="fr-FR" sz="3200" dirty="0"/>
              <a:t> Collaboration Network</a:t>
            </a:r>
            <a:endParaRPr lang="en-US" sz="3200" dirty="0"/>
          </a:p>
        </p:txBody>
      </p:sp>
      <p:sp>
        <p:nvSpPr>
          <p:cNvPr id="6" name="Slide Number Placeholder 5"/>
          <p:cNvSpPr>
            <a:spLocks noGrp="1"/>
          </p:cNvSpPr>
          <p:nvPr>
            <p:ph type="sldNum" sz="quarter" idx="12"/>
          </p:nvPr>
        </p:nvSpPr>
        <p:spPr/>
        <p:txBody>
          <a:bodyPr/>
          <a:lstStyle/>
          <a:p>
            <a:fld id="{04F7EA0F-F264-4DBA-8450-109ED0C85B89}" type="slidenum">
              <a:rPr lang="en-US" smtClean="0"/>
              <a:t>10</a:t>
            </a:fld>
            <a:endParaRPr lang="en-US" dirty="0"/>
          </a:p>
        </p:txBody>
      </p:sp>
      <p:pic>
        <p:nvPicPr>
          <p:cNvPr id="5"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8600" y="914400"/>
            <a:ext cx="8738939" cy="5105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363953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0" defTabSz="914400" fontAlgn="base">
              <a:spcBef>
                <a:spcPct val="0"/>
              </a:spcBef>
              <a:spcAft>
                <a:spcPct val="0"/>
              </a:spcAft>
              <a:buFont typeface="Arial" panose="020B0604020202020204" pitchFamily="34" charset="0"/>
              <a:buChar char="•"/>
            </a:pPr>
            <a:r>
              <a:rPr lang="en-US" altLang="en-US" sz="2400" dirty="0">
                <a:solidFill>
                  <a:srgbClr val="000000"/>
                </a:solidFill>
                <a:latin typeface="Arial" pitchFamily="34" charset="0"/>
                <a:ea typeface="Times New Roman" pitchFamily="18" charset="0"/>
                <a:cs typeface="Arial" pitchFamily="34" charset="0"/>
              </a:rPr>
              <a:t>MSCs are allowed to be present during TAP briefings (space permitting)</a:t>
            </a:r>
          </a:p>
          <a:p>
            <a:pPr marL="0" lvl="0" indent="0" defTabSz="914400" fontAlgn="base">
              <a:spcBef>
                <a:spcPct val="0"/>
              </a:spcBef>
              <a:spcAft>
                <a:spcPct val="0"/>
              </a:spcAft>
              <a:buNone/>
            </a:pPr>
            <a:endParaRPr lang="en-US" altLang="en-US" sz="2400" dirty="0">
              <a:solidFill>
                <a:srgbClr val="000000"/>
              </a:solidFill>
              <a:latin typeface="Arial" pitchFamily="34" charset="0"/>
              <a:ea typeface="Times New Roman" pitchFamily="18" charset="0"/>
              <a:cs typeface="Arial" pitchFamily="34" charset="0"/>
            </a:endParaRPr>
          </a:p>
          <a:p>
            <a:pPr lvl="0" defTabSz="914400" fontAlgn="base">
              <a:spcBef>
                <a:spcPct val="0"/>
              </a:spcBef>
              <a:spcAft>
                <a:spcPct val="0"/>
              </a:spcAft>
              <a:buFont typeface="Arial" panose="020B0604020202020204" pitchFamily="34" charset="0"/>
              <a:buChar char="•"/>
            </a:pPr>
            <a:r>
              <a:rPr lang="en-US" altLang="en-US" sz="2400" dirty="0">
                <a:solidFill>
                  <a:srgbClr val="000000"/>
                </a:solidFill>
                <a:latin typeface="Arial" pitchFamily="34" charset="0"/>
                <a:ea typeface="Times New Roman" pitchFamily="18" charset="0"/>
                <a:cs typeface="Arial" pitchFamily="34" charset="0"/>
              </a:rPr>
              <a:t>If you experience issues with the TAP briefer at your installation, or for any additional TAP related questions, please contact the TAP liaison:</a:t>
            </a:r>
          </a:p>
          <a:p>
            <a:pPr marL="0" lvl="0" indent="0" defTabSz="914400" fontAlgn="base">
              <a:spcBef>
                <a:spcPct val="0"/>
              </a:spcBef>
              <a:spcAft>
                <a:spcPct val="0"/>
              </a:spcAft>
              <a:buNone/>
            </a:pPr>
            <a:endParaRPr lang="en-US" altLang="en-US" sz="2400" dirty="0">
              <a:latin typeface="Arial" pitchFamily="34" charset="0"/>
              <a:cs typeface="Arial" pitchFamily="34" charset="0"/>
            </a:endParaRPr>
          </a:p>
          <a:p>
            <a:pPr marL="0" indent="0">
              <a:buNone/>
            </a:pPr>
            <a:endParaRPr lang="en-US" sz="2400" dirty="0"/>
          </a:p>
        </p:txBody>
      </p:sp>
      <p:sp>
        <p:nvSpPr>
          <p:cNvPr id="6" name="Slide Number Placeholder 5"/>
          <p:cNvSpPr>
            <a:spLocks noGrp="1"/>
          </p:cNvSpPr>
          <p:nvPr>
            <p:ph type="sldNum" sz="quarter" idx="12"/>
          </p:nvPr>
        </p:nvSpPr>
        <p:spPr/>
        <p:txBody>
          <a:bodyPr/>
          <a:lstStyle/>
          <a:p>
            <a:fld id="{04F7EA0F-F264-4DBA-8450-109ED0C85B89}" type="slidenum">
              <a:rPr lang="en-US" smtClean="0"/>
              <a:t>11</a:t>
            </a:fld>
            <a:endParaRPr lang="en-US" dirty="0"/>
          </a:p>
        </p:txBody>
      </p:sp>
      <p:sp>
        <p:nvSpPr>
          <p:cNvPr id="2" name="Title 1"/>
          <p:cNvSpPr>
            <a:spLocks noGrp="1"/>
          </p:cNvSpPr>
          <p:nvPr>
            <p:ph type="title"/>
          </p:nvPr>
        </p:nvSpPr>
        <p:spPr/>
        <p:txBody>
          <a:bodyPr>
            <a:noAutofit/>
          </a:bodyPr>
          <a:lstStyle/>
          <a:p>
            <a:r>
              <a:rPr lang="fr-FR" sz="3200" dirty="0"/>
              <a:t>Transition Assistance Program (TAP) Liaisons</a:t>
            </a:r>
            <a:endParaRPr lang="en-US" sz="3200" dirty="0"/>
          </a:p>
        </p:txBody>
      </p:sp>
      <p:graphicFrame>
        <p:nvGraphicFramePr>
          <p:cNvPr id="5" name="Table 4"/>
          <p:cNvGraphicFramePr>
            <a:graphicFrameLocks noGrp="1"/>
          </p:cNvGraphicFramePr>
          <p:nvPr>
            <p:extLst>
              <p:ext uri="{D42A27DB-BD31-4B8C-83A1-F6EECF244321}">
                <p14:modId xmlns:p14="http://schemas.microsoft.com/office/powerpoint/2010/main" val="463542286"/>
              </p:ext>
            </p:extLst>
          </p:nvPr>
        </p:nvGraphicFramePr>
        <p:xfrm>
          <a:off x="1524000" y="3352800"/>
          <a:ext cx="6096000" cy="1854200"/>
        </p:xfrm>
        <a:graphic>
          <a:graphicData uri="http://schemas.openxmlformats.org/drawingml/2006/table">
            <a:tbl>
              <a:tblPr firstRow="1" bandRow="1">
                <a:tableStyleId>{21E4AEA4-8DFA-4A89-87EB-49C32662AFE0}</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370840">
                <a:tc>
                  <a:txBody>
                    <a:bodyPr/>
                    <a:lstStyle/>
                    <a:p>
                      <a:r>
                        <a:rPr lang="en-US" dirty="0"/>
                        <a:t>Branch</a:t>
                      </a:r>
                      <a:r>
                        <a:rPr lang="en-US" baseline="0" dirty="0"/>
                        <a:t> of Service</a:t>
                      </a:r>
                      <a:endParaRPr lang="en-US" dirty="0"/>
                    </a:p>
                  </a:txBody>
                  <a:tcPr/>
                </a:tc>
                <a:tc>
                  <a:txBody>
                    <a:bodyPr/>
                    <a:lstStyle/>
                    <a:p>
                      <a:r>
                        <a:rPr lang="en-US" dirty="0"/>
                        <a:t>TAP Liaison </a:t>
                      </a:r>
                    </a:p>
                  </a:txBody>
                  <a:tcPr/>
                </a:tc>
                <a:extLst>
                  <a:ext uri="{0D108BD9-81ED-4DB2-BD59-A6C34878D82A}">
                    <a16:rowId xmlns:a16="http://schemas.microsoft.com/office/drawing/2014/main" val="10000"/>
                  </a:ext>
                </a:extLst>
              </a:tr>
              <a:tr h="370840">
                <a:tc>
                  <a:txBody>
                    <a:bodyPr/>
                    <a:lstStyle/>
                    <a:p>
                      <a:r>
                        <a:rPr lang="en-US" dirty="0"/>
                        <a:t>Army</a:t>
                      </a:r>
                    </a:p>
                  </a:txBody>
                  <a:tcPr/>
                </a:tc>
                <a:tc>
                  <a:txBody>
                    <a:bodyPr/>
                    <a:lstStyle/>
                    <a:p>
                      <a:r>
                        <a:rPr lang="en-US" dirty="0">
                          <a:solidFill>
                            <a:schemeClr val="tx1"/>
                          </a:solidFill>
                          <a:hlinkClick r:id="rId2"/>
                        </a:rPr>
                        <a:t>Raymond.Joe@va.gov</a:t>
                      </a:r>
                      <a:r>
                        <a:rPr lang="en-US" dirty="0">
                          <a:solidFill>
                            <a:schemeClr val="tx1"/>
                          </a:solidFill>
                        </a:rPr>
                        <a:t> </a:t>
                      </a:r>
                    </a:p>
                  </a:txBody>
                  <a:tcPr/>
                </a:tc>
                <a:extLst>
                  <a:ext uri="{0D108BD9-81ED-4DB2-BD59-A6C34878D82A}">
                    <a16:rowId xmlns:a16="http://schemas.microsoft.com/office/drawing/2014/main" val="10001"/>
                  </a:ext>
                </a:extLst>
              </a:tr>
              <a:tr h="370840">
                <a:tc>
                  <a:txBody>
                    <a:bodyPr/>
                    <a:lstStyle/>
                    <a:p>
                      <a:r>
                        <a:rPr lang="en-US" dirty="0"/>
                        <a:t>Navy</a:t>
                      </a:r>
                    </a:p>
                  </a:txBody>
                  <a:tcPr/>
                </a:tc>
                <a:tc>
                  <a:txBody>
                    <a:bodyPr/>
                    <a:lstStyle/>
                    <a:p>
                      <a:r>
                        <a:rPr lang="en-US" dirty="0">
                          <a:solidFill>
                            <a:schemeClr val="tx1"/>
                          </a:solidFill>
                          <a:hlinkClick r:id="rId3"/>
                        </a:rPr>
                        <a:t>Michael.Caldwell3@va.gov</a:t>
                      </a:r>
                      <a:r>
                        <a:rPr lang="en-US" dirty="0">
                          <a:solidFill>
                            <a:schemeClr val="tx1"/>
                          </a:solidFill>
                        </a:rPr>
                        <a:t> </a:t>
                      </a:r>
                    </a:p>
                  </a:txBody>
                  <a:tcPr/>
                </a:tc>
                <a:extLst>
                  <a:ext uri="{0D108BD9-81ED-4DB2-BD59-A6C34878D82A}">
                    <a16:rowId xmlns:a16="http://schemas.microsoft.com/office/drawing/2014/main" val="10002"/>
                  </a:ext>
                </a:extLst>
              </a:tr>
              <a:tr h="370840">
                <a:tc>
                  <a:txBody>
                    <a:bodyPr/>
                    <a:lstStyle/>
                    <a:p>
                      <a:r>
                        <a:rPr lang="en-US" dirty="0"/>
                        <a:t>Air Force</a:t>
                      </a:r>
                    </a:p>
                  </a:txBody>
                  <a:tcPr/>
                </a:tc>
                <a:tc>
                  <a:txBody>
                    <a:bodyPr/>
                    <a:lstStyle/>
                    <a:p>
                      <a:r>
                        <a:rPr lang="en-US" dirty="0">
                          <a:solidFill>
                            <a:schemeClr val="tx1"/>
                          </a:solidFill>
                          <a:hlinkClick r:id="rId4"/>
                        </a:rPr>
                        <a:t>Marilyn.Ragin@va.gov</a:t>
                      </a:r>
                      <a:r>
                        <a:rPr lang="en-US" dirty="0">
                          <a:solidFill>
                            <a:schemeClr val="tx1"/>
                          </a:solidFill>
                        </a:rPr>
                        <a:t> </a:t>
                      </a:r>
                    </a:p>
                  </a:txBody>
                  <a:tcPr/>
                </a:tc>
                <a:extLst>
                  <a:ext uri="{0D108BD9-81ED-4DB2-BD59-A6C34878D82A}">
                    <a16:rowId xmlns:a16="http://schemas.microsoft.com/office/drawing/2014/main" val="10003"/>
                  </a:ext>
                </a:extLst>
              </a:tr>
              <a:tr h="370840">
                <a:tc>
                  <a:txBody>
                    <a:bodyPr/>
                    <a:lstStyle/>
                    <a:p>
                      <a:r>
                        <a:rPr lang="en-US" dirty="0"/>
                        <a:t>Marine Corps/Coast Guard</a:t>
                      </a:r>
                    </a:p>
                  </a:txBody>
                  <a:tcPr/>
                </a:tc>
                <a:tc>
                  <a:txBody>
                    <a:bodyPr/>
                    <a:lstStyle/>
                    <a:p>
                      <a:r>
                        <a:rPr lang="en-US" dirty="0">
                          <a:solidFill>
                            <a:schemeClr val="tx1"/>
                          </a:solidFill>
                          <a:hlinkClick r:id="rId5"/>
                        </a:rPr>
                        <a:t>Joseph.Lattimer@va.gov</a:t>
                      </a:r>
                      <a:r>
                        <a:rPr lang="en-US" dirty="0">
                          <a:solidFill>
                            <a:schemeClr val="tx1"/>
                          </a:solidFill>
                        </a:rPr>
                        <a:t> </a:t>
                      </a: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5506295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12</a:t>
            </a:fld>
            <a:endParaRPr lang="en-US" dirty="0">
              <a:solidFill>
                <a:prstClr val="white"/>
              </a:solidFill>
            </a:endParaRPr>
          </a:p>
        </p:txBody>
      </p:sp>
      <p:sp>
        <p:nvSpPr>
          <p:cNvPr id="4" name="Title 3"/>
          <p:cNvSpPr>
            <a:spLocks noGrp="1"/>
          </p:cNvSpPr>
          <p:nvPr>
            <p:ph type="title"/>
          </p:nvPr>
        </p:nvSpPr>
        <p:spPr/>
        <p:txBody>
          <a:bodyPr>
            <a:normAutofit fontScale="90000"/>
          </a:bodyPr>
          <a:lstStyle/>
          <a:p>
            <a:r>
              <a:rPr lang="en-US" dirty="0"/>
              <a:t>EP 336 and IDES Referrals</a:t>
            </a:r>
          </a:p>
        </p:txBody>
      </p:sp>
      <p:sp>
        <p:nvSpPr>
          <p:cNvPr id="5" name="Rectangle 4"/>
          <p:cNvSpPr/>
          <p:nvPr/>
        </p:nvSpPr>
        <p:spPr>
          <a:xfrm>
            <a:off x="152400" y="938748"/>
            <a:ext cx="8915400" cy="3785652"/>
          </a:xfrm>
          <a:prstGeom prst="rect">
            <a:avLst/>
          </a:prstGeom>
        </p:spPr>
        <p:txBody>
          <a:bodyPr wrap="square">
            <a:spAutoFit/>
          </a:bodyPr>
          <a:lstStyle/>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Seattle DRAS has reported multiple instances where the SM is enrolled in the IDES program, but the claims processor has established an EP 336 and brokered the EP 336 to the Seattle RO</a:t>
            </a:r>
          </a:p>
          <a:p>
            <a:pPr marL="342900" indent="-342900">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Per M21-1 III.i.2.D.3.d, an EP 689 with the DES claim label must be established for all IDES referrals.  An EP 336 with a BDD claim label is only established for BDD claims per M21-1 III.i.2.A.2.c.</a:t>
            </a:r>
          </a:p>
          <a:p>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11463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Exam Management System (EMS) Issues</a:t>
            </a:r>
          </a:p>
        </p:txBody>
      </p:sp>
      <p:sp>
        <p:nvSpPr>
          <p:cNvPr id="6" name="Slide Number Placeholder 5"/>
          <p:cNvSpPr>
            <a:spLocks noGrp="1"/>
          </p:cNvSpPr>
          <p:nvPr>
            <p:ph type="sldNum" sz="quarter" idx="12"/>
          </p:nvPr>
        </p:nvSpPr>
        <p:spPr/>
        <p:txBody>
          <a:bodyPr/>
          <a:lstStyle/>
          <a:p>
            <a:fld id="{04F7EA0F-F264-4DBA-8450-109ED0C85B89}" type="slidenum">
              <a:rPr lang="en-US" smtClean="0"/>
              <a:t>13</a:t>
            </a:fld>
            <a:endParaRPr lang="en-US" dirty="0"/>
          </a:p>
        </p:txBody>
      </p:sp>
      <p:sp>
        <p:nvSpPr>
          <p:cNvPr id="3" name="Rectangle 2"/>
          <p:cNvSpPr/>
          <p:nvPr/>
        </p:nvSpPr>
        <p:spPr>
          <a:xfrm>
            <a:off x="152400" y="762000"/>
            <a:ext cx="8915400" cy="4832092"/>
          </a:xfrm>
          <a:prstGeom prst="rect">
            <a:avLst/>
          </a:prstGeom>
        </p:spPr>
        <p:txBody>
          <a:bodyPr wrap="square">
            <a:spAutoFit/>
          </a:bodyPr>
          <a:lstStyle/>
          <a:p>
            <a:pPr marL="285750" indent="-285750">
              <a:buFont typeface="Arial" panose="020B0604020202020204" pitchFamily="34" charset="0"/>
              <a:buChar char="•"/>
            </a:pPr>
            <a:r>
              <a:rPr lang="en-US" sz="2200" dirty="0">
                <a:latin typeface="Arial" panose="020B0604020202020204" pitchFamily="34" charset="0"/>
                <a:cs typeface="Arial" panose="020B0604020202020204" pitchFamily="34" charset="0"/>
              </a:rPr>
              <a:t>An intake site must be included in the EMS examination request to prevent it from being rejected</a:t>
            </a:r>
          </a:p>
          <a:p>
            <a:pPr marL="285750" indent="-285750">
              <a:buFont typeface="Arial" panose="020B0604020202020204" pitchFamily="34" charset="0"/>
              <a:buChar char="•"/>
            </a:pPr>
            <a:endParaRPr lang="en-US" sz="22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2200" dirty="0">
                <a:latin typeface="Arial" panose="020B0604020202020204" pitchFamily="34" charset="0"/>
                <a:cs typeface="Arial" panose="020B0604020202020204" pitchFamily="34" charset="0"/>
              </a:rPr>
              <a:t>If there is not an intake site entered and you are unable to enter an intake site in SHARE or VBMS, cancel the EP, establish the claim again in VBMS, and enter an intake site</a:t>
            </a:r>
          </a:p>
          <a:p>
            <a:endParaRPr lang="en-US" sz="22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2200" dirty="0">
                <a:latin typeface="Arial" panose="020B0604020202020204" pitchFamily="34" charset="0"/>
                <a:cs typeface="Arial" panose="020B0604020202020204" pitchFamily="34" charset="0"/>
              </a:rPr>
              <a:t>If you are experiencing EMS issues, submit a help ticket to Your IT Services</a:t>
            </a:r>
          </a:p>
          <a:p>
            <a:pPr marL="285750" indent="-285750">
              <a:buFont typeface="Arial" panose="020B0604020202020204" pitchFamily="34" charset="0"/>
              <a:buChar char="•"/>
            </a:pPr>
            <a:endParaRPr lang="en-US" sz="22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2200" dirty="0">
                <a:latin typeface="Arial" panose="020B0604020202020204" pitchFamily="34" charset="0"/>
                <a:cs typeface="Arial" panose="020B0604020202020204" pitchFamily="34" charset="0"/>
              </a:rPr>
              <a:t>There are further Training videos and a user guide for this platform  </a:t>
            </a:r>
          </a:p>
          <a:p>
            <a:endParaRPr lang="en-US" sz="22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2200" dirty="0">
                <a:latin typeface="Arial" panose="020B0604020202020204" pitchFamily="34" charset="0"/>
                <a:cs typeface="Arial" panose="020B0604020202020204" pitchFamily="34" charset="0"/>
              </a:rPr>
              <a:t>The Mandatory Contract Exam Staff will be available during Open Floor</a:t>
            </a:r>
          </a:p>
        </p:txBody>
      </p:sp>
    </p:spTree>
    <p:extLst>
      <p:ext uri="{BB962C8B-B14F-4D97-AF65-F5344CB8AC3E}">
        <p14:creationId xmlns:p14="http://schemas.microsoft.com/office/powerpoint/2010/main" val="37121241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14</a:t>
            </a:fld>
            <a:endParaRPr lang="en-US" dirty="0">
              <a:solidFill>
                <a:prstClr val="white"/>
              </a:solidFill>
            </a:endParaRPr>
          </a:p>
        </p:txBody>
      </p:sp>
      <p:sp>
        <p:nvSpPr>
          <p:cNvPr id="4" name="Title 3"/>
          <p:cNvSpPr>
            <a:spLocks noGrp="1"/>
          </p:cNvSpPr>
          <p:nvPr>
            <p:ph type="title"/>
          </p:nvPr>
        </p:nvSpPr>
        <p:spPr>
          <a:xfrm>
            <a:off x="0" y="133976"/>
            <a:ext cx="9144000" cy="731520"/>
          </a:xfrm>
        </p:spPr>
        <p:txBody>
          <a:bodyPr>
            <a:noAutofit/>
          </a:bodyPr>
          <a:lstStyle/>
          <a:p>
            <a:r>
              <a:rPr lang="en-US" sz="2800" dirty="0"/>
              <a:t>Gulf War (GW) Undiagnosed Illness </a:t>
            </a:r>
            <a:br>
              <a:rPr lang="en-US" sz="2800" dirty="0"/>
            </a:br>
            <a:r>
              <a:rPr lang="en-US" sz="2800" dirty="0"/>
              <a:t>and Contract Examinations</a:t>
            </a:r>
            <a:br>
              <a:rPr lang="en-US" sz="2800" dirty="0"/>
            </a:br>
            <a:endParaRPr lang="en-US" sz="2800" dirty="0"/>
          </a:p>
        </p:txBody>
      </p:sp>
      <p:sp>
        <p:nvSpPr>
          <p:cNvPr id="5" name="Rectangle 4"/>
          <p:cNvSpPr/>
          <p:nvPr/>
        </p:nvSpPr>
        <p:spPr>
          <a:xfrm>
            <a:off x="381000" y="973753"/>
            <a:ext cx="8763000" cy="3785652"/>
          </a:xfrm>
          <a:prstGeom prst="rect">
            <a:avLst/>
          </a:prstGeom>
        </p:spPr>
        <p:txBody>
          <a:bodyPr wrap="square">
            <a:spAutoFit/>
          </a:bodyPr>
          <a:lstStyle/>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An initial claim for disability based on GW undiagnosed illness is excluded from contract exams</a:t>
            </a:r>
          </a:p>
          <a:p>
            <a:pPr marL="342900" indent="-342900">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Follow-up exams may be ordered through contract exam providers.  However, initial GW exams should be sent to VHA and not an exam contractor</a:t>
            </a:r>
          </a:p>
          <a:p>
            <a:pPr marL="342900" indent="-342900">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The initial GW exam should include the SHA DBQ, not the GW Gen Med DBQ, and should include the Notice to Examiners in Southwest Asia claims in the remarks</a:t>
            </a:r>
          </a:p>
        </p:txBody>
      </p:sp>
    </p:spTree>
    <p:extLst>
      <p:ext uri="{BB962C8B-B14F-4D97-AF65-F5344CB8AC3E}">
        <p14:creationId xmlns:p14="http://schemas.microsoft.com/office/powerpoint/2010/main" val="40502374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15</a:t>
            </a:fld>
            <a:endParaRPr lang="en-US" dirty="0">
              <a:solidFill>
                <a:prstClr val="white"/>
              </a:solidFill>
            </a:endParaRPr>
          </a:p>
        </p:txBody>
      </p:sp>
      <p:sp>
        <p:nvSpPr>
          <p:cNvPr id="5" name="Rectangle 4"/>
          <p:cNvSpPr/>
          <p:nvPr/>
        </p:nvSpPr>
        <p:spPr>
          <a:xfrm>
            <a:off x="990600" y="2445365"/>
            <a:ext cx="7162800" cy="584775"/>
          </a:xfrm>
          <a:prstGeom prst="rect">
            <a:avLst/>
          </a:prstGeom>
        </p:spPr>
        <p:txBody>
          <a:bodyPr wrap="square">
            <a:spAutoFit/>
          </a:bodyPr>
          <a:lstStyle/>
          <a:p>
            <a:pPr algn="ctr"/>
            <a:r>
              <a:rPr lang="en-US" sz="3200" dirty="0">
                <a:solidFill>
                  <a:prstClr val="black"/>
                </a:solidFill>
                <a:latin typeface="Arial"/>
                <a:ea typeface="MS ????"/>
              </a:rPr>
              <a:t>IDES Topics for Discussion</a:t>
            </a:r>
            <a:endParaRPr lang="en-US" sz="2400" dirty="0">
              <a:solidFill>
                <a:prstClr val="black"/>
              </a:solidFill>
              <a:latin typeface="Times New Roman"/>
              <a:ea typeface="Times New Roman"/>
            </a:endParaRPr>
          </a:p>
        </p:txBody>
      </p:sp>
    </p:spTree>
    <p:extLst>
      <p:ext uri="{BB962C8B-B14F-4D97-AF65-F5344CB8AC3E}">
        <p14:creationId xmlns:p14="http://schemas.microsoft.com/office/powerpoint/2010/main" val="1172542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DES Email Address Change</a:t>
            </a:r>
          </a:p>
        </p:txBody>
      </p:sp>
      <p:sp>
        <p:nvSpPr>
          <p:cNvPr id="6" name="Slide Number Placeholder 5"/>
          <p:cNvSpPr>
            <a:spLocks noGrp="1"/>
          </p:cNvSpPr>
          <p:nvPr>
            <p:ph type="sldNum" sz="quarter" idx="12"/>
          </p:nvPr>
        </p:nvSpPr>
        <p:spPr/>
        <p:txBody>
          <a:bodyPr/>
          <a:lstStyle/>
          <a:p>
            <a:fld id="{04F7EA0F-F264-4DBA-8450-109ED0C85B89}" type="slidenum">
              <a:rPr lang="en-US" smtClean="0">
                <a:solidFill>
                  <a:prstClr val="white"/>
                </a:solidFill>
              </a:rPr>
              <a:pPr/>
              <a:t>16</a:t>
            </a:fld>
            <a:endParaRPr lang="en-US" dirty="0">
              <a:solidFill>
                <a:prstClr val="white"/>
              </a:solidFill>
            </a:endParaRPr>
          </a:p>
        </p:txBody>
      </p:sp>
      <p:sp>
        <p:nvSpPr>
          <p:cNvPr id="3" name="Rectangle 2"/>
          <p:cNvSpPr/>
          <p:nvPr/>
        </p:nvSpPr>
        <p:spPr>
          <a:xfrm>
            <a:off x="304800" y="990600"/>
            <a:ext cx="8686800" cy="1569660"/>
          </a:xfrm>
          <a:prstGeom prst="rect">
            <a:avLst/>
          </a:prstGeom>
        </p:spPr>
        <p:txBody>
          <a:bodyPr wrap="square">
            <a:spAutoFit/>
          </a:bodyPr>
          <a:lstStyle/>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The DES VA Corporate email address has changed from DESPilot.VBACO@va.gov to </a:t>
            </a:r>
            <a:r>
              <a:rPr lang="en-US" sz="2400" dirty="0">
                <a:latin typeface="Arial" panose="020B0604020202020204" pitchFamily="34" charset="0"/>
                <a:cs typeface="Arial" panose="020B0604020202020204" pitchFamily="34" charset="0"/>
                <a:hlinkClick r:id="rId2"/>
              </a:rPr>
              <a:t>IDES.VBACO@va.gov</a:t>
            </a:r>
            <a:r>
              <a:rPr lang="en-US" sz="2400" dirty="0">
                <a:latin typeface="Arial" panose="020B0604020202020204" pitchFamily="34" charset="0"/>
                <a:cs typeface="Arial" panose="020B0604020202020204" pitchFamily="34" charset="0"/>
              </a:rPr>
              <a:t>  </a:t>
            </a:r>
          </a:p>
          <a:p>
            <a:pPr marL="342900" indent="-342900">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It will display as VAVBAWAS/CO/IDES</a:t>
            </a:r>
          </a:p>
        </p:txBody>
      </p:sp>
    </p:spTree>
    <p:extLst>
      <p:ext uri="{BB962C8B-B14F-4D97-AF65-F5344CB8AC3E}">
        <p14:creationId xmlns:p14="http://schemas.microsoft.com/office/powerpoint/2010/main" val="30388446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a:t>Providing Exam Appointment Information to the PEBLOs </a:t>
            </a:r>
          </a:p>
        </p:txBody>
      </p:sp>
      <p:sp>
        <p:nvSpPr>
          <p:cNvPr id="6" name="Slide Number Placeholder 5"/>
          <p:cNvSpPr>
            <a:spLocks noGrp="1"/>
          </p:cNvSpPr>
          <p:nvPr>
            <p:ph type="sldNum" sz="quarter" idx="12"/>
          </p:nvPr>
        </p:nvSpPr>
        <p:spPr/>
        <p:txBody>
          <a:bodyPr/>
          <a:lstStyle/>
          <a:p>
            <a:fld id="{04F7EA0F-F264-4DBA-8450-109ED0C85B89}" type="slidenum">
              <a:rPr lang="en-US" smtClean="0"/>
              <a:t>17</a:t>
            </a:fld>
            <a:endParaRPr lang="en-US" dirty="0"/>
          </a:p>
        </p:txBody>
      </p:sp>
      <p:sp>
        <p:nvSpPr>
          <p:cNvPr id="3" name="Rectangle 2"/>
          <p:cNvSpPr/>
          <p:nvPr/>
        </p:nvSpPr>
        <p:spPr>
          <a:xfrm>
            <a:off x="304800" y="990600"/>
            <a:ext cx="8763000" cy="2677656"/>
          </a:xfrm>
          <a:prstGeom prst="rect">
            <a:avLst/>
          </a:prstGeom>
        </p:spPr>
        <p:txBody>
          <a:bodyPr wrap="square">
            <a:spAutoFit/>
          </a:bodyPr>
          <a:lstStyle/>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When requested, MSCs will provide exam appointment information to the PEBLOs within 48 hours after the exam requests have been submitted</a:t>
            </a:r>
          </a:p>
          <a:p>
            <a:pPr marL="342900" indent="-342900">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VHA exam appointment information is available in CAPRI and QTC/VES exam appointment information is available in VBMS/EMS</a:t>
            </a:r>
          </a:p>
        </p:txBody>
      </p:sp>
    </p:spTree>
    <p:extLst>
      <p:ext uri="{BB962C8B-B14F-4D97-AF65-F5344CB8AC3E}">
        <p14:creationId xmlns:p14="http://schemas.microsoft.com/office/powerpoint/2010/main" val="8136013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IDES MSC to Review Examination Reports </a:t>
            </a:r>
          </a:p>
        </p:txBody>
      </p:sp>
      <p:sp>
        <p:nvSpPr>
          <p:cNvPr id="6" name="Slide Number Placeholder 5"/>
          <p:cNvSpPr>
            <a:spLocks noGrp="1"/>
          </p:cNvSpPr>
          <p:nvPr>
            <p:ph type="sldNum" sz="quarter" idx="12"/>
          </p:nvPr>
        </p:nvSpPr>
        <p:spPr/>
        <p:txBody>
          <a:bodyPr/>
          <a:lstStyle/>
          <a:p>
            <a:fld id="{04F7EA0F-F264-4DBA-8450-109ED0C85B89}" type="slidenum">
              <a:rPr lang="en-US" smtClean="0"/>
              <a:t>18</a:t>
            </a:fld>
            <a:endParaRPr lang="en-US" dirty="0"/>
          </a:p>
        </p:txBody>
      </p:sp>
      <p:sp>
        <p:nvSpPr>
          <p:cNvPr id="4" name="Rectangle 3"/>
          <p:cNvSpPr/>
          <p:nvPr/>
        </p:nvSpPr>
        <p:spPr>
          <a:xfrm>
            <a:off x="304800" y="838200"/>
            <a:ext cx="8763000" cy="5324535"/>
          </a:xfrm>
          <a:prstGeom prst="rect">
            <a:avLst/>
          </a:prstGeom>
        </p:spPr>
        <p:txBody>
          <a:bodyPr wrap="square">
            <a:spAutoFit/>
          </a:bodyPr>
          <a:lstStyle/>
          <a:p>
            <a:pPr marL="285750" indent="-285750">
              <a:buFont typeface="Arial" panose="020B0604020202020204" pitchFamily="34" charset="0"/>
              <a:buChar char="•"/>
            </a:pPr>
            <a:r>
              <a:rPr lang="en-US" sz="2000" dirty="0">
                <a:latin typeface="Arial" panose="020B0604020202020204" pitchFamily="34" charset="0"/>
                <a:cs typeface="Arial" panose="020B0604020202020204" pitchFamily="34" charset="0"/>
              </a:rPr>
              <a:t>MSCs are reminded of the requirements in M21-1,lll.i,2.D.7.c. </a:t>
            </a:r>
          </a:p>
          <a:p>
            <a:pPr marL="285750" indent="-285750">
              <a:buFont typeface="Arial" panose="020B0604020202020204" pitchFamily="34" charset="0"/>
              <a:buChar char="•"/>
            </a:pPr>
            <a:endParaRPr lang="en-US" sz="20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2000" dirty="0">
                <a:latin typeface="Arial" panose="020B0604020202020204" pitchFamily="34" charset="0"/>
                <a:cs typeface="Arial" panose="020B0604020202020204" pitchFamily="34" charset="0"/>
              </a:rPr>
              <a:t>Complete a thorough review of exam reports once they become available</a:t>
            </a:r>
          </a:p>
          <a:p>
            <a:pPr marL="285750" indent="-285750">
              <a:buFont typeface="Arial" panose="020B0604020202020204" pitchFamily="34" charset="0"/>
              <a:buChar char="•"/>
            </a:pPr>
            <a:endParaRPr lang="en-US" sz="20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2000" dirty="0">
                <a:latin typeface="Arial" panose="020B0604020202020204" pitchFamily="34" charset="0"/>
                <a:cs typeface="Arial" panose="020B0604020202020204" pitchFamily="34" charset="0"/>
              </a:rPr>
              <a:t>Ensure the reports are complete before providing results to the PEBLO or entering the Medical Evaluation End Date (MEED) in VTA</a:t>
            </a:r>
          </a:p>
          <a:p>
            <a:pPr marL="285750" indent="-285750">
              <a:buFont typeface="Arial" panose="020B0604020202020204" pitchFamily="34" charset="0"/>
              <a:buChar char="•"/>
            </a:pPr>
            <a:endParaRPr lang="en-US" sz="20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2000" dirty="0">
                <a:latin typeface="Arial" panose="020B0604020202020204" pitchFamily="34" charset="0"/>
                <a:cs typeface="Arial" panose="020B0604020202020204" pitchFamily="34" charset="0"/>
              </a:rPr>
              <a:t>In cases where the MSC identifies missing, incomplete, or insufficient DBQs, or where examinations were not requested for all claimed and referred conditions, the MSC must obtain the missing or deficient examination information before providing the results to the PEBLO and entering the MEED</a:t>
            </a:r>
          </a:p>
          <a:p>
            <a:pPr marL="285750" indent="-285750">
              <a:buFont typeface="Arial" panose="020B0604020202020204" pitchFamily="34" charset="0"/>
              <a:buChar char="•"/>
            </a:pPr>
            <a:endParaRPr lang="en-US" sz="20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2000" dirty="0">
                <a:latin typeface="Arial" panose="020B0604020202020204" pitchFamily="34" charset="0"/>
                <a:cs typeface="Arial" panose="020B0604020202020204" pitchFamily="34" charset="0"/>
              </a:rPr>
              <a:t>If the MSC enters the MEED and then determines an exam is missing, was not completed and/or all exams were not forwarded to the PEBLO, the MSC must remove and update the MEED to reflect the date when all exams are provided to the PEBLO</a:t>
            </a:r>
          </a:p>
        </p:txBody>
      </p:sp>
    </p:spTree>
    <p:extLst>
      <p:ext uri="{BB962C8B-B14F-4D97-AF65-F5344CB8AC3E}">
        <p14:creationId xmlns:p14="http://schemas.microsoft.com/office/powerpoint/2010/main" val="37287289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IDES MSC Info on MSC SP Site</a:t>
            </a:r>
          </a:p>
        </p:txBody>
      </p:sp>
      <p:sp>
        <p:nvSpPr>
          <p:cNvPr id="6" name="Slide Number Placeholder 5"/>
          <p:cNvSpPr>
            <a:spLocks noGrp="1"/>
          </p:cNvSpPr>
          <p:nvPr>
            <p:ph type="sldNum" sz="quarter" idx="12"/>
          </p:nvPr>
        </p:nvSpPr>
        <p:spPr/>
        <p:txBody>
          <a:bodyPr/>
          <a:lstStyle/>
          <a:p>
            <a:fld id="{04F7EA0F-F264-4DBA-8450-109ED0C85B89}" type="slidenum">
              <a:rPr lang="en-US" smtClean="0">
                <a:solidFill>
                  <a:prstClr val="white"/>
                </a:solidFill>
              </a:rPr>
              <a:pPr/>
              <a:t>19</a:t>
            </a:fld>
            <a:endParaRPr lang="en-US" dirty="0">
              <a:solidFill>
                <a:prstClr val="white"/>
              </a:solidFill>
            </a:endParaRPr>
          </a:p>
        </p:txBody>
      </p:sp>
      <p:sp>
        <p:nvSpPr>
          <p:cNvPr id="3" name="Rectangle 2"/>
          <p:cNvSpPr/>
          <p:nvPr/>
        </p:nvSpPr>
        <p:spPr>
          <a:xfrm>
            <a:off x="304800" y="990600"/>
            <a:ext cx="8686800" cy="4893647"/>
          </a:xfrm>
          <a:prstGeom prst="rect">
            <a:avLst/>
          </a:prstGeom>
        </p:spPr>
        <p:txBody>
          <a:bodyPr wrap="square">
            <a:spAutoFit/>
          </a:bodyPr>
          <a:lstStyle/>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MSC Coaches/Supervisors/POC are requested to update their ROs data on MSC SP Site (new data fields have been added)</a:t>
            </a:r>
          </a:p>
          <a:p>
            <a:pPr lvl="1"/>
            <a:r>
              <a:rPr lang="en-US" sz="2400" dirty="0">
                <a:latin typeface="Arial" panose="020B0604020202020204" pitchFamily="34" charset="0"/>
                <a:cs typeface="Arial" panose="020B0604020202020204" pitchFamily="34" charset="0"/>
              </a:rPr>
              <a:t>1.	Click IDES MSC List.</a:t>
            </a:r>
          </a:p>
          <a:p>
            <a:pPr lvl="1"/>
            <a:r>
              <a:rPr lang="en-US" sz="2400" dirty="0">
                <a:latin typeface="Arial" panose="020B0604020202020204" pitchFamily="34" charset="0"/>
                <a:cs typeface="Arial" panose="020B0604020202020204" pitchFamily="34" charset="0"/>
              </a:rPr>
              <a:t>2.	Find your data lines and highlight.</a:t>
            </a:r>
          </a:p>
          <a:p>
            <a:pPr lvl="1"/>
            <a:r>
              <a:rPr lang="en-US" sz="2400" dirty="0">
                <a:latin typeface="Arial" panose="020B0604020202020204" pitchFamily="34" charset="0"/>
                <a:cs typeface="Arial" panose="020B0604020202020204" pitchFamily="34" charset="0"/>
              </a:rPr>
              <a:t>3.	Click Items above the VA Seal.</a:t>
            </a:r>
          </a:p>
          <a:p>
            <a:pPr lvl="1"/>
            <a:r>
              <a:rPr lang="en-US" sz="2400" dirty="0">
                <a:latin typeface="Arial" panose="020B0604020202020204" pitchFamily="34" charset="0"/>
                <a:cs typeface="Arial" panose="020B0604020202020204" pitchFamily="34" charset="0"/>
              </a:rPr>
              <a:t>4.	Click Edit Item.</a:t>
            </a:r>
          </a:p>
          <a:p>
            <a:pPr lvl="1"/>
            <a:r>
              <a:rPr lang="en-US" sz="2400" dirty="0">
                <a:latin typeface="Arial" panose="020B0604020202020204" pitchFamily="34" charset="0"/>
                <a:cs typeface="Arial" panose="020B0604020202020204" pitchFamily="34" charset="0"/>
              </a:rPr>
              <a:t>5.	Update and Save.</a:t>
            </a:r>
          </a:p>
          <a:p>
            <a:endParaRPr lang="en-US"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Please have all updates completed by June 20th, 2018</a:t>
            </a:r>
          </a:p>
          <a:p>
            <a:pPr marL="342900" indent="-342900">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Contact andrew.reese@va.gov if you have access or input issues</a:t>
            </a:r>
          </a:p>
        </p:txBody>
      </p:sp>
    </p:spTree>
    <p:extLst>
      <p:ext uri="{BB962C8B-B14F-4D97-AF65-F5344CB8AC3E}">
        <p14:creationId xmlns:p14="http://schemas.microsoft.com/office/powerpoint/2010/main" val="39535214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Agenda (1 of 3)</a:t>
            </a:r>
          </a:p>
        </p:txBody>
      </p:sp>
      <p:sp>
        <p:nvSpPr>
          <p:cNvPr id="6" name="Slide Number Placeholder 5"/>
          <p:cNvSpPr>
            <a:spLocks noGrp="1"/>
          </p:cNvSpPr>
          <p:nvPr>
            <p:ph type="sldNum" sz="quarter" idx="12"/>
          </p:nvPr>
        </p:nvSpPr>
        <p:spPr/>
        <p:txBody>
          <a:bodyPr/>
          <a:lstStyle/>
          <a:p>
            <a:fld id="{04F7EA0F-F264-4DBA-8450-109ED0C85B89}" type="slidenum">
              <a:rPr lang="en-US" smtClean="0"/>
              <a:t>2</a:t>
            </a:fld>
            <a:endParaRPr lang="en-US" dirty="0"/>
          </a:p>
        </p:txBody>
      </p:sp>
      <p:sp>
        <p:nvSpPr>
          <p:cNvPr id="4" name="Rectangle 3"/>
          <p:cNvSpPr/>
          <p:nvPr/>
        </p:nvSpPr>
        <p:spPr>
          <a:xfrm>
            <a:off x="240012" y="1128385"/>
            <a:ext cx="8675388" cy="3970318"/>
          </a:xfrm>
          <a:prstGeom prst="rect">
            <a:avLst/>
          </a:prstGeom>
        </p:spPr>
        <p:txBody>
          <a:bodyPr wrap="none">
            <a:spAutoFit/>
          </a:bodyPr>
          <a:lstStyle/>
          <a:p>
            <a:pPr marL="457200" lvl="0" indent="-339725">
              <a:buFont typeface="Wingdings" panose="05000000000000000000" pitchFamily="2" charset="2"/>
              <a:buChar char="Ø"/>
            </a:pPr>
            <a:r>
              <a:rPr lang="en-US" sz="2800" dirty="0">
                <a:solidFill>
                  <a:srgbClr val="000000"/>
                </a:solidFill>
                <a:latin typeface="Arial"/>
                <a:ea typeface="Times New Roman"/>
              </a:rPr>
              <a:t>Introduction</a:t>
            </a:r>
          </a:p>
          <a:p>
            <a:pPr marL="117475" lvl="0"/>
            <a:endParaRPr lang="en-US" sz="2800" dirty="0">
              <a:solidFill>
                <a:srgbClr val="000000"/>
              </a:solidFill>
              <a:latin typeface="Arial"/>
              <a:ea typeface="Times New Roman"/>
            </a:endParaRPr>
          </a:p>
          <a:p>
            <a:pPr marL="457200" lvl="0" indent="-339725">
              <a:buFont typeface="Wingdings" panose="05000000000000000000" pitchFamily="2" charset="2"/>
              <a:buChar char="Ø"/>
            </a:pPr>
            <a:r>
              <a:rPr lang="en-US" sz="2800" dirty="0">
                <a:solidFill>
                  <a:srgbClr val="000000"/>
                </a:solidFill>
                <a:latin typeface="Arial"/>
                <a:ea typeface="Times New Roman"/>
              </a:rPr>
              <a:t>IDES and BDD Topics for Discussion</a:t>
            </a:r>
          </a:p>
          <a:p>
            <a:pPr marL="914400" lvl="1" indent="-457200">
              <a:buFont typeface="Arial" panose="020B0604020202020204" pitchFamily="34" charset="0"/>
              <a:buChar char="•"/>
            </a:pPr>
            <a:r>
              <a:rPr lang="en-US" sz="2100" dirty="0">
                <a:latin typeface="Arial" panose="020B0604020202020204" pitchFamily="34" charset="0"/>
                <a:cs typeface="Arial" panose="020B0604020202020204" pitchFamily="34" charset="0"/>
              </a:rPr>
              <a:t>MSC Conference</a:t>
            </a:r>
          </a:p>
          <a:p>
            <a:pPr marL="914400" lvl="1" indent="-457200">
              <a:buFont typeface="Arial" panose="020B0604020202020204" pitchFamily="34" charset="0"/>
              <a:buChar char="•"/>
            </a:pPr>
            <a:r>
              <a:rPr lang="en-US" sz="2100" dirty="0">
                <a:latin typeface="Arial" panose="020B0604020202020204" pitchFamily="34" charset="0"/>
                <a:cs typeface="Arial" panose="020B0604020202020204" pitchFamily="34" charset="0"/>
              </a:rPr>
              <a:t>MSC Availability </a:t>
            </a:r>
          </a:p>
          <a:p>
            <a:pPr marL="914400" lvl="1" indent="-457200">
              <a:buFont typeface="Arial" panose="020B0604020202020204" pitchFamily="34" charset="0"/>
              <a:buChar char="•"/>
            </a:pPr>
            <a:r>
              <a:rPr lang="en-US" sz="2100" dirty="0">
                <a:latin typeface="Arial" panose="020B0604020202020204" pitchFamily="34" charset="0"/>
                <a:cs typeface="Arial" panose="020B0604020202020204" pitchFamily="34" charset="0"/>
              </a:rPr>
              <a:t>No Limitation on Claimed Conditions listed on VA Form 21-526</a:t>
            </a:r>
          </a:p>
          <a:p>
            <a:pPr marL="914400" lvl="1" indent="-457200">
              <a:buFont typeface="Arial" panose="020B0604020202020204" pitchFamily="34" charset="0"/>
              <a:buChar char="•"/>
            </a:pPr>
            <a:r>
              <a:rPr lang="en-US" sz="2100" dirty="0">
                <a:latin typeface="Arial" panose="020B0604020202020204" pitchFamily="34" charset="0"/>
                <a:cs typeface="Arial" panose="020B0604020202020204" pitchFamily="34" charset="0"/>
              </a:rPr>
              <a:t>Pre-Discharge Collaboration Network</a:t>
            </a:r>
          </a:p>
          <a:p>
            <a:pPr marL="914400" lvl="1" indent="-457200">
              <a:buFont typeface="Arial" panose="020B0604020202020204" pitchFamily="34" charset="0"/>
              <a:buChar char="•"/>
            </a:pPr>
            <a:r>
              <a:rPr lang="fr-FR" sz="2100" dirty="0">
                <a:latin typeface="Arial" panose="020B0604020202020204" pitchFamily="34" charset="0"/>
                <a:cs typeface="Arial" panose="020B0604020202020204" pitchFamily="34" charset="0"/>
              </a:rPr>
              <a:t>Transition Assistance Program (TAP) Liaisons </a:t>
            </a:r>
          </a:p>
          <a:p>
            <a:pPr marL="914400" lvl="1" indent="-457200">
              <a:buFont typeface="Arial" panose="020B0604020202020204" pitchFamily="34" charset="0"/>
              <a:buChar char="•"/>
            </a:pPr>
            <a:r>
              <a:rPr lang="en-US" sz="2100" dirty="0">
                <a:latin typeface="Arial" panose="020B0604020202020204" pitchFamily="34" charset="0"/>
                <a:cs typeface="Arial" panose="020B0604020202020204" pitchFamily="34" charset="0"/>
              </a:rPr>
              <a:t>EP 336 and IDES Referrals </a:t>
            </a:r>
          </a:p>
          <a:p>
            <a:pPr marL="914400" lvl="1" indent="-457200">
              <a:buFont typeface="Arial" panose="020B0604020202020204" pitchFamily="34" charset="0"/>
              <a:buChar char="•"/>
            </a:pPr>
            <a:r>
              <a:rPr lang="en-US" sz="2100" dirty="0">
                <a:latin typeface="Arial" panose="020B0604020202020204" pitchFamily="34" charset="0"/>
                <a:cs typeface="Arial" panose="020B0604020202020204" pitchFamily="34" charset="0"/>
              </a:rPr>
              <a:t>Examination Management System (EMS) Issues</a:t>
            </a:r>
          </a:p>
          <a:p>
            <a:pPr marL="914400" lvl="1" indent="-457200">
              <a:buFont typeface="Arial" panose="020B0604020202020204" pitchFamily="34" charset="0"/>
              <a:buChar char="•"/>
            </a:pPr>
            <a:r>
              <a:rPr lang="en-US" sz="2100" dirty="0">
                <a:latin typeface="Arial" panose="020B0604020202020204" pitchFamily="34" charset="0"/>
                <a:cs typeface="Arial" panose="020B0604020202020204" pitchFamily="34" charset="0"/>
              </a:rPr>
              <a:t>Gulf War (GW) Undiagnosed Illness and Contract Examinations</a:t>
            </a:r>
            <a:endParaRPr lang="en-US" sz="2800" u="sng" dirty="0">
              <a:solidFill>
                <a:srgbClr val="000000"/>
              </a:solidFill>
              <a:latin typeface="Arial"/>
              <a:ea typeface="Times New Roman"/>
            </a:endParaRPr>
          </a:p>
        </p:txBody>
      </p:sp>
    </p:spTree>
    <p:extLst>
      <p:ext uri="{BB962C8B-B14F-4D97-AF65-F5344CB8AC3E}">
        <p14:creationId xmlns:p14="http://schemas.microsoft.com/office/powerpoint/2010/main" val="22777468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20</a:t>
            </a:fld>
            <a:endParaRPr lang="en-US" dirty="0">
              <a:solidFill>
                <a:prstClr val="white"/>
              </a:solidFill>
            </a:endParaRPr>
          </a:p>
        </p:txBody>
      </p:sp>
      <p:sp>
        <p:nvSpPr>
          <p:cNvPr id="4" name="Title 3"/>
          <p:cNvSpPr>
            <a:spLocks noGrp="1"/>
          </p:cNvSpPr>
          <p:nvPr>
            <p:ph type="title"/>
          </p:nvPr>
        </p:nvSpPr>
        <p:spPr/>
        <p:txBody>
          <a:bodyPr>
            <a:noAutofit/>
          </a:bodyPr>
          <a:lstStyle/>
          <a:p>
            <a:r>
              <a:rPr lang="en-US" sz="3200" dirty="0"/>
              <a:t>Entering MSC/PEBLO Contact Information in EMS</a:t>
            </a:r>
          </a:p>
        </p:txBody>
      </p:sp>
      <p:sp>
        <p:nvSpPr>
          <p:cNvPr id="5" name="Rectangle 4"/>
          <p:cNvSpPr/>
          <p:nvPr/>
        </p:nvSpPr>
        <p:spPr>
          <a:xfrm>
            <a:off x="304800" y="762000"/>
            <a:ext cx="8839200" cy="5262979"/>
          </a:xfrm>
          <a:prstGeom prst="rect">
            <a:avLst/>
          </a:prstGeom>
        </p:spPr>
        <p:txBody>
          <a:bodyPr wrap="square">
            <a:spAutoFit/>
          </a:bodyPr>
          <a:lstStyle/>
          <a:p>
            <a:pPr marL="285750" indent="-285750">
              <a:buFont typeface="Arial" panose="020B0604020202020204" pitchFamily="34" charset="0"/>
              <a:buChar char="•"/>
            </a:pPr>
            <a:r>
              <a:rPr lang="en-US" sz="2100" dirty="0">
                <a:latin typeface="Arial" panose="020B0604020202020204" pitchFamily="34" charset="0"/>
                <a:cs typeface="Arial" panose="020B0604020202020204" pitchFamily="34" charset="0"/>
              </a:rPr>
              <a:t>Currently, EMS requires entry of MSC/PEBLO contact info, including name, phone, email, and mailing addresses. However, the mailing address info is not used by examiners, so we’ve requested the MSC/PEBLO address fields be removed (or made optional)  </a:t>
            </a:r>
          </a:p>
          <a:p>
            <a:pPr marL="285750" indent="-285750">
              <a:buFont typeface="Arial" panose="020B0604020202020204" pitchFamily="34" charset="0"/>
              <a:buChar char="•"/>
            </a:pPr>
            <a:endParaRPr lang="en-US" sz="21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2100" dirty="0">
                <a:latin typeface="Arial" panose="020B0604020202020204" pitchFamily="34" charset="0"/>
                <a:cs typeface="Arial" panose="020B0604020202020204" pitchFamily="34" charset="0"/>
              </a:rPr>
              <a:t>In the interim, MSCs/DRAS’ will not be required to ensure accurate address info is entered in the Address Lines 1-3. Users are permitted to enter a single digit, such as “x” in these fields </a:t>
            </a:r>
          </a:p>
          <a:p>
            <a:pPr marL="285750" indent="-285750">
              <a:buFont typeface="Arial" panose="020B0604020202020204" pitchFamily="34" charset="0"/>
              <a:buChar char="•"/>
            </a:pPr>
            <a:endParaRPr lang="en-US" sz="21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2100" dirty="0">
                <a:latin typeface="Arial" panose="020B0604020202020204" pitchFamily="34" charset="0"/>
                <a:cs typeface="Arial" panose="020B0604020202020204" pitchFamily="34" charset="0"/>
              </a:rPr>
              <a:t>The City, State and Zip Code entries do not need to accurately reflect the MSC/PEBLO info. However, these fields must correctly correspond with each other as mismatches can create issues.  </a:t>
            </a:r>
          </a:p>
          <a:p>
            <a:pPr marL="285750" indent="-285750">
              <a:buFont typeface="Arial" panose="020B0604020202020204" pitchFamily="34" charset="0"/>
              <a:buChar char="•"/>
            </a:pPr>
            <a:endParaRPr lang="en-US" sz="21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2100" dirty="0">
                <a:latin typeface="Arial" panose="020B0604020202020204" pitchFamily="34" charset="0"/>
                <a:cs typeface="Arial" panose="020B0604020202020204" pitchFamily="34" charset="0"/>
              </a:rPr>
              <a:t>MSCs/DRAS’ must continue to ensure that both the MSC/PEBLO name, email and phone # are accurately entered into EMS. This info is displayed in the VTA case info above the tabs</a:t>
            </a:r>
          </a:p>
        </p:txBody>
      </p:sp>
    </p:spTree>
    <p:extLst>
      <p:ext uri="{BB962C8B-B14F-4D97-AF65-F5344CB8AC3E}">
        <p14:creationId xmlns:p14="http://schemas.microsoft.com/office/powerpoint/2010/main" val="38707855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a:t>VTA Updates for IDES Participants too </a:t>
            </a:r>
            <a:br>
              <a:rPr lang="en-US" sz="2800" dirty="0"/>
            </a:br>
            <a:r>
              <a:rPr lang="en-US" sz="2800" dirty="0"/>
              <a:t>Disabled to Travel to Exams</a:t>
            </a:r>
          </a:p>
        </p:txBody>
      </p:sp>
      <p:sp>
        <p:nvSpPr>
          <p:cNvPr id="6" name="Slide Number Placeholder 5"/>
          <p:cNvSpPr>
            <a:spLocks noGrp="1"/>
          </p:cNvSpPr>
          <p:nvPr>
            <p:ph type="sldNum" sz="quarter" idx="12"/>
          </p:nvPr>
        </p:nvSpPr>
        <p:spPr/>
        <p:txBody>
          <a:bodyPr/>
          <a:lstStyle/>
          <a:p>
            <a:fld id="{04F7EA0F-F264-4DBA-8450-109ED0C85B89}" type="slidenum">
              <a:rPr lang="en-US" smtClean="0"/>
              <a:t>21</a:t>
            </a:fld>
            <a:endParaRPr lang="en-US" dirty="0"/>
          </a:p>
        </p:txBody>
      </p:sp>
      <p:sp>
        <p:nvSpPr>
          <p:cNvPr id="3" name="Rectangle 2"/>
          <p:cNvSpPr/>
          <p:nvPr/>
        </p:nvSpPr>
        <p:spPr>
          <a:xfrm>
            <a:off x="304800" y="770721"/>
            <a:ext cx="8686800" cy="5401479"/>
          </a:xfrm>
          <a:prstGeom prst="rect">
            <a:avLst/>
          </a:prstGeom>
        </p:spPr>
        <p:txBody>
          <a:bodyPr wrap="square">
            <a:spAutoFit/>
          </a:bodyPr>
          <a:lstStyle/>
          <a:p>
            <a:pPr marL="285750" indent="-285750">
              <a:buFont typeface="Arial" panose="020B0604020202020204" pitchFamily="34" charset="0"/>
              <a:buChar char="•"/>
            </a:pPr>
            <a:r>
              <a:rPr lang="en-US" sz="2300" dirty="0">
                <a:latin typeface="Arial" panose="020B0604020202020204" pitchFamily="34" charset="0"/>
                <a:cs typeface="Arial" panose="020B0604020202020204" pitchFamily="34" charset="0"/>
              </a:rPr>
              <a:t>In situations when the IDES participant is too disabled to travel to exams, the MSC must request that the DRAS make a determination whether all referred conditions can be rated on the basis of the evidence of record</a:t>
            </a:r>
          </a:p>
          <a:p>
            <a:pPr marL="285750" indent="-285750">
              <a:buFont typeface="Arial" panose="020B0604020202020204" pitchFamily="34" charset="0"/>
              <a:buChar char="•"/>
            </a:pPr>
            <a:endParaRPr lang="en-US" sz="23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2300" dirty="0">
                <a:latin typeface="Arial" panose="020B0604020202020204" pitchFamily="34" charset="0"/>
                <a:cs typeface="Arial" panose="020B0604020202020204" pitchFamily="34" charset="0"/>
              </a:rPr>
              <a:t>If the DRAS determines that the referred conditions can be rated based on the evidence of record, the MSC must update the SHA Exam Requested Date, Exam End Date and ME End Date with the date of notification  </a:t>
            </a:r>
          </a:p>
          <a:p>
            <a:pPr marL="285750" indent="-285750">
              <a:buFont typeface="Arial" panose="020B0604020202020204" pitchFamily="34" charset="0"/>
              <a:buChar char="•"/>
            </a:pPr>
            <a:endParaRPr lang="en-US" sz="23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2300" dirty="0">
                <a:latin typeface="Arial" panose="020B0604020202020204" pitchFamily="34" charset="0"/>
                <a:cs typeface="Arial" panose="020B0604020202020204" pitchFamily="34" charset="0"/>
              </a:rPr>
              <a:t>The SHA Provider and Site fields are required when the SHA Exam Requested Date is entered. MSCs must select MTF from the SHA Provider dropdown and the MTF location from the SHA Exam Site dropdown in these situations until VTA is updated</a:t>
            </a:r>
          </a:p>
        </p:txBody>
      </p:sp>
    </p:spTree>
    <p:extLst>
      <p:ext uri="{BB962C8B-B14F-4D97-AF65-F5344CB8AC3E}">
        <p14:creationId xmlns:p14="http://schemas.microsoft.com/office/powerpoint/2010/main" val="9430764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r-FR" sz="3200" dirty="0"/>
              <a:t>PEBLO/IDES MSC Dispute </a:t>
            </a:r>
            <a:r>
              <a:rPr lang="fr-FR" sz="3200" dirty="0" err="1"/>
              <a:t>Resolution</a:t>
            </a:r>
            <a:endParaRPr lang="en-US" sz="3200" dirty="0"/>
          </a:p>
        </p:txBody>
      </p:sp>
      <p:sp>
        <p:nvSpPr>
          <p:cNvPr id="6" name="Slide Number Placeholder 5"/>
          <p:cNvSpPr>
            <a:spLocks noGrp="1"/>
          </p:cNvSpPr>
          <p:nvPr>
            <p:ph type="sldNum" sz="quarter" idx="12"/>
          </p:nvPr>
        </p:nvSpPr>
        <p:spPr/>
        <p:txBody>
          <a:bodyPr/>
          <a:lstStyle/>
          <a:p>
            <a:fld id="{04F7EA0F-F264-4DBA-8450-109ED0C85B89}" type="slidenum">
              <a:rPr lang="en-US" smtClean="0"/>
              <a:t>22</a:t>
            </a:fld>
            <a:endParaRPr lang="en-US" dirty="0"/>
          </a:p>
        </p:txBody>
      </p:sp>
      <p:sp>
        <p:nvSpPr>
          <p:cNvPr id="3" name="Rectangle 2"/>
          <p:cNvSpPr/>
          <p:nvPr/>
        </p:nvSpPr>
        <p:spPr>
          <a:xfrm>
            <a:off x="304800" y="990600"/>
            <a:ext cx="8839200" cy="3416320"/>
          </a:xfrm>
          <a:prstGeom prst="rect">
            <a:avLst/>
          </a:prstGeom>
        </p:spPr>
        <p:txBody>
          <a:bodyPr wrap="square">
            <a:spAutoFit/>
          </a:bodyPr>
          <a:lstStyle/>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When IDES MSCs and PEBLOs disagree on the application or interpretation of IDES policy (such as when referral packages should be returned or when Prepare Claim Start Dates should be changed), the MSC should engage his or her supervisor to assist with resolution  </a:t>
            </a:r>
          </a:p>
          <a:p>
            <a:pPr marL="342900" indent="-342900">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If the disagreement cannot be resolved locally, please contact the IDES Mailbox for assistance. Please describe all steps taken to resolve the conflict locally in the email</a:t>
            </a:r>
          </a:p>
        </p:txBody>
      </p:sp>
    </p:spTree>
    <p:extLst>
      <p:ext uri="{BB962C8B-B14F-4D97-AF65-F5344CB8AC3E}">
        <p14:creationId xmlns:p14="http://schemas.microsoft.com/office/powerpoint/2010/main" val="10907652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23</a:t>
            </a:fld>
            <a:endParaRPr lang="en-US" dirty="0">
              <a:solidFill>
                <a:prstClr val="white"/>
              </a:solidFill>
            </a:endParaRPr>
          </a:p>
        </p:txBody>
      </p:sp>
      <p:sp>
        <p:nvSpPr>
          <p:cNvPr id="4" name="Title 3"/>
          <p:cNvSpPr>
            <a:spLocks noGrp="1"/>
          </p:cNvSpPr>
          <p:nvPr>
            <p:ph type="title"/>
          </p:nvPr>
        </p:nvSpPr>
        <p:spPr/>
        <p:txBody>
          <a:bodyPr>
            <a:normAutofit fontScale="90000"/>
          </a:bodyPr>
          <a:lstStyle/>
          <a:p>
            <a:r>
              <a:rPr lang="en-US" dirty="0"/>
              <a:t>VTA Reminders</a:t>
            </a:r>
          </a:p>
        </p:txBody>
      </p:sp>
      <p:sp>
        <p:nvSpPr>
          <p:cNvPr id="5" name="Rectangle 4"/>
          <p:cNvSpPr/>
          <p:nvPr/>
        </p:nvSpPr>
        <p:spPr>
          <a:xfrm>
            <a:off x="304800" y="990600"/>
            <a:ext cx="8839200" cy="4524315"/>
          </a:xfrm>
          <a:prstGeom prst="rect">
            <a:avLst/>
          </a:prstGeom>
        </p:spPr>
        <p:txBody>
          <a:bodyPr wrap="square">
            <a:spAutoFit/>
          </a:bodyPr>
          <a:lstStyle/>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DRAS - Proposed Rating End Date should not be changed after original proposed rating is  sent to the PEB</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Duty Status Discrepancies must be resolved before entering Final Rating Information </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MSCs - Exam end date remains a required entry. MSCs must enter the date the provider(s) released ALL exam (SHA/GM/Specialty) and the complete medical evaluation report(s)</a:t>
            </a:r>
          </a:p>
          <a:p>
            <a:pPr marL="342900" indent="-342900">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VTA Training is June 19 (9 AM EDT) and 20 (1PM EDT).  Information is listed on the VTA Homepage under Calendar of Events</a:t>
            </a:r>
          </a:p>
        </p:txBody>
      </p:sp>
    </p:spTree>
    <p:extLst>
      <p:ext uri="{BB962C8B-B14F-4D97-AF65-F5344CB8AC3E}">
        <p14:creationId xmlns:p14="http://schemas.microsoft.com/office/powerpoint/2010/main" val="8392643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24</a:t>
            </a:fld>
            <a:endParaRPr lang="en-US" dirty="0">
              <a:solidFill>
                <a:prstClr val="white"/>
              </a:solidFill>
            </a:endParaRPr>
          </a:p>
        </p:txBody>
      </p:sp>
      <p:sp>
        <p:nvSpPr>
          <p:cNvPr id="5" name="Rectangle 4"/>
          <p:cNvSpPr/>
          <p:nvPr/>
        </p:nvSpPr>
        <p:spPr>
          <a:xfrm>
            <a:off x="990600" y="2445365"/>
            <a:ext cx="7162800" cy="584775"/>
          </a:xfrm>
          <a:prstGeom prst="rect">
            <a:avLst/>
          </a:prstGeom>
        </p:spPr>
        <p:txBody>
          <a:bodyPr wrap="square">
            <a:spAutoFit/>
          </a:bodyPr>
          <a:lstStyle/>
          <a:p>
            <a:pPr algn="ctr"/>
            <a:r>
              <a:rPr lang="en-US" sz="3200" dirty="0">
                <a:solidFill>
                  <a:prstClr val="black"/>
                </a:solidFill>
                <a:latin typeface="Arial"/>
                <a:ea typeface="MS ????"/>
              </a:rPr>
              <a:t>BDD Topics for Discussion</a:t>
            </a:r>
            <a:endParaRPr lang="en-US" sz="2400" dirty="0">
              <a:solidFill>
                <a:prstClr val="black"/>
              </a:solidFill>
              <a:latin typeface="Times New Roman"/>
              <a:ea typeface="Times New Roman"/>
            </a:endParaRPr>
          </a:p>
        </p:txBody>
      </p:sp>
    </p:spTree>
    <p:extLst>
      <p:ext uri="{BB962C8B-B14F-4D97-AF65-F5344CB8AC3E}">
        <p14:creationId xmlns:p14="http://schemas.microsoft.com/office/powerpoint/2010/main" val="10296585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25</a:t>
            </a:fld>
            <a:endParaRPr lang="en-US" dirty="0">
              <a:solidFill>
                <a:prstClr val="white"/>
              </a:solidFill>
            </a:endParaRPr>
          </a:p>
        </p:txBody>
      </p:sp>
      <p:sp>
        <p:nvSpPr>
          <p:cNvPr id="4" name="Title 3"/>
          <p:cNvSpPr>
            <a:spLocks noGrp="1"/>
          </p:cNvSpPr>
          <p:nvPr>
            <p:ph type="title"/>
          </p:nvPr>
        </p:nvSpPr>
        <p:spPr/>
        <p:txBody>
          <a:bodyPr>
            <a:noAutofit/>
          </a:bodyPr>
          <a:lstStyle/>
          <a:p>
            <a:r>
              <a:rPr lang="en-US" sz="4000" dirty="0"/>
              <a:t>Participant Profile and Future RAD Date</a:t>
            </a:r>
          </a:p>
        </p:txBody>
      </p:sp>
      <p:sp>
        <p:nvSpPr>
          <p:cNvPr id="2" name="Rectangle 1"/>
          <p:cNvSpPr/>
          <p:nvPr/>
        </p:nvSpPr>
        <p:spPr>
          <a:xfrm>
            <a:off x="304800" y="685800"/>
            <a:ext cx="8839200" cy="5386090"/>
          </a:xfrm>
          <a:prstGeom prst="rect">
            <a:avLst/>
          </a:prstGeom>
        </p:spPr>
        <p:txBody>
          <a:bodyPr wrap="square">
            <a:spAutoFit/>
          </a:bodyPr>
          <a:lstStyle/>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Some intake sites/ROs have reported using Participant Profile to add the future RAD date for BDD claimants. BDD claims processors should discontinue this practice as it creates problems when generating the award in VBMS</a:t>
            </a:r>
          </a:p>
          <a:p>
            <a:r>
              <a:rPr lang="en-US" sz="2400" dirty="0">
                <a:latin typeface="Arial" panose="020B0604020202020204" pitchFamily="34" charset="0"/>
                <a:cs typeface="Arial" panose="020B0604020202020204" pitchFamily="34" charset="0"/>
              </a:rPr>
              <a:t>  </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VBMS will not allow the user to generate an award for an in-service rating prior to RAD if there is not a complete period of service entered in SHARE or the Participant Profile</a:t>
            </a:r>
          </a:p>
          <a:p>
            <a:pPr marL="342900" indent="-342900">
              <a:buFont typeface="Arial" panose="020B0604020202020204" pitchFamily="34" charset="0"/>
              <a:buChar char="•"/>
            </a:pPr>
            <a:endParaRPr lang="en-US" sz="1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An award should never be generated prior to the day after RAD</a:t>
            </a:r>
          </a:p>
          <a:p>
            <a:pPr marL="342900" indent="-342900">
              <a:buFont typeface="Arial" panose="020B0604020202020204" pitchFamily="34" charset="0"/>
              <a:buChar char="•"/>
            </a:pPr>
            <a:endParaRPr lang="en-US" sz="1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Service data should only be entered into the Participant Profile as needed when the service has been verified after discharge </a:t>
            </a:r>
          </a:p>
        </p:txBody>
      </p:sp>
    </p:spTree>
    <p:extLst>
      <p:ext uri="{BB962C8B-B14F-4D97-AF65-F5344CB8AC3E}">
        <p14:creationId xmlns:p14="http://schemas.microsoft.com/office/powerpoint/2010/main" val="22832889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Foreign Claims</a:t>
            </a:r>
          </a:p>
        </p:txBody>
      </p:sp>
      <p:sp>
        <p:nvSpPr>
          <p:cNvPr id="6" name="Slide Number Placeholder 5"/>
          <p:cNvSpPr>
            <a:spLocks noGrp="1"/>
          </p:cNvSpPr>
          <p:nvPr>
            <p:ph type="sldNum" sz="quarter" idx="12"/>
          </p:nvPr>
        </p:nvSpPr>
        <p:spPr/>
        <p:txBody>
          <a:bodyPr/>
          <a:lstStyle/>
          <a:p>
            <a:fld id="{04F7EA0F-F264-4DBA-8450-109ED0C85B89}" type="slidenum">
              <a:rPr lang="en-US" smtClean="0">
                <a:solidFill>
                  <a:prstClr val="white"/>
                </a:solidFill>
              </a:rPr>
              <a:pPr/>
              <a:t>26</a:t>
            </a:fld>
            <a:endParaRPr lang="en-US" dirty="0">
              <a:solidFill>
                <a:prstClr val="white"/>
              </a:solidFill>
            </a:endParaRPr>
          </a:p>
        </p:txBody>
      </p:sp>
      <p:sp>
        <p:nvSpPr>
          <p:cNvPr id="3" name="Rectangle 2"/>
          <p:cNvSpPr/>
          <p:nvPr/>
        </p:nvSpPr>
        <p:spPr>
          <a:xfrm>
            <a:off x="304800" y="990600"/>
            <a:ext cx="8763000" cy="2308324"/>
          </a:xfrm>
          <a:prstGeom prst="rect">
            <a:avLst/>
          </a:prstGeom>
        </p:spPr>
        <p:txBody>
          <a:bodyPr wrap="square">
            <a:spAutoFit/>
          </a:bodyPr>
          <a:lstStyle/>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A Foreign Claim corporate flash must be assigned per M21-4, Appendix B, Section </a:t>
            </a:r>
            <a:r>
              <a:rPr lang="en-US" sz="2400" dirty="0" err="1">
                <a:latin typeface="Arial" panose="020B0604020202020204" pitchFamily="34" charset="0"/>
                <a:cs typeface="Arial" panose="020B0604020202020204" pitchFamily="34" charset="0"/>
              </a:rPr>
              <a:t>I.f</a:t>
            </a:r>
            <a:r>
              <a:rPr lang="en-US" sz="2400" dirty="0">
                <a:latin typeface="Arial" panose="020B0604020202020204" pitchFamily="34" charset="0"/>
                <a:cs typeface="Arial" panose="020B0604020202020204" pitchFamily="34" charset="0"/>
              </a:rPr>
              <a:t> for all foreign claims when the Servicemember is remaining overseas.</a:t>
            </a:r>
          </a:p>
          <a:p>
            <a:pPr marL="342900" indent="-342900">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This is essential for proper NWQ routing of these foreign claims.</a:t>
            </a:r>
          </a:p>
        </p:txBody>
      </p:sp>
    </p:spTree>
    <p:extLst>
      <p:ext uri="{BB962C8B-B14F-4D97-AF65-F5344CB8AC3E}">
        <p14:creationId xmlns:p14="http://schemas.microsoft.com/office/powerpoint/2010/main" val="4445587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Current Program Timeliness</a:t>
            </a:r>
          </a:p>
        </p:txBody>
      </p:sp>
      <p:sp>
        <p:nvSpPr>
          <p:cNvPr id="6" name="Slide Number Placeholder 5"/>
          <p:cNvSpPr>
            <a:spLocks noGrp="1"/>
          </p:cNvSpPr>
          <p:nvPr>
            <p:ph type="sldNum" sz="quarter" idx="12"/>
          </p:nvPr>
        </p:nvSpPr>
        <p:spPr/>
        <p:txBody>
          <a:bodyPr/>
          <a:lstStyle/>
          <a:p>
            <a:fld id="{04F7EA0F-F264-4DBA-8450-109ED0C85B89}" type="slidenum">
              <a:rPr lang="en-US" smtClean="0">
                <a:solidFill>
                  <a:prstClr val="white"/>
                </a:solidFill>
              </a:rPr>
              <a:pPr/>
              <a:t>27</a:t>
            </a:fld>
            <a:endParaRPr lang="en-US" dirty="0">
              <a:solidFill>
                <a:prstClr val="white"/>
              </a:solidFill>
            </a:endParaRPr>
          </a:p>
        </p:txBody>
      </p:sp>
      <p:sp>
        <p:nvSpPr>
          <p:cNvPr id="3" name="Rectangle 2"/>
          <p:cNvSpPr/>
          <p:nvPr/>
        </p:nvSpPr>
        <p:spPr>
          <a:xfrm>
            <a:off x="304800" y="1021140"/>
            <a:ext cx="8839200" cy="1569660"/>
          </a:xfrm>
          <a:prstGeom prst="rect">
            <a:avLst/>
          </a:prstGeom>
        </p:spPr>
        <p:txBody>
          <a:bodyPr wrap="square">
            <a:spAutoFit/>
          </a:bodyPr>
          <a:lstStyle/>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As outreach specialists and VA’s frontline contact with SMs and Veterans, it is vital that we are realistic in our communications regarding claims processing times. Below is the current program timeliness data as of June 7, 2018</a:t>
            </a:r>
          </a:p>
        </p:txBody>
      </p:sp>
      <p:graphicFrame>
        <p:nvGraphicFramePr>
          <p:cNvPr id="4" name="Table 3"/>
          <p:cNvGraphicFramePr>
            <a:graphicFrameLocks noGrp="1"/>
          </p:cNvGraphicFramePr>
          <p:nvPr>
            <p:extLst>
              <p:ext uri="{D42A27DB-BD31-4B8C-83A1-F6EECF244321}">
                <p14:modId xmlns:p14="http://schemas.microsoft.com/office/powerpoint/2010/main" val="4246401188"/>
              </p:ext>
            </p:extLst>
          </p:nvPr>
        </p:nvGraphicFramePr>
        <p:xfrm>
          <a:off x="609600" y="2667000"/>
          <a:ext cx="7543800" cy="3291840"/>
        </p:xfrm>
        <a:graphic>
          <a:graphicData uri="http://schemas.openxmlformats.org/drawingml/2006/table">
            <a:tbl>
              <a:tblPr firstRow="1" firstCol="1" bandRow="1"/>
              <a:tblGrid>
                <a:gridCol w="4201610">
                  <a:extLst>
                    <a:ext uri="{9D8B030D-6E8A-4147-A177-3AD203B41FA5}">
                      <a16:colId xmlns:a16="http://schemas.microsoft.com/office/drawing/2014/main" val="20000"/>
                    </a:ext>
                  </a:extLst>
                </a:gridCol>
                <a:gridCol w="3342190">
                  <a:extLst>
                    <a:ext uri="{9D8B030D-6E8A-4147-A177-3AD203B41FA5}">
                      <a16:colId xmlns:a16="http://schemas.microsoft.com/office/drawing/2014/main" val="20001"/>
                    </a:ext>
                  </a:extLst>
                </a:gridCol>
              </a:tblGrid>
              <a:tr h="165100">
                <a:tc>
                  <a:txBody>
                    <a:bodyPr/>
                    <a:lstStyle/>
                    <a:p>
                      <a:pPr marL="0" marR="0" algn="ctr">
                        <a:spcBef>
                          <a:spcPts val="0"/>
                        </a:spcBef>
                        <a:spcAft>
                          <a:spcPts val="0"/>
                        </a:spcAft>
                      </a:pPr>
                      <a:r>
                        <a:rPr lang="en-US" sz="2400" b="1" dirty="0">
                          <a:solidFill>
                            <a:srgbClr val="000000"/>
                          </a:solidFill>
                          <a:effectLst/>
                          <a:latin typeface="Arial"/>
                          <a:ea typeface="Times New Roman"/>
                        </a:rPr>
                        <a:t>June 7, 2018</a:t>
                      </a:r>
                      <a:endParaRPr lang="en-US" sz="2400" dirty="0">
                        <a:solidFill>
                          <a:srgbClr val="000000"/>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solidFill>
                            <a:srgbClr val="000000"/>
                          </a:solidFill>
                          <a:effectLst/>
                          <a:latin typeface="Arial"/>
                          <a:ea typeface="Times New Roman"/>
                        </a:rPr>
                        <a:t>BDD</a:t>
                      </a:r>
                      <a:endParaRPr lang="en-US" sz="2400" dirty="0">
                        <a:solidFill>
                          <a:srgbClr val="000000"/>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95580">
                <a:tc>
                  <a:txBody>
                    <a:bodyPr/>
                    <a:lstStyle/>
                    <a:p>
                      <a:pPr marL="0" marR="0">
                        <a:spcBef>
                          <a:spcPts val="0"/>
                        </a:spcBef>
                        <a:spcAft>
                          <a:spcPts val="0"/>
                        </a:spcAft>
                      </a:pPr>
                      <a:r>
                        <a:rPr lang="en-US" sz="2400" b="1" dirty="0">
                          <a:solidFill>
                            <a:srgbClr val="000000"/>
                          </a:solidFill>
                          <a:effectLst/>
                          <a:latin typeface="Arial"/>
                          <a:ea typeface="Times New Roman"/>
                        </a:rPr>
                        <a:t>Completed FYTD</a:t>
                      </a:r>
                      <a:endParaRPr lang="en-US" sz="2400" dirty="0">
                        <a:solidFill>
                          <a:srgbClr val="000000"/>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a:solidFill>
                            <a:srgbClr val="000000"/>
                          </a:solidFill>
                          <a:effectLst/>
                          <a:latin typeface="Arial"/>
                          <a:ea typeface="Calibri"/>
                        </a:rPr>
                        <a:t>24,278</a:t>
                      </a:r>
                      <a:endParaRPr lang="en-US" sz="2400">
                        <a:solidFill>
                          <a:srgbClr val="000000"/>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95580">
                <a:tc>
                  <a:txBody>
                    <a:bodyPr/>
                    <a:lstStyle/>
                    <a:p>
                      <a:pPr marL="0" marR="0">
                        <a:spcBef>
                          <a:spcPts val="0"/>
                        </a:spcBef>
                        <a:spcAft>
                          <a:spcPts val="0"/>
                        </a:spcAft>
                      </a:pPr>
                      <a:r>
                        <a:rPr lang="en-US" sz="2400" b="1" dirty="0">
                          <a:solidFill>
                            <a:srgbClr val="000000"/>
                          </a:solidFill>
                          <a:effectLst/>
                          <a:latin typeface="Arial"/>
                          <a:ea typeface="Times New Roman"/>
                        </a:rPr>
                        <a:t>Receipts FYTD</a:t>
                      </a:r>
                      <a:endParaRPr lang="en-US" sz="2400" dirty="0">
                        <a:solidFill>
                          <a:srgbClr val="000000"/>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dirty="0">
                          <a:solidFill>
                            <a:srgbClr val="000000"/>
                          </a:solidFill>
                          <a:effectLst/>
                          <a:latin typeface="Arial"/>
                          <a:ea typeface="Calibri"/>
                        </a:rPr>
                        <a:t>23,912</a:t>
                      </a:r>
                      <a:endParaRPr lang="en-US" sz="2400" dirty="0">
                        <a:solidFill>
                          <a:srgbClr val="000000"/>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95580">
                <a:tc>
                  <a:txBody>
                    <a:bodyPr/>
                    <a:lstStyle/>
                    <a:p>
                      <a:pPr marL="0" marR="0">
                        <a:spcBef>
                          <a:spcPts val="0"/>
                        </a:spcBef>
                        <a:spcAft>
                          <a:spcPts val="0"/>
                        </a:spcAft>
                      </a:pPr>
                      <a:r>
                        <a:rPr lang="en-US" sz="2400" b="1">
                          <a:solidFill>
                            <a:srgbClr val="000000"/>
                          </a:solidFill>
                          <a:effectLst/>
                          <a:latin typeface="Arial"/>
                          <a:ea typeface="Times New Roman"/>
                        </a:rPr>
                        <a:t>Pending</a:t>
                      </a:r>
                      <a:endParaRPr lang="en-US" sz="2400">
                        <a:solidFill>
                          <a:srgbClr val="000000"/>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dirty="0">
                          <a:solidFill>
                            <a:srgbClr val="000000"/>
                          </a:solidFill>
                          <a:effectLst/>
                          <a:latin typeface="Arial"/>
                          <a:ea typeface="Calibri"/>
                        </a:rPr>
                        <a:t>5,098</a:t>
                      </a:r>
                      <a:endParaRPr lang="en-US" sz="2400" dirty="0">
                        <a:solidFill>
                          <a:srgbClr val="000000"/>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95580">
                <a:tc>
                  <a:txBody>
                    <a:bodyPr/>
                    <a:lstStyle/>
                    <a:p>
                      <a:pPr marL="0" marR="0">
                        <a:spcBef>
                          <a:spcPts val="0"/>
                        </a:spcBef>
                        <a:spcAft>
                          <a:spcPts val="0"/>
                        </a:spcAft>
                      </a:pPr>
                      <a:r>
                        <a:rPr lang="en-US" sz="2400" b="1">
                          <a:solidFill>
                            <a:srgbClr val="000000"/>
                          </a:solidFill>
                          <a:effectLst/>
                          <a:latin typeface="Arial"/>
                          <a:ea typeface="Times New Roman"/>
                        </a:rPr>
                        <a:t>% Pending &gt;125 Days</a:t>
                      </a:r>
                      <a:endParaRPr lang="en-US" sz="2400">
                        <a:solidFill>
                          <a:srgbClr val="000000"/>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dirty="0">
                          <a:solidFill>
                            <a:srgbClr val="000000"/>
                          </a:solidFill>
                          <a:effectLst/>
                          <a:latin typeface="Arial"/>
                          <a:ea typeface="Calibri"/>
                        </a:rPr>
                        <a:t>21.1%</a:t>
                      </a:r>
                      <a:endParaRPr lang="en-US" sz="2400" dirty="0">
                        <a:solidFill>
                          <a:srgbClr val="000000"/>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95580">
                <a:tc>
                  <a:txBody>
                    <a:bodyPr/>
                    <a:lstStyle/>
                    <a:p>
                      <a:pPr marL="0" marR="0">
                        <a:spcBef>
                          <a:spcPts val="0"/>
                        </a:spcBef>
                        <a:spcAft>
                          <a:spcPts val="0"/>
                        </a:spcAft>
                      </a:pPr>
                      <a:r>
                        <a:rPr lang="en-US" sz="2400" b="1">
                          <a:solidFill>
                            <a:srgbClr val="000000"/>
                          </a:solidFill>
                          <a:effectLst/>
                          <a:latin typeface="Arial"/>
                          <a:ea typeface="Times New Roman"/>
                        </a:rPr>
                        <a:t># Pending &gt;125 Days</a:t>
                      </a:r>
                      <a:endParaRPr lang="en-US" sz="2400">
                        <a:solidFill>
                          <a:srgbClr val="000000"/>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dirty="0">
                          <a:solidFill>
                            <a:srgbClr val="000000"/>
                          </a:solidFill>
                          <a:effectLst/>
                          <a:latin typeface="Arial"/>
                          <a:ea typeface="Calibri"/>
                        </a:rPr>
                        <a:t>1,074</a:t>
                      </a:r>
                      <a:endParaRPr lang="en-US" sz="2400" dirty="0">
                        <a:solidFill>
                          <a:srgbClr val="000000"/>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95580">
                <a:tc>
                  <a:txBody>
                    <a:bodyPr/>
                    <a:lstStyle/>
                    <a:p>
                      <a:pPr marL="0" marR="0">
                        <a:spcBef>
                          <a:spcPts val="0"/>
                        </a:spcBef>
                        <a:spcAft>
                          <a:spcPts val="0"/>
                        </a:spcAft>
                      </a:pPr>
                      <a:r>
                        <a:rPr lang="en-US" sz="2400" b="1">
                          <a:solidFill>
                            <a:srgbClr val="000000"/>
                          </a:solidFill>
                          <a:effectLst/>
                          <a:latin typeface="Arial"/>
                          <a:ea typeface="Times New Roman"/>
                        </a:rPr>
                        <a:t>Average Days Pending</a:t>
                      </a:r>
                      <a:endParaRPr lang="en-US" sz="2400">
                        <a:solidFill>
                          <a:srgbClr val="000000"/>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dirty="0">
                          <a:solidFill>
                            <a:srgbClr val="000000"/>
                          </a:solidFill>
                          <a:effectLst/>
                          <a:latin typeface="Arial"/>
                          <a:ea typeface="Calibri"/>
                        </a:rPr>
                        <a:t>77.7</a:t>
                      </a:r>
                      <a:endParaRPr lang="en-US" sz="2400" dirty="0">
                        <a:solidFill>
                          <a:srgbClr val="000000"/>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195580">
                <a:tc>
                  <a:txBody>
                    <a:bodyPr/>
                    <a:lstStyle/>
                    <a:p>
                      <a:pPr marL="0" marR="0">
                        <a:spcBef>
                          <a:spcPts val="0"/>
                        </a:spcBef>
                        <a:spcAft>
                          <a:spcPts val="0"/>
                        </a:spcAft>
                      </a:pPr>
                      <a:r>
                        <a:rPr lang="en-US" sz="2400" b="1">
                          <a:solidFill>
                            <a:srgbClr val="000000"/>
                          </a:solidFill>
                          <a:effectLst/>
                          <a:latin typeface="Arial"/>
                          <a:ea typeface="Times New Roman"/>
                        </a:rPr>
                        <a:t>Avg. Days to Complete FYTD</a:t>
                      </a:r>
                      <a:endParaRPr lang="en-US" sz="2400">
                        <a:solidFill>
                          <a:srgbClr val="000000"/>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dirty="0">
                          <a:solidFill>
                            <a:srgbClr val="000000"/>
                          </a:solidFill>
                          <a:effectLst/>
                          <a:latin typeface="Arial"/>
                          <a:ea typeface="Calibri"/>
                        </a:rPr>
                        <a:t>71.6</a:t>
                      </a:r>
                      <a:endParaRPr lang="en-US" sz="2400" dirty="0">
                        <a:solidFill>
                          <a:srgbClr val="000000"/>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7524134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28</a:t>
            </a:fld>
            <a:endParaRPr lang="en-US" dirty="0">
              <a:solidFill>
                <a:prstClr val="white"/>
              </a:solidFill>
            </a:endParaRPr>
          </a:p>
        </p:txBody>
      </p:sp>
      <p:sp>
        <p:nvSpPr>
          <p:cNvPr id="4" name="Title 3"/>
          <p:cNvSpPr>
            <a:spLocks noGrp="1"/>
          </p:cNvSpPr>
          <p:nvPr>
            <p:ph type="title"/>
          </p:nvPr>
        </p:nvSpPr>
        <p:spPr/>
        <p:txBody>
          <a:bodyPr>
            <a:normAutofit fontScale="90000"/>
          </a:bodyPr>
          <a:lstStyle/>
          <a:p>
            <a:r>
              <a:rPr lang="en-US" dirty="0"/>
              <a:t>Questions from the BDD Mailbox</a:t>
            </a:r>
          </a:p>
        </p:txBody>
      </p:sp>
      <p:sp>
        <p:nvSpPr>
          <p:cNvPr id="5" name="Rectangle 4"/>
          <p:cNvSpPr/>
          <p:nvPr/>
        </p:nvSpPr>
        <p:spPr>
          <a:xfrm>
            <a:off x="1447800" y="1584764"/>
            <a:ext cx="4667125" cy="492443"/>
          </a:xfrm>
          <a:prstGeom prst="rect">
            <a:avLst/>
          </a:prstGeom>
        </p:spPr>
        <p:txBody>
          <a:bodyPr wrap="square">
            <a:spAutoFit/>
          </a:bodyPr>
          <a:lstStyle/>
          <a:p>
            <a:pPr marL="511175" lvl="1" indent="-457200">
              <a:buFont typeface="Arial" panose="020B0604020202020204" pitchFamily="34" charset="0"/>
              <a:buChar char="•"/>
            </a:pPr>
            <a:r>
              <a:rPr lang="en-US" sz="2600" dirty="0">
                <a:solidFill>
                  <a:srgbClr val="000000"/>
                </a:solidFill>
                <a:latin typeface="Arial" panose="020B0604020202020204" pitchFamily="34" charset="0"/>
                <a:cs typeface="Arial" panose="020B0604020202020204" pitchFamily="34" charset="0"/>
              </a:rPr>
              <a:t>3 Questions and Answers</a:t>
            </a:r>
            <a:endParaRPr lang="en-US" sz="2200" dirty="0">
              <a:solidFill>
                <a:srgbClr val="000000"/>
              </a:solidFill>
              <a:latin typeface="Arial" panose="020B0604020202020204" pitchFamily="34" charset="0"/>
              <a:ea typeface="Times New Roman"/>
              <a:cs typeface="Arial" panose="020B0604020202020204" pitchFamily="34" charset="0"/>
            </a:endParaRPr>
          </a:p>
        </p:txBody>
      </p:sp>
    </p:spTree>
    <p:extLst>
      <p:ext uri="{BB962C8B-B14F-4D97-AF65-F5344CB8AC3E}">
        <p14:creationId xmlns:p14="http://schemas.microsoft.com/office/powerpoint/2010/main" val="37617056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t>Misc</a:t>
            </a:r>
            <a:r>
              <a:rPr lang="en-US" dirty="0"/>
              <a:t> and Open Floor</a:t>
            </a:r>
          </a:p>
        </p:txBody>
      </p:sp>
      <p:sp>
        <p:nvSpPr>
          <p:cNvPr id="6" name="Slide Number Placeholder 5"/>
          <p:cNvSpPr>
            <a:spLocks noGrp="1"/>
          </p:cNvSpPr>
          <p:nvPr>
            <p:ph type="sldNum" sz="quarter" idx="12"/>
          </p:nvPr>
        </p:nvSpPr>
        <p:spPr/>
        <p:txBody>
          <a:bodyPr/>
          <a:lstStyle/>
          <a:p>
            <a:fld id="{04F7EA0F-F264-4DBA-8450-109ED0C85B89}" type="slidenum">
              <a:rPr lang="en-US" smtClean="0"/>
              <a:t>29</a:t>
            </a:fld>
            <a:endParaRPr lang="en-US" dirty="0"/>
          </a:p>
        </p:txBody>
      </p:sp>
      <p:sp>
        <p:nvSpPr>
          <p:cNvPr id="5" name="Rectangle 4"/>
          <p:cNvSpPr/>
          <p:nvPr/>
        </p:nvSpPr>
        <p:spPr>
          <a:xfrm>
            <a:off x="304800" y="990600"/>
            <a:ext cx="8324725" cy="2092881"/>
          </a:xfrm>
          <a:prstGeom prst="rect">
            <a:avLst/>
          </a:prstGeom>
        </p:spPr>
        <p:txBody>
          <a:bodyPr wrap="square">
            <a:spAutoFit/>
          </a:bodyPr>
          <a:lstStyle/>
          <a:p>
            <a:pPr marL="342900" lvl="1" indent="-288925">
              <a:buFont typeface="Wingdings" panose="05000000000000000000" pitchFamily="2" charset="2"/>
              <a:buChar char="Ø"/>
            </a:pPr>
            <a:r>
              <a:rPr lang="en-US" sz="2600" dirty="0">
                <a:solidFill>
                  <a:srgbClr val="000000"/>
                </a:solidFill>
                <a:latin typeface="Arial" panose="020B0604020202020204" pitchFamily="34" charset="0"/>
                <a:cs typeface="Arial" panose="020B0604020202020204" pitchFamily="34" charset="0"/>
              </a:rPr>
              <a:t> TMS #</a:t>
            </a:r>
            <a:r>
              <a:rPr lang="en-US" sz="2600" dirty="0">
                <a:latin typeface="Arial" panose="020B0604020202020204" pitchFamily="34" charset="0"/>
                <a:cs typeface="Arial" panose="020B0604020202020204" pitchFamily="34" charset="0"/>
              </a:rPr>
              <a:t>: </a:t>
            </a:r>
            <a:r>
              <a:rPr lang="en-US" sz="2800" dirty="0"/>
              <a:t>4452015</a:t>
            </a:r>
            <a:endParaRPr lang="en-US" sz="2600" dirty="0">
              <a:solidFill>
                <a:srgbClr val="000000"/>
              </a:solidFill>
              <a:latin typeface="Arial" panose="020B0604020202020204" pitchFamily="34" charset="0"/>
              <a:ea typeface="Times New Roman"/>
              <a:cs typeface="Arial" panose="020B0604020202020204" pitchFamily="34" charset="0"/>
            </a:endParaRPr>
          </a:p>
          <a:p>
            <a:pPr marL="0" lvl="1"/>
            <a:endParaRPr lang="en-US" sz="2600" dirty="0">
              <a:solidFill>
                <a:srgbClr val="FF0000"/>
              </a:solidFill>
              <a:latin typeface="Arial" panose="020B0604020202020204" pitchFamily="34" charset="0"/>
              <a:ea typeface="Times New Roman"/>
              <a:cs typeface="Arial" panose="020B0604020202020204" pitchFamily="34" charset="0"/>
            </a:endParaRPr>
          </a:p>
          <a:p>
            <a:pPr marL="342900" indent="-288925">
              <a:buFont typeface="Wingdings" panose="05000000000000000000" pitchFamily="2" charset="2"/>
              <a:buChar char="Ø"/>
            </a:pPr>
            <a:r>
              <a:rPr lang="en-US" sz="2600" dirty="0">
                <a:solidFill>
                  <a:srgbClr val="000000"/>
                </a:solidFill>
                <a:latin typeface="Arial" panose="020B0604020202020204" pitchFamily="34" charset="0"/>
                <a:ea typeface="Times New Roman"/>
                <a:cs typeface="Arial" panose="020B0604020202020204" pitchFamily="34" charset="0"/>
              </a:rPr>
              <a:t> Open Floor/Questions</a:t>
            </a:r>
          </a:p>
          <a:p>
            <a:pPr marL="342900" indent="-288925">
              <a:buFont typeface="Wingdings" panose="05000000000000000000" pitchFamily="2" charset="2"/>
              <a:buChar char="Ø"/>
            </a:pPr>
            <a:endParaRPr lang="en-US" sz="2600" dirty="0">
              <a:solidFill>
                <a:srgbClr val="000000"/>
              </a:solidFill>
              <a:latin typeface="Arial" panose="020B0604020202020204" pitchFamily="34" charset="0"/>
              <a:ea typeface="Times New Roman"/>
              <a:cs typeface="Arial" panose="020B0604020202020204" pitchFamily="34" charset="0"/>
            </a:endParaRPr>
          </a:p>
          <a:p>
            <a:pPr marL="342900" indent="-288925">
              <a:buFont typeface="Wingdings" panose="05000000000000000000" pitchFamily="2" charset="2"/>
              <a:buChar char="Ø"/>
            </a:pPr>
            <a:r>
              <a:rPr lang="en-US" sz="2400" dirty="0">
                <a:solidFill>
                  <a:srgbClr val="000000"/>
                </a:solidFill>
                <a:latin typeface="Arial" panose="020B0604020202020204" pitchFamily="34" charset="0"/>
                <a:ea typeface="Times New Roman"/>
                <a:cs typeface="Arial" panose="020B0604020202020204" pitchFamily="34" charset="0"/>
              </a:rPr>
              <a:t>  Next Teleconference: July 10, 2018</a:t>
            </a:r>
            <a:endParaRPr lang="en-US" sz="2200" dirty="0">
              <a:solidFill>
                <a:srgbClr val="000000"/>
              </a:solidFill>
              <a:latin typeface="Arial" panose="020B0604020202020204" pitchFamily="34" charset="0"/>
              <a:ea typeface="Times New Roman"/>
              <a:cs typeface="Arial" panose="020B0604020202020204" pitchFamily="34" charset="0"/>
            </a:endParaRPr>
          </a:p>
        </p:txBody>
      </p:sp>
    </p:spTree>
    <p:extLst>
      <p:ext uri="{BB962C8B-B14F-4D97-AF65-F5344CB8AC3E}">
        <p14:creationId xmlns:p14="http://schemas.microsoft.com/office/powerpoint/2010/main" val="2963137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Agenda (2 of 3)</a:t>
            </a:r>
          </a:p>
        </p:txBody>
      </p:sp>
      <p:sp>
        <p:nvSpPr>
          <p:cNvPr id="6" name="Slide Number Placeholder 5"/>
          <p:cNvSpPr>
            <a:spLocks noGrp="1"/>
          </p:cNvSpPr>
          <p:nvPr>
            <p:ph type="sldNum" sz="quarter" idx="12"/>
          </p:nvPr>
        </p:nvSpPr>
        <p:spPr/>
        <p:txBody>
          <a:bodyPr/>
          <a:lstStyle/>
          <a:p>
            <a:fld id="{04F7EA0F-F264-4DBA-8450-109ED0C85B89}" type="slidenum">
              <a:rPr lang="en-US" smtClean="0">
                <a:solidFill>
                  <a:prstClr val="white"/>
                </a:solidFill>
              </a:rPr>
              <a:pPr/>
              <a:t>3</a:t>
            </a:fld>
            <a:endParaRPr lang="en-US" dirty="0">
              <a:solidFill>
                <a:prstClr val="white"/>
              </a:solidFill>
            </a:endParaRPr>
          </a:p>
        </p:txBody>
      </p:sp>
      <p:sp>
        <p:nvSpPr>
          <p:cNvPr id="4" name="Rectangle 3"/>
          <p:cNvSpPr/>
          <p:nvPr/>
        </p:nvSpPr>
        <p:spPr>
          <a:xfrm>
            <a:off x="228600" y="1170325"/>
            <a:ext cx="9118137" cy="3477875"/>
          </a:xfrm>
          <a:prstGeom prst="rect">
            <a:avLst/>
          </a:prstGeom>
        </p:spPr>
        <p:txBody>
          <a:bodyPr wrap="none">
            <a:spAutoFit/>
          </a:bodyPr>
          <a:lstStyle/>
          <a:p>
            <a:pPr marL="457200" indent="-339725">
              <a:buFont typeface="Wingdings" panose="05000000000000000000" pitchFamily="2" charset="2"/>
              <a:buChar char="Ø"/>
            </a:pPr>
            <a:r>
              <a:rPr lang="en-US" sz="2800" dirty="0">
                <a:solidFill>
                  <a:srgbClr val="000000"/>
                </a:solidFill>
                <a:latin typeface="Arial"/>
                <a:ea typeface="Times New Roman"/>
              </a:rPr>
              <a:t>IDES Topics for Discussion</a:t>
            </a:r>
          </a:p>
          <a:p>
            <a:pPr marL="914400" lvl="1" indent="-457200">
              <a:buFont typeface="Arial" panose="020B0604020202020204" pitchFamily="34" charset="0"/>
              <a:buChar char="•"/>
            </a:pPr>
            <a:r>
              <a:rPr lang="en-US" sz="2100" dirty="0">
                <a:solidFill>
                  <a:srgbClr val="000000"/>
                </a:solidFill>
                <a:latin typeface="Arial" panose="020B0604020202020204" pitchFamily="34" charset="0"/>
                <a:cs typeface="Arial" panose="020B0604020202020204" pitchFamily="34" charset="0"/>
              </a:rPr>
              <a:t>DES Email Address Change</a:t>
            </a:r>
          </a:p>
          <a:p>
            <a:pPr marL="914400" lvl="1" indent="-457200">
              <a:buFont typeface="Arial" panose="020B0604020202020204" pitchFamily="34" charset="0"/>
              <a:buChar char="•"/>
            </a:pPr>
            <a:r>
              <a:rPr lang="en-US" sz="2100" dirty="0">
                <a:solidFill>
                  <a:srgbClr val="000000"/>
                </a:solidFill>
                <a:latin typeface="Arial" panose="020B0604020202020204" pitchFamily="34" charset="0"/>
                <a:cs typeface="Arial" panose="020B0604020202020204" pitchFamily="34" charset="0"/>
              </a:rPr>
              <a:t>Providing Exam Appointment Information to the PEBLOs </a:t>
            </a:r>
          </a:p>
          <a:p>
            <a:pPr marL="914400" lvl="1" indent="-457200">
              <a:buFont typeface="Arial" panose="020B0604020202020204" pitchFamily="34" charset="0"/>
              <a:buChar char="•"/>
            </a:pPr>
            <a:r>
              <a:rPr lang="en-US" sz="2100" dirty="0">
                <a:solidFill>
                  <a:srgbClr val="000000"/>
                </a:solidFill>
                <a:latin typeface="Arial" panose="020B0604020202020204" pitchFamily="34" charset="0"/>
                <a:cs typeface="Arial" panose="020B0604020202020204" pitchFamily="34" charset="0"/>
              </a:rPr>
              <a:t>IDES MSC to Review Examination Reports</a:t>
            </a:r>
          </a:p>
          <a:p>
            <a:pPr marL="914400" lvl="1" indent="-457200">
              <a:buFont typeface="Arial" panose="020B0604020202020204" pitchFamily="34" charset="0"/>
              <a:buChar char="•"/>
            </a:pPr>
            <a:r>
              <a:rPr lang="en-US" sz="2100" dirty="0">
                <a:solidFill>
                  <a:srgbClr val="000000"/>
                </a:solidFill>
                <a:latin typeface="Arial" panose="020B0604020202020204" pitchFamily="34" charset="0"/>
                <a:cs typeface="Arial" panose="020B0604020202020204" pitchFamily="34" charset="0"/>
              </a:rPr>
              <a:t>IDES MSC Information on MSC SharePoint Site</a:t>
            </a:r>
          </a:p>
          <a:p>
            <a:pPr marL="914400" lvl="1" indent="-457200">
              <a:buFont typeface="Arial" panose="020B0604020202020204" pitchFamily="34" charset="0"/>
              <a:buChar char="•"/>
            </a:pPr>
            <a:r>
              <a:rPr lang="en-US" sz="2100" dirty="0">
                <a:solidFill>
                  <a:srgbClr val="000000"/>
                </a:solidFill>
                <a:latin typeface="Arial" panose="020B0604020202020204" pitchFamily="34" charset="0"/>
                <a:cs typeface="Arial" panose="020B0604020202020204" pitchFamily="34" charset="0"/>
              </a:rPr>
              <a:t>Entering MSC/PEBLO Contact Information in EMS</a:t>
            </a:r>
          </a:p>
          <a:p>
            <a:pPr marL="914400" lvl="1" indent="-457200">
              <a:buFont typeface="Arial" panose="020B0604020202020204" pitchFamily="34" charset="0"/>
              <a:buChar char="•"/>
            </a:pPr>
            <a:r>
              <a:rPr lang="en-US" sz="2100" dirty="0">
                <a:solidFill>
                  <a:srgbClr val="000000"/>
                </a:solidFill>
                <a:latin typeface="Arial" panose="020B0604020202020204" pitchFamily="34" charset="0"/>
                <a:cs typeface="Arial" panose="020B0604020202020204" pitchFamily="34" charset="0"/>
              </a:rPr>
              <a:t>VTA Updates for IDES Participants too Disabled to Travel to Exams</a:t>
            </a:r>
          </a:p>
          <a:p>
            <a:pPr marL="914400" lvl="1" indent="-457200">
              <a:buFont typeface="Arial" panose="020B0604020202020204" pitchFamily="34" charset="0"/>
              <a:buChar char="•"/>
            </a:pPr>
            <a:r>
              <a:rPr lang="en-US" sz="2100" dirty="0">
                <a:solidFill>
                  <a:srgbClr val="000000"/>
                </a:solidFill>
                <a:latin typeface="Arial" panose="020B0604020202020204" pitchFamily="34" charset="0"/>
                <a:cs typeface="Arial" panose="020B0604020202020204" pitchFamily="34" charset="0"/>
              </a:rPr>
              <a:t>PEBLO/IDES MSC Dispute Resolution</a:t>
            </a:r>
          </a:p>
          <a:p>
            <a:pPr marL="914400" lvl="1" indent="-457200">
              <a:buFont typeface="Arial" panose="020B0604020202020204" pitchFamily="34" charset="0"/>
              <a:buChar char="•"/>
            </a:pPr>
            <a:r>
              <a:rPr lang="en-US" sz="2100" dirty="0">
                <a:solidFill>
                  <a:srgbClr val="000000"/>
                </a:solidFill>
                <a:latin typeface="Arial" panose="020B0604020202020204" pitchFamily="34" charset="0"/>
                <a:cs typeface="Arial" panose="020B0604020202020204" pitchFamily="34" charset="0"/>
              </a:rPr>
              <a:t>VTA Reminders</a:t>
            </a:r>
          </a:p>
          <a:p>
            <a:pPr marL="914400" lvl="1" indent="-457200">
              <a:buFont typeface="Arial" panose="020B0604020202020204" pitchFamily="34" charset="0"/>
              <a:buChar char="•"/>
            </a:pPr>
            <a:r>
              <a:rPr lang="en-US" sz="2100" dirty="0">
                <a:solidFill>
                  <a:srgbClr val="000000"/>
                </a:solidFill>
                <a:latin typeface="Arial" panose="020B0604020202020204" pitchFamily="34" charset="0"/>
                <a:cs typeface="Arial" panose="020B0604020202020204" pitchFamily="34" charset="0"/>
              </a:rPr>
              <a:t>VTA Training</a:t>
            </a:r>
            <a:endParaRPr lang="en-US" sz="2800" u="sng" dirty="0">
              <a:solidFill>
                <a:srgbClr val="000000"/>
              </a:solidFill>
              <a:latin typeface="Arial"/>
              <a:ea typeface="Times New Roman"/>
            </a:endParaRPr>
          </a:p>
        </p:txBody>
      </p:sp>
    </p:spTree>
    <p:extLst>
      <p:ext uri="{BB962C8B-B14F-4D97-AF65-F5344CB8AC3E}">
        <p14:creationId xmlns:p14="http://schemas.microsoft.com/office/powerpoint/2010/main" val="19333915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Agenda (3 of 3)</a:t>
            </a:r>
          </a:p>
        </p:txBody>
      </p:sp>
      <p:sp>
        <p:nvSpPr>
          <p:cNvPr id="6" name="Slide Number Placeholder 5"/>
          <p:cNvSpPr>
            <a:spLocks noGrp="1"/>
          </p:cNvSpPr>
          <p:nvPr>
            <p:ph type="sldNum" sz="quarter" idx="12"/>
          </p:nvPr>
        </p:nvSpPr>
        <p:spPr/>
        <p:txBody>
          <a:bodyPr/>
          <a:lstStyle/>
          <a:p>
            <a:fld id="{04F7EA0F-F264-4DBA-8450-109ED0C85B89}" type="slidenum">
              <a:rPr lang="en-US" smtClean="0">
                <a:solidFill>
                  <a:prstClr val="white"/>
                </a:solidFill>
              </a:rPr>
              <a:pPr/>
              <a:t>4</a:t>
            </a:fld>
            <a:endParaRPr lang="en-US" dirty="0">
              <a:solidFill>
                <a:prstClr val="white"/>
              </a:solidFill>
            </a:endParaRPr>
          </a:p>
        </p:txBody>
      </p:sp>
      <p:sp>
        <p:nvSpPr>
          <p:cNvPr id="4" name="Rectangle 3"/>
          <p:cNvSpPr/>
          <p:nvPr/>
        </p:nvSpPr>
        <p:spPr>
          <a:xfrm>
            <a:off x="236560" y="1164608"/>
            <a:ext cx="6981398" cy="2246769"/>
          </a:xfrm>
          <a:prstGeom prst="rect">
            <a:avLst/>
          </a:prstGeom>
        </p:spPr>
        <p:txBody>
          <a:bodyPr wrap="none">
            <a:spAutoFit/>
          </a:bodyPr>
          <a:lstStyle/>
          <a:p>
            <a:pPr marL="457200" indent="-339725">
              <a:buFont typeface="Wingdings" panose="05000000000000000000" pitchFamily="2" charset="2"/>
              <a:buChar char="Ø"/>
            </a:pPr>
            <a:r>
              <a:rPr lang="en-US" sz="2800" dirty="0">
                <a:solidFill>
                  <a:srgbClr val="000000"/>
                </a:solidFill>
                <a:latin typeface="Arial"/>
                <a:ea typeface="Times New Roman"/>
              </a:rPr>
              <a:t>BDD Topics for Discussion</a:t>
            </a:r>
          </a:p>
          <a:p>
            <a:pPr marL="914400" lvl="1" indent="-457200">
              <a:buFont typeface="Arial" panose="020B0604020202020204" pitchFamily="34" charset="0"/>
              <a:buChar char="•"/>
            </a:pPr>
            <a:r>
              <a:rPr lang="en-US" sz="2100" dirty="0">
                <a:solidFill>
                  <a:srgbClr val="000000"/>
                </a:solidFill>
                <a:latin typeface="Arial" panose="020B0604020202020204" pitchFamily="34" charset="0"/>
                <a:cs typeface="Arial" panose="020B0604020202020204" pitchFamily="34" charset="0"/>
              </a:rPr>
              <a:t>Participant Profile and Future RAD Date</a:t>
            </a:r>
          </a:p>
          <a:p>
            <a:pPr marL="914400" lvl="1" indent="-457200">
              <a:buFont typeface="Arial" panose="020B0604020202020204" pitchFamily="34" charset="0"/>
              <a:buChar char="•"/>
            </a:pPr>
            <a:r>
              <a:rPr lang="en-US" sz="2100" dirty="0">
                <a:solidFill>
                  <a:srgbClr val="000000"/>
                </a:solidFill>
                <a:latin typeface="Arial" panose="020B0604020202020204" pitchFamily="34" charset="0"/>
                <a:cs typeface="Arial" panose="020B0604020202020204" pitchFamily="34" charset="0"/>
              </a:rPr>
              <a:t>Foreign Claims</a:t>
            </a:r>
          </a:p>
          <a:p>
            <a:pPr marL="914400" lvl="1" indent="-457200">
              <a:buFont typeface="Arial" panose="020B0604020202020204" pitchFamily="34" charset="0"/>
              <a:buChar char="•"/>
            </a:pPr>
            <a:r>
              <a:rPr lang="en-US" sz="2100" dirty="0">
                <a:solidFill>
                  <a:srgbClr val="000000"/>
                </a:solidFill>
                <a:latin typeface="Arial" panose="020B0604020202020204" pitchFamily="34" charset="0"/>
                <a:cs typeface="Arial" panose="020B0604020202020204" pitchFamily="34" charset="0"/>
              </a:rPr>
              <a:t>Current Program Timeliness</a:t>
            </a:r>
          </a:p>
          <a:p>
            <a:pPr marL="914400" lvl="1" indent="-457200">
              <a:buFont typeface="Arial" panose="020B0604020202020204" pitchFamily="34" charset="0"/>
              <a:buChar char="•"/>
            </a:pPr>
            <a:r>
              <a:rPr lang="en-US" sz="2100" dirty="0">
                <a:solidFill>
                  <a:srgbClr val="000000"/>
                </a:solidFill>
                <a:latin typeface="Arial" panose="020B0604020202020204" pitchFamily="34" charset="0"/>
                <a:cs typeface="Arial" panose="020B0604020202020204" pitchFamily="34" charset="0"/>
              </a:rPr>
              <a:t>Questions from the Pre-Discharge BDD Mailbox</a:t>
            </a:r>
          </a:p>
          <a:p>
            <a:pPr marL="914400" lvl="1" indent="-457200">
              <a:buFont typeface="Arial" panose="020B0604020202020204" pitchFamily="34" charset="0"/>
              <a:buChar char="•"/>
            </a:pPr>
            <a:endParaRPr lang="en-US" sz="2800" u="sng" dirty="0">
              <a:solidFill>
                <a:srgbClr val="000000"/>
              </a:solidFill>
              <a:latin typeface="Arial"/>
              <a:ea typeface="Times New Roman"/>
            </a:endParaRPr>
          </a:p>
        </p:txBody>
      </p:sp>
    </p:spTree>
    <p:extLst>
      <p:ext uri="{BB962C8B-B14F-4D97-AF65-F5344CB8AC3E}">
        <p14:creationId xmlns:p14="http://schemas.microsoft.com/office/powerpoint/2010/main" val="23850150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5</a:t>
            </a:fld>
            <a:endParaRPr lang="en-US" dirty="0">
              <a:solidFill>
                <a:prstClr val="white"/>
              </a:solidFill>
            </a:endParaRPr>
          </a:p>
        </p:txBody>
      </p:sp>
      <p:sp>
        <p:nvSpPr>
          <p:cNvPr id="4" name="Title 1"/>
          <p:cNvSpPr>
            <a:spLocks noGrp="1"/>
          </p:cNvSpPr>
          <p:nvPr>
            <p:ph type="title"/>
          </p:nvPr>
        </p:nvSpPr>
        <p:spPr>
          <a:xfrm>
            <a:off x="0" y="-76200"/>
            <a:ext cx="9144000" cy="731520"/>
          </a:xfrm>
        </p:spPr>
        <p:txBody>
          <a:bodyPr>
            <a:normAutofit fontScale="90000"/>
          </a:bodyPr>
          <a:lstStyle/>
          <a:p>
            <a:r>
              <a:rPr lang="en-US" dirty="0"/>
              <a:t>Introduction</a:t>
            </a:r>
          </a:p>
        </p:txBody>
      </p:sp>
      <p:sp>
        <p:nvSpPr>
          <p:cNvPr id="2" name="Rectangle 1"/>
          <p:cNvSpPr/>
          <p:nvPr/>
        </p:nvSpPr>
        <p:spPr>
          <a:xfrm>
            <a:off x="318448" y="685800"/>
            <a:ext cx="8610600" cy="5078313"/>
          </a:xfrm>
          <a:prstGeom prst="rect">
            <a:avLst/>
          </a:prstGeom>
        </p:spPr>
        <p:txBody>
          <a:bodyPr wrap="square">
            <a:spAutoFit/>
          </a:bodyPr>
          <a:lstStyle/>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The VBA/DoD Collaboration Staff is reassessing the need for having separate BDD and IDES monthly conference calls</a:t>
            </a:r>
          </a:p>
          <a:p>
            <a:pPr marL="285750" indent="-28575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Combining the two calls will aid in reducing the overlap created by having separate calls, and in turn provide time back to you to accomplish your mission of serving our </a:t>
            </a:r>
            <a:r>
              <a:rPr lang="en-US" dirty="0" err="1">
                <a:latin typeface="Arial" panose="020B0604020202020204" pitchFamily="34" charset="0"/>
                <a:cs typeface="Arial" panose="020B0604020202020204" pitchFamily="34" charset="0"/>
              </a:rPr>
              <a:t>Servicemembers</a:t>
            </a:r>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We also hope this will be a benefit to BDD and IDES claims processors by providing all Pre-Discharge guidance in a single format, thus improving your knowledge of both programs</a:t>
            </a:r>
          </a:p>
          <a:p>
            <a:pPr marL="285750" indent="-28575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We know not everyone processes both BDD and IDES claims, we feel it will be a great benefit to </a:t>
            </a:r>
            <a:r>
              <a:rPr lang="en-US" dirty="0" err="1">
                <a:latin typeface="Arial" panose="020B0604020202020204" pitchFamily="34" charset="0"/>
                <a:cs typeface="Arial" panose="020B0604020202020204" pitchFamily="34" charset="0"/>
              </a:rPr>
              <a:t>Servicemembers</a:t>
            </a:r>
            <a:r>
              <a:rPr lang="en-US" dirty="0">
                <a:latin typeface="Arial" panose="020B0604020202020204" pitchFamily="34" charset="0"/>
                <a:cs typeface="Arial" panose="020B0604020202020204" pitchFamily="34" charset="0"/>
              </a:rPr>
              <a:t> by having all of our employees who serve them aware of the Pre-Discharge process as a whole, thereby improving the service we provide </a:t>
            </a:r>
          </a:p>
          <a:p>
            <a:pPr marL="285750" indent="-28575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We will continue having the combined calls on the 2nd Tuesday of each month and will reassess the need for separate calls in the future, if necessary  </a:t>
            </a:r>
          </a:p>
        </p:txBody>
      </p:sp>
    </p:spTree>
    <p:extLst>
      <p:ext uri="{BB962C8B-B14F-4D97-AF65-F5344CB8AC3E}">
        <p14:creationId xmlns:p14="http://schemas.microsoft.com/office/powerpoint/2010/main" val="20466481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6</a:t>
            </a:fld>
            <a:endParaRPr lang="en-US" dirty="0">
              <a:solidFill>
                <a:prstClr val="white"/>
              </a:solidFill>
            </a:endParaRPr>
          </a:p>
        </p:txBody>
      </p:sp>
      <p:sp>
        <p:nvSpPr>
          <p:cNvPr id="5" name="Rectangle 4"/>
          <p:cNvSpPr/>
          <p:nvPr/>
        </p:nvSpPr>
        <p:spPr>
          <a:xfrm>
            <a:off x="990600" y="2445365"/>
            <a:ext cx="7162800" cy="584775"/>
          </a:xfrm>
          <a:prstGeom prst="rect">
            <a:avLst/>
          </a:prstGeom>
        </p:spPr>
        <p:txBody>
          <a:bodyPr wrap="square">
            <a:spAutoFit/>
          </a:bodyPr>
          <a:lstStyle/>
          <a:p>
            <a:pPr algn="ctr"/>
            <a:r>
              <a:rPr lang="en-US" sz="3200" dirty="0">
                <a:solidFill>
                  <a:prstClr val="black"/>
                </a:solidFill>
                <a:latin typeface="Arial"/>
                <a:ea typeface="MS ????"/>
              </a:rPr>
              <a:t>IDES and BDD Topics for Discussion</a:t>
            </a:r>
            <a:endParaRPr lang="en-US" sz="2400" dirty="0">
              <a:solidFill>
                <a:prstClr val="black"/>
              </a:solidFill>
              <a:latin typeface="Times New Roman"/>
              <a:ea typeface="Times New Roman"/>
            </a:endParaRPr>
          </a:p>
        </p:txBody>
      </p:sp>
    </p:spTree>
    <p:extLst>
      <p:ext uri="{BB962C8B-B14F-4D97-AF65-F5344CB8AC3E}">
        <p14:creationId xmlns:p14="http://schemas.microsoft.com/office/powerpoint/2010/main" val="8461490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MSC Conference</a:t>
            </a:r>
          </a:p>
        </p:txBody>
      </p:sp>
      <p:sp>
        <p:nvSpPr>
          <p:cNvPr id="6" name="Slide Number Placeholder 5"/>
          <p:cNvSpPr>
            <a:spLocks noGrp="1"/>
          </p:cNvSpPr>
          <p:nvPr>
            <p:ph type="sldNum" sz="quarter" idx="12"/>
          </p:nvPr>
        </p:nvSpPr>
        <p:spPr/>
        <p:txBody>
          <a:bodyPr/>
          <a:lstStyle/>
          <a:p>
            <a:fld id="{04F7EA0F-F264-4DBA-8450-109ED0C85B89}" type="slidenum">
              <a:rPr lang="en-US" smtClean="0"/>
              <a:t>7</a:t>
            </a:fld>
            <a:endParaRPr lang="en-US" dirty="0"/>
          </a:p>
        </p:txBody>
      </p:sp>
      <p:sp>
        <p:nvSpPr>
          <p:cNvPr id="4" name="Rectangle 3"/>
          <p:cNvSpPr/>
          <p:nvPr/>
        </p:nvSpPr>
        <p:spPr>
          <a:xfrm>
            <a:off x="304800" y="959108"/>
            <a:ext cx="8534400" cy="4832092"/>
          </a:xfrm>
          <a:prstGeom prst="rect">
            <a:avLst/>
          </a:prstGeom>
        </p:spPr>
        <p:txBody>
          <a:bodyPr wrap="square">
            <a:spAutoFit/>
          </a:bodyPr>
          <a:lstStyle/>
          <a:p>
            <a:pPr marL="285750" indent="-285750">
              <a:buFont typeface="Arial" panose="020B0604020202020204" pitchFamily="34" charset="0"/>
              <a:buChar char="•"/>
            </a:pPr>
            <a:r>
              <a:rPr lang="en-US" sz="2200" dirty="0">
                <a:latin typeface="Arial" panose="020B0604020202020204" pitchFamily="34" charset="0"/>
                <a:cs typeface="Arial" panose="020B0604020202020204" pitchFamily="34" charset="0"/>
              </a:rPr>
              <a:t>The first National Training Conference for MSCs was held May 22-24, 2018 in Indianapolis. Thanks to all MSCs who participated and helped make the conference a success</a:t>
            </a:r>
          </a:p>
          <a:p>
            <a:endParaRPr lang="en-US" sz="22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2200" dirty="0">
                <a:latin typeface="Arial" panose="020B0604020202020204" pitchFamily="34" charset="0"/>
                <a:cs typeface="Arial" panose="020B0604020202020204" pitchFamily="34" charset="0"/>
              </a:rPr>
              <a:t>The second conference dates and location are TBD. If you did not attend the first conference, you will be scheduled for the second conference. OFO will coordinate with the District and ROs to arrange MSC attendance. MSCs should receive notification and further information through those channels  </a:t>
            </a:r>
          </a:p>
          <a:p>
            <a:endParaRPr lang="en-US" sz="22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2200" dirty="0">
                <a:latin typeface="Arial" panose="020B0604020202020204" pitchFamily="34" charset="0"/>
                <a:cs typeface="Arial" panose="020B0604020202020204" pitchFamily="34" charset="0"/>
              </a:rPr>
              <a:t>If you did not attend the first conference, please ensure you have a Concur account (travel) and a Government Credit Card. If you do not have these, please work with your supervisor to obtain them</a:t>
            </a:r>
          </a:p>
        </p:txBody>
      </p:sp>
    </p:spTree>
    <p:extLst>
      <p:ext uri="{BB962C8B-B14F-4D97-AF65-F5344CB8AC3E}">
        <p14:creationId xmlns:p14="http://schemas.microsoft.com/office/powerpoint/2010/main" val="42523057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MSC Availability</a:t>
            </a:r>
          </a:p>
        </p:txBody>
      </p:sp>
      <p:sp>
        <p:nvSpPr>
          <p:cNvPr id="6" name="Slide Number Placeholder 5"/>
          <p:cNvSpPr>
            <a:spLocks noGrp="1"/>
          </p:cNvSpPr>
          <p:nvPr>
            <p:ph type="sldNum" sz="quarter" idx="12"/>
          </p:nvPr>
        </p:nvSpPr>
        <p:spPr/>
        <p:txBody>
          <a:bodyPr/>
          <a:lstStyle/>
          <a:p>
            <a:fld id="{04F7EA0F-F264-4DBA-8450-109ED0C85B89}" type="slidenum">
              <a:rPr lang="en-US" smtClean="0"/>
              <a:t>8</a:t>
            </a:fld>
            <a:endParaRPr lang="en-US" dirty="0"/>
          </a:p>
        </p:txBody>
      </p:sp>
      <p:sp>
        <p:nvSpPr>
          <p:cNvPr id="3" name="Rectangle 2"/>
          <p:cNvSpPr/>
          <p:nvPr/>
        </p:nvSpPr>
        <p:spPr>
          <a:xfrm>
            <a:off x="304800" y="968276"/>
            <a:ext cx="8229600" cy="2308324"/>
          </a:xfrm>
          <a:prstGeom prst="rect">
            <a:avLst/>
          </a:prstGeom>
        </p:spPr>
        <p:txBody>
          <a:bodyPr wrap="square">
            <a:spAutoFit/>
          </a:bodyPr>
          <a:lstStyle/>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MSCs must be available during scheduled duty hours  </a:t>
            </a:r>
          </a:p>
          <a:p>
            <a:pPr marL="342900" indent="-342900">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If MSCs are teleworking or on leave, contact information should be posted on office doors, and create an out of office message with contact information in Outlook and on voicemail</a:t>
            </a:r>
          </a:p>
        </p:txBody>
      </p:sp>
    </p:spTree>
    <p:extLst>
      <p:ext uri="{BB962C8B-B14F-4D97-AF65-F5344CB8AC3E}">
        <p14:creationId xmlns:p14="http://schemas.microsoft.com/office/powerpoint/2010/main" val="40975573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a:t>No Limitation on Claimed Conditions listed </a:t>
            </a:r>
            <a:br>
              <a:rPr lang="en-US" sz="2800" dirty="0"/>
            </a:br>
            <a:r>
              <a:rPr lang="en-US" sz="2800" dirty="0"/>
              <a:t>on VA Form 21-526</a:t>
            </a:r>
          </a:p>
        </p:txBody>
      </p:sp>
      <p:sp>
        <p:nvSpPr>
          <p:cNvPr id="6" name="Slide Number Placeholder 5"/>
          <p:cNvSpPr>
            <a:spLocks noGrp="1"/>
          </p:cNvSpPr>
          <p:nvPr>
            <p:ph type="sldNum" sz="quarter" idx="12"/>
          </p:nvPr>
        </p:nvSpPr>
        <p:spPr/>
        <p:txBody>
          <a:bodyPr/>
          <a:lstStyle/>
          <a:p>
            <a:fld id="{04F7EA0F-F264-4DBA-8450-109ED0C85B89}" type="slidenum">
              <a:rPr lang="en-US" smtClean="0"/>
              <a:t>9</a:t>
            </a:fld>
            <a:endParaRPr lang="en-US" dirty="0"/>
          </a:p>
        </p:txBody>
      </p:sp>
      <p:sp>
        <p:nvSpPr>
          <p:cNvPr id="3" name="Rectangle 2"/>
          <p:cNvSpPr/>
          <p:nvPr/>
        </p:nvSpPr>
        <p:spPr>
          <a:xfrm>
            <a:off x="304800" y="962085"/>
            <a:ext cx="8610600" cy="4524315"/>
          </a:xfrm>
          <a:prstGeom prst="rect">
            <a:avLst/>
          </a:prstGeom>
        </p:spPr>
        <p:txBody>
          <a:bodyPr wrap="square">
            <a:spAutoFit/>
          </a:bodyPr>
          <a:lstStyle/>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MSCs are reminded that they may not attempt to limit or regulate the number/type of conditions that an IDES SM claims on the 21-526EZ</a:t>
            </a:r>
          </a:p>
          <a:p>
            <a:pPr marL="342900" indent="-342900">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The MEB or PEB may find that claimed conditions also impact the SMs ability to serve; therefore, it is critical that the SM is afforded the opportunity to claim any condition, including those already service connected</a:t>
            </a:r>
          </a:p>
          <a:p>
            <a:pPr marL="342900" indent="-342900">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Under no circumstances should an MSC restrict or discourage claimants from claiming any condition(s) they feel were incurred in or aggravated by their military service </a:t>
            </a:r>
          </a:p>
        </p:txBody>
      </p:sp>
    </p:spTree>
    <p:extLst>
      <p:ext uri="{BB962C8B-B14F-4D97-AF65-F5344CB8AC3E}">
        <p14:creationId xmlns:p14="http://schemas.microsoft.com/office/powerpoint/2010/main" val="2946411856"/>
      </p:ext>
    </p:extLst>
  </p:cSld>
  <p:clrMapOvr>
    <a:masterClrMapping/>
  </p:clrMapOvr>
</p:sld>
</file>

<file path=ppt/theme/theme1.xml><?xml version="1.0" encoding="utf-8"?>
<a:theme xmlns:a="http://schemas.openxmlformats.org/drawingml/2006/main" name="10_Office Theme">
  <a:themeElements>
    <a:clrScheme name="myVA">
      <a:dk1>
        <a:srgbClr val="000000"/>
      </a:dk1>
      <a:lt1>
        <a:sysClr val="window" lastClr="FFFFFF"/>
      </a:lt1>
      <a:dk2>
        <a:srgbClr val="003F72"/>
      </a:dk2>
      <a:lt2>
        <a:srgbClr val="EEECE1"/>
      </a:lt2>
      <a:accent1>
        <a:srgbClr val="C62630"/>
      </a:accent1>
      <a:accent2>
        <a:srgbClr val="0083BE"/>
      </a:accent2>
      <a:accent3>
        <a:srgbClr val="F3CF45"/>
      </a:accent3>
      <a:accent4>
        <a:srgbClr val="F7955B"/>
      </a:accent4>
      <a:accent5>
        <a:srgbClr val="839097"/>
      </a:accent5>
      <a:accent6>
        <a:srgbClr val="DCDDDE"/>
      </a:accent6>
      <a:hlink>
        <a:srgbClr val="C2B48F"/>
      </a:hlink>
      <a:folHlink>
        <a:srgbClr val="A3A86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45135822C7E9A4FBBC0FB0034D17B0A" ma:contentTypeVersion="0" ma:contentTypeDescription="Create a new document." ma:contentTypeScope="" ma:versionID="fb16c13aa178fec9a33e1bc6140d72f7">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D41FB5B-AAB7-43F8-BCFB-F0AC22CB1470}">
  <ds:schemaRefs>
    <ds:schemaRef ds:uri="http://schemas.microsoft.com/sharepoint/v3/contenttype/forms"/>
  </ds:schemaRefs>
</ds:datastoreItem>
</file>

<file path=customXml/itemProps2.xml><?xml version="1.0" encoding="utf-8"?>
<ds:datastoreItem xmlns:ds="http://schemas.openxmlformats.org/officeDocument/2006/customXml" ds:itemID="{DBC7DDF0-C211-468C-9811-BBDA8A1F3C4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C993FA49-FC48-493C-94A2-B5BE0B839CF0}">
  <ds:schemaRef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schemas.openxmlformats.org/package/2006/metadata/core-properties"/>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otalTime>10306</TotalTime>
  <Words>2032</Words>
  <Application>Microsoft Office PowerPoint</Application>
  <PresentationFormat>On-screen Show (4:3)</PresentationFormat>
  <Paragraphs>217</Paragraphs>
  <Slides>29</Slides>
  <Notes>0</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29</vt:i4>
      </vt:variant>
    </vt:vector>
  </HeadingPairs>
  <TitlesOfParts>
    <vt:vector size="38" baseType="lpstr">
      <vt:lpstr>Arial</vt:lpstr>
      <vt:lpstr>Calibri</vt:lpstr>
      <vt:lpstr>MS ????</vt:lpstr>
      <vt:lpstr>Myriad Pro</vt:lpstr>
      <vt:lpstr>Times New Roman</vt:lpstr>
      <vt:lpstr>Wingdings</vt:lpstr>
      <vt:lpstr>10_Office Theme</vt:lpstr>
      <vt:lpstr>1_Custom Design</vt:lpstr>
      <vt:lpstr>Custom Design</vt:lpstr>
      <vt:lpstr>PowerPoint Presentation</vt:lpstr>
      <vt:lpstr>Agenda (1 of 3)</vt:lpstr>
      <vt:lpstr>Agenda (2 of 3)</vt:lpstr>
      <vt:lpstr>Agenda (3 of 3)</vt:lpstr>
      <vt:lpstr>Introduction</vt:lpstr>
      <vt:lpstr>PowerPoint Presentation</vt:lpstr>
      <vt:lpstr>MSC Conference</vt:lpstr>
      <vt:lpstr>MSC Availability</vt:lpstr>
      <vt:lpstr>No Limitation on Claimed Conditions listed  on VA Form 21-526</vt:lpstr>
      <vt:lpstr>Pre-Discharge Collaboration Network</vt:lpstr>
      <vt:lpstr>Transition Assistance Program (TAP) Liaisons</vt:lpstr>
      <vt:lpstr>EP 336 and IDES Referrals</vt:lpstr>
      <vt:lpstr>Exam Management System (EMS) Issues</vt:lpstr>
      <vt:lpstr>Gulf War (GW) Undiagnosed Illness  and Contract Examinations </vt:lpstr>
      <vt:lpstr>PowerPoint Presentation</vt:lpstr>
      <vt:lpstr>DES Email Address Change</vt:lpstr>
      <vt:lpstr>Providing Exam Appointment Information to the PEBLOs </vt:lpstr>
      <vt:lpstr>IDES MSC to Review Examination Reports </vt:lpstr>
      <vt:lpstr>IDES MSC Info on MSC SP Site</vt:lpstr>
      <vt:lpstr>Entering MSC/PEBLO Contact Information in EMS</vt:lpstr>
      <vt:lpstr>VTA Updates for IDES Participants too  Disabled to Travel to Exams</vt:lpstr>
      <vt:lpstr>PEBLO/IDES MSC Dispute Resolution</vt:lpstr>
      <vt:lpstr>VTA Reminders</vt:lpstr>
      <vt:lpstr>PowerPoint Presentation</vt:lpstr>
      <vt:lpstr>Participant Profile and Future RAD Date</vt:lpstr>
      <vt:lpstr>Foreign Claims</vt:lpstr>
      <vt:lpstr>Current Program Timeliness</vt:lpstr>
      <vt:lpstr>Questions from the BDD Mailbox</vt:lpstr>
      <vt:lpstr>Misc and Open Floor</vt:lpstr>
    </vt:vector>
  </TitlesOfParts>
  <Company>Veterans Benefits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June 2018 IDES Teleconference PowerPoint Presentation</dc:title>
  <dc:subject>Pre-Discharge MSC</dc:subject>
  <dc:creator>Department of Veterans Affairs, Veterans Benefits Administration, Compensation Service, STAFF</dc:creator>
  <cp:keywords>IDES Conference Call</cp:keywords>
  <dc:description>This is the presentation for the June 2018 IDES Teleconference.</dc:description>
  <cp:lastModifiedBy>Kathy Poole</cp:lastModifiedBy>
  <cp:revision>140</cp:revision>
  <cp:lastPrinted>2018-01-09T18:11:21Z</cp:lastPrinted>
  <dcterms:created xsi:type="dcterms:W3CDTF">2017-12-21T16:13:31Z</dcterms:created>
  <dcterms:modified xsi:type="dcterms:W3CDTF">2018-09-26T15:40:09Z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0x010100745135822C7E9A4FBBC0FB0034D17B0A</vt:lpwstr>
  </property>
  <property fmtid="{D5CDD505-2E9C-101B-9397-08002B2CF9AE}" pid="3" name="Language">
    <vt:lpwstr>en</vt:lpwstr>
  </property>
  <property fmtid="{D5CDD505-2E9C-101B-9397-08002B2CF9AE}" pid="4" name="Type">
    <vt:lpwstr>Presentation</vt:lpwstr>
  </property>
</Properties>
</file>