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3" r:id="rId5"/>
    <p:sldMasterId id="2147483670" r:id="rId6"/>
  </p:sldMasterIdLst>
  <p:notesMasterIdLst>
    <p:notesMasterId r:id="rId25"/>
  </p:notesMasterIdLst>
  <p:sldIdLst>
    <p:sldId id="285" r:id="rId7"/>
    <p:sldId id="287" r:id="rId8"/>
    <p:sldId id="288" r:id="rId9"/>
    <p:sldId id="289" r:id="rId10"/>
    <p:sldId id="310" r:id="rId11"/>
    <p:sldId id="290" r:id="rId12"/>
    <p:sldId id="291" r:id="rId13"/>
    <p:sldId id="311" r:id="rId14"/>
    <p:sldId id="292" r:id="rId15"/>
    <p:sldId id="297" r:id="rId16"/>
    <p:sldId id="298" r:id="rId17"/>
    <p:sldId id="299" r:id="rId18"/>
    <p:sldId id="307" r:id="rId19"/>
    <p:sldId id="305" r:id="rId20"/>
    <p:sldId id="302" r:id="rId21"/>
    <p:sldId id="301" r:id="rId22"/>
    <p:sldId id="300" r:id="rId23"/>
    <p:sldId id="308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B3E175"/>
    <a:srgbClr val="66CCFF"/>
    <a:srgbClr val="3BA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6902" autoAdjust="0"/>
  </p:normalViewPr>
  <p:slideViewPr>
    <p:cSldViewPr>
      <p:cViewPr varScale="1">
        <p:scale>
          <a:sx n="104" d="100"/>
          <a:sy n="104" d="100"/>
        </p:scale>
        <p:origin x="183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F6123-5584-4859-9232-7C64D48C60BC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3C7BD-EE4B-42E2-A75C-958D06C60C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06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ea typeface="MS PGothic" pitchFamily="34" charset="-128"/>
              </a:rPr>
              <a:t>Giving the class the “WIIFM” (What’s in it for me) with using QMS.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>
              <a:ea typeface="MS PGothic" pitchFamily="34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ea typeface="MS PGothic" pitchFamily="34" charset="-128"/>
              </a:rPr>
              <a:t>Field request for QMS to assist with EC notification.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031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Employee can Accept</a:t>
            </a:r>
            <a:r>
              <a:rPr lang="en-US" baseline="0" dirty="0"/>
              <a:t> only or Both</a:t>
            </a:r>
          </a:p>
          <a:p>
            <a:r>
              <a:rPr lang="en-US" baseline="0" dirty="0"/>
              <a:t>Accept only = Error Stage “Accept Pending Correction”  Remains in the employee’s error correction records “View” list. and the employee is responsible for managing and </a:t>
            </a:r>
          </a:p>
          <a:p>
            <a:r>
              <a:rPr lang="en-US" baseline="0" dirty="0"/>
              <a:t>monitoring their Error Corrections.</a:t>
            </a:r>
          </a:p>
          <a:p>
            <a:r>
              <a:rPr lang="en-US" baseline="0" dirty="0"/>
              <a:t>Accept and Correct = Error Stage “Complete”     Error is resolved and removed from the employee's “My Error Correction Records” list.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719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/>
              <a:t>Comment box </a:t>
            </a:r>
            <a:r>
              <a:rPr lang="en-US" baseline="0" dirty="0"/>
              <a:t>– Recommendation to include: </a:t>
            </a:r>
          </a:p>
          <a:p>
            <a:pPr marL="228600" indent="-228600">
              <a:buAutoNum type="arabicPeriod"/>
            </a:pPr>
            <a:r>
              <a:rPr lang="en-US" baseline="0" dirty="0"/>
              <a:t>That you disagree with cited error</a:t>
            </a:r>
          </a:p>
          <a:p>
            <a:pPr marL="228600" indent="-228600">
              <a:buAutoNum type="arabicPeriod"/>
            </a:pPr>
            <a:r>
              <a:rPr lang="en-US" baseline="0" dirty="0"/>
              <a:t>Why you disagree (brief explanation)</a:t>
            </a:r>
          </a:p>
          <a:p>
            <a:pPr marL="228600" indent="-228600">
              <a:buAutoNum type="arabicPeriod"/>
            </a:pPr>
            <a:r>
              <a:rPr lang="en-US" baseline="0" dirty="0"/>
              <a:t>Reference to support your decision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455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Error</a:t>
            </a:r>
            <a:r>
              <a:rPr lang="en-US" baseline="0" dirty="0"/>
              <a:t> Correction has not been resolved, therefore the employee is still responsible for managing and monitoring the EC.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948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105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is an opportunity to check and evaluate understanding</a:t>
            </a:r>
            <a:r>
              <a:rPr lang="en-US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of QMS and improving retention.  Have class explain how they understood QMS Error correction functions.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723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</a:t>
            </a:r>
          </a:p>
          <a:p>
            <a:r>
              <a:rPr lang="en-US" dirty="0"/>
              <a:t>When emailing</a:t>
            </a:r>
            <a:r>
              <a:rPr lang="en-US" baseline="0" dirty="0"/>
              <a:t> to QRT mailbox, it must be from QRT Coach Team or station’s management.  If not, it will be returned with no action until your Coach or </a:t>
            </a:r>
          </a:p>
          <a:p>
            <a:r>
              <a:rPr lang="en-US" baseline="0" dirty="0"/>
              <a:t>station management has forwarded the message/request.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605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a typeface="MS PGothic" pitchFamily="34" charset="-128"/>
              </a:rPr>
              <a:t>Instructional Hint:</a:t>
            </a:r>
            <a:r>
              <a:rPr lang="en-US" sz="1200" baseline="0" dirty="0">
                <a:ea typeface="MS PGothic" pitchFamily="34" charset="-128"/>
              </a:rPr>
              <a:t> </a:t>
            </a:r>
            <a:r>
              <a:rPr lang="en-US" sz="1200" dirty="0">
                <a:ea typeface="MS PGothic" pitchFamily="34" charset="-128"/>
              </a:rPr>
              <a:t>While providing objectives, explain how each</a:t>
            </a:r>
            <a:r>
              <a:rPr lang="en-US" sz="1200" baseline="0" dirty="0">
                <a:ea typeface="MS PGothic" pitchFamily="34" charset="-128"/>
              </a:rPr>
              <a:t> will be addressed, presented and their benefit to processing Error Corrections.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495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to class</a:t>
            </a:r>
            <a:r>
              <a:rPr lang="en-US" baseline="0" dirty="0"/>
              <a:t> how the references relate to the lesson on Error Corrections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24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Initial e-mail displayed in Employee’s outlook.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Stress the understanding each error on a review will receive its own e-mail notification.  If two errors called for one review, there will be two notification e-mails.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Notification is forwarded to Floor</a:t>
            </a:r>
            <a:r>
              <a:rPr lang="en-US" baseline="0" dirty="0"/>
              <a:t> employee and Floor employee’s Coach.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86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 </a:t>
            </a:r>
            <a:r>
              <a:rPr lang="en-US" b="1" dirty="0"/>
              <a:t>individual</a:t>
            </a:r>
            <a:r>
              <a:rPr lang="en-US" b="1" baseline="0" dirty="0"/>
              <a:t> </a:t>
            </a:r>
            <a:r>
              <a:rPr lang="en-US" baseline="0" dirty="0"/>
              <a:t>Error </a:t>
            </a:r>
            <a:r>
              <a:rPr lang="en-US" dirty="0"/>
              <a:t>Notification is forwarded to Floor</a:t>
            </a:r>
            <a:r>
              <a:rPr lang="en-US" baseline="0" dirty="0"/>
              <a:t> employee and Floor employee’s Coach.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Content of e-mail is a glimpse of the details related to an individual cited error from a Quality Review.  Employee should rely on the Error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Correction Detail page for full details of cited error.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86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Allowed</a:t>
            </a:r>
            <a:r>
              <a:rPr lang="en-US" baseline="0" dirty="0"/>
              <a:t> Time – Displays the business days, after the initial notification date, to make a decision on the Error Correction, whether to Agree or you Disagree and want to request to a reconsideration on the cited error.  Follow the employee's local policy on submitting a reconsideration (Rebuttal)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765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Inform class this is a universal site </a:t>
            </a:r>
            <a:r>
              <a:rPr lang="en-US" dirty="0"/>
              <a:t>for</a:t>
            </a:r>
            <a:r>
              <a:rPr lang="en-US" baseline="0" dirty="0"/>
              <a:t> all Quality Review components.  Ex VSC, STAR, PMC, etc.</a:t>
            </a:r>
          </a:p>
          <a:p>
            <a:endParaRPr lang="en-US" baseline="0" dirty="0"/>
          </a:p>
          <a:p>
            <a:r>
              <a:rPr lang="en-US" baseline="0" dirty="0"/>
              <a:t>Inform class on the primary action commands they will be utilizing.  Ex, Accept Error Correction and Initiate Recon.  </a:t>
            </a:r>
          </a:p>
          <a:p>
            <a:r>
              <a:rPr lang="en-US" baseline="0" dirty="0"/>
              <a:t>Drop down arrow provides access to the QRT Coach to manage the “Recon Decision”.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1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Combin</a:t>
            </a:r>
            <a:r>
              <a:rPr lang="en-US" baseline="0" dirty="0"/>
              <a:t>e the Question and Cited Error Information</a:t>
            </a:r>
          </a:p>
          <a:p>
            <a:r>
              <a:rPr lang="en-US" baseline="0" dirty="0"/>
              <a:t>Error Name, Related Question, Error Description, Error Comments</a:t>
            </a:r>
          </a:p>
          <a:p>
            <a:endParaRPr lang="en-US" baseline="0" dirty="0"/>
          </a:p>
          <a:p>
            <a:r>
              <a:rPr lang="en-US" b="1" baseline="0" dirty="0"/>
              <a:t>REMINDER: </a:t>
            </a:r>
            <a:r>
              <a:rPr lang="en-US" baseline="0" dirty="0"/>
              <a:t>SCREEN CONTENT IS FOR ALL QUALITY REVIEW COMPONENTS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1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Employee can Accept,</a:t>
            </a:r>
            <a:r>
              <a:rPr lang="en-US" baseline="0" dirty="0"/>
              <a:t> Correct, or Both</a:t>
            </a:r>
          </a:p>
          <a:p>
            <a:endParaRPr lang="en-US" baseline="0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Comments should include the action required and completed, as well as adding the employee’s action plan and when they corrected the error.  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If an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EP930 is necessary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correct the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error cited,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employees Coach will ensure that the EP is CEST as necessary.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 the comment is included, the “Next” button is clicked. </a:t>
            </a:r>
          </a:p>
          <a:p>
            <a:endParaRPr lang="en-US" baseline="0" dirty="0"/>
          </a:p>
          <a:p>
            <a:r>
              <a:rPr lang="en-US" baseline="0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023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5376954"/>
            <a:ext cx="9144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921339" y="4803733"/>
            <a:ext cx="5775325" cy="45053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2000" dirty="0">
                <a:solidFill>
                  <a:srgbClr val="000000"/>
                </a:solidFill>
              </a:rPr>
              <a:t>August 30, 2017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285686" y="1694038"/>
            <a:ext cx="6572628" cy="1558035"/>
            <a:chOff x="966536" y="1694131"/>
            <a:chExt cx="6572628" cy="1558035"/>
          </a:xfrm>
        </p:grpSpPr>
        <p:sp>
          <p:nvSpPr>
            <p:cNvPr id="13" name="Title 1"/>
            <p:cNvSpPr txBox="1">
              <a:spLocks/>
            </p:cNvSpPr>
            <p:nvPr/>
          </p:nvSpPr>
          <p:spPr>
            <a:xfrm>
              <a:off x="966536" y="1763943"/>
              <a:ext cx="2133600" cy="1488223"/>
            </a:xfrm>
            <a:prstGeom prst="rect">
              <a:avLst/>
            </a:prstGeom>
            <a:ln>
              <a:solidFill>
                <a:schemeClr val="bg1"/>
              </a:solidFill>
            </a:ln>
            <a:effec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1500" b="1" spc="-100" dirty="0">
                  <a:solidFill>
                    <a:srgbClr val="003F72">
                      <a:lumMod val="50000"/>
                    </a:srgbClr>
                  </a:solidFill>
                  <a:latin typeface="Myriad Pro"/>
                  <a:cs typeface="Arial" panose="020B0604020202020204" pitchFamily="34" charset="0"/>
                </a:rPr>
                <a:t>VA</a:t>
              </a: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3316705" y="1750278"/>
              <a:ext cx="4222459" cy="130700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5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 Leaders </a:t>
              </a:r>
              <a:br>
                <a:rPr lang="en-US" sz="5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5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Meeting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3172326" y="1694131"/>
              <a:ext cx="12032" cy="1280160"/>
            </a:xfrm>
            <a:prstGeom prst="line">
              <a:avLst/>
            </a:prstGeom>
            <a:ln w="222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664" y="5644912"/>
            <a:ext cx="3048000" cy="82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147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6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35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744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596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19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241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683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426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30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8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Agenda</a:t>
            </a:r>
            <a:endParaRPr lang="en-US" sz="3600" u="sng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31373" y="1659466"/>
            <a:ext cx="8481253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47693" y="2749897"/>
            <a:ext cx="7892223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lvl="1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</a:rPr>
              <a:t>Good News Story</a:t>
            </a:r>
          </a:p>
          <a:p>
            <a:pPr marL="0" lvl="1">
              <a:spcBef>
                <a:spcPts val="1200"/>
              </a:spcBef>
            </a:pP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10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528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750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907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2760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9981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0337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0396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760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972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6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Click to edit Slide Maser Style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38152962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5656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9989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343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790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Click to edit Slide Maser Style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372887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Click to edit Slide Maser Style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175756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56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9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14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140680"/>
            <a:ext cx="9144000" cy="7318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00232"/>
            <a:ext cx="3846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0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203755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PSeal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09" y="6184206"/>
            <a:ext cx="2563091" cy="64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3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82" r:id="rId1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ED316-A095-4798-BA6F-ADC1D3092531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71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F1162-3151-427E-8584-F036A8B338EE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31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microsoft.com/office/2007/relationships/hdphoto" Target="../media/hdphoto6.wdp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5644"/>
            <a:ext cx="7772400" cy="114608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83BE"/>
                </a:solidFill>
              </a:rPr>
              <a:t>Quality Management System (QMS)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429000"/>
            <a:ext cx="7696200" cy="1066800"/>
          </a:xfrm>
        </p:spPr>
        <p:txBody>
          <a:bodyPr>
            <a:normAutofit/>
          </a:bodyPr>
          <a:lstStyle/>
          <a:p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12501" y="4267200"/>
            <a:ext cx="7467600" cy="15541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  <a:latin typeface="+mj-lt"/>
              </a:rPr>
              <a:t>Briefed by:  214C/QMS Team </a:t>
            </a:r>
          </a:p>
          <a:p>
            <a:r>
              <a:rPr lang="en-US" sz="1800" b="1" dirty="0">
                <a:solidFill>
                  <a:schemeClr val="tx1"/>
                </a:solidFill>
                <a:latin typeface="+mj-lt"/>
              </a:rPr>
              <a:t>Name: George Boyd</a:t>
            </a:r>
          </a:p>
          <a:p>
            <a:r>
              <a:rPr lang="en-US" sz="1800" dirty="0">
                <a:solidFill>
                  <a:schemeClr val="tx1"/>
                </a:solidFill>
                <a:latin typeface="+mj-lt"/>
              </a:rPr>
              <a:t>Date:  June 5, 2018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4" descr="dvase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838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88" y="3641725"/>
            <a:ext cx="7377113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056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762000"/>
          </a:xfrm>
        </p:spPr>
        <p:txBody>
          <a:bodyPr>
            <a:noAutofit/>
          </a:bodyPr>
          <a:lstStyle/>
          <a:p>
            <a:r>
              <a:rPr lang="en-US" sz="3200" dirty="0"/>
              <a:t>Accept/Correct and Completed </a:t>
            </a:r>
            <a:br>
              <a:rPr lang="en-US" sz="3200" dirty="0"/>
            </a:br>
            <a:r>
              <a:rPr lang="en-US" sz="2400" dirty="0"/>
              <a:t>(Screen shots)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EA0F-F264-4DBA-8450-109ED0C85B89}" type="slidenum">
              <a:rPr lang="en-US" smtClean="0"/>
              <a:t>10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0525" y="762000"/>
            <a:ext cx="3857384" cy="501967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1600" y="762000"/>
            <a:ext cx="3402013" cy="50196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95600" y="5334000"/>
            <a:ext cx="533400" cy="152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43800" y="5410200"/>
            <a:ext cx="533400" cy="228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68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838200"/>
          </a:xfrm>
        </p:spPr>
        <p:txBody>
          <a:bodyPr>
            <a:normAutofit/>
          </a:bodyPr>
          <a:lstStyle/>
          <a:p>
            <a:r>
              <a:rPr lang="en-US" sz="3600" dirty="0"/>
              <a:t>“Initiate Recon”</a:t>
            </a:r>
            <a:r>
              <a:rPr lang="en-US" sz="4000" dirty="0"/>
              <a:t> </a:t>
            </a:r>
            <a:r>
              <a:rPr lang="en-US" sz="3600" dirty="0"/>
              <a:t>(Reconsideration/Rebuttal)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EA0F-F264-4DBA-8450-109ED0C85B89}" type="slidenum">
              <a:rPr lang="en-US" smtClean="0"/>
              <a:t>11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057275"/>
            <a:ext cx="86868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503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914400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 </a:t>
            </a:r>
            <a:r>
              <a:rPr lang="en-US" sz="4000" dirty="0"/>
              <a:t>“Initiate Recon” (Reconsideration) </a:t>
            </a:r>
            <a:br>
              <a:rPr lang="en-US" dirty="0"/>
            </a:br>
            <a:endParaRPr lang="en-US" sz="3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EA0F-F264-4DBA-8450-109ED0C85B89}" type="slidenum">
              <a:rPr lang="en-US" smtClean="0"/>
              <a:t>12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92455" y="838200"/>
            <a:ext cx="7945438" cy="48863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15000" y="5181600"/>
            <a:ext cx="914400" cy="228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61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Access to </a:t>
            </a:r>
            <a:r>
              <a:rPr lang="en-US" dirty="0" err="1"/>
              <a:t>SalesForce</a:t>
            </a:r>
            <a:r>
              <a:rPr lang="en-US" dirty="0"/>
              <a:t> -&gt; QMS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EA0F-F264-4DBA-8450-109ED0C85B89}" type="slidenum">
              <a:rPr lang="en-US" smtClean="0"/>
              <a:t>13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09562" y="762000"/>
            <a:ext cx="7496175" cy="190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0384" y="2846514"/>
            <a:ext cx="6134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First screen displayed -&gt;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Open App Launcher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19" y="3657600"/>
            <a:ext cx="72421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634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“Error Correction” Tab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EA0F-F264-4DBA-8450-109ED0C85B89}" type="slidenum">
              <a:rPr lang="en-US" smtClean="0"/>
              <a:t>14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47800"/>
            <a:ext cx="72009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701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Opening “My Error Correction Records”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EA0F-F264-4DBA-8450-109ED0C85B89}" type="slidenum">
              <a:rPr lang="en-US" smtClean="0"/>
              <a:t>15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0573" y="762000"/>
            <a:ext cx="7667625" cy="25146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0572" y="3505200"/>
            <a:ext cx="7667625" cy="249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87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EA0F-F264-4DBA-8450-109ED0C85B89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75863" cy="4916384"/>
          </a:xfrm>
        </p:spPr>
        <p:txBody>
          <a:bodyPr>
            <a:normAutofit/>
          </a:bodyPr>
          <a:lstStyle/>
          <a:p>
            <a:pPr lvl="0" defTabSz="9144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Access and Process error resolution </a:t>
            </a:r>
          </a:p>
          <a:p>
            <a:pPr lvl="1" defTabSz="9144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Notification of Error Correction</a:t>
            </a:r>
          </a:p>
          <a:p>
            <a:pPr lvl="1" defTabSz="9144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Layout and Data on “Error Correction Detail” page</a:t>
            </a:r>
          </a:p>
          <a:p>
            <a:pPr lvl="1" defTabSz="9144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Function of action commands on Error Correction Detail page</a:t>
            </a:r>
          </a:p>
          <a:p>
            <a:pPr lvl="0" defTabSz="9144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Maintain and Monitor Pending Errors </a:t>
            </a:r>
          </a:p>
          <a:p>
            <a:pPr lvl="1" defTabSz="9144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Access to Salesforce -&gt; QMS -&gt; Error Correction</a:t>
            </a:r>
          </a:p>
          <a:p>
            <a:pPr lvl="1" defTabSz="9144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Layout and Data on “My Error Correction Records”</a:t>
            </a:r>
          </a:p>
        </p:txBody>
      </p:sp>
    </p:spTree>
    <p:extLst>
      <p:ext uri="{BB962C8B-B14F-4D97-AF65-F5344CB8AC3E}">
        <p14:creationId xmlns:p14="http://schemas.microsoft.com/office/powerpoint/2010/main" val="178600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Things to Remember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EA0F-F264-4DBA-8450-109ED0C85B89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3081" y="1056904"/>
            <a:ext cx="8097838" cy="50588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  <a:defRPr/>
            </a:pPr>
            <a:endParaRPr lang="en-US" sz="2000" dirty="0"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sz="2000" dirty="0">
                <a:cs typeface="Arial" panose="020B0604020202020204" pitchFamily="34" charset="0"/>
              </a:rPr>
              <a:t>Once Notification e-mail has been received will start a record of the time and date found on the “Error Correction Detail” page.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000" dirty="0">
                <a:cs typeface="Arial" panose="020B0604020202020204" pitchFamily="34" charset="0"/>
              </a:rPr>
              <a:t>When providing comments in “Comment” boxes include all decision details.  For instance: Why agree or disagree with the error, What action has been taken or pending, and a Reference to support decision.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000" dirty="0">
                <a:cs typeface="Arial" panose="020B0604020202020204" pitchFamily="34" charset="0"/>
              </a:rPr>
              <a:t>QRT Coach will automatically receive the Error Correction once an “Initiate Recon” has been submitted.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000" dirty="0">
                <a:cs typeface="Arial" panose="020B0604020202020204" pitchFamily="34" charset="0"/>
              </a:rPr>
              <a:t>QRT Coach is the only one who has access to the “Recon Decision” action command.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000" dirty="0">
                <a:cs typeface="Arial" panose="020B0604020202020204" pitchFamily="34" charset="0"/>
              </a:rPr>
              <a:t>The list of Error Corrections under “View” is based on the position.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000" dirty="0">
                <a:cs typeface="Arial" panose="020B0604020202020204" pitchFamily="34" charset="0"/>
              </a:rPr>
              <a:t>If an EP930 is necessary to correct the error cited the employees Coach will ensure that the EP is CEST as necessary. </a:t>
            </a:r>
          </a:p>
          <a:p>
            <a:pPr>
              <a:buFont typeface="Wingdings" pitchFamily="2" charset="2"/>
              <a:buChar char="§"/>
              <a:defRPr/>
            </a:pPr>
            <a:endParaRPr lang="en-US" sz="2000" dirty="0"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endParaRPr 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716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Questions/Discussions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EA0F-F264-4DBA-8450-109ED0C85B89}" type="slidenum">
              <a:rPr lang="en-US" smtClean="0"/>
              <a:t>18</a:t>
            </a:fld>
            <a:endParaRPr lang="en-US" dirty="0"/>
          </a:p>
        </p:txBody>
      </p:sp>
      <p:pic>
        <p:nvPicPr>
          <p:cNvPr id="4" name="Picture 2" descr="C:\Users\capjhend\AppData\Local\Microsoft\Windows\Temporary Internet Files\Content.IE5\EN444QCL\MP90028943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28762" y="1524000"/>
            <a:ext cx="3657600" cy="2406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8812" y="4343400"/>
            <a:ext cx="5286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Email questions to:</a:t>
            </a:r>
          </a:p>
          <a:p>
            <a:pPr algn="ctr"/>
            <a:r>
              <a:rPr lang="en-US" sz="2800" dirty="0"/>
              <a:t>VAVBAWAS/CO/QRT</a:t>
            </a:r>
          </a:p>
        </p:txBody>
      </p:sp>
    </p:spTree>
    <p:extLst>
      <p:ext uri="{BB962C8B-B14F-4D97-AF65-F5344CB8AC3E}">
        <p14:creationId xmlns:p14="http://schemas.microsoft.com/office/powerpoint/2010/main" val="1216017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Objectives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EA0F-F264-4DBA-8450-109ED0C85B89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6255" y="1080655"/>
            <a:ext cx="8775863" cy="491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endParaRPr lang="en-US" sz="2000" dirty="0">
              <a:solidFill>
                <a:srgbClr val="FF0000"/>
              </a:solidFill>
            </a:endParaRPr>
          </a:p>
          <a:p>
            <a:pPr defTabSz="9144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Notification of Error Correction</a:t>
            </a:r>
          </a:p>
          <a:p>
            <a:pPr defTabSz="9144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Layout and Data on “Error Correction Detail” page</a:t>
            </a:r>
          </a:p>
          <a:p>
            <a:pPr defTabSz="9144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Function of action commands on Error Correction Detail page</a:t>
            </a:r>
          </a:p>
          <a:p>
            <a:pPr defTabSz="9144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Access to Salesforce -&gt; QMS -&gt; Error Correction </a:t>
            </a:r>
          </a:p>
          <a:p>
            <a:pPr defTabSz="9144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Layout and Data on “My Error Correction Records”</a:t>
            </a:r>
          </a:p>
          <a:p>
            <a:pPr marL="0" indent="0" defTabSz="914400">
              <a:buNone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defTabSz="91440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defTabSz="91440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defTabSz="91440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27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EA0F-F264-4DBA-8450-109ED0C85B89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7175" y="1117598"/>
            <a:ext cx="7572375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QMS User Guide</a:t>
            </a:r>
          </a:p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M21-4, CH 6</a:t>
            </a:r>
          </a:p>
          <a:p>
            <a:pPr marL="34290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VSR and RVSR Standards</a:t>
            </a:r>
          </a:p>
        </p:txBody>
      </p:sp>
    </p:spTree>
    <p:extLst>
      <p:ext uri="{BB962C8B-B14F-4D97-AF65-F5344CB8AC3E}">
        <p14:creationId xmlns:p14="http://schemas.microsoft.com/office/powerpoint/2010/main" val="3653202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E-mail for Notification Letter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EA0F-F264-4DBA-8450-109ED0C85B89}" type="slidenum">
              <a:rPr lang="en-US" smtClean="0"/>
              <a:t>4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8458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3429000"/>
            <a:ext cx="16764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88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Notification Letter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EA0F-F264-4DBA-8450-109ED0C85B89}" type="slidenum">
              <a:rPr lang="en-US" smtClean="0"/>
              <a:t>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166813"/>
            <a:ext cx="82772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427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Notification Letter (cont.)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EA0F-F264-4DBA-8450-109ED0C85B89}" type="slidenum">
              <a:rPr lang="en-US" smtClean="0"/>
              <a:t>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281113"/>
            <a:ext cx="836295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521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“Error Correction Detail” page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EA0F-F264-4DBA-8450-109ED0C85B89}" type="slidenum">
              <a:rPr lang="en-US" smtClean="0"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440123"/>
            <a:ext cx="8724900" cy="438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57800" y="3886200"/>
            <a:ext cx="838200" cy="152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86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“Error Correction Detail” page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EA0F-F264-4DBA-8450-109ED0C85B89}" type="slidenum">
              <a:rPr lang="en-US" smtClean="0"/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223"/>
            <a:ext cx="9144000" cy="450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566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Accept Error Correction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EA0F-F264-4DBA-8450-109ED0C85B89}" type="slidenum">
              <a:rPr lang="en-US" smtClean="0"/>
              <a:t>9</a:t>
            </a:fld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838200"/>
            <a:ext cx="842962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706774"/>
      </p:ext>
    </p:extLst>
  </p:cSld>
  <p:clrMapOvr>
    <a:masterClrMapping/>
  </p:clrMapOvr>
</p:sld>
</file>

<file path=ppt/theme/theme1.xml><?xml version="1.0" encoding="utf-8"?>
<a:theme xmlns:a="http://schemas.openxmlformats.org/drawingml/2006/main" name="10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B7E1D04EE8584D9AF4C48BAB3C43F9" ma:contentTypeVersion="0" ma:contentTypeDescription="Create a new document." ma:contentTypeScope="" ma:versionID="5f69ee9dade402c0434633073576afc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93FA49-FC48-493C-94A2-B5BE0B839CF0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D41FB5B-AAB7-43F8-BCFB-F0AC22CB14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FC016D-3DDE-4955-9F80-70C165B053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11597</TotalTime>
  <Words>940</Words>
  <Application>Microsoft Office PowerPoint</Application>
  <PresentationFormat>On-screen Show (4:3)</PresentationFormat>
  <Paragraphs>126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MS PGothic</vt:lpstr>
      <vt:lpstr>Arial</vt:lpstr>
      <vt:lpstr>Calibri</vt:lpstr>
      <vt:lpstr>Myriad Pro</vt:lpstr>
      <vt:lpstr>Wingdings</vt:lpstr>
      <vt:lpstr>10_Office Theme</vt:lpstr>
      <vt:lpstr>1_Custom Design</vt:lpstr>
      <vt:lpstr>Custom Design</vt:lpstr>
      <vt:lpstr>Quality Management System (QMS)</vt:lpstr>
      <vt:lpstr>Objectives</vt:lpstr>
      <vt:lpstr>References</vt:lpstr>
      <vt:lpstr>E-mail for Notification Letter</vt:lpstr>
      <vt:lpstr>Notification Letter</vt:lpstr>
      <vt:lpstr>Notification Letter (cont.)</vt:lpstr>
      <vt:lpstr>“Error Correction Detail” page</vt:lpstr>
      <vt:lpstr>“Error Correction Detail” page</vt:lpstr>
      <vt:lpstr>Accept Error Correction</vt:lpstr>
      <vt:lpstr>Accept/Correct and Completed  (Screen shots) </vt:lpstr>
      <vt:lpstr>“Initiate Recon” (Reconsideration/Rebuttal)</vt:lpstr>
      <vt:lpstr> “Initiate Recon” (Reconsideration)  </vt:lpstr>
      <vt:lpstr>Access to SalesForce -&gt; QMS</vt:lpstr>
      <vt:lpstr>“Error Correction” Tab</vt:lpstr>
      <vt:lpstr>Opening “My Error Correction Records”</vt:lpstr>
      <vt:lpstr>Recap</vt:lpstr>
      <vt:lpstr>Things to Remember</vt:lpstr>
      <vt:lpstr>Questions/Discussions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QMS Error Corrections for Floor Employees PowerPoint Presentation</dc:title>
  <dc:subject>VSR, PCT VSR, Special Ops VSR, RVSR, DRO, Special Ops RVSR</dc:subject>
  <dc:creator>Department of Veterans Affairs, Veterans Benefits Administration, Compensation Service, STAFF</dc:creator>
  <cp:keywords/>
  <dc:description>This lesson provides information on QMS Error Corrections for Floor Employees.</dc:description>
  <cp:lastModifiedBy>Kathy Poole</cp:lastModifiedBy>
  <cp:revision>154</cp:revision>
  <cp:lastPrinted>2018-01-09T18:11:21Z</cp:lastPrinted>
  <dcterms:created xsi:type="dcterms:W3CDTF">2017-12-21T16:13:31Z</dcterms:created>
  <dcterms:modified xsi:type="dcterms:W3CDTF">2018-06-07T12:43:15Z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0x010100F2B7E1D04EE8584D9AF4C48BAB3C43F9</vt:lpwstr>
  </property>
  <property fmtid="{D5CDD505-2E9C-101B-9397-08002B2CF9AE}" pid="3" name="Language">
    <vt:lpwstr>en</vt:lpwstr>
  </property>
  <property fmtid="{D5CDD505-2E9C-101B-9397-08002B2CF9AE}" pid="4" name="Type">
    <vt:lpwstr>Presentation</vt:lpwstr>
  </property>
</Properties>
</file>