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9.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0.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1.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2.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3.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4.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5.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6.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7.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8.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9.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0.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21.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2.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23.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24.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5.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26.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34"/>
  </p:notesMasterIdLst>
  <p:sldIdLst>
    <p:sldId id="259" r:id="rId5"/>
    <p:sldId id="260" r:id="rId6"/>
    <p:sldId id="261" r:id="rId7"/>
    <p:sldId id="262" r:id="rId8"/>
    <p:sldId id="263" r:id="rId9"/>
    <p:sldId id="264" r:id="rId10"/>
    <p:sldId id="265" r:id="rId11"/>
    <p:sldId id="297" r:id="rId12"/>
    <p:sldId id="296" r:id="rId13"/>
    <p:sldId id="268" r:id="rId14"/>
    <p:sldId id="269" r:id="rId15"/>
    <p:sldId id="270" r:id="rId16"/>
    <p:sldId id="271" r:id="rId17"/>
    <p:sldId id="272" r:id="rId18"/>
    <p:sldId id="273" r:id="rId19"/>
    <p:sldId id="275" r:id="rId20"/>
    <p:sldId id="277" r:id="rId21"/>
    <p:sldId id="278" r:id="rId22"/>
    <p:sldId id="279" r:id="rId23"/>
    <p:sldId id="280" r:id="rId24"/>
    <p:sldId id="281" r:id="rId25"/>
    <p:sldId id="282" r:id="rId26"/>
    <p:sldId id="285" r:id="rId27"/>
    <p:sldId id="286" r:id="rId28"/>
    <p:sldId id="288" r:id="rId29"/>
    <p:sldId id="289" r:id="rId30"/>
    <p:sldId id="290" r:id="rId31"/>
    <p:sldId id="291" r:id="rId32"/>
    <p:sldId id="292" r:id="rId33"/>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49" autoAdjust="0"/>
    <p:restoredTop sz="93899" autoAdjust="0"/>
  </p:normalViewPr>
  <p:slideViewPr>
    <p:cSldViewPr snapToGrid="0">
      <p:cViewPr varScale="1">
        <p:scale>
          <a:sx n="106" d="100"/>
          <a:sy n="106" d="100"/>
        </p:scale>
        <p:origin x="91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8/13/2018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cfr.gov/cgi-bin/text-idx?SID=ad275643432556b9dda942343fb89296&amp;mc=true&amp;node=pt38.1.3&amp;rgn=div58"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vaww.compensation.pension.km.va.gov/system/templates/selfservice/va_ka/portal.html?encodedHash="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r>
              <a:rPr lang="en-US" sz="1200"/>
              <a:t>VBA Overview</a:t>
            </a:r>
          </a:p>
        </p:txBody>
      </p:sp>
      <p:sp>
        <p:nvSpPr>
          <p:cNvPr id="92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fld id="{19A7FEB1-4FAC-4C2B-B25B-B681930B51F2}" type="slidenum">
              <a:rPr lang="en-US" sz="1200"/>
              <a:pPr/>
              <a:t>1</a:t>
            </a:fld>
            <a:endParaRPr lang="en-US" sz="1200"/>
          </a:p>
        </p:txBody>
      </p:sp>
      <p:sp>
        <p:nvSpPr>
          <p:cNvPr id="9220" name="Rectangle 2"/>
          <p:cNvSpPr>
            <a:spLocks noGrp="1" noRot="1" noChangeAspect="1" noChangeArrowheads="1" noTextEdit="1"/>
          </p:cNvSpPr>
          <p:nvPr>
            <p:ph type="sldImg"/>
          </p:nvPr>
        </p:nvSpPr>
        <p:spPr>
          <a:xfrm>
            <a:off x="1144588" y="687388"/>
            <a:ext cx="4570412" cy="3427412"/>
          </a:xfrm>
          <a:ln/>
        </p:spPr>
      </p:sp>
      <p:sp>
        <p:nvSpPr>
          <p:cNvPr id="9221" name="Rectangle 3"/>
          <p:cNvSpPr>
            <a:spLocks noGrp="1" noChangeArrowheads="1"/>
          </p:cNvSpPr>
          <p:nvPr>
            <p:ph type="body" idx="1"/>
          </p:nvPr>
        </p:nvSpPr>
        <p:spPr>
          <a:xfrm>
            <a:off x="532676" y="4345587"/>
            <a:ext cx="5792649"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kern="1200" dirty="0">
                <a:solidFill>
                  <a:schemeClr val="tx1"/>
                </a:solidFill>
                <a:effectLst/>
                <a:latin typeface="Arial" panose="020B0604020202020204" pitchFamily="34" charset="0"/>
                <a:ea typeface="+mn-ea"/>
                <a:cs typeface="Arial" panose="020B0604020202020204" pitchFamily="34" charset="0"/>
              </a:rPr>
              <a:t>Welcome to Records Management for RVSRs course. To advance each slide, click anywhere on the screen.</a:t>
            </a:r>
          </a:p>
        </p:txBody>
      </p:sp>
      <p:sp>
        <p:nvSpPr>
          <p:cNvPr id="922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173163" y="696913"/>
            <a:ext cx="4518025" cy="3387725"/>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Dates of Medical Record Requests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The military service departments stopped sending service treatment records for storage at the National Personnel Records Center (NPRC) on the following dates:</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Army - October 16, 1992</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Navy - January 31, 1994</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Marine Corps - May 1, 1994</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Air Force - May 1, 1994</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Coast Guard - May 1, 1998</a:t>
            </a:r>
            <a:endParaRPr lang="en-US" sz="1600" b="0" dirty="0">
              <a:solidFill>
                <a:schemeClr val="tx1"/>
              </a:solidFill>
              <a:latin typeface="Arial" panose="020B0604020202020204" pitchFamily="34" charset="0"/>
              <a:cs typeface="Arial" panose="020B0604020202020204" pitchFamily="34" charset="0"/>
            </a:endParaRP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173163" y="696913"/>
            <a:ext cx="4518025" cy="3387725"/>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Dates of Personnel Record Requests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The Military Services stopped sending their Official Military Personnel Files Records (O M P F) to the National Personnel Records Center (NPRC) on the following dates:</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Army - October 1, 1994</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Navy - January 1, 1995</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Marine Corps - January 1, 1999</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Air Force - October 1, 2004 </a:t>
            </a: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173163" y="696913"/>
            <a:ext cx="4518025" cy="3387725"/>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Fire Related Cases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sz="1800" b="0" dirty="0">
                <a:solidFill>
                  <a:schemeClr val="tx1"/>
                </a:solidFill>
                <a:latin typeface="Arial" panose="020B0604020202020204" pitchFamily="34" charset="0"/>
                <a:cs typeface="Arial" panose="020B0604020202020204" pitchFamily="34" charset="0"/>
              </a:rPr>
              <a:t>The N A R A fire of 1973 consumed the following:</a:t>
            </a:r>
          </a:p>
          <a:p>
            <a:pPr mar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All the Army records from November 1, 1912 through January 1, 1960</a:t>
            </a:r>
          </a:p>
          <a:p>
            <a:pPr mar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Approximately 75 percent of the Air Force records from September 25, 1947 through January 1, 1964, specifically the names from Hubbard to “Z”.</a:t>
            </a: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173163" y="696913"/>
            <a:ext cx="4518025" cy="3387725"/>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National Guard and Reservist Service Records</a:t>
            </a:r>
          </a:p>
          <a:p>
            <a:pPr mar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Requests for a Veteran’s service record who is </a:t>
            </a:r>
            <a:r>
              <a:rPr lang="en-US" altLang="en-US" sz="1800" b="0" u="sng" dirty="0">
                <a:solidFill>
                  <a:schemeClr val="tx1"/>
                </a:solidFill>
                <a:latin typeface="Arial" panose="020B0604020202020204" pitchFamily="34" charset="0"/>
                <a:cs typeface="Arial" panose="020B0604020202020204" pitchFamily="34" charset="0"/>
              </a:rPr>
              <a:t>actively</a:t>
            </a:r>
            <a:r>
              <a:rPr lang="en-US" altLang="en-US" sz="1800" b="0" dirty="0">
                <a:solidFill>
                  <a:schemeClr val="tx1"/>
                </a:solidFill>
                <a:latin typeface="Arial" panose="020B0604020202020204" pitchFamily="34" charset="0"/>
                <a:cs typeface="Arial" panose="020B0604020202020204" pitchFamily="34" charset="0"/>
              </a:rPr>
              <a:t> serving in a Reserve or National Guard Unit will be submitted through PIES. </a:t>
            </a:r>
          </a:p>
          <a:p>
            <a:pPr mar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Records for Reservists and Guard Veteran’s </a:t>
            </a:r>
            <a:r>
              <a:rPr lang="en-US" altLang="en-US" sz="1800" b="0" u="sng" dirty="0">
                <a:solidFill>
                  <a:schemeClr val="tx1"/>
                </a:solidFill>
                <a:latin typeface="Arial" panose="020B0604020202020204" pitchFamily="34" charset="0"/>
                <a:cs typeface="Arial" panose="020B0604020202020204" pitchFamily="34" charset="0"/>
              </a:rPr>
              <a:t>not</a:t>
            </a:r>
            <a:r>
              <a:rPr lang="en-US" altLang="en-US" sz="1800" b="0" dirty="0">
                <a:solidFill>
                  <a:schemeClr val="tx1"/>
                </a:solidFill>
                <a:latin typeface="Arial" panose="020B0604020202020204" pitchFamily="34" charset="0"/>
                <a:cs typeface="Arial" panose="020B0604020202020204" pitchFamily="34" charset="0"/>
              </a:rPr>
              <a:t> actively serving will be stored with the RMC or NPRC.</a:t>
            </a:r>
          </a:p>
          <a:p>
            <a:pPr mar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Reservist records may reside with the unit and National Guard records may be with appropriate State Adjutant General’s Office.</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sz="1800" b="0" dirty="0">
                <a:solidFill>
                  <a:schemeClr val="tx1"/>
                </a:solidFill>
                <a:latin typeface="Arial" panose="020B0604020202020204" pitchFamily="34" charset="0"/>
                <a:cs typeface="Arial" panose="020B0604020202020204" pitchFamily="34" charset="0"/>
              </a:rPr>
              <a:t>(see M21 dash 1 III.iii.2.D for development)</a:t>
            </a:r>
            <a:endParaRPr lang="en-US" sz="1800" b="0" dirty="0">
              <a:solidFill>
                <a:schemeClr val="tx1"/>
              </a:solidFill>
              <a:latin typeface="Arial" panose="020B0604020202020204" pitchFamily="34" charset="0"/>
              <a:cs typeface="Arial" panose="020B0604020202020204" pitchFamily="34" charset="0"/>
            </a:endParaRP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173163" y="696913"/>
            <a:ext cx="4518025" cy="3387725"/>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Request for Records from Military Academies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In your letter to all of the academies, please provide the following information:</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Name, Social Security Number</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Date of Birth, Dates of attendance or at least the date of graduation (if known)</a:t>
            </a: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173163" y="696913"/>
            <a:ext cx="4518025" cy="3387725"/>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VA Medical Records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sz="1800" b="0" dirty="0">
                <a:solidFill>
                  <a:schemeClr val="tx1"/>
                </a:solidFill>
                <a:latin typeface="Arial" panose="020B0604020202020204" pitchFamily="34" charset="0"/>
                <a:cs typeface="Arial" panose="020B0604020202020204" pitchFamily="34" charset="0"/>
              </a:rPr>
              <a:t>Documents within this category contain:</a:t>
            </a:r>
          </a:p>
          <a:p>
            <a:pPr mar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Demographic information including: address, Social Security number, date of birth, number of absence days, etc.</a:t>
            </a:r>
          </a:p>
          <a:p>
            <a:pPr mar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Inpatient hospital summaries</a:t>
            </a:r>
          </a:p>
          <a:p>
            <a:pPr mar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Other inpatient information such as admission diagnosis</a:t>
            </a:r>
          </a:p>
          <a:p>
            <a:pPr mar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Outpatient treatment records including appointment dates and clinic visits</a:t>
            </a:r>
          </a:p>
          <a:p>
            <a:pPr mar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21 Day Certificates</a:t>
            </a:r>
          </a:p>
          <a:p>
            <a:pPr mar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Reports of tests and X rays</a:t>
            </a:r>
          </a:p>
          <a:p>
            <a:pPr mar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Admission and discharge dates</a:t>
            </a:r>
          </a:p>
          <a:p>
            <a:pPr mar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Competency reports</a:t>
            </a: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173163" y="696913"/>
            <a:ext cx="4518025" cy="3387725"/>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800" b="0" dirty="0">
                <a:solidFill>
                  <a:schemeClr val="tx1"/>
                </a:solidFill>
                <a:latin typeface="Arial" panose="020B0604020202020204" pitchFamily="34" charset="0"/>
                <a:cs typeface="Arial" panose="020B0604020202020204" pitchFamily="34" charset="0"/>
              </a:rPr>
              <a:t>Retrieving VA Medical Records</a:t>
            </a:r>
          </a:p>
          <a:p>
            <a:pPr>
              <a:spcAft>
                <a:spcPts val="600"/>
              </a:spcAft>
              <a:defRPr/>
            </a:pPr>
            <a:r>
              <a:rPr lang="en-US" sz="1800" b="0" dirty="0">
                <a:solidFill>
                  <a:schemeClr val="tx1"/>
                </a:solidFill>
                <a:latin typeface="Arial" panose="020B0604020202020204" pitchFamily="34" charset="0"/>
                <a:cs typeface="Arial" panose="020B0604020202020204" pitchFamily="34" charset="0"/>
              </a:rPr>
              <a:t>Compensation and Pension Records Interface (CAPRI) is our primary link to VHA records. With “Universal Access” almost all VHA records may be obtained using CAPRI navigation and requests submitted via VA Form 10 dash 71 31. </a:t>
            </a:r>
          </a:p>
          <a:p>
            <a:pPr>
              <a:spcAft>
                <a:spcPts val="600"/>
              </a:spcAft>
              <a:defRPr/>
            </a:pPr>
            <a:r>
              <a:rPr lang="en-US" sz="1800" b="0" dirty="0">
                <a:solidFill>
                  <a:schemeClr val="tx1"/>
                </a:solidFill>
                <a:latin typeface="Arial" panose="020B0604020202020204" pitchFamily="34" charset="0"/>
                <a:cs typeface="Arial" panose="020B0604020202020204" pitchFamily="34" charset="0"/>
              </a:rPr>
              <a:t>The person persons responsible for using CAPRI may vary between offices. In most offices, VSRs and Rating Specialists share this duty.</a:t>
            </a: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173163" y="696913"/>
            <a:ext cx="4518025" cy="3387725"/>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800" b="0" dirty="0">
                <a:solidFill>
                  <a:schemeClr val="tx1"/>
                </a:solidFill>
                <a:latin typeface="Arial" panose="020B0604020202020204" pitchFamily="34" charset="0"/>
                <a:cs typeface="Arial" panose="020B0604020202020204" pitchFamily="34" charset="0"/>
              </a:rPr>
              <a:t>Whiteboard Question</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800" b="0" dirty="0">
                <a:solidFill>
                  <a:schemeClr val="tx1"/>
                </a:solidFill>
                <a:latin typeface="Arial" panose="020B0604020202020204" pitchFamily="34" charset="0"/>
                <a:cs typeface="Arial" panose="020B0604020202020204" pitchFamily="34" charset="0"/>
              </a:rPr>
              <a:t>Which application affords VBA personnel access to VHA treatment data?</a:t>
            </a: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173163" y="696913"/>
            <a:ext cx="4518025" cy="3387725"/>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VA Request for Records from Social Security Administration (SSA)</a:t>
            </a:r>
          </a:p>
          <a:p>
            <a:pPr marL="0" indent="0">
              <a:spcAft>
                <a:spcPts val="600"/>
              </a:spcAft>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SSA disability records are requested through a web based interface that SSA owns and operates called Social Security Administration Government to Government Service Online (SSA dash GSO).  </a:t>
            </a:r>
          </a:p>
          <a:p>
            <a:pPr marL="0" indent="0">
              <a:spcAft>
                <a:spcPts val="600"/>
              </a:spcAft>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In response to a request for information from VA, SSA provides:</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Either a photocopy of the evidence or a certification on SSA Form 7 04, Certification of Contents of Document Documents or Record Records, which is acceptable for VA purposes, if other requirements are met, and</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A statement signed by an SSA employee on the back of each photocopy, showing:</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whether or not the original document appears to be genuine</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the purported age of the document, and</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whether there appear to be any alterations to the original document. </a:t>
            </a: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173163" y="696913"/>
            <a:ext cx="4518025" cy="3387725"/>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Requesting Records Held by a Federal Entity</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sz="1800" b="0" dirty="0">
                <a:solidFill>
                  <a:schemeClr val="tx1"/>
                </a:solidFill>
                <a:latin typeface="Arial" panose="020B0604020202020204" pitchFamily="34" charset="0"/>
                <a:cs typeface="Arial" panose="020B0604020202020204" pitchFamily="34" charset="0"/>
              </a:rPr>
              <a:t>Federal record requests are as follows:</a:t>
            </a:r>
          </a:p>
          <a:p>
            <a:pPr mar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Initial request:  30 days </a:t>
            </a:r>
          </a:p>
          <a:p>
            <a:pPr mar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Follow up request:  15 days </a:t>
            </a: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xfrm>
            <a:off x="1173163" y="696913"/>
            <a:ext cx="4518025" cy="3387725"/>
          </a:xfrm>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dirty="0">
                <a:solidFill>
                  <a:schemeClr val="tx1"/>
                </a:solidFill>
                <a:latin typeface="Arial" panose="020B0604020202020204" pitchFamily="34" charset="0"/>
                <a:cs typeface="Arial" panose="020B0604020202020204" pitchFamily="34" charset="0"/>
              </a:rPr>
              <a:t>Lesson 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Given the trainee handout and all available references, trainees will, upon completion of the lesson, be able, with 98 percent accuracy, to identify and differentiate types of federal and non federal records, methods for retrieving them, and follow up procedures.</a:t>
            </a:r>
          </a:p>
        </p:txBody>
      </p:sp>
      <p:sp>
        <p:nvSpPr>
          <p:cNvPr id="1024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173163" y="696913"/>
            <a:ext cx="4518025" cy="3387725"/>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Final Attempt Letter</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When records cannot be obtained from a federal agency, a “final attempt” letter regarding record unavailability must be done, and we must: </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Inform the claimant of the records that could not be obtained </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Briefly explain the efforts made to obtain them </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Request the claimant furnish any records in his her possession that VA could not obtain, and or identify the possible location of the records </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Furnish information about possible alternative sources of service records</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Describe the action VA will take on the claim if the evidence is not furnished or identified within 10 business days from the date of the notice </a:t>
            </a: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173163" y="696913"/>
            <a:ext cx="4518025" cy="3387725"/>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Non Federal Records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Examples of non federal records include, but are not limited to:</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Private medical records</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Lay or other evidence, such as:</a:t>
            </a:r>
          </a:p>
          <a:p>
            <a:pPr marL="0" lv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Employment records</a:t>
            </a:r>
          </a:p>
          <a:p>
            <a:pPr marL="0" lv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State workers compensation records</a:t>
            </a:r>
          </a:p>
          <a:p>
            <a:pPr marL="0" lv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“Buddy” statements</a:t>
            </a: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173163" y="696913"/>
            <a:ext cx="4518025" cy="3387725"/>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800" b="0" dirty="0">
                <a:solidFill>
                  <a:schemeClr val="tx1"/>
                </a:solidFill>
                <a:latin typeface="Arial" panose="020B0604020202020204" pitchFamily="34" charset="0"/>
                <a:cs typeface="Arial" panose="020B0604020202020204" pitchFamily="34" charset="0"/>
              </a:rPr>
              <a:t>Requesting Non Federal Records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800" b="0" dirty="0">
                <a:solidFill>
                  <a:schemeClr val="tx1"/>
                </a:solidFill>
                <a:latin typeface="Arial" panose="020B0604020202020204" pitchFamily="34" charset="0"/>
                <a:cs typeface="Arial" panose="020B0604020202020204" pitchFamily="34" charset="0"/>
              </a:rPr>
              <a:t>To obtain non federal or private treatment records, VA requires a completed and signed VA Form 21 dash 41 42, Authorization for Release of information to the Department of Veterans Affairs. </a:t>
            </a: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173163" y="696913"/>
            <a:ext cx="4518025" cy="3387725"/>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Follow up Procedures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sz="1800" b="0" dirty="0">
                <a:solidFill>
                  <a:schemeClr val="tx1"/>
                </a:solidFill>
                <a:latin typeface="Arial" panose="020B0604020202020204" pitchFamily="34" charset="0"/>
                <a:cs typeface="Arial" panose="020B0604020202020204" pitchFamily="34" charset="0"/>
              </a:rPr>
              <a:t>Reasonable efforts to obtain relevant records that are not in the custody of a federal department agency requires:</a:t>
            </a:r>
          </a:p>
          <a:p>
            <a:pPr mar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An initial request for such evidence</a:t>
            </a:r>
          </a:p>
          <a:p>
            <a:pPr mar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A follow up request if no response is received from the custodian of the records within 15 days, unless a response to the initial request indicates that the records do not exist follow up request would be futile.</a:t>
            </a: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173163" y="696913"/>
            <a:ext cx="4518025" cy="3387725"/>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800" b="0" dirty="0">
                <a:solidFill>
                  <a:schemeClr val="tx1"/>
                </a:solidFill>
                <a:latin typeface="Arial" panose="020B0604020202020204" pitchFamily="34" charset="0"/>
                <a:cs typeface="Arial" panose="020B0604020202020204" pitchFamily="34" charset="0"/>
              </a:rPr>
              <a:t>Responsibility of the Claimant</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Although VA will do everything possible to obtain records, the </a:t>
            </a:r>
            <a:r>
              <a:rPr lang="en-US" sz="1800" b="0" i="1" dirty="0">
                <a:solidFill>
                  <a:schemeClr val="tx1"/>
                </a:solidFill>
                <a:latin typeface="Arial" panose="020B0604020202020204" pitchFamily="34" charset="0"/>
                <a:cs typeface="Arial" panose="020B0604020202020204" pitchFamily="34" charset="0"/>
              </a:rPr>
              <a:t>ultimate</a:t>
            </a:r>
            <a:r>
              <a:rPr lang="en-US" sz="1800" b="0" dirty="0">
                <a:solidFill>
                  <a:schemeClr val="tx1"/>
                </a:solidFill>
                <a:latin typeface="Arial" panose="020B0604020202020204" pitchFamily="34" charset="0"/>
                <a:cs typeface="Arial" panose="020B0604020202020204" pitchFamily="34" charset="0"/>
              </a:rPr>
              <a:t> responsibility for furnishing evidence needed to perfect the claim rests with the claimant.</a:t>
            </a: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173163" y="696913"/>
            <a:ext cx="4518025" cy="3387725"/>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Information to Include in a Rating Decision</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sz="1800" b="0" dirty="0">
                <a:solidFill>
                  <a:schemeClr val="tx1"/>
                </a:solidFill>
                <a:latin typeface="Arial" panose="020B0604020202020204" pitchFamily="34" charset="0"/>
                <a:cs typeface="Arial" panose="020B0604020202020204" pitchFamily="34" charset="0"/>
              </a:rPr>
              <a:t>The rating decision must:</a:t>
            </a:r>
          </a:p>
          <a:p>
            <a:pPr mar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Reference the records VA determined were unavailable, and or requested but not received.</a:t>
            </a:r>
          </a:p>
          <a:p>
            <a:pPr mar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Advise the claimant that if VA subsequently obtains the federal records, it will reconsider his or her claim as though the records were in VA custody at the time VA originally decided the claim.</a:t>
            </a: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173163" y="696913"/>
            <a:ext cx="4518025" cy="3387725"/>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800" b="0" dirty="0">
                <a:solidFill>
                  <a:schemeClr val="tx1"/>
                </a:solidFill>
                <a:latin typeface="Arial" panose="020B0604020202020204" pitchFamily="34" charset="0"/>
                <a:cs typeface="Arial" panose="020B0604020202020204" pitchFamily="34" charset="0"/>
              </a:rPr>
              <a:t>Whiteboard Question</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800" b="0" dirty="0">
                <a:solidFill>
                  <a:schemeClr val="tx1"/>
                </a:solidFill>
                <a:latin typeface="Arial" panose="020B0604020202020204" pitchFamily="34" charset="0"/>
                <a:cs typeface="Arial" panose="020B0604020202020204" pitchFamily="34" charset="0"/>
              </a:rPr>
              <a:t>Who is ultimately responsible for furnishing evidence needed to perfect the claim?</a:t>
            </a: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1173163" y="696913"/>
            <a:ext cx="4518025" cy="3387725"/>
          </a:xfrm>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a:solidFill>
                  <a:schemeClr val="tx1"/>
                </a:solidFill>
                <a:latin typeface="Arial" panose="020B0604020202020204" pitchFamily="34" charset="0"/>
                <a:cs typeface="Arial" panose="020B0604020202020204" pitchFamily="34" charset="0"/>
              </a:rPr>
              <a:t>Review</a:t>
            </a:r>
            <a:endParaRPr lang="en-US" sz="1800" b="0" dirty="0">
              <a:solidFill>
                <a:schemeClr val="tx1"/>
              </a:solidFill>
              <a:latin typeface="Arial" panose="020B0604020202020204" pitchFamily="34" charset="0"/>
              <a:cs typeface="Arial" panose="020B0604020202020204" pitchFamily="34" charset="0"/>
            </a:endParaRPr>
          </a:p>
        </p:txBody>
      </p:sp>
      <p:sp>
        <p:nvSpPr>
          <p:cNvPr id="122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r>
              <a:rPr lang="en-US" sz="1200"/>
              <a:t>VBA Overview</a:t>
            </a:r>
          </a:p>
        </p:txBody>
      </p:sp>
      <p:sp>
        <p:nvSpPr>
          <p:cNvPr id="1229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
        <p:nvSpPr>
          <p:cNvPr id="1229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fld id="{327860C2-8588-434C-91E7-780EBC532DB6}" type="slidenum">
              <a:rPr lang="en-US" sz="1200"/>
              <a:pPr/>
              <a:t>29</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rPr>
              <a:t>References</a:t>
            </a:r>
          </a:p>
          <a:p>
            <a:pPr marL="0" indent="0" fontAlgn="base">
              <a:spcAft>
                <a:spcPts val="600"/>
              </a:spcAft>
              <a:buClr>
                <a:schemeClr val="tx1"/>
              </a:buClr>
              <a:buFont typeface="Arial" panose="020B0604020202020204" pitchFamily="34" charset="0"/>
              <a:buNone/>
            </a:pPr>
            <a:r>
              <a:rPr lang="en-US" sz="1800" b="0" u="sng" dirty="0">
                <a:solidFill>
                  <a:schemeClr val="tx1"/>
                </a:solidFill>
                <a:latin typeface="Arial" panose="020B0604020202020204" pitchFamily="34" charset="0"/>
                <a:ea typeface="Times New Roman"/>
                <a:cs typeface="Arial" panose="020B0604020202020204" pitchFamily="34" charset="0"/>
                <a:hlinkClick r:id="rId3"/>
              </a:rPr>
              <a:t>38 CFR 3.159(c), VA's duty to assist claimants in obtaining evidence  </a:t>
            </a:r>
            <a:endParaRPr lang="en-US" sz="1800" b="0" dirty="0">
              <a:solidFill>
                <a:schemeClr val="tx1"/>
              </a:solidFill>
              <a:latin typeface="Arial" panose="020B0604020202020204" pitchFamily="34" charset="0"/>
              <a:ea typeface="Times New Roman"/>
              <a:cs typeface="Arial" panose="020B0604020202020204" pitchFamily="34" charset="0"/>
            </a:endParaRPr>
          </a:p>
          <a:p>
            <a:pPr marL="0" indent="0" fontAlgn="base">
              <a:spcAft>
                <a:spcPts val="600"/>
              </a:spcAft>
              <a:buClr>
                <a:schemeClr val="tx1"/>
              </a:buClr>
              <a:buFont typeface="Arial" panose="020B0604020202020204" pitchFamily="34" charset="0"/>
              <a:buNone/>
            </a:pPr>
            <a:r>
              <a:rPr lang="en-US" sz="1800" b="0" u="sng" dirty="0">
                <a:solidFill>
                  <a:schemeClr val="tx1"/>
                </a:solidFill>
                <a:latin typeface="Arial" panose="020B0604020202020204" pitchFamily="34" charset="0"/>
                <a:ea typeface="Times New Roman"/>
                <a:cs typeface="Arial" panose="020B0604020202020204" pitchFamily="34" charset="0"/>
                <a:hlinkClick r:id="rId4"/>
              </a:rPr>
              <a:t>M21 dash 1, Part I, Chapter 1, Section C dash Requesting Records</a:t>
            </a:r>
            <a:endParaRPr lang="en-US" sz="1800" b="0" dirty="0">
              <a:solidFill>
                <a:schemeClr val="tx1"/>
              </a:solidFill>
              <a:latin typeface="Arial" panose="020B0604020202020204" pitchFamily="34" charset="0"/>
              <a:ea typeface="Times New Roman"/>
              <a:cs typeface="Arial" panose="020B0604020202020204" pitchFamily="34" charset="0"/>
            </a:endParaRPr>
          </a:p>
          <a:p>
            <a:pPr marL="0" indent="0" fontAlgn="base">
              <a:spcAft>
                <a:spcPts val="600"/>
              </a:spcAft>
              <a:buClr>
                <a:schemeClr val="tx1"/>
              </a:buClr>
              <a:buFont typeface="Arial" panose="020B0604020202020204" pitchFamily="34" charset="0"/>
              <a:buNone/>
            </a:pPr>
            <a:r>
              <a:rPr lang="en-US" sz="1800" b="0" u="sng" dirty="0">
                <a:solidFill>
                  <a:schemeClr val="tx1"/>
                </a:solidFill>
                <a:latin typeface="Arial" panose="020B0604020202020204" pitchFamily="34" charset="0"/>
                <a:ea typeface="Times New Roman"/>
                <a:cs typeface="Arial" panose="020B0604020202020204" pitchFamily="34" charset="0"/>
                <a:hlinkClick r:id="rId4"/>
              </a:rPr>
              <a:t>M21 dash 1, Part III, Subpart iii, Chapter 1, Rules and Process</a:t>
            </a:r>
            <a:endParaRPr lang="en-US" sz="1800" b="0" dirty="0">
              <a:solidFill>
                <a:schemeClr val="tx1"/>
              </a:solidFill>
              <a:latin typeface="Arial" panose="020B0604020202020204" pitchFamily="34" charset="0"/>
              <a:ea typeface="Times New Roman"/>
              <a:cs typeface="Arial" panose="020B0604020202020204" pitchFamily="34" charset="0"/>
            </a:endParaRPr>
          </a:p>
          <a:p>
            <a:pPr marL="0" indent="0" fontAlgn="base">
              <a:spcAft>
                <a:spcPts val="600"/>
              </a:spcAft>
              <a:buClr>
                <a:schemeClr val="tx1"/>
              </a:buClr>
              <a:buFont typeface="Arial" panose="020B0604020202020204" pitchFamily="34" charset="0"/>
              <a:buNone/>
            </a:pPr>
            <a:r>
              <a:rPr lang="en-US" sz="1800" b="0" u="sng" dirty="0">
                <a:solidFill>
                  <a:schemeClr val="tx1"/>
                </a:solidFill>
                <a:latin typeface="Arial" panose="020B0604020202020204" pitchFamily="34" charset="0"/>
                <a:ea typeface="Times New Roman"/>
                <a:cs typeface="Arial" panose="020B0604020202020204" pitchFamily="34" charset="0"/>
                <a:hlinkClick r:id="rId4"/>
              </a:rPr>
              <a:t>M21 dash 1, Part III, Subpart iii, Chapter 2, Developing for Service Records</a:t>
            </a:r>
            <a:endParaRPr lang="en-US" sz="1800" b="0" dirty="0">
              <a:solidFill>
                <a:schemeClr val="tx1"/>
              </a:solidFill>
              <a:latin typeface="Arial" panose="020B0604020202020204" pitchFamily="34" charset="0"/>
              <a:ea typeface="Times New Roman"/>
              <a:cs typeface="Arial" panose="020B0604020202020204" pitchFamily="34" charset="0"/>
            </a:endParaRPr>
          </a:p>
          <a:p>
            <a:pPr marL="0" indent="0" fontAlgn="base">
              <a:spcAft>
                <a:spcPts val="600"/>
              </a:spcAft>
              <a:buClr>
                <a:schemeClr val="tx1"/>
              </a:buClr>
              <a:buFont typeface="Arial" panose="020B0604020202020204" pitchFamily="34" charset="0"/>
              <a:buNone/>
            </a:pPr>
            <a:r>
              <a:rPr lang="en-US" sz="1800" b="0" u="sng" dirty="0">
                <a:solidFill>
                  <a:schemeClr val="tx1"/>
                </a:solidFill>
                <a:latin typeface="Arial" panose="020B0604020202020204" pitchFamily="34" charset="0"/>
                <a:ea typeface="Times New Roman"/>
                <a:cs typeface="Arial" panose="020B0604020202020204" pitchFamily="34" charset="0"/>
                <a:hlinkClick r:id="rId4"/>
              </a:rPr>
              <a:t>M21 dash 1, Part III, Subpart iii, Chapter 3, Information Requests to and from the Social Security Administration (SSA) </a:t>
            </a:r>
            <a:endParaRPr lang="en-US" sz="1800" b="0" dirty="0">
              <a:solidFill>
                <a:schemeClr val="tx1"/>
              </a:solidFill>
              <a:latin typeface="Arial" panose="020B0604020202020204" pitchFamily="34" charset="0"/>
              <a:ea typeface="Times New Roman"/>
              <a:cs typeface="Arial" panose="020B0604020202020204" pitchFamily="34" charset="0"/>
            </a:endParaRPr>
          </a:p>
          <a:p>
            <a:pPr marL="0" indent="0" fontAlgn="base">
              <a:spcAft>
                <a:spcPts val="600"/>
              </a:spcAft>
              <a:buClr>
                <a:schemeClr val="tx1"/>
              </a:buClr>
              <a:buFont typeface="Arial" panose="020B0604020202020204" pitchFamily="34" charset="0"/>
              <a:buNone/>
            </a:pPr>
            <a:r>
              <a:rPr lang="en-US" sz="1800" b="0" u="sng" dirty="0">
                <a:solidFill>
                  <a:schemeClr val="tx1"/>
                </a:solidFill>
                <a:latin typeface="Arial" panose="020B0604020202020204" pitchFamily="34" charset="0"/>
                <a:ea typeface="Times New Roman"/>
                <a:cs typeface="Arial" panose="020B0604020202020204" pitchFamily="34" charset="0"/>
                <a:hlinkClick r:id="rId4"/>
              </a:rPr>
              <a:t>M21 dash 1, Part III, Subpart iii, Chapter 4,  Information Requests to or From Other Federal and State Agencies </a:t>
            </a:r>
            <a:endParaRPr lang="en-US" sz="1800" b="0" dirty="0">
              <a:solidFill>
                <a:schemeClr val="tx1"/>
              </a:solidFill>
              <a:latin typeface="Arial" panose="020B0604020202020204" pitchFamily="34" charset="0"/>
              <a:ea typeface="Times New Roman"/>
              <a:cs typeface="Arial" panose="020B0604020202020204" pitchFamily="34" charset="0"/>
            </a:endParaRPr>
          </a:p>
          <a:p>
            <a:pPr marL="0" indent="0" fontAlgn="base">
              <a:spcAft>
                <a:spcPts val="600"/>
              </a:spcAft>
              <a:buClr>
                <a:schemeClr val="tx1"/>
              </a:buClr>
              <a:buFont typeface="Arial" panose="020B0604020202020204" pitchFamily="34" charset="0"/>
              <a:buNone/>
            </a:pPr>
            <a:r>
              <a:rPr lang="en-US" sz="1800" b="0" u="sng" dirty="0">
                <a:solidFill>
                  <a:schemeClr val="tx1"/>
                </a:solidFill>
                <a:latin typeface="Arial" panose="020B0604020202020204" pitchFamily="34" charset="0"/>
                <a:ea typeface="Times New Roman"/>
                <a:cs typeface="Arial" panose="020B0604020202020204" pitchFamily="34" charset="0"/>
                <a:hlinkClick r:id="rId4"/>
              </a:rPr>
              <a:t>M21 dash 1, Part III, Subpart iv, Chapter 6, Section C, Evidence</a:t>
            </a:r>
            <a:endParaRPr lang="en-US" sz="1800" b="0" dirty="0">
              <a:solidFill>
                <a:schemeClr val="tx1"/>
              </a:solidFill>
              <a:latin typeface="Arial" panose="020B0604020202020204" pitchFamily="34" charset="0"/>
              <a:ea typeface="Times New Roman"/>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3</a:t>
            </a:fld>
            <a:endParaRPr lang="en-US"/>
          </a:p>
        </p:txBody>
      </p:sp>
    </p:spTree>
    <p:extLst>
      <p:ext uri="{BB962C8B-B14F-4D97-AF65-F5344CB8AC3E}">
        <p14:creationId xmlns:p14="http://schemas.microsoft.com/office/powerpoint/2010/main" val="196951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173163" y="696913"/>
            <a:ext cx="4518025" cy="3387725"/>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Record Types: Federal verses Non Federal</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Federal Records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Those maintained by or in the custody of the Service Department or an agency of federal government.</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Non Federal Records: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Records, medical or otherwise, maintained by or in the custody of a civilian (to include state or municipal) entity.</a:t>
            </a: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173163" y="696913"/>
            <a:ext cx="4518025" cy="3387725"/>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Federal Records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sz="1800" b="0" dirty="0">
                <a:solidFill>
                  <a:schemeClr val="tx1"/>
                </a:solidFill>
                <a:latin typeface="Arial" panose="020B0604020202020204" pitchFamily="34" charset="0"/>
                <a:cs typeface="Arial" panose="020B0604020202020204" pitchFamily="34" charset="0"/>
              </a:rPr>
              <a:t>Examples of federal records include, but are not limited to:</a:t>
            </a:r>
          </a:p>
          <a:p>
            <a:pPr marL="0" lv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Service Personnel Records,  Service Treatment Records</a:t>
            </a:r>
          </a:p>
          <a:p>
            <a:pPr marL="0" lv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VAMC records, Vet Center records</a:t>
            </a:r>
          </a:p>
          <a:p>
            <a:pPr marL="0" lv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Social Security Administration records, VA Vocational Rehabilitation and Employment records</a:t>
            </a:r>
          </a:p>
          <a:p>
            <a:pPr marL="0" lvl="0" indent="-312539">
              <a:spcBef>
                <a:spcPts val="0"/>
              </a:spcBef>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Medical records held by Uniformed Services Hospitals, National Guard records</a:t>
            </a:r>
          </a:p>
          <a:p>
            <a:pPr marL="0" lvl="0" indent="-312539">
              <a:spcBef>
                <a:spcPts val="0"/>
              </a:spcBef>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And Reserve Service records</a:t>
            </a:r>
            <a:endParaRPr lang="en-US" sz="1800" b="0" dirty="0">
              <a:solidFill>
                <a:schemeClr val="tx1"/>
              </a:solidFill>
              <a:latin typeface="Arial" panose="020B0604020202020204" pitchFamily="34" charset="0"/>
              <a:cs typeface="Arial" panose="020B0604020202020204" pitchFamily="34" charset="0"/>
            </a:endParaRP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173163" y="696913"/>
            <a:ext cx="4518025" cy="3387725"/>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Service Personnel Records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Service personnel records include:</a:t>
            </a:r>
          </a:p>
          <a:p>
            <a:pPr marL="0" lvl="0" indent="-342900">
              <a:spcBef>
                <a:spcPts val="0"/>
              </a:spcBef>
              <a:spcAft>
                <a:spcPts val="600"/>
              </a:spcAft>
              <a:buClr>
                <a:schemeClr val="tx1"/>
              </a:buClr>
              <a:buFont typeface="Arial" panose="020B0604020202020204" pitchFamily="34" charset="0"/>
              <a:buNone/>
              <a:defRPr/>
            </a:pPr>
            <a:r>
              <a:rPr lang="en-US" sz="1800" b="0" kern="1200" dirty="0">
                <a:solidFill>
                  <a:schemeClr val="tx1"/>
                </a:solidFill>
                <a:latin typeface="Arial" panose="020B0604020202020204" pitchFamily="34" charset="0"/>
                <a:ea typeface="+mn-ea"/>
                <a:cs typeface="Arial" panose="020B0604020202020204" pitchFamily="34" charset="0"/>
              </a:rPr>
              <a:t>DD Form 2 14, Dates of service</a:t>
            </a:r>
          </a:p>
          <a:p>
            <a:pPr marL="0" lvl="0" indent="-342900">
              <a:spcBef>
                <a:spcPts val="0"/>
              </a:spcBef>
              <a:spcAft>
                <a:spcPts val="600"/>
              </a:spcAft>
              <a:buClr>
                <a:schemeClr val="tx1"/>
              </a:buClr>
              <a:buFont typeface="Arial" panose="020B0604020202020204" pitchFamily="34" charset="0"/>
              <a:buNone/>
              <a:defRPr/>
            </a:pPr>
            <a:r>
              <a:rPr lang="en-US" sz="1800" b="0" kern="1200" dirty="0">
                <a:solidFill>
                  <a:schemeClr val="tx1"/>
                </a:solidFill>
                <a:latin typeface="Arial" panose="020B0604020202020204" pitchFamily="34" charset="0"/>
                <a:ea typeface="+mn-ea"/>
                <a:cs typeface="Arial" panose="020B0604020202020204" pitchFamily="34" charset="0"/>
              </a:rPr>
              <a:t>Character of service, Line of duty reports</a:t>
            </a:r>
          </a:p>
          <a:p>
            <a:pPr marL="0" lvl="0" indent="-342900">
              <a:spcBef>
                <a:spcPts val="0"/>
              </a:spcBef>
              <a:spcAft>
                <a:spcPts val="600"/>
              </a:spcAft>
              <a:buClr>
                <a:schemeClr val="tx1"/>
              </a:buClr>
              <a:buFont typeface="Arial" panose="020B0604020202020204" pitchFamily="34" charset="0"/>
              <a:buNone/>
              <a:defRPr/>
            </a:pPr>
            <a:r>
              <a:rPr lang="en-US" sz="1800" b="0" kern="1200" dirty="0">
                <a:solidFill>
                  <a:schemeClr val="tx1"/>
                </a:solidFill>
                <a:latin typeface="Arial" panose="020B0604020202020204" pitchFamily="34" charset="0"/>
                <a:ea typeface="+mn-ea"/>
                <a:cs typeface="Arial" panose="020B0604020202020204" pitchFamily="34" charset="0"/>
              </a:rPr>
              <a:t>Facts and circumstances, </a:t>
            </a:r>
            <a:r>
              <a:rPr lang="en-US" sz="1800" b="0" dirty="0">
                <a:solidFill>
                  <a:schemeClr val="tx1"/>
                </a:solidFill>
                <a:latin typeface="Arial" panose="020B0604020202020204" pitchFamily="34" charset="0"/>
                <a:cs typeface="Arial" panose="020B0604020202020204" pitchFamily="34" charset="0"/>
              </a:rPr>
              <a:t>Conditional discharge information</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Travel time, Personnel records</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DD Form 1300, Report of Casualty </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And Morning reports</a:t>
            </a: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173163" y="696913"/>
            <a:ext cx="4518025" cy="3387725"/>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Service Treatment Records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The service treatment records (STRs) for each Veteran typically include the following:</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Physical examinations (including entrance and discharge physical examinations)</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Medical history</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Clinical record cover sheets and summaries of inpatient treatment</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Outpatient medical treatment</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Physical profiles</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Physical Evaluation Board (P E B) proceedings (if any)</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Medical Evaluation Board (M E B) proceedings (if any)</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Prescriptions for eyeglasses and orthopedic footwear</a:t>
            </a: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173163" y="696913"/>
            <a:ext cx="4518025" cy="3387725"/>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800" b="0" dirty="0">
                <a:solidFill>
                  <a:schemeClr val="tx1"/>
                </a:solidFill>
                <a:latin typeface="Arial" panose="020B0604020202020204" pitchFamily="34" charset="0"/>
                <a:cs typeface="Arial" panose="020B0604020202020204" pitchFamily="34" charset="0"/>
              </a:rPr>
              <a:t>Whiteboard Question</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800" b="0" dirty="0">
                <a:solidFill>
                  <a:schemeClr val="tx1"/>
                </a:solidFill>
                <a:latin typeface="Arial" panose="020B0604020202020204" pitchFamily="34" charset="0"/>
                <a:cs typeface="Arial" panose="020B0604020202020204" pitchFamily="34" charset="0"/>
              </a:rPr>
              <a:t>What types of documents might we expect to find in service treatment records and service personnel records?</a:t>
            </a: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173163" y="696913"/>
            <a:ext cx="4518025" cy="3387725"/>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Facilities for Service Records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The main facilities that store service records are:</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National Personnel Records Center (NPRC)</a:t>
            </a:r>
          </a:p>
          <a:p>
            <a:pPr marL="0" lv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Records are requested via PIES application.</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Records Management Center (RMC)</a:t>
            </a:r>
          </a:p>
          <a:p>
            <a:pPr marL="0" lv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Records are requested via personally generated email.</a:t>
            </a:r>
          </a:p>
          <a:p>
            <a:pPr marL="0" lv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Record transmission may be automated upon establishment of a claims folder.</a:t>
            </a: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1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338"/>
              </a:spcAft>
              <a:buNone/>
              <a:defRPr sz="135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buNone/>
              <a:defRPr sz="135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3163537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1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450"/>
              </a:spcAft>
              <a:buFontTx/>
              <a:buNone/>
              <a:defRPr sz="1500">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defRPr sz="105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336244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1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14313" indent="-214313">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1pPr>
            <a:lvl2pPr marL="358974" indent="-214313">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2pPr>
            <a:lvl3pPr marL="503635" indent="-214313">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3pPr>
            <a:lvl4pPr marL="648296" indent="-214313">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defRPr sz="105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1344307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062058"/>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509828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03561" y="0"/>
            <a:ext cx="7083239" cy="141763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3795728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322944117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ftr="0" dt="0"/>
  <p:txStyles>
    <p:titleStyle>
      <a:lvl1pPr algn="ctr" defTabSz="289322" rtl="0" eaLnBrk="1" latinLnBrk="0" hangingPunct="1">
        <a:spcBef>
          <a:spcPct val="0"/>
        </a:spcBef>
        <a:buNone/>
        <a:defRPr sz="1575"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3.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4.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5.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65.xml"/></Relationships>
</file>

<file path=ppt/slides/_rels/slide15.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69.xml"/></Relationships>
</file>

<file path=ppt/slides/_rels/slide16.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6.PNG"/><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7.PN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94.xml"/></Relationships>
</file>

<file path=ppt/slides/_rels/slide24.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notesSlide" Target="../notesSlides/notesSlide24.xml"/><Relationship Id="rId4"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tags" Target="../tags/tag23.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26.xml"/><Relationship Id="rId7"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s>
</file>

<file path=ppt/slides/_rels/slide5.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notesSlide" Target="../notesSlides/notesSlide5.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2.xml"/><Relationship Id="rId5" Type="http://schemas.openxmlformats.org/officeDocument/2006/relationships/tags" Target="../tags/tag34.xml"/><Relationship Id="rId4" Type="http://schemas.openxmlformats.org/officeDocument/2006/relationships/tags" Target="../tags/tag33.xml"/></Relationships>
</file>

<file path=ppt/slides/_rels/slide6.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notesSlide" Target="../notesSlides/notesSlide6.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2.xml"/><Relationship Id="rId5" Type="http://schemas.openxmlformats.org/officeDocument/2006/relationships/tags" Target="../tags/tag39.xml"/><Relationship Id="rId4" Type="http://schemas.openxmlformats.org/officeDocument/2006/relationships/tags" Target="../tags/tag38.xml"/></Relationships>
</file>

<file path=ppt/slides/_rels/slide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43.xml"/></Relationships>
</file>

<file path=ppt/slides/_rels/slide8.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ctrTitle"/>
            <p:custDataLst>
              <p:tags r:id="rId1"/>
            </p:custDataLst>
          </p:nvPr>
        </p:nvSpPr>
        <p:spPr>
          <a:xfrm>
            <a:off x="685800" y="2819400"/>
            <a:ext cx="7772400" cy="1219200"/>
          </a:xfrm>
        </p:spPr>
        <p:txBody>
          <a:bodyPr>
            <a:normAutofit/>
          </a:bodyPr>
          <a:lstStyle/>
          <a:p>
            <a:pPr>
              <a:spcAft>
                <a:spcPts val="600"/>
              </a:spcAft>
              <a:defRPr/>
            </a:pPr>
            <a:r>
              <a:rPr lang="en-US" sz="2800" dirty="0"/>
              <a:t>Records Management for RVSRs</a:t>
            </a:r>
            <a:endParaRPr lang="en-US" sz="2800" i="1" dirty="0"/>
          </a:p>
        </p:txBody>
      </p:sp>
      <p:sp>
        <p:nvSpPr>
          <p:cNvPr id="3075" name="Rectangle 3"/>
          <p:cNvSpPr>
            <a:spLocks noGrp="1" noChangeArrowheads="1"/>
          </p:cNvSpPr>
          <p:nvPr>
            <p:ph type="body" sz="quarter" idx="10"/>
            <p:custDataLst>
              <p:tags r:id="rId2"/>
            </p:custDataLst>
          </p:nvPr>
        </p:nvSpPr>
        <p:spPr>
          <a:xfrm>
            <a:off x="685800" y="4724400"/>
            <a:ext cx="2362200" cy="838200"/>
          </a:xfrm>
          <a:prstGeom prst="rect">
            <a:avLst/>
          </a:prstGeom>
        </p:spPr>
        <p:txBody>
          <a:bodyPr/>
          <a:lstStyle/>
          <a:p>
            <a:pPr algn="ctr">
              <a:spcAft>
                <a:spcPts val="600"/>
              </a:spcAft>
            </a:pPr>
            <a:r>
              <a:rPr lang="en-US" sz="2100" dirty="0">
                <a:latin typeface="+mn-lt"/>
                <a:cs typeface="Times New Roman" panose="02020603050405020304" pitchFamily="18" charset="0"/>
              </a:rPr>
              <a:t>Compensation Service</a:t>
            </a:r>
            <a:endParaRPr lang="en-US" sz="2100" b="1" dirty="0">
              <a:latin typeface="+mn-lt"/>
              <a:cs typeface="Times New Roman" panose="02020603050405020304" pitchFamily="18" charset="0"/>
            </a:endParaRPr>
          </a:p>
        </p:txBody>
      </p:sp>
      <p:sp>
        <p:nvSpPr>
          <p:cNvPr id="2" name="Text Placeholder 1">
            <a:extLst>
              <a:ext uri="{FF2B5EF4-FFF2-40B4-BE49-F238E27FC236}">
                <a16:creationId xmlns:a16="http://schemas.microsoft.com/office/drawing/2014/main" id="{874A91E8-6500-41AC-AB50-249844ADC460}"/>
              </a:ext>
            </a:extLst>
          </p:cNvPr>
          <p:cNvSpPr>
            <a:spLocks noGrp="1"/>
          </p:cNvSpPr>
          <p:nvPr>
            <p:ph type="body" sz="quarter" idx="11"/>
            <p:custDataLst>
              <p:tags r:id="rId3"/>
            </p:custDataLst>
          </p:nvPr>
        </p:nvSpPr>
        <p:spPr>
          <a:xfrm>
            <a:off x="6096000" y="4724400"/>
            <a:ext cx="2362200" cy="838200"/>
          </a:xfrm>
        </p:spPr>
        <p:txBody>
          <a:bodyPr/>
          <a:lstStyle/>
          <a:p>
            <a:pPr>
              <a:spcBef>
                <a:spcPts val="0"/>
              </a:spcBef>
              <a:spcAft>
                <a:spcPts val="600"/>
              </a:spcAft>
            </a:pPr>
            <a:r>
              <a:rPr lang="en-US" sz="2100" dirty="0"/>
              <a:t>May 2018</a:t>
            </a:r>
          </a:p>
        </p:txBody>
      </p:sp>
    </p:spTree>
    <p:extLst>
      <p:ext uri="{BB962C8B-B14F-4D97-AF65-F5344CB8AC3E}">
        <p14:creationId xmlns:p14="http://schemas.microsoft.com/office/powerpoint/2010/main" val="492101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latin typeface="Arial" panose="020B0604020202020204" pitchFamily="34" charset="0"/>
              </a:rPr>
              <a:t>Whiteboard Question</a:t>
            </a:r>
          </a:p>
        </p:txBody>
      </p:sp>
      <p:sp>
        <p:nvSpPr>
          <p:cNvPr id="6148" name="Rectangle 3"/>
          <p:cNvSpPr>
            <a:spLocks noGrp="1" noChangeArrowheads="1"/>
          </p:cNvSpPr>
          <p:nvPr>
            <p:ph idx="1"/>
            <p:custDataLst>
              <p:tags r:id="rId2"/>
            </p:custDataLst>
          </p:nvPr>
        </p:nvSpPr>
        <p:spPr>
          <a:xfrm>
            <a:off x="457200" y="2057400"/>
            <a:ext cx="8229600" cy="3916363"/>
          </a:xfrm>
          <a:prstGeom prst="rect">
            <a:avLst/>
          </a:prstGeom>
        </p:spPr>
        <p:txBody>
          <a:bodyPr/>
          <a:lstStyle/>
          <a:p>
            <a:pPr>
              <a:spcAft>
                <a:spcPts val="600"/>
              </a:spcAft>
              <a:defRPr/>
            </a:pPr>
            <a:r>
              <a:rPr lang="en-US" altLang="en-US" sz="2000" dirty="0">
                <a:cs typeface="Times New Roman" panose="02020603050405020304" pitchFamily="18" charset="0"/>
              </a:rPr>
              <a:t>What types of documents might we expect to find in service treatment records and service personnel records?</a:t>
            </a:r>
          </a:p>
        </p:txBody>
      </p:sp>
      <p:sp>
        <p:nvSpPr>
          <p:cNvPr id="2" name="Slide Number Placeholder 1">
            <a:extLst>
              <a:ext uri="{FF2B5EF4-FFF2-40B4-BE49-F238E27FC236}">
                <a16:creationId xmlns:a16="http://schemas.microsoft.com/office/drawing/2014/main" id="{D7E149D7-D594-4E70-8FFC-88315F5DAB84}"/>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10</a:t>
            </a:fld>
            <a:endParaRPr lang="en-US" sz="1400" dirty="0"/>
          </a:p>
        </p:txBody>
      </p:sp>
    </p:spTree>
    <p:extLst>
      <p:ext uri="{BB962C8B-B14F-4D97-AF65-F5344CB8AC3E}">
        <p14:creationId xmlns:p14="http://schemas.microsoft.com/office/powerpoint/2010/main" val="415047066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latin typeface="Arial" panose="020B0604020202020204" pitchFamily="34" charset="0"/>
              </a:rPr>
              <a:t>Facilities for Service Records</a:t>
            </a:r>
          </a:p>
        </p:txBody>
      </p:sp>
      <p:sp>
        <p:nvSpPr>
          <p:cNvPr id="6148" name="Rectangle 3"/>
          <p:cNvSpPr>
            <a:spLocks noGrp="1" noChangeArrowheads="1"/>
          </p:cNvSpPr>
          <p:nvPr>
            <p:ph idx="1"/>
            <p:custDataLst>
              <p:tags r:id="rId2"/>
            </p:custDataLst>
          </p:nvPr>
        </p:nvSpPr>
        <p:spPr>
          <a:xfrm>
            <a:off x="457200" y="2057400"/>
            <a:ext cx="8229600" cy="365125"/>
          </a:xfrm>
          <a:prstGeom prst="rect">
            <a:avLst/>
          </a:prstGeom>
        </p:spPr>
        <p:txBody>
          <a:bodyPr>
            <a:normAutofit fontScale="92500" lnSpcReduction="10000"/>
          </a:bodyPr>
          <a:lstStyle/>
          <a:p>
            <a:pPr>
              <a:spcAft>
                <a:spcPts val="600"/>
              </a:spcAft>
              <a:defRPr/>
            </a:pPr>
            <a:r>
              <a:rPr lang="en-US" sz="2000" dirty="0"/>
              <a:t>The locations that store service records are:</a:t>
            </a:r>
          </a:p>
        </p:txBody>
      </p:sp>
      <p:sp>
        <p:nvSpPr>
          <p:cNvPr id="2" name="Slide Number Placeholder 1">
            <a:extLst>
              <a:ext uri="{FF2B5EF4-FFF2-40B4-BE49-F238E27FC236}">
                <a16:creationId xmlns:a16="http://schemas.microsoft.com/office/drawing/2014/main" id="{51CE1984-AA00-4D23-9260-DB95D9A6E2CE}"/>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11</a:t>
            </a:fld>
            <a:endParaRPr lang="en-US" dirty="0"/>
          </a:p>
        </p:txBody>
      </p:sp>
      <p:pic>
        <p:nvPicPr>
          <p:cNvPr id="5" name="Picture 4">
            <a:extLst>
              <a:ext uri="{FF2B5EF4-FFF2-40B4-BE49-F238E27FC236}">
                <a16:creationId xmlns:a16="http://schemas.microsoft.com/office/drawing/2014/main" id="{16D78065-6D43-4318-9B64-5C964F04BD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374" y="2548462"/>
            <a:ext cx="7915253" cy="2567824"/>
          </a:xfrm>
          <a:prstGeom prst="rect">
            <a:avLst/>
          </a:prstGeom>
        </p:spPr>
      </p:pic>
    </p:spTree>
    <p:extLst>
      <p:ext uri="{BB962C8B-B14F-4D97-AF65-F5344CB8AC3E}">
        <p14:creationId xmlns:p14="http://schemas.microsoft.com/office/powerpoint/2010/main" val="114494721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latin typeface="Arial" panose="020B0604020202020204" pitchFamily="34" charset="0"/>
              </a:rPr>
              <a:t>Locating Service Treatment Records</a:t>
            </a:r>
          </a:p>
        </p:txBody>
      </p:sp>
      <p:sp>
        <p:nvSpPr>
          <p:cNvPr id="6148" name="Rectangle 3"/>
          <p:cNvSpPr>
            <a:spLocks noGrp="1" noChangeArrowheads="1"/>
          </p:cNvSpPr>
          <p:nvPr>
            <p:ph idx="1"/>
            <p:custDataLst>
              <p:tags r:id="rId2"/>
            </p:custDataLst>
          </p:nvPr>
        </p:nvSpPr>
        <p:spPr>
          <a:xfrm>
            <a:off x="457200" y="2057400"/>
            <a:ext cx="8229600" cy="1005289"/>
          </a:xfrm>
          <a:prstGeom prst="rect">
            <a:avLst/>
          </a:prstGeom>
        </p:spPr>
        <p:txBody>
          <a:bodyPr>
            <a:normAutofit/>
          </a:bodyPr>
          <a:lstStyle/>
          <a:p>
            <a:pPr>
              <a:spcAft>
                <a:spcPts val="600"/>
              </a:spcAft>
              <a:defRPr/>
            </a:pPr>
            <a:r>
              <a:rPr lang="en-US" sz="2000" dirty="0"/>
              <a:t>The chart below illustrates the proper entity for STR requests based on branch of service and date of separation:</a:t>
            </a:r>
          </a:p>
        </p:txBody>
      </p:sp>
      <p:sp>
        <p:nvSpPr>
          <p:cNvPr id="2" name="Slide Number Placeholder 1">
            <a:extLst>
              <a:ext uri="{FF2B5EF4-FFF2-40B4-BE49-F238E27FC236}">
                <a16:creationId xmlns:a16="http://schemas.microsoft.com/office/drawing/2014/main" id="{215A615E-555F-4336-80C1-B8B067E4E34E}"/>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12</a:t>
            </a:fld>
            <a:endParaRPr lang="en-US" dirty="0"/>
          </a:p>
        </p:txBody>
      </p:sp>
      <p:pic>
        <p:nvPicPr>
          <p:cNvPr id="5" name="Picture 4">
            <a:extLst>
              <a:ext uri="{FF2B5EF4-FFF2-40B4-BE49-F238E27FC236}">
                <a16:creationId xmlns:a16="http://schemas.microsoft.com/office/drawing/2014/main" id="{A9AD2B9A-EA6B-47FA-B658-83D1D31C90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8241" y="2856863"/>
            <a:ext cx="7407517" cy="3093993"/>
          </a:xfrm>
          <a:prstGeom prst="rect">
            <a:avLst/>
          </a:prstGeom>
        </p:spPr>
      </p:pic>
    </p:spTree>
    <p:extLst>
      <p:ext uri="{BB962C8B-B14F-4D97-AF65-F5344CB8AC3E}">
        <p14:creationId xmlns:p14="http://schemas.microsoft.com/office/powerpoint/2010/main" val="261048034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latin typeface="Arial" panose="020B0604020202020204" pitchFamily="34" charset="0"/>
              </a:rPr>
              <a:t>Locating Service Personnel Records</a:t>
            </a:r>
          </a:p>
        </p:txBody>
      </p:sp>
      <p:sp>
        <p:nvSpPr>
          <p:cNvPr id="6148" name="Rectangle 3"/>
          <p:cNvSpPr>
            <a:spLocks noGrp="1" noChangeArrowheads="1"/>
          </p:cNvSpPr>
          <p:nvPr>
            <p:ph idx="1"/>
            <p:custDataLst>
              <p:tags r:id="rId2"/>
            </p:custDataLst>
          </p:nvPr>
        </p:nvSpPr>
        <p:spPr>
          <a:xfrm>
            <a:off x="457200" y="2057401"/>
            <a:ext cx="8229600" cy="1086868"/>
          </a:xfrm>
          <a:prstGeom prst="rect">
            <a:avLst/>
          </a:prstGeom>
        </p:spPr>
        <p:txBody>
          <a:bodyPr>
            <a:normAutofit/>
          </a:bodyPr>
          <a:lstStyle/>
          <a:p>
            <a:pPr>
              <a:spcAft>
                <a:spcPts val="600"/>
              </a:spcAft>
              <a:defRPr/>
            </a:pPr>
            <a:r>
              <a:rPr lang="en-US" sz="2000" dirty="0"/>
              <a:t>The chart below illustrates the proper entity for personnel record requests based on branch of service and date of separation:</a:t>
            </a:r>
          </a:p>
        </p:txBody>
      </p:sp>
      <p:sp>
        <p:nvSpPr>
          <p:cNvPr id="2" name="Slide Number Placeholder 1">
            <a:extLst>
              <a:ext uri="{FF2B5EF4-FFF2-40B4-BE49-F238E27FC236}">
                <a16:creationId xmlns:a16="http://schemas.microsoft.com/office/drawing/2014/main" id="{4D9362C7-4FEA-48A9-AB5E-BB3748DCD942}"/>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13</a:t>
            </a:fld>
            <a:endParaRPr lang="en-US" dirty="0"/>
          </a:p>
        </p:txBody>
      </p:sp>
      <p:pic>
        <p:nvPicPr>
          <p:cNvPr id="5" name="Picture 4">
            <a:extLst>
              <a:ext uri="{FF2B5EF4-FFF2-40B4-BE49-F238E27FC236}">
                <a16:creationId xmlns:a16="http://schemas.microsoft.com/office/drawing/2014/main" id="{BFD30253-A60E-4553-B4A8-0BD0AE0F1E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0656" y="2908113"/>
            <a:ext cx="7142688" cy="3147626"/>
          </a:xfrm>
          <a:prstGeom prst="rect">
            <a:avLst/>
          </a:prstGeom>
        </p:spPr>
      </p:pic>
    </p:spTree>
    <p:extLst>
      <p:ext uri="{BB962C8B-B14F-4D97-AF65-F5344CB8AC3E}">
        <p14:creationId xmlns:p14="http://schemas.microsoft.com/office/powerpoint/2010/main" val="190553714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latin typeface="Arial" panose="020B0604020202020204" pitchFamily="34" charset="0"/>
              </a:rPr>
              <a:t>Fire-Related Cases</a:t>
            </a:r>
          </a:p>
        </p:txBody>
      </p:sp>
      <p:sp>
        <p:nvSpPr>
          <p:cNvPr id="6148" name="Rectangle 3"/>
          <p:cNvSpPr>
            <a:spLocks noGrp="1" noChangeArrowheads="1"/>
          </p:cNvSpPr>
          <p:nvPr>
            <p:ph idx="1"/>
            <p:custDataLst>
              <p:tags r:id="rId2"/>
            </p:custDataLst>
          </p:nvPr>
        </p:nvSpPr>
        <p:spPr>
          <a:xfrm>
            <a:off x="457200" y="2057400"/>
            <a:ext cx="8229600" cy="365125"/>
          </a:xfrm>
          <a:prstGeom prst="rect">
            <a:avLst/>
          </a:prstGeom>
        </p:spPr>
        <p:txBody>
          <a:bodyPr>
            <a:normAutofit fontScale="92500" lnSpcReduction="10000"/>
          </a:bodyPr>
          <a:lstStyle/>
          <a:p>
            <a:pPr>
              <a:spcAft>
                <a:spcPts val="600"/>
              </a:spcAft>
              <a:buFont typeface="Wingdings" pitchFamily="2" charset="2"/>
              <a:buNone/>
            </a:pPr>
            <a:r>
              <a:rPr lang="en-US" altLang="en-US" sz="2000" dirty="0"/>
              <a:t>The NARA fire of 1973 consumed the following:</a:t>
            </a:r>
          </a:p>
        </p:txBody>
      </p:sp>
      <p:sp>
        <p:nvSpPr>
          <p:cNvPr id="2" name="Slide Number Placeholder 1">
            <a:extLst>
              <a:ext uri="{FF2B5EF4-FFF2-40B4-BE49-F238E27FC236}">
                <a16:creationId xmlns:a16="http://schemas.microsoft.com/office/drawing/2014/main" id="{28BE5F45-CE4F-4FCA-9BEB-D025A4EE12FE}"/>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14</a:t>
            </a:fld>
            <a:endParaRPr lang="en-US" sz="1400" dirty="0"/>
          </a:p>
        </p:txBody>
      </p:sp>
      <p:sp>
        <p:nvSpPr>
          <p:cNvPr id="3" name="TextBox 2">
            <a:extLst>
              <a:ext uri="{FF2B5EF4-FFF2-40B4-BE49-F238E27FC236}">
                <a16:creationId xmlns:a16="http://schemas.microsoft.com/office/drawing/2014/main" id="{E7152E42-52A6-49FE-8916-05BA4860B588}"/>
              </a:ext>
            </a:extLst>
          </p:cNvPr>
          <p:cNvSpPr txBox="1"/>
          <p:nvPr>
            <p:custDataLst>
              <p:tags r:id="rId4"/>
            </p:custDataLst>
          </p:nvPr>
        </p:nvSpPr>
        <p:spPr>
          <a:xfrm>
            <a:off x="457200" y="2599429"/>
            <a:ext cx="8031296" cy="3447098"/>
          </a:xfrm>
          <a:prstGeom prst="rect">
            <a:avLst/>
          </a:prstGeom>
          <a:noFill/>
        </p:spPr>
        <p:txBody>
          <a:bodyPr wrap="square" rtlCol="0">
            <a:spAutoFit/>
          </a:bodyPr>
          <a:lstStyle/>
          <a:p>
            <a:pPr marL="569913" indent="-344488">
              <a:spcAft>
                <a:spcPts val="600"/>
              </a:spcAft>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80% of Army records for Veterans discharged between November 1, 1912 through January 1, 1960</a:t>
            </a:r>
          </a:p>
          <a:p>
            <a:pPr marL="569913" indent="-344488">
              <a:spcAft>
                <a:spcPts val="600"/>
              </a:spcAft>
              <a:buClr>
                <a:schemeClr val="tx1"/>
              </a:buClr>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569913" indent="-344488">
              <a:spcAft>
                <a:spcPts val="600"/>
              </a:spcAft>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75% of Air Force records for Veterans:</a:t>
            </a:r>
          </a:p>
          <a:p>
            <a:pPr marL="1027113" lvl="1" indent="-344488">
              <a:spcAft>
                <a:spcPts val="600"/>
              </a:spcAft>
              <a:buClr>
                <a:schemeClr val="tx1"/>
              </a:buClr>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Discharged between September 25, 1947 through January 1, 1964</a:t>
            </a:r>
          </a:p>
          <a:p>
            <a:pPr marL="1027113" lvl="1" indent="-344488">
              <a:spcAft>
                <a:spcPts val="600"/>
              </a:spcAft>
              <a:buClr>
                <a:schemeClr val="tx1"/>
              </a:buClr>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Had the last name of Hubbard through the end of the alphabet.</a:t>
            </a:r>
          </a:p>
          <a:p>
            <a:pPr marL="225425">
              <a:spcAft>
                <a:spcPts val="600"/>
              </a:spcAft>
              <a:buClr>
                <a:schemeClr val="tx1"/>
              </a:buClr>
            </a:pPr>
            <a:endParaRPr lang="en-US" altLang="en-US" sz="1600" dirty="0">
              <a:latin typeface="Arial" panose="020B0604020202020204" pitchFamily="34" charset="0"/>
              <a:cs typeface="Arial" panose="020B0604020202020204" pitchFamily="34" charset="0"/>
            </a:endParaRPr>
          </a:p>
          <a:p>
            <a:pPr marL="225425">
              <a:spcAft>
                <a:spcPts val="600"/>
              </a:spcAft>
              <a:buClr>
                <a:schemeClr val="tx1"/>
              </a:buClr>
            </a:pPr>
            <a:r>
              <a:rPr lang="en-US" altLang="en-US" sz="2000" dirty="0">
                <a:latin typeface="Arial" panose="020B0604020202020204" pitchFamily="34" charset="0"/>
                <a:cs typeface="Arial" panose="020B0604020202020204" pitchFamily="34" charset="0"/>
              </a:rPr>
              <a:t>If a Veteran falls into one of these categories, ensure development to the Veteran for NA Form 13055 has been completed prior to denial.</a:t>
            </a:r>
          </a:p>
        </p:txBody>
      </p:sp>
    </p:spTree>
    <p:extLst>
      <p:ext uri="{BB962C8B-B14F-4D97-AF65-F5344CB8AC3E}">
        <p14:creationId xmlns:p14="http://schemas.microsoft.com/office/powerpoint/2010/main" val="364123246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latin typeface="Arial" panose="020B0604020202020204" pitchFamily="34" charset="0"/>
              </a:rPr>
              <a:t>National Guard and Reservist Service Records</a:t>
            </a:r>
          </a:p>
        </p:txBody>
      </p:sp>
      <p:sp>
        <p:nvSpPr>
          <p:cNvPr id="6148" name="Rectangle 3"/>
          <p:cNvSpPr>
            <a:spLocks noGrp="1" noChangeArrowheads="1"/>
          </p:cNvSpPr>
          <p:nvPr>
            <p:ph idx="1"/>
            <p:custDataLst>
              <p:tags r:id="rId2"/>
            </p:custDataLst>
          </p:nvPr>
        </p:nvSpPr>
        <p:spPr>
          <a:xfrm>
            <a:off x="457200" y="2057400"/>
            <a:ext cx="8229600" cy="2258961"/>
          </a:xfrm>
          <a:prstGeom prst="rect">
            <a:avLst/>
          </a:prstGeom>
        </p:spPr>
        <p:txBody>
          <a:bodyPr>
            <a:noAutofit/>
          </a:bodyPr>
          <a:lstStyle/>
          <a:p>
            <a:pPr>
              <a:spcAft>
                <a:spcPts val="600"/>
              </a:spcAft>
              <a:buClr>
                <a:schemeClr val="tx1"/>
              </a:buClr>
            </a:pPr>
            <a:r>
              <a:rPr lang="en-US" altLang="en-US" sz="2000" dirty="0">
                <a:cs typeface="Arial" charset="0"/>
              </a:rPr>
              <a:t>Items to consider when determining where to send a request for  NG/Reserve records: </a:t>
            </a:r>
          </a:p>
          <a:p>
            <a:pPr marL="285750" indent="-285750">
              <a:spcAft>
                <a:spcPts val="600"/>
              </a:spcAft>
              <a:buClr>
                <a:schemeClr val="tx1"/>
              </a:buClr>
              <a:buFont typeface="Arial" panose="020B0604020202020204" pitchFamily="34" charset="0"/>
              <a:buChar char="•"/>
            </a:pPr>
            <a:r>
              <a:rPr lang="en-US" altLang="en-US" sz="2000" dirty="0">
                <a:cs typeface="Arial" charset="0"/>
              </a:rPr>
              <a:t>Does a service obligation exist at the time VBA is making the request for records?</a:t>
            </a:r>
          </a:p>
          <a:p>
            <a:pPr marL="285750" indent="-285750">
              <a:spcAft>
                <a:spcPts val="600"/>
              </a:spcAft>
              <a:buClr>
                <a:schemeClr val="tx1"/>
              </a:buClr>
              <a:buFont typeface="Arial" panose="020B0604020202020204" pitchFamily="34" charset="0"/>
              <a:buChar char="•"/>
            </a:pPr>
            <a:r>
              <a:rPr lang="en-US" altLang="en-US" sz="2000" dirty="0">
                <a:cs typeface="Arial" charset="0"/>
              </a:rPr>
              <a:t>If the Veteran has prior active duty, was there a complete break in service between active duty and NG/Reserve entry?</a:t>
            </a:r>
          </a:p>
        </p:txBody>
      </p:sp>
      <p:sp>
        <p:nvSpPr>
          <p:cNvPr id="2" name="Slide Number Placeholder 1">
            <a:extLst>
              <a:ext uri="{FF2B5EF4-FFF2-40B4-BE49-F238E27FC236}">
                <a16:creationId xmlns:a16="http://schemas.microsoft.com/office/drawing/2014/main" id="{998D7A91-6F27-469C-82B1-BAB2B7E9BAFC}"/>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15</a:t>
            </a:fld>
            <a:endParaRPr lang="en-US" sz="1400" dirty="0"/>
          </a:p>
        </p:txBody>
      </p:sp>
      <p:sp>
        <p:nvSpPr>
          <p:cNvPr id="3" name="TextBox 2">
            <a:extLst>
              <a:ext uri="{FF2B5EF4-FFF2-40B4-BE49-F238E27FC236}">
                <a16:creationId xmlns:a16="http://schemas.microsoft.com/office/drawing/2014/main" id="{E3CC4B42-E71D-4166-9C07-03E48861CCD4}"/>
              </a:ext>
            </a:extLst>
          </p:cNvPr>
          <p:cNvSpPr txBox="1"/>
          <p:nvPr>
            <p:custDataLst>
              <p:tags r:id="rId4"/>
            </p:custDataLst>
          </p:nvPr>
        </p:nvSpPr>
        <p:spPr>
          <a:xfrm>
            <a:off x="457200" y="4531102"/>
            <a:ext cx="8075364" cy="400110"/>
          </a:xfrm>
          <a:prstGeom prst="rect">
            <a:avLst/>
          </a:prstGeom>
          <a:noFill/>
        </p:spPr>
        <p:txBody>
          <a:bodyPr wrap="square" rtlCol="0">
            <a:spAutoFit/>
          </a:bodyPr>
          <a:lstStyle/>
          <a:p>
            <a:pPr>
              <a:spcAft>
                <a:spcPts val="600"/>
              </a:spcAft>
              <a:buClr>
                <a:srgbClr val="1D3275"/>
              </a:buClr>
              <a:buNone/>
            </a:pPr>
            <a:r>
              <a:rPr lang="en-US" altLang="en-US" sz="2000" dirty="0">
                <a:cs typeface="Arial" charset="0"/>
              </a:rPr>
              <a:t>Open and review M21-1 III.iii.2.B.3.b for development procedures.</a:t>
            </a:r>
          </a:p>
        </p:txBody>
      </p:sp>
    </p:spTree>
    <p:extLst>
      <p:ext uri="{BB962C8B-B14F-4D97-AF65-F5344CB8AC3E}">
        <p14:creationId xmlns:p14="http://schemas.microsoft.com/office/powerpoint/2010/main" val="385610767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latin typeface="Arial" panose="020B0604020202020204" pitchFamily="34" charset="0"/>
              </a:rPr>
              <a:t>Records from Military Academies</a:t>
            </a:r>
          </a:p>
        </p:txBody>
      </p:sp>
      <p:sp>
        <p:nvSpPr>
          <p:cNvPr id="2" name="Slide Number Placeholder 1">
            <a:extLst>
              <a:ext uri="{FF2B5EF4-FFF2-40B4-BE49-F238E27FC236}">
                <a16:creationId xmlns:a16="http://schemas.microsoft.com/office/drawing/2014/main" id="{312328CC-90EF-405E-8C8D-82DCC6A06747}"/>
              </a:ext>
            </a:extLst>
          </p:cNvPr>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16</a:t>
            </a:fld>
            <a:endParaRPr lang="en-US" sz="1400" dirty="0"/>
          </a:p>
        </p:txBody>
      </p:sp>
      <p:sp>
        <p:nvSpPr>
          <p:cNvPr id="3" name="TextBox 2">
            <a:extLst>
              <a:ext uri="{FF2B5EF4-FFF2-40B4-BE49-F238E27FC236}">
                <a16:creationId xmlns:a16="http://schemas.microsoft.com/office/drawing/2014/main" id="{850B0C38-294A-4D63-8AC8-BF92DC2736C4}"/>
              </a:ext>
            </a:extLst>
          </p:cNvPr>
          <p:cNvSpPr txBox="1"/>
          <p:nvPr>
            <p:custDataLst>
              <p:tags r:id="rId3"/>
            </p:custDataLst>
          </p:nvPr>
        </p:nvSpPr>
        <p:spPr>
          <a:xfrm>
            <a:off x="550843" y="2497976"/>
            <a:ext cx="8042314" cy="1862048"/>
          </a:xfrm>
          <a:prstGeom prst="rect">
            <a:avLst/>
          </a:prstGeom>
          <a:noFill/>
        </p:spPr>
        <p:txBody>
          <a:bodyPr wrap="square" rtlCol="0">
            <a:spAutoFit/>
          </a:bodyPr>
          <a:lstStyle/>
          <a:p>
            <a:pPr marL="628650" indent="-284163">
              <a:spcAft>
                <a:spcPts val="600"/>
              </a:spcAft>
              <a:buClr>
                <a:schemeClr val="tx1"/>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Service records for time as a cadet are maintained by the military academy</a:t>
            </a:r>
          </a:p>
          <a:p>
            <a:pPr marL="628650" indent="-284163">
              <a:spcAft>
                <a:spcPts val="600"/>
              </a:spcAft>
              <a:buClr>
                <a:schemeClr val="tx1"/>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Not part of STRs or OMPF</a:t>
            </a:r>
          </a:p>
          <a:p>
            <a:pPr marL="628650" indent="-284163">
              <a:spcAft>
                <a:spcPts val="600"/>
              </a:spcAft>
              <a:buClr>
                <a:schemeClr val="tx1"/>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Requested via letter directly to the applicable military academy</a:t>
            </a:r>
          </a:p>
          <a:p>
            <a:pPr marL="628650" indent="-284163">
              <a:spcAft>
                <a:spcPts val="600"/>
              </a:spcAft>
              <a:buClr>
                <a:schemeClr val="tx1"/>
              </a:buClr>
              <a:buFont typeface="Arial" panose="020B0604020202020204" pitchFamily="34" charset="0"/>
              <a:buChar char="•"/>
              <a:defRPr/>
            </a:pPr>
            <a:r>
              <a:rPr lang="en-US" sz="2000" dirty="0">
                <a:cs typeface="Times New Roman" panose="02020603050405020304" pitchFamily="18" charset="0"/>
              </a:rPr>
              <a:t>Addresses located in M21-1 III.iii.2.E.6.d</a:t>
            </a:r>
          </a:p>
        </p:txBody>
      </p:sp>
    </p:spTree>
    <p:extLst>
      <p:ext uri="{BB962C8B-B14F-4D97-AF65-F5344CB8AC3E}">
        <p14:creationId xmlns:p14="http://schemas.microsoft.com/office/powerpoint/2010/main" val="293041002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latin typeface="Arial" panose="020B0604020202020204" pitchFamily="34" charset="0"/>
              </a:rPr>
              <a:t>VA Medical Records</a:t>
            </a:r>
          </a:p>
        </p:txBody>
      </p:sp>
      <p:sp>
        <p:nvSpPr>
          <p:cNvPr id="6" name="Content Placeholder 5"/>
          <p:cNvSpPr>
            <a:spLocks noGrp="1"/>
          </p:cNvSpPr>
          <p:nvPr>
            <p:ph idx="1"/>
            <p:custDataLst>
              <p:tags r:id="rId2"/>
            </p:custDataLst>
          </p:nvPr>
        </p:nvSpPr>
        <p:spPr>
          <a:xfrm>
            <a:off x="468086" y="1635017"/>
            <a:ext cx="8207829" cy="3587965"/>
          </a:xfrm>
        </p:spPr>
        <p:txBody>
          <a:bodyPr>
            <a:normAutofit/>
          </a:bodyPr>
          <a:lstStyle/>
          <a:p>
            <a:pPr marL="285750" indent="-285750">
              <a:spcAft>
                <a:spcPts val="600"/>
              </a:spcAft>
              <a:buClr>
                <a:schemeClr val="tx1"/>
              </a:buClr>
              <a:buFont typeface="Arial" panose="020B0604020202020204" pitchFamily="34" charset="0"/>
              <a:buChar char="•"/>
            </a:pPr>
            <a:r>
              <a:rPr lang="en-US" altLang="en-US" sz="2000" dirty="0"/>
              <a:t>Documents within this category contain:</a:t>
            </a:r>
          </a:p>
          <a:p>
            <a:pPr marL="575072" lvl="1" indent="-285750">
              <a:spcAft>
                <a:spcPts val="600"/>
              </a:spcAft>
              <a:buClr>
                <a:schemeClr val="tx1"/>
              </a:buClr>
            </a:pPr>
            <a:r>
              <a:rPr lang="en-US" altLang="en-US" sz="1650" dirty="0"/>
              <a:t>Inpatient and outpatient treatment received</a:t>
            </a:r>
          </a:p>
          <a:p>
            <a:pPr marL="719733" lvl="2" indent="-285750">
              <a:spcAft>
                <a:spcPts val="600"/>
              </a:spcAft>
              <a:buClr>
                <a:schemeClr val="tx1"/>
              </a:buClr>
            </a:pPr>
            <a:r>
              <a:rPr lang="en-US" altLang="en-US" sz="1500" dirty="0"/>
              <a:t>At a Veterans Health Administration facility, or</a:t>
            </a:r>
          </a:p>
          <a:p>
            <a:pPr marL="719733" lvl="2" indent="-285750">
              <a:spcAft>
                <a:spcPts val="600"/>
              </a:spcAft>
              <a:buClr>
                <a:schemeClr val="tx1"/>
              </a:buClr>
            </a:pPr>
            <a:r>
              <a:rPr lang="en-US" altLang="en-US" sz="1500" dirty="0"/>
              <a:t>By a contractor under the </a:t>
            </a:r>
            <a:r>
              <a:rPr lang="en-US" altLang="en-US" sz="1500" b="1" dirty="0"/>
              <a:t>Veteran’s Choice Program</a:t>
            </a:r>
            <a:r>
              <a:rPr lang="en-US" altLang="en-US" sz="1500" dirty="0"/>
              <a:t>, and</a:t>
            </a:r>
          </a:p>
          <a:p>
            <a:pPr marL="575072" lvl="1" indent="-285750">
              <a:spcAft>
                <a:spcPts val="600"/>
              </a:spcAft>
              <a:buClr>
                <a:schemeClr val="tx1"/>
              </a:buClr>
            </a:pPr>
            <a:r>
              <a:rPr lang="en-US" altLang="en-US" sz="1650" dirty="0"/>
              <a:t>Vet Center records (VA Form 21-4142 required)</a:t>
            </a:r>
          </a:p>
          <a:p>
            <a:pPr marL="285750" indent="-285750">
              <a:spcAft>
                <a:spcPts val="600"/>
              </a:spcAft>
              <a:buClr>
                <a:schemeClr val="tx1"/>
              </a:buClr>
              <a:buFont typeface="Arial" panose="020B0604020202020204" pitchFamily="34" charset="0"/>
              <a:buChar char="•"/>
            </a:pPr>
            <a:r>
              <a:rPr lang="en-US" altLang="en-US" sz="1800" dirty="0"/>
              <a:t>ROs must attempt to obtain the records a Veteran identifies, unless the RO concludes that it is reasonably certain the records do not exist</a:t>
            </a:r>
          </a:p>
          <a:p>
            <a:pPr marL="285750" indent="-285750">
              <a:spcAft>
                <a:spcPts val="600"/>
              </a:spcAft>
              <a:buClr>
                <a:schemeClr val="tx1"/>
              </a:buClr>
              <a:buFont typeface="Arial" panose="020B0604020202020204" pitchFamily="34" charset="0"/>
              <a:buChar char="•"/>
            </a:pPr>
            <a:r>
              <a:rPr lang="en-US" altLang="en-US" sz="1800" dirty="0"/>
              <a:t>If no records identified by the Veteran, ROs must conduct an </a:t>
            </a:r>
            <a:r>
              <a:rPr lang="en-US" altLang="en-US" sz="1800" b="1" dirty="0"/>
              <a:t>enterprise search </a:t>
            </a:r>
            <a:r>
              <a:rPr lang="en-US" altLang="en-US" sz="1800" dirty="0"/>
              <a:t>via CAPRI</a:t>
            </a:r>
          </a:p>
        </p:txBody>
      </p:sp>
      <p:sp>
        <p:nvSpPr>
          <p:cNvPr id="2" name="Slide Number Placeholder 1">
            <a:extLst>
              <a:ext uri="{FF2B5EF4-FFF2-40B4-BE49-F238E27FC236}">
                <a16:creationId xmlns:a16="http://schemas.microsoft.com/office/drawing/2014/main" id="{84C97430-B88B-47FE-96C5-2D8857D44FC6}"/>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17</a:t>
            </a:fld>
            <a:endParaRPr lang="en-US" dirty="0"/>
          </a:p>
        </p:txBody>
      </p:sp>
    </p:spTree>
    <p:extLst>
      <p:ext uri="{BB962C8B-B14F-4D97-AF65-F5344CB8AC3E}">
        <p14:creationId xmlns:p14="http://schemas.microsoft.com/office/powerpoint/2010/main" val="208349135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latin typeface="Arial" panose="020B0604020202020204" pitchFamily="34" charset="0"/>
              </a:rPr>
              <a:t>Retrieving VA Medical Records</a:t>
            </a:r>
          </a:p>
        </p:txBody>
      </p:sp>
      <p:sp>
        <p:nvSpPr>
          <p:cNvPr id="6148" name="Rectangle 3"/>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marL="342900" indent="-342900">
              <a:spcAft>
                <a:spcPts val="600"/>
              </a:spcAft>
              <a:buFont typeface="Arial" panose="020B0604020202020204" pitchFamily="34" charset="0"/>
              <a:buChar char="•"/>
              <a:defRPr/>
            </a:pPr>
            <a:r>
              <a:rPr lang="en-US" sz="2000" dirty="0"/>
              <a:t>Compensation and Pension Records Interface (CAPRI)</a:t>
            </a:r>
          </a:p>
          <a:p>
            <a:pPr marL="632222" lvl="1" indent="-342900">
              <a:spcAft>
                <a:spcPts val="600"/>
              </a:spcAft>
              <a:defRPr/>
            </a:pPr>
            <a:r>
              <a:rPr lang="en-US" sz="1850" dirty="0"/>
              <a:t>Computer system that provides the primary link to VHA records</a:t>
            </a:r>
          </a:p>
          <a:p>
            <a:pPr marL="342900" indent="-342900">
              <a:spcAft>
                <a:spcPts val="600"/>
              </a:spcAft>
              <a:buFont typeface="Arial" panose="020B0604020202020204" pitchFamily="34" charset="0"/>
              <a:buChar char="•"/>
              <a:defRPr/>
            </a:pPr>
            <a:r>
              <a:rPr lang="en-US" sz="2000" dirty="0"/>
              <a:t>AWIV Viewer</a:t>
            </a:r>
          </a:p>
          <a:p>
            <a:pPr marL="632222" lvl="1" indent="-342900">
              <a:spcAft>
                <a:spcPts val="600"/>
              </a:spcAft>
              <a:defRPr/>
            </a:pPr>
            <a:r>
              <a:rPr lang="en-US" sz="1850" dirty="0"/>
              <a:t>Web-based portal that provides access to records obtained via Veteran’s Choice Program;</a:t>
            </a:r>
          </a:p>
          <a:p>
            <a:pPr marL="632222" lvl="1" indent="-342900">
              <a:spcAft>
                <a:spcPts val="600"/>
              </a:spcAft>
              <a:defRPr/>
            </a:pPr>
            <a:r>
              <a:rPr lang="en-US" sz="1850" dirty="0"/>
              <a:t>Use CAPRI log-in credentials to access AWIV</a:t>
            </a:r>
          </a:p>
          <a:p>
            <a:pPr marL="342900" indent="-342900">
              <a:spcAft>
                <a:spcPts val="600"/>
              </a:spcAft>
              <a:buFont typeface="Arial" panose="020B0604020202020204" pitchFamily="34" charset="0"/>
              <a:buChar char="•"/>
              <a:defRPr/>
            </a:pPr>
            <a:r>
              <a:rPr lang="en-US" sz="2000" dirty="0"/>
              <a:t>Non-electronic records &amp; 10-7131 requests</a:t>
            </a:r>
          </a:p>
          <a:p>
            <a:pPr marL="342900" indent="-342900">
              <a:spcAft>
                <a:spcPts val="600"/>
              </a:spcAft>
              <a:buFont typeface="Arial" panose="020B0604020202020204" pitchFamily="34" charset="0"/>
              <a:buChar char="•"/>
              <a:defRPr/>
            </a:pPr>
            <a:r>
              <a:rPr lang="en-US" sz="2000" dirty="0"/>
              <a:t>Final review of CAPRI and JLV and upload pertinent records into eFolder is the responsibility of the RVSR per M21-1 III.iii.1.C.2.d.</a:t>
            </a:r>
          </a:p>
          <a:p>
            <a:pPr marL="342900" indent="-342900">
              <a:spcAft>
                <a:spcPts val="600"/>
              </a:spcAft>
              <a:buFont typeface="Arial" panose="020B0604020202020204" pitchFamily="34" charset="0"/>
              <a:buChar char="•"/>
              <a:defRPr/>
            </a:pPr>
            <a:r>
              <a:rPr lang="en-US" sz="2000" dirty="0"/>
              <a:t>When VAMC records are unavailable, this is documented on a VA Form 27-0820.</a:t>
            </a:r>
          </a:p>
        </p:txBody>
      </p:sp>
      <p:sp>
        <p:nvSpPr>
          <p:cNvPr id="2" name="Slide Number Placeholder 1">
            <a:extLst>
              <a:ext uri="{FF2B5EF4-FFF2-40B4-BE49-F238E27FC236}">
                <a16:creationId xmlns:a16="http://schemas.microsoft.com/office/drawing/2014/main" id="{09D70108-9AE1-4D15-AA9E-F7AAB7792F84}"/>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18</a:t>
            </a:fld>
            <a:endParaRPr lang="en-US" dirty="0"/>
          </a:p>
        </p:txBody>
      </p:sp>
    </p:spTree>
    <p:extLst>
      <p:ext uri="{BB962C8B-B14F-4D97-AF65-F5344CB8AC3E}">
        <p14:creationId xmlns:p14="http://schemas.microsoft.com/office/powerpoint/2010/main" val="97355895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latin typeface="Arial" panose="020B0604020202020204" pitchFamily="34" charset="0"/>
              </a:rPr>
              <a:t>Whiteboard Question</a:t>
            </a:r>
          </a:p>
        </p:txBody>
      </p:sp>
      <p:sp>
        <p:nvSpPr>
          <p:cNvPr id="6148" name="Rectangle 3"/>
          <p:cNvSpPr>
            <a:spLocks noGrp="1" noChangeArrowheads="1"/>
          </p:cNvSpPr>
          <p:nvPr>
            <p:ph idx="1"/>
            <p:custDataLst>
              <p:tags r:id="rId2"/>
            </p:custDataLst>
          </p:nvPr>
        </p:nvSpPr>
        <p:spPr>
          <a:xfrm>
            <a:off x="457200" y="2057400"/>
            <a:ext cx="8229600" cy="3916363"/>
          </a:xfrm>
          <a:prstGeom prst="rect">
            <a:avLst/>
          </a:prstGeom>
        </p:spPr>
        <p:txBody>
          <a:bodyPr/>
          <a:lstStyle/>
          <a:p>
            <a:pPr eaLnBrk="1" hangingPunct="1">
              <a:spcBef>
                <a:spcPct val="0"/>
              </a:spcBef>
              <a:buClrTx/>
              <a:buFontTx/>
              <a:buNone/>
              <a:defRPr/>
            </a:pPr>
            <a:endParaRPr lang="en-US" altLang="en-US" dirty="0">
              <a:solidFill>
                <a:schemeClr val="accent6">
                  <a:lumMod val="75000"/>
                </a:schemeClr>
              </a:solidFill>
            </a:endParaRPr>
          </a:p>
          <a:p>
            <a:pPr marL="225425" indent="-225425" eaLnBrk="1" hangingPunct="1">
              <a:spcBef>
                <a:spcPct val="0"/>
              </a:spcBef>
              <a:spcAft>
                <a:spcPts val="600"/>
              </a:spcAft>
              <a:buClrTx/>
              <a:buFontTx/>
              <a:buNone/>
              <a:defRPr/>
            </a:pPr>
            <a:r>
              <a:rPr lang="en-US" altLang="en-US" sz="2000" dirty="0"/>
              <a:t>Which application affords VBA personnel access to VHA treatment data?</a:t>
            </a:r>
          </a:p>
        </p:txBody>
      </p:sp>
      <p:sp>
        <p:nvSpPr>
          <p:cNvPr id="2" name="Slide Number Placeholder 1">
            <a:extLst>
              <a:ext uri="{FF2B5EF4-FFF2-40B4-BE49-F238E27FC236}">
                <a16:creationId xmlns:a16="http://schemas.microsoft.com/office/drawing/2014/main" id="{C856507B-D6FC-4CEB-AF52-6E1F27067EFD}"/>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19</a:t>
            </a:fld>
            <a:endParaRPr lang="en-US" dirty="0"/>
          </a:p>
        </p:txBody>
      </p:sp>
    </p:spTree>
    <p:extLst>
      <p:ext uri="{BB962C8B-B14F-4D97-AF65-F5344CB8AC3E}">
        <p14:creationId xmlns:p14="http://schemas.microsoft.com/office/powerpoint/2010/main" val="239372359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latin typeface="Arial" panose="020B0604020202020204" pitchFamily="34" charset="0"/>
              </a:rPr>
              <a:t>Lesson Objectives</a:t>
            </a:r>
          </a:p>
        </p:txBody>
      </p:sp>
      <p:sp>
        <p:nvSpPr>
          <p:cNvPr id="4100" name="Rectangle 6"/>
          <p:cNvSpPr>
            <a:spLocks noGrp="1" noChangeArrowheads="1"/>
          </p:cNvSpPr>
          <p:nvPr>
            <p:ph idx="1"/>
            <p:custDataLst>
              <p:tags r:id="rId2"/>
            </p:custDataLst>
          </p:nvPr>
        </p:nvSpPr>
        <p:spPr>
          <a:xfrm>
            <a:off x="457200" y="2057400"/>
            <a:ext cx="8229600" cy="3916363"/>
          </a:xfrm>
        </p:spPr>
        <p:txBody>
          <a:bodyPr/>
          <a:lstStyle/>
          <a:p>
            <a:pPr>
              <a:spcAft>
                <a:spcPts val="600"/>
              </a:spcAft>
              <a:buClr>
                <a:srgbClr val="1D3275"/>
              </a:buClr>
              <a:defRPr/>
            </a:pPr>
            <a:r>
              <a:rPr lang="en-US" sz="2000" dirty="0"/>
              <a:t>Upon completion of this instructor-led lesson and review of handout, the RVSR will be able to:</a:t>
            </a:r>
          </a:p>
          <a:p>
            <a:pPr marL="342900" indent="-342900">
              <a:spcAft>
                <a:spcPts val="600"/>
              </a:spcAft>
              <a:buClr>
                <a:srgbClr val="1D3275"/>
              </a:buClr>
              <a:buFont typeface="Arial" panose="020B0604020202020204" pitchFamily="34" charset="0"/>
              <a:buChar char="•"/>
              <a:defRPr/>
            </a:pPr>
            <a:r>
              <a:rPr lang="en-US" sz="2000" dirty="0"/>
              <a:t>Identify a record as a Federal or non-Federal record and understand the different development procedures for each category</a:t>
            </a:r>
          </a:p>
          <a:p>
            <a:pPr marL="342900" indent="-342900">
              <a:spcAft>
                <a:spcPts val="600"/>
              </a:spcAft>
              <a:buClr>
                <a:srgbClr val="1D3275"/>
              </a:buClr>
              <a:buFont typeface="Arial" panose="020B0604020202020204" pitchFamily="34" charset="0"/>
              <a:buChar char="•"/>
              <a:defRPr/>
            </a:pPr>
            <a:r>
              <a:rPr lang="en-US" sz="2000" dirty="0"/>
              <a:t>Distinguish where a Veteran’s service records are stored based on branch and period of service</a:t>
            </a:r>
          </a:p>
          <a:p>
            <a:pPr marL="342900" indent="-342900">
              <a:spcAft>
                <a:spcPts val="600"/>
              </a:spcAft>
              <a:buClr>
                <a:srgbClr val="1D3275"/>
              </a:buClr>
              <a:buFont typeface="Arial" panose="020B0604020202020204" pitchFamily="34" charset="0"/>
              <a:buChar char="•"/>
              <a:defRPr/>
            </a:pPr>
            <a:r>
              <a:rPr lang="en-US" sz="2000" dirty="0"/>
              <a:t>Determine procedures for requesting service records based on storage location</a:t>
            </a:r>
          </a:p>
          <a:p>
            <a:pPr marL="342900" indent="-342900">
              <a:spcAft>
                <a:spcPts val="600"/>
              </a:spcAft>
              <a:buClr>
                <a:srgbClr val="1D3275"/>
              </a:buClr>
              <a:buFont typeface="Arial" panose="020B0604020202020204" pitchFamily="34" charset="0"/>
              <a:buChar char="•"/>
              <a:defRPr/>
            </a:pPr>
            <a:r>
              <a:rPr lang="en-US" sz="2000" dirty="0"/>
              <a:t>Demonstrate proper documentation of evidence requested by VA but not received within the rating decision evidence list</a:t>
            </a:r>
          </a:p>
        </p:txBody>
      </p:sp>
      <p:sp>
        <p:nvSpPr>
          <p:cNvPr id="2" name="Slide Number Placeholder 1">
            <a:extLst>
              <a:ext uri="{FF2B5EF4-FFF2-40B4-BE49-F238E27FC236}">
                <a16:creationId xmlns:a16="http://schemas.microsoft.com/office/drawing/2014/main" id="{F98CCE11-6488-4368-A616-EE25D1C8F9EA}"/>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a:t>
            </a:fld>
            <a:endParaRPr lang="en-US" sz="1400" dirty="0"/>
          </a:p>
        </p:txBody>
      </p:sp>
    </p:spTree>
    <p:extLst>
      <p:ext uri="{BB962C8B-B14F-4D97-AF65-F5344CB8AC3E}">
        <p14:creationId xmlns:p14="http://schemas.microsoft.com/office/powerpoint/2010/main" val="330178723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latin typeface="Arial" panose="020B0604020202020204" pitchFamily="34" charset="0"/>
              </a:rPr>
              <a:t>VA Request for Records from Social Security Administration (SSA)</a:t>
            </a:r>
          </a:p>
        </p:txBody>
      </p:sp>
      <p:sp>
        <p:nvSpPr>
          <p:cNvPr id="6148" name="Rectangle 3"/>
          <p:cNvSpPr>
            <a:spLocks noGrp="1" noChangeArrowheads="1"/>
          </p:cNvSpPr>
          <p:nvPr>
            <p:ph idx="1"/>
            <p:custDataLst>
              <p:tags r:id="rId2"/>
            </p:custDataLst>
          </p:nvPr>
        </p:nvSpPr>
        <p:spPr>
          <a:xfrm>
            <a:off x="457200" y="1946714"/>
            <a:ext cx="8229600" cy="4541172"/>
          </a:xfrm>
          <a:prstGeom prst="rect">
            <a:avLst/>
          </a:prstGeom>
        </p:spPr>
        <p:txBody>
          <a:bodyPr>
            <a:normAutofit/>
          </a:bodyPr>
          <a:lstStyle/>
          <a:p>
            <a:pPr marL="342900" indent="-342900">
              <a:spcAft>
                <a:spcPts val="600"/>
              </a:spcAft>
              <a:buFont typeface="Arial" panose="020B0604020202020204" pitchFamily="34" charset="0"/>
              <a:buChar char="•"/>
              <a:defRPr/>
            </a:pPr>
            <a:endParaRPr lang="en-US" sz="2000" dirty="0"/>
          </a:p>
          <a:p>
            <a:pPr marL="342900" indent="-342900">
              <a:spcAft>
                <a:spcPts val="600"/>
              </a:spcAft>
              <a:buFont typeface="Arial" panose="020B0604020202020204" pitchFamily="34" charset="0"/>
              <a:buChar char="•"/>
              <a:defRPr/>
            </a:pPr>
            <a:endParaRPr lang="en-US" sz="2000" dirty="0"/>
          </a:p>
          <a:p>
            <a:pPr>
              <a:spcAft>
                <a:spcPts val="600"/>
              </a:spcAft>
              <a:defRPr/>
            </a:pPr>
            <a:endParaRPr lang="en-US" sz="2000" dirty="0"/>
          </a:p>
          <a:p>
            <a:pPr marL="342900" indent="-342900">
              <a:spcAft>
                <a:spcPts val="600"/>
              </a:spcAft>
              <a:buFont typeface="Arial" panose="020B0604020202020204" pitchFamily="34" charset="0"/>
              <a:buChar char="•"/>
              <a:defRPr/>
            </a:pPr>
            <a:endParaRPr lang="en-US" sz="2000" dirty="0"/>
          </a:p>
          <a:p>
            <a:pPr marL="342900" indent="-342900">
              <a:spcAft>
                <a:spcPts val="600"/>
              </a:spcAft>
              <a:buFont typeface="Arial" panose="020B0604020202020204" pitchFamily="34" charset="0"/>
              <a:buChar char="•"/>
              <a:defRPr/>
            </a:pPr>
            <a:endParaRPr lang="en-US" sz="2000" dirty="0"/>
          </a:p>
          <a:p>
            <a:pPr marL="342900" indent="-342900">
              <a:spcAft>
                <a:spcPts val="600"/>
              </a:spcAft>
              <a:buFont typeface="Arial" panose="020B0604020202020204" pitchFamily="34" charset="0"/>
              <a:buChar char="•"/>
              <a:defRPr/>
            </a:pPr>
            <a:endParaRPr lang="en-US" sz="2000" dirty="0"/>
          </a:p>
          <a:p>
            <a:pPr marL="342900" indent="-342900">
              <a:spcAft>
                <a:spcPts val="600"/>
              </a:spcAft>
              <a:buFont typeface="Arial" panose="020B0604020202020204" pitchFamily="34" charset="0"/>
              <a:buChar char="•"/>
              <a:defRPr/>
            </a:pPr>
            <a:r>
              <a:rPr lang="en-US" sz="2000" dirty="0"/>
              <a:t>Requests are submitted through Social Security Administration-Government-to-Government Service Online (SSA-GSO), a web-based interface that SSA owns and operates</a:t>
            </a:r>
          </a:p>
          <a:p>
            <a:pPr>
              <a:spcAft>
                <a:spcPts val="600"/>
              </a:spcAft>
              <a:defRPr/>
            </a:pPr>
            <a:endParaRPr lang="en-US" sz="600" dirty="0"/>
          </a:p>
          <a:p>
            <a:pPr marL="285750" indent="-285750">
              <a:spcAft>
                <a:spcPts val="600"/>
              </a:spcAft>
              <a:buFont typeface="Arial" panose="020B0604020202020204" pitchFamily="34" charset="0"/>
              <a:buChar char="•"/>
              <a:defRPr/>
            </a:pPr>
            <a:r>
              <a:rPr lang="en-US" sz="1800" dirty="0"/>
              <a:t>Each RO has designated users of this portal who initiate the requests</a:t>
            </a:r>
          </a:p>
          <a:p>
            <a:pPr>
              <a:spcAft>
                <a:spcPts val="600"/>
              </a:spcAft>
              <a:defRPr/>
            </a:pPr>
            <a:endParaRPr lang="en-US" sz="2000" dirty="0"/>
          </a:p>
        </p:txBody>
      </p:sp>
      <p:sp>
        <p:nvSpPr>
          <p:cNvPr id="2" name="Slide Number Placeholder 1">
            <a:extLst>
              <a:ext uri="{FF2B5EF4-FFF2-40B4-BE49-F238E27FC236}">
                <a16:creationId xmlns:a16="http://schemas.microsoft.com/office/drawing/2014/main" id="{A203DA12-385F-4D17-88F5-71FB71F29F0A}"/>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20</a:t>
            </a:fld>
            <a:endParaRPr lang="en-US" dirty="0"/>
          </a:p>
        </p:txBody>
      </p:sp>
      <p:pic>
        <p:nvPicPr>
          <p:cNvPr id="5" name="Picture 4">
            <a:extLst>
              <a:ext uri="{FF2B5EF4-FFF2-40B4-BE49-F238E27FC236}">
                <a16:creationId xmlns:a16="http://schemas.microsoft.com/office/drawing/2014/main" id="{4F4D20AD-61A6-4DCD-8F00-8A496E26D8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803" y="1994586"/>
            <a:ext cx="7380395" cy="1988798"/>
          </a:xfrm>
          <a:prstGeom prst="rect">
            <a:avLst/>
          </a:prstGeom>
        </p:spPr>
      </p:pic>
    </p:spTree>
    <p:extLst>
      <p:ext uri="{BB962C8B-B14F-4D97-AF65-F5344CB8AC3E}">
        <p14:creationId xmlns:p14="http://schemas.microsoft.com/office/powerpoint/2010/main" val="251234006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latin typeface="Arial" panose="020B0604020202020204" pitchFamily="34" charset="0"/>
              </a:rPr>
              <a:t>When Federal Record are Unavailable</a:t>
            </a:r>
          </a:p>
        </p:txBody>
      </p:sp>
      <p:sp>
        <p:nvSpPr>
          <p:cNvPr id="6148" name="Rectangle 3"/>
          <p:cNvSpPr>
            <a:spLocks noGrp="1" noChangeArrowheads="1"/>
          </p:cNvSpPr>
          <p:nvPr>
            <p:ph idx="1"/>
            <p:custDataLst>
              <p:tags r:id="rId2"/>
            </p:custDataLst>
          </p:nvPr>
        </p:nvSpPr>
        <p:spPr>
          <a:xfrm>
            <a:off x="457200" y="2057400"/>
            <a:ext cx="8229600" cy="4357913"/>
          </a:xfrm>
          <a:prstGeom prst="rect">
            <a:avLst/>
          </a:prstGeom>
        </p:spPr>
        <p:txBody>
          <a:bodyPr>
            <a:normAutofit/>
          </a:bodyPr>
          <a:lstStyle/>
          <a:p>
            <a:pPr marL="342900" indent="-342900">
              <a:spcAft>
                <a:spcPts val="600"/>
              </a:spcAft>
              <a:buClr>
                <a:srgbClr val="1D3275"/>
              </a:buClr>
              <a:buFont typeface="Arial" panose="020B0604020202020204" pitchFamily="34" charset="0"/>
              <a:buChar char="•"/>
            </a:pPr>
            <a:r>
              <a:rPr lang="en-US" altLang="en-US" sz="2000" dirty="0">
                <a:cs typeface="Arial" charset="0"/>
              </a:rPr>
              <a:t>Allow 30 days for agency to respond</a:t>
            </a:r>
          </a:p>
          <a:p>
            <a:pPr marL="342900" indent="-342900">
              <a:spcAft>
                <a:spcPts val="600"/>
              </a:spcAft>
              <a:buClr>
                <a:srgbClr val="1D3275"/>
              </a:buClr>
              <a:buFont typeface="Arial" panose="020B0604020202020204" pitchFamily="34" charset="0"/>
              <a:buChar char="•"/>
            </a:pPr>
            <a:r>
              <a:rPr lang="en-US" altLang="en-US" sz="2000" dirty="0">
                <a:cs typeface="Arial" charset="0"/>
              </a:rPr>
              <a:t>Send second request allowing 15 days to respond</a:t>
            </a:r>
          </a:p>
          <a:p>
            <a:pPr marL="342900" indent="-342900">
              <a:spcAft>
                <a:spcPts val="600"/>
              </a:spcAft>
              <a:buClr>
                <a:srgbClr val="1D3275"/>
              </a:buClr>
              <a:buFont typeface="Arial" panose="020B0604020202020204" pitchFamily="34" charset="0"/>
              <a:buChar char="•"/>
            </a:pPr>
            <a:r>
              <a:rPr lang="en-US" altLang="en-US" sz="2000" dirty="0">
                <a:cs typeface="Arial" charset="0"/>
              </a:rPr>
              <a:t>When no response or negative response is received, follow these special procedures:</a:t>
            </a:r>
          </a:p>
          <a:p>
            <a:pPr>
              <a:spcAft>
                <a:spcPts val="600"/>
              </a:spcAft>
              <a:buClr>
                <a:srgbClr val="1D3275"/>
              </a:buClr>
            </a:pPr>
            <a:endParaRPr lang="en-US" altLang="en-US" sz="2000" dirty="0">
              <a:cs typeface="Arial" charset="0"/>
            </a:endParaRPr>
          </a:p>
        </p:txBody>
      </p:sp>
      <p:sp>
        <p:nvSpPr>
          <p:cNvPr id="2" name="Slide Number Placeholder 1">
            <a:extLst>
              <a:ext uri="{FF2B5EF4-FFF2-40B4-BE49-F238E27FC236}">
                <a16:creationId xmlns:a16="http://schemas.microsoft.com/office/drawing/2014/main" id="{EBFEB4ED-EA3B-408D-80DD-7A1E9D8852BB}"/>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21</a:t>
            </a:fld>
            <a:endParaRPr lang="en-US" sz="1400" dirty="0"/>
          </a:p>
        </p:txBody>
      </p:sp>
      <p:pic>
        <p:nvPicPr>
          <p:cNvPr id="6" name="Picture 5">
            <a:extLst>
              <a:ext uri="{FF2B5EF4-FFF2-40B4-BE49-F238E27FC236}">
                <a16:creationId xmlns:a16="http://schemas.microsoft.com/office/drawing/2014/main" id="{F33E58FB-7B6B-44AB-8397-9CD3ED7AAC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0521" y="3637489"/>
            <a:ext cx="7582958" cy="2210108"/>
          </a:xfrm>
          <a:prstGeom prst="rect">
            <a:avLst/>
          </a:prstGeom>
        </p:spPr>
      </p:pic>
    </p:spTree>
    <p:extLst>
      <p:ext uri="{BB962C8B-B14F-4D97-AF65-F5344CB8AC3E}">
        <p14:creationId xmlns:p14="http://schemas.microsoft.com/office/powerpoint/2010/main" val="26769025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latin typeface="Arial" panose="020B0604020202020204" pitchFamily="34" charset="0"/>
              </a:rPr>
              <a:t>Final Notification Letter</a:t>
            </a:r>
          </a:p>
        </p:txBody>
      </p:sp>
      <p:sp>
        <p:nvSpPr>
          <p:cNvPr id="6148" name="Rectangle 3"/>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marL="342900" indent="-342900">
              <a:spcAft>
                <a:spcPts val="600"/>
              </a:spcAft>
              <a:buFont typeface="Arial" panose="020B0604020202020204" pitchFamily="34" charset="0"/>
              <a:buChar char="•"/>
              <a:defRPr/>
            </a:pPr>
            <a:r>
              <a:rPr lang="en-US" sz="2000" dirty="0"/>
              <a:t>Letter is prepared via Letter Creator tool during development cycle</a:t>
            </a:r>
          </a:p>
          <a:p>
            <a:pPr marL="342900" indent="-342900">
              <a:spcAft>
                <a:spcPts val="600"/>
              </a:spcAft>
              <a:buFont typeface="Arial" panose="020B0604020202020204" pitchFamily="34" charset="0"/>
              <a:buChar char="•"/>
              <a:defRPr/>
            </a:pPr>
            <a:r>
              <a:rPr lang="en-US" sz="2000" dirty="0"/>
              <a:t>Advises Veteran of the attempts VA made to request the record(s) that are unavailable</a:t>
            </a:r>
          </a:p>
          <a:p>
            <a:pPr marL="342900" indent="-342900">
              <a:spcAft>
                <a:spcPts val="600"/>
              </a:spcAft>
              <a:buFont typeface="Arial" panose="020B0604020202020204" pitchFamily="34" charset="0"/>
              <a:buChar char="•"/>
              <a:defRPr/>
            </a:pPr>
            <a:r>
              <a:rPr lang="en-US" sz="2000" dirty="0"/>
              <a:t>Requests Veteran to submit any applicable records in his/her possession as soon as possible</a:t>
            </a:r>
          </a:p>
        </p:txBody>
      </p:sp>
      <p:sp>
        <p:nvSpPr>
          <p:cNvPr id="2" name="Slide Number Placeholder 1">
            <a:extLst>
              <a:ext uri="{FF2B5EF4-FFF2-40B4-BE49-F238E27FC236}">
                <a16:creationId xmlns:a16="http://schemas.microsoft.com/office/drawing/2014/main" id="{4320E4A3-332F-469D-A59A-542374190E2B}"/>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22</a:t>
            </a:fld>
            <a:endParaRPr lang="en-US" dirty="0"/>
          </a:p>
        </p:txBody>
      </p:sp>
    </p:spTree>
    <p:extLst>
      <p:ext uri="{BB962C8B-B14F-4D97-AF65-F5344CB8AC3E}">
        <p14:creationId xmlns:p14="http://schemas.microsoft.com/office/powerpoint/2010/main" val="208480399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latin typeface="Arial" panose="020B0604020202020204" pitchFamily="34" charset="0"/>
              </a:rPr>
              <a:t>Non-Federal Records</a:t>
            </a:r>
          </a:p>
        </p:txBody>
      </p:sp>
      <p:sp>
        <p:nvSpPr>
          <p:cNvPr id="6148" name="Rectangle 3"/>
          <p:cNvSpPr>
            <a:spLocks noGrp="1" noChangeArrowheads="1"/>
          </p:cNvSpPr>
          <p:nvPr>
            <p:ph idx="1"/>
            <p:custDataLst>
              <p:tags r:id="rId2"/>
            </p:custDataLst>
          </p:nvPr>
        </p:nvSpPr>
        <p:spPr>
          <a:xfrm>
            <a:off x="457200" y="2057400"/>
            <a:ext cx="8229600" cy="365125"/>
          </a:xfrm>
          <a:prstGeom prst="rect">
            <a:avLst/>
          </a:prstGeom>
        </p:spPr>
        <p:txBody>
          <a:bodyPr>
            <a:normAutofit fontScale="92500" lnSpcReduction="10000"/>
          </a:bodyPr>
          <a:lstStyle/>
          <a:p>
            <a:pPr>
              <a:spcAft>
                <a:spcPts val="600"/>
              </a:spcAft>
              <a:defRPr/>
            </a:pPr>
            <a:r>
              <a:rPr lang="en-US" sz="2000" dirty="0"/>
              <a:t>Examples of non-federal records include, but are not limited to:</a:t>
            </a:r>
          </a:p>
        </p:txBody>
      </p:sp>
      <p:sp>
        <p:nvSpPr>
          <p:cNvPr id="2" name="Slide Number Placeholder 1">
            <a:extLst>
              <a:ext uri="{FF2B5EF4-FFF2-40B4-BE49-F238E27FC236}">
                <a16:creationId xmlns:a16="http://schemas.microsoft.com/office/drawing/2014/main" id="{50451001-6DDF-4EFC-A48C-21A3FAE99A09}"/>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23</a:t>
            </a:fld>
            <a:endParaRPr lang="en-US" sz="1400" dirty="0"/>
          </a:p>
        </p:txBody>
      </p:sp>
      <p:sp>
        <p:nvSpPr>
          <p:cNvPr id="3" name="TextBox 2">
            <a:extLst>
              <a:ext uri="{FF2B5EF4-FFF2-40B4-BE49-F238E27FC236}">
                <a16:creationId xmlns:a16="http://schemas.microsoft.com/office/drawing/2014/main" id="{42B99304-A0D1-4DDA-B572-9A0CACE9927B}"/>
              </a:ext>
            </a:extLst>
          </p:cNvPr>
          <p:cNvSpPr txBox="1"/>
          <p:nvPr>
            <p:custDataLst>
              <p:tags r:id="rId4"/>
            </p:custDataLst>
          </p:nvPr>
        </p:nvSpPr>
        <p:spPr>
          <a:xfrm>
            <a:off x="457200" y="2696538"/>
            <a:ext cx="8075364" cy="2200602"/>
          </a:xfrm>
          <a:prstGeom prst="rect">
            <a:avLst/>
          </a:prstGeom>
          <a:noFill/>
        </p:spPr>
        <p:txBody>
          <a:bodyPr wrap="square" rtlCol="0">
            <a:spAutoFit/>
          </a:bodyPr>
          <a:lstStyle/>
          <a:p>
            <a:pPr marL="747713" indent="-403225">
              <a:spcAft>
                <a:spcPts val="600"/>
              </a:spcAft>
              <a:buClr>
                <a:schemeClr val="tx1"/>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Private healthcare provider (PHP) treatment records</a:t>
            </a:r>
          </a:p>
          <a:p>
            <a:pPr marL="1204913" lvl="1" indent="-403225">
              <a:spcAft>
                <a:spcPts val="600"/>
              </a:spcAft>
              <a:buClr>
                <a:schemeClr val="tx1"/>
              </a:buClr>
              <a:buFont typeface="Arial" panose="020B0604020202020204" pitchFamily="34" charset="0"/>
              <a:buChar char="•"/>
              <a:defRPr/>
            </a:pPr>
            <a:r>
              <a:rPr lang="en-US" dirty="0">
                <a:latin typeface="Arial" panose="020B0604020202020204" pitchFamily="34" charset="0"/>
                <a:cs typeface="Arial" panose="020B0604020202020204" pitchFamily="34" charset="0"/>
              </a:rPr>
              <a:t>Also referred to as private medical records (PMR)</a:t>
            </a:r>
          </a:p>
          <a:p>
            <a:pPr marL="747713" indent="-403225">
              <a:spcAft>
                <a:spcPts val="600"/>
              </a:spcAft>
              <a:buClr>
                <a:schemeClr val="tx1"/>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Lay or other evidence, such as:</a:t>
            </a:r>
          </a:p>
          <a:p>
            <a:pPr marL="1139825" lvl="1" indent="-284163">
              <a:spcAft>
                <a:spcPts val="600"/>
              </a:spcAft>
              <a:buClr>
                <a:schemeClr val="tx1"/>
              </a:buClr>
              <a:buFont typeface="Arial" panose="020B0604020202020204" pitchFamily="34" charset="0"/>
              <a:buChar char="•"/>
              <a:defRPr/>
            </a:pPr>
            <a:r>
              <a:rPr lang="en-US" dirty="0">
                <a:latin typeface="Arial" panose="020B0604020202020204" pitchFamily="34" charset="0"/>
                <a:cs typeface="Arial" panose="020B0604020202020204" pitchFamily="34" charset="0"/>
              </a:rPr>
              <a:t>Employment records</a:t>
            </a:r>
          </a:p>
          <a:p>
            <a:pPr marL="1139825" lvl="1" indent="-284163">
              <a:spcAft>
                <a:spcPts val="600"/>
              </a:spcAft>
              <a:buClr>
                <a:schemeClr val="tx1"/>
              </a:buClr>
              <a:buFont typeface="Arial" panose="020B0604020202020204" pitchFamily="34" charset="0"/>
              <a:buChar char="•"/>
              <a:defRPr/>
            </a:pPr>
            <a:r>
              <a:rPr lang="en-US" dirty="0">
                <a:latin typeface="Arial" panose="020B0604020202020204" pitchFamily="34" charset="0"/>
                <a:cs typeface="Arial" panose="020B0604020202020204" pitchFamily="34" charset="0"/>
              </a:rPr>
              <a:t>State workers compensation records</a:t>
            </a:r>
          </a:p>
          <a:p>
            <a:pPr marL="1139825" lvl="1" indent="-284163">
              <a:spcAft>
                <a:spcPts val="600"/>
              </a:spcAft>
              <a:buClr>
                <a:schemeClr val="tx1"/>
              </a:buClr>
              <a:buFont typeface="Arial" panose="020B0604020202020204" pitchFamily="34" charset="0"/>
              <a:buChar char="•"/>
              <a:defRPr/>
            </a:pPr>
            <a:r>
              <a:rPr lang="en-US" dirty="0">
                <a:latin typeface="Arial" panose="020B0604020202020204" pitchFamily="34" charset="0"/>
                <a:cs typeface="Arial" panose="020B0604020202020204" pitchFamily="34" charset="0"/>
              </a:rPr>
              <a:t>“Buddy” statements</a:t>
            </a:r>
          </a:p>
        </p:txBody>
      </p:sp>
    </p:spTree>
    <p:extLst>
      <p:ext uri="{BB962C8B-B14F-4D97-AF65-F5344CB8AC3E}">
        <p14:creationId xmlns:p14="http://schemas.microsoft.com/office/powerpoint/2010/main" val="134298556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latin typeface="Arial" panose="020B0604020202020204" pitchFamily="34" charset="0"/>
              </a:rPr>
              <a:t>Requesting PHP Records</a:t>
            </a:r>
          </a:p>
        </p:txBody>
      </p:sp>
      <p:sp>
        <p:nvSpPr>
          <p:cNvPr id="6148" name="Rectangle 3"/>
          <p:cNvSpPr>
            <a:spLocks noGrp="1" noChangeArrowheads="1"/>
          </p:cNvSpPr>
          <p:nvPr>
            <p:ph idx="1"/>
            <p:custDataLst>
              <p:tags r:id="rId2"/>
            </p:custDataLst>
          </p:nvPr>
        </p:nvSpPr>
        <p:spPr>
          <a:xfrm>
            <a:off x="457200" y="2057400"/>
            <a:ext cx="8229600" cy="3916363"/>
          </a:xfrm>
          <a:prstGeom prst="rect">
            <a:avLst/>
          </a:prstGeom>
        </p:spPr>
        <p:txBody>
          <a:bodyPr/>
          <a:lstStyle/>
          <a:p>
            <a:pPr marL="342900" indent="-342900">
              <a:spcAft>
                <a:spcPts val="600"/>
              </a:spcAft>
              <a:buClr>
                <a:srgbClr val="1D3275"/>
              </a:buClr>
              <a:buFont typeface="Arial" panose="020B0604020202020204" pitchFamily="34" charset="0"/>
              <a:buChar char="•"/>
            </a:pPr>
            <a:r>
              <a:rPr lang="en-US" altLang="en-US" sz="2000" dirty="0"/>
              <a:t>When a Veteran identifies treatment by a PHP, VA requests submission of a VA Form 21-4142 and VA Form 21-4142a in order to request records on the Veteran’s behalf</a:t>
            </a:r>
          </a:p>
          <a:p>
            <a:pPr marL="632222" lvl="1" indent="-342900">
              <a:spcAft>
                <a:spcPts val="600"/>
              </a:spcAft>
              <a:buClr>
                <a:srgbClr val="1D3275"/>
              </a:buClr>
            </a:pPr>
            <a:r>
              <a:rPr lang="en-US" altLang="en-US" sz="1800" dirty="0"/>
              <a:t>This form is HIPAA compliant, but some PHP require use of their release form</a:t>
            </a:r>
          </a:p>
          <a:p>
            <a:pPr marL="342900" indent="-342900">
              <a:spcAft>
                <a:spcPts val="600"/>
              </a:spcAft>
              <a:buClr>
                <a:srgbClr val="1D3275"/>
              </a:buClr>
              <a:buFont typeface="Arial" panose="020B0604020202020204" pitchFamily="34" charset="0"/>
              <a:buChar char="•"/>
            </a:pPr>
            <a:r>
              <a:rPr lang="en-US" altLang="en-US" sz="2000" dirty="0"/>
              <a:t>Once release form is received, it is forwarded to PMR Program contractor who makes the records requests</a:t>
            </a:r>
          </a:p>
          <a:p>
            <a:pPr marL="632222" lvl="1" indent="-342900">
              <a:spcAft>
                <a:spcPts val="600"/>
              </a:spcAft>
              <a:buClr>
                <a:srgbClr val="1D3275"/>
              </a:buClr>
            </a:pPr>
            <a:r>
              <a:rPr lang="en-US" altLang="en-US" sz="1800" dirty="0"/>
              <a:t>Initial and subsequent requests to PHP allows 15 days to respond to VA</a:t>
            </a:r>
          </a:p>
        </p:txBody>
      </p:sp>
      <p:sp>
        <p:nvSpPr>
          <p:cNvPr id="2" name="Slide Number Placeholder 1">
            <a:extLst>
              <a:ext uri="{FF2B5EF4-FFF2-40B4-BE49-F238E27FC236}">
                <a16:creationId xmlns:a16="http://schemas.microsoft.com/office/drawing/2014/main" id="{4864CB77-4B21-4DA1-8493-E9E1BD7FB871}"/>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24</a:t>
            </a:fld>
            <a:endParaRPr lang="en-US" dirty="0"/>
          </a:p>
        </p:txBody>
      </p:sp>
    </p:spTree>
    <p:extLst>
      <p:ext uri="{BB962C8B-B14F-4D97-AF65-F5344CB8AC3E}">
        <p14:creationId xmlns:p14="http://schemas.microsoft.com/office/powerpoint/2010/main" val="149630058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latin typeface="Arial" panose="020B0604020202020204" pitchFamily="34" charset="0"/>
              </a:rPr>
              <a:t>Requesting Other Non-Federal Records</a:t>
            </a:r>
          </a:p>
        </p:txBody>
      </p:sp>
      <p:sp>
        <p:nvSpPr>
          <p:cNvPr id="6148" name="Rectangle 3"/>
          <p:cNvSpPr>
            <a:spLocks noGrp="1" noChangeArrowheads="1"/>
          </p:cNvSpPr>
          <p:nvPr>
            <p:ph idx="1"/>
            <p:custDataLst>
              <p:tags r:id="rId2"/>
            </p:custDataLst>
          </p:nvPr>
        </p:nvSpPr>
        <p:spPr>
          <a:xfrm>
            <a:off x="457200" y="2057400"/>
            <a:ext cx="8229600" cy="3617686"/>
          </a:xfrm>
          <a:prstGeom prst="rect">
            <a:avLst/>
          </a:prstGeom>
        </p:spPr>
        <p:txBody>
          <a:bodyPr>
            <a:normAutofit/>
          </a:bodyPr>
          <a:lstStyle/>
          <a:p>
            <a:pPr marL="344488" indent="-344488">
              <a:spcAft>
                <a:spcPts val="600"/>
              </a:spcAft>
              <a:buFont typeface="Arial" panose="020B0604020202020204" pitchFamily="34" charset="0"/>
              <a:buChar char="•"/>
            </a:pPr>
            <a:r>
              <a:rPr lang="en-US" altLang="en-US" sz="2000" dirty="0"/>
              <a:t>VA must make reasonable efforts to assist a claimant in obtaining  relevant non-Federal or private records from all sources that a claimant adequately identifies</a:t>
            </a:r>
          </a:p>
          <a:p>
            <a:pPr marL="344488" indent="-344488">
              <a:spcAft>
                <a:spcPts val="600"/>
              </a:spcAft>
              <a:buFont typeface="Arial" panose="020B0604020202020204" pitchFamily="34" charset="0"/>
              <a:buChar char="•"/>
            </a:pPr>
            <a:r>
              <a:rPr lang="en-US" altLang="en-US" sz="2000" dirty="0"/>
              <a:t>Reasonable efforts for non-Federal records:</a:t>
            </a:r>
          </a:p>
          <a:p>
            <a:pPr marL="633810" lvl="1" indent="-344488">
              <a:spcAft>
                <a:spcPts val="600"/>
              </a:spcAft>
            </a:pPr>
            <a:r>
              <a:rPr lang="en-US" altLang="en-US" sz="1850" dirty="0"/>
              <a:t>Making an initial request for such evidence</a:t>
            </a:r>
          </a:p>
          <a:p>
            <a:pPr marL="633810" lvl="1" indent="-344488">
              <a:spcAft>
                <a:spcPts val="600"/>
              </a:spcAft>
            </a:pPr>
            <a:r>
              <a:rPr lang="en-US" altLang="en-US" sz="1850" dirty="0"/>
              <a:t>At least one follow-up request if no response is received from the custodian of the records</a:t>
            </a:r>
          </a:p>
          <a:p>
            <a:pPr marL="633810" lvl="1" indent="-344488">
              <a:spcAft>
                <a:spcPts val="600"/>
              </a:spcAft>
            </a:pPr>
            <a:r>
              <a:rPr lang="en-US" altLang="en-US" sz="1850" dirty="0"/>
              <a:t>15 days are allowed between each request</a:t>
            </a:r>
          </a:p>
        </p:txBody>
      </p:sp>
      <p:sp>
        <p:nvSpPr>
          <p:cNvPr id="2" name="Slide Number Placeholder 1">
            <a:extLst>
              <a:ext uri="{FF2B5EF4-FFF2-40B4-BE49-F238E27FC236}">
                <a16:creationId xmlns:a16="http://schemas.microsoft.com/office/drawing/2014/main" id="{D3FB431C-D9B9-4F2A-B64D-637F6EFEE662}"/>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25</a:t>
            </a:fld>
            <a:endParaRPr lang="en-US" dirty="0"/>
          </a:p>
        </p:txBody>
      </p:sp>
    </p:spTree>
    <p:extLst>
      <p:ext uri="{BB962C8B-B14F-4D97-AF65-F5344CB8AC3E}">
        <p14:creationId xmlns:p14="http://schemas.microsoft.com/office/powerpoint/2010/main" val="53344023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latin typeface="Arial" panose="020B0604020202020204" pitchFamily="34" charset="0"/>
              </a:rPr>
              <a:t>Responsibility of the Claimant</a:t>
            </a:r>
          </a:p>
        </p:txBody>
      </p:sp>
      <p:sp>
        <p:nvSpPr>
          <p:cNvPr id="6148" name="Rectangle 3"/>
          <p:cNvSpPr>
            <a:spLocks noGrp="1" noChangeArrowheads="1"/>
          </p:cNvSpPr>
          <p:nvPr>
            <p:ph idx="1"/>
            <p:custDataLst>
              <p:tags r:id="rId2"/>
            </p:custDataLst>
          </p:nvPr>
        </p:nvSpPr>
        <p:spPr>
          <a:xfrm>
            <a:off x="457200" y="2057400"/>
            <a:ext cx="8229600" cy="3916363"/>
          </a:xfrm>
          <a:prstGeom prst="rect">
            <a:avLst/>
          </a:prstGeom>
        </p:spPr>
        <p:txBody>
          <a:bodyPr/>
          <a:lstStyle/>
          <a:p>
            <a:pPr>
              <a:spcAft>
                <a:spcPts val="600"/>
              </a:spcAft>
              <a:buClr>
                <a:schemeClr val="tx1"/>
              </a:buClr>
              <a:defRPr/>
            </a:pPr>
            <a:r>
              <a:rPr lang="en-US" sz="2000" dirty="0">
                <a:cs typeface="Times New Roman" pitchFamily="18" charset="0"/>
              </a:rPr>
              <a:t>Although VA will do everything possible to obtain records, the </a:t>
            </a:r>
            <a:r>
              <a:rPr lang="en-US" sz="2000" i="1" dirty="0">
                <a:cs typeface="Times New Roman" pitchFamily="18" charset="0"/>
              </a:rPr>
              <a:t>ultimate</a:t>
            </a:r>
            <a:r>
              <a:rPr lang="en-US" sz="2000" dirty="0">
                <a:cs typeface="Times New Roman" pitchFamily="18" charset="0"/>
              </a:rPr>
              <a:t> responsibility for furnishing evidence needed to perfect the claim rests with the claimant.</a:t>
            </a:r>
          </a:p>
        </p:txBody>
      </p:sp>
      <p:sp>
        <p:nvSpPr>
          <p:cNvPr id="2" name="Slide Number Placeholder 1">
            <a:extLst>
              <a:ext uri="{FF2B5EF4-FFF2-40B4-BE49-F238E27FC236}">
                <a16:creationId xmlns:a16="http://schemas.microsoft.com/office/drawing/2014/main" id="{4D72CBC0-8C1F-4997-9C09-39302A7AD5B8}"/>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26</a:t>
            </a:fld>
            <a:endParaRPr lang="en-US" dirty="0"/>
          </a:p>
        </p:txBody>
      </p:sp>
    </p:spTree>
    <p:extLst>
      <p:ext uri="{BB962C8B-B14F-4D97-AF65-F5344CB8AC3E}">
        <p14:creationId xmlns:p14="http://schemas.microsoft.com/office/powerpoint/2010/main" val="49088976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latin typeface="Arial" panose="020B0604020202020204" pitchFamily="34" charset="0"/>
              </a:rPr>
              <a:t>Information to Include in a Rating Decision</a:t>
            </a:r>
          </a:p>
        </p:txBody>
      </p:sp>
      <p:sp>
        <p:nvSpPr>
          <p:cNvPr id="2" name="Slide Number Placeholder 1">
            <a:extLst>
              <a:ext uri="{FF2B5EF4-FFF2-40B4-BE49-F238E27FC236}">
                <a16:creationId xmlns:a16="http://schemas.microsoft.com/office/drawing/2014/main" id="{DD2EED27-0121-4244-BB81-F4B6A85848CB}"/>
              </a:ext>
            </a:extLst>
          </p:cNvPr>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27</a:t>
            </a:fld>
            <a:endParaRPr lang="en-US" dirty="0"/>
          </a:p>
        </p:txBody>
      </p:sp>
      <p:sp>
        <p:nvSpPr>
          <p:cNvPr id="4" name="Content Placeholder 3">
            <a:extLst>
              <a:ext uri="{FF2B5EF4-FFF2-40B4-BE49-F238E27FC236}">
                <a16:creationId xmlns:a16="http://schemas.microsoft.com/office/drawing/2014/main" id="{49BC8206-6D49-415A-9B2E-805FB910BFBD}"/>
              </a:ext>
            </a:extLst>
          </p:cNvPr>
          <p:cNvSpPr>
            <a:spLocks noGrp="1"/>
          </p:cNvSpPr>
          <p:nvPr>
            <p:ph idx="1"/>
            <p:custDataLst>
              <p:tags r:id="rId3"/>
            </p:custDataLst>
          </p:nvPr>
        </p:nvSpPr>
        <p:spPr>
          <a:xfrm>
            <a:off x="457200" y="2057400"/>
            <a:ext cx="8229600" cy="2935514"/>
          </a:xfrm>
        </p:spPr>
        <p:txBody>
          <a:bodyPr>
            <a:normAutofit/>
          </a:bodyPr>
          <a:lstStyle/>
          <a:p>
            <a:pPr marL="285750" indent="-285750">
              <a:buFont typeface="Arial" panose="020B0604020202020204" pitchFamily="34" charset="0"/>
              <a:buChar char="•"/>
            </a:pPr>
            <a:r>
              <a:rPr lang="en-US" sz="2000" dirty="0"/>
              <a:t>When records were requested but not received, RVSR is responsible for documenting this in the evidence section of the rating decision narrative</a:t>
            </a:r>
          </a:p>
          <a:p>
            <a:pPr marL="575072" lvl="1" indent="-285750"/>
            <a:r>
              <a:rPr lang="en-US" sz="1850" dirty="0"/>
              <a:t>Example:  Private medical records requested from {provider or facility name}, but not received.</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262054827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latin typeface="Arial" panose="020B0604020202020204" pitchFamily="34" charset="0"/>
              </a:rPr>
              <a:t>Whiteboard Question</a:t>
            </a:r>
          </a:p>
        </p:txBody>
      </p:sp>
      <p:sp>
        <p:nvSpPr>
          <p:cNvPr id="6148" name="Rectangle 3"/>
          <p:cNvSpPr>
            <a:spLocks noGrp="1" noChangeArrowheads="1"/>
          </p:cNvSpPr>
          <p:nvPr>
            <p:ph idx="1"/>
            <p:custDataLst>
              <p:tags r:id="rId2"/>
            </p:custDataLst>
          </p:nvPr>
        </p:nvSpPr>
        <p:spPr>
          <a:xfrm>
            <a:off x="457200" y="2057400"/>
            <a:ext cx="8229600" cy="3916363"/>
          </a:xfrm>
          <a:prstGeom prst="rect">
            <a:avLst/>
          </a:prstGeom>
        </p:spPr>
        <p:txBody>
          <a:bodyPr/>
          <a:lstStyle/>
          <a:p>
            <a:pPr>
              <a:spcAft>
                <a:spcPts val="600"/>
              </a:spcAft>
            </a:pPr>
            <a:r>
              <a:rPr lang="en-US" altLang="en-US" sz="2000" dirty="0">
                <a:cs typeface="Arial" charset="0"/>
              </a:rPr>
              <a:t>Who is ultimately responsible for furnishing evidence needed to perfect the claim?</a:t>
            </a:r>
          </a:p>
        </p:txBody>
      </p:sp>
      <p:sp>
        <p:nvSpPr>
          <p:cNvPr id="2" name="Slide Number Placeholder 1">
            <a:extLst>
              <a:ext uri="{FF2B5EF4-FFF2-40B4-BE49-F238E27FC236}">
                <a16:creationId xmlns:a16="http://schemas.microsoft.com/office/drawing/2014/main" id="{9A81203F-7ADB-43B7-A7D8-E7BE2BC4C02C}"/>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28</a:t>
            </a:fld>
            <a:endParaRPr lang="en-US" sz="1400" dirty="0"/>
          </a:p>
        </p:txBody>
      </p:sp>
    </p:spTree>
    <p:extLst>
      <p:ext uri="{BB962C8B-B14F-4D97-AF65-F5344CB8AC3E}">
        <p14:creationId xmlns:p14="http://schemas.microsoft.com/office/powerpoint/2010/main" val="94771121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hidden="1"/>
          <p:cNvSpPr>
            <a:spLocks noGrp="1" noChangeArrowheads="1"/>
          </p:cNvSpPr>
          <p:nvPr>
            <p:ph type="title"/>
            <p:custDataLst>
              <p:tags r:id="rId1"/>
            </p:custDataLst>
          </p:nvPr>
        </p:nvSpPr>
        <p:spPr>
          <a:xfrm>
            <a:off x="0" y="793629"/>
            <a:ext cx="9144000" cy="1086867"/>
          </a:xfrm>
        </p:spPr>
        <p:txBody>
          <a:bodyPr/>
          <a:lstStyle/>
          <a:p>
            <a:r>
              <a:rPr lang="en-US" dirty="0">
                <a:effectLst/>
              </a:rPr>
              <a:t>Review</a:t>
            </a:r>
          </a:p>
        </p:txBody>
      </p:sp>
      <p:sp>
        <p:nvSpPr>
          <p:cNvPr id="3" name="Slide Number Placeholder 2">
            <a:extLst>
              <a:ext uri="{FF2B5EF4-FFF2-40B4-BE49-F238E27FC236}">
                <a16:creationId xmlns:a16="http://schemas.microsoft.com/office/drawing/2014/main" id="{8182CE16-8132-4D1F-B985-3995D992A970}"/>
              </a:ext>
            </a:extLst>
          </p:cNvPr>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29</a:t>
            </a:fld>
            <a:endParaRPr lang="en-US" dirty="0"/>
          </a:p>
        </p:txBody>
      </p:sp>
      <p:sp>
        <p:nvSpPr>
          <p:cNvPr id="2" name="TextBox 1">
            <a:extLst>
              <a:ext uri="{FF2B5EF4-FFF2-40B4-BE49-F238E27FC236}">
                <a16:creationId xmlns:a16="http://schemas.microsoft.com/office/drawing/2014/main" id="{7632F586-CF89-42F3-B69B-779F90959E6C}"/>
              </a:ext>
            </a:extLst>
          </p:cNvPr>
          <p:cNvSpPr txBox="1"/>
          <p:nvPr>
            <p:custDataLst>
              <p:tags r:id="rId3"/>
            </p:custDataLst>
          </p:nvPr>
        </p:nvSpPr>
        <p:spPr>
          <a:xfrm>
            <a:off x="0" y="2750574"/>
            <a:ext cx="9144000" cy="1200329"/>
          </a:xfrm>
          <a:prstGeom prst="rect">
            <a:avLst/>
          </a:prstGeom>
          <a:noFill/>
        </p:spPr>
        <p:txBody>
          <a:bodyPr wrap="square" rtlCol="0">
            <a:spAutoFit/>
          </a:bodyPr>
          <a:lstStyle/>
          <a:p>
            <a:pPr algn="ctr"/>
            <a:r>
              <a:rPr lang="en-US" sz="7200" dirty="0">
                <a:solidFill>
                  <a:schemeClr val="tx2"/>
                </a:solidFill>
              </a:rPr>
              <a:t>Questions</a:t>
            </a:r>
          </a:p>
        </p:txBody>
      </p:sp>
    </p:spTree>
    <p:extLst>
      <p:ext uri="{BB962C8B-B14F-4D97-AF65-F5344CB8AC3E}">
        <p14:creationId xmlns:p14="http://schemas.microsoft.com/office/powerpoint/2010/main" val="216249581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latin typeface="Arial" panose="020B0604020202020204" pitchFamily="34" charset="0"/>
              </a:rPr>
              <a:t>References</a:t>
            </a:r>
          </a:p>
        </p:txBody>
      </p:sp>
      <p:sp>
        <p:nvSpPr>
          <p:cNvPr id="5124" name="Rectangle 6"/>
          <p:cNvSpPr>
            <a:spLocks noGrp="1" noChangeArrowheads="1"/>
          </p:cNvSpPr>
          <p:nvPr>
            <p:ph idx="1"/>
            <p:custDataLst>
              <p:tags r:id="rId2"/>
            </p:custDataLst>
          </p:nvPr>
        </p:nvSpPr>
        <p:spPr>
          <a:xfrm>
            <a:off x="457200" y="2057400"/>
            <a:ext cx="8229600" cy="3916363"/>
          </a:xfrm>
          <a:prstGeom prst="rect">
            <a:avLst/>
          </a:prstGeom>
        </p:spPr>
        <p:txBody>
          <a:bodyPr/>
          <a:lstStyle/>
          <a:p>
            <a:pPr>
              <a:lnSpc>
                <a:spcPct val="90000"/>
              </a:lnSpc>
              <a:buClr>
                <a:srgbClr val="1D3275"/>
              </a:buClr>
              <a:buFont typeface="Wingdings" pitchFamily="2" charset="2"/>
              <a:buNone/>
            </a:pPr>
            <a:endParaRPr lang="en-US" sz="1050">
              <a:cs typeface="Times New Roman" pitchFamily="18" charset="0"/>
            </a:endParaRPr>
          </a:p>
          <a:p>
            <a:pPr>
              <a:lnSpc>
                <a:spcPct val="150000"/>
              </a:lnSpc>
              <a:buClr>
                <a:srgbClr val="1D3275"/>
              </a:buClr>
              <a:buFont typeface="Wingdings" pitchFamily="2" charset="2"/>
              <a:buChar char="Ø"/>
            </a:pPr>
            <a:endParaRPr lang="en-US" sz="1050">
              <a:cs typeface="Microsoft Sans Serif" pitchFamily="34" charset="0"/>
            </a:endParaRPr>
          </a:p>
          <a:p>
            <a:pPr>
              <a:lnSpc>
                <a:spcPct val="90000"/>
              </a:lnSpc>
              <a:buClr>
                <a:srgbClr val="1D3275"/>
              </a:buClr>
              <a:buFont typeface="Wingdings" pitchFamily="2" charset="2"/>
              <a:buNone/>
            </a:pPr>
            <a:endParaRPr lang="en-US" sz="900">
              <a:cs typeface="Times New Roman" pitchFamily="18" charset="0"/>
            </a:endParaRPr>
          </a:p>
        </p:txBody>
      </p:sp>
      <p:sp>
        <p:nvSpPr>
          <p:cNvPr id="5126" name="Rectangle 6"/>
          <p:cNvSpPr txBox="1">
            <a:spLocks noChangeArrowheads="1"/>
          </p:cNvSpPr>
          <p:nvPr>
            <p:custDataLst>
              <p:tags r:id="rId3"/>
            </p:custDataLst>
          </p:nvPr>
        </p:nvSpPr>
        <p:spPr bwMode="auto">
          <a:xfrm>
            <a:off x="419984" y="1710466"/>
            <a:ext cx="8304031" cy="426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marL="342900" indent="-342900" fontAlgn="base">
              <a:spcAft>
                <a:spcPts val="600"/>
              </a:spcAft>
              <a:buClr>
                <a:schemeClr val="tx1"/>
              </a:buClr>
              <a:buFont typeface="Arial" panose="020B0604020202020204" pitchFamily="34" charset="0"/>
              <a:buChar char="•"/>
            </a:pPr>
            <a:r>
              <a:rPr lang="en-US" sz="1800" dirty="0">
                <a:latin typeface="Arial" panose="020B0604020202020204" pitchFamily="34" charset="0"/>
                <a:ea typeface="Times New Roman"/>
                <a:cs typeface="Arial" panose="020B0604020202020204" pitchFamily="34" charset="0"/>
              </a:rPr>
              <a:t>38 CFR 3.159(c), VA's duty to assist claimants in obtaining evidence  </a:t>
            </a:r>
          </a:p>
          <a:p>
            <a:pPr marL="342900" indent="-342900" fontAlgn="base">
              <a:spcAft>
                <a:spcPts val="600"/>
              </a:spcAft>
              <a:buClr>
                <a:schemeClr val="tx1"/>
              </a:buClr>
              <a:buFont typeface="Arial" panose="020B0604020202020204" pitchFamily="34" charset="0"/>
              <a:buChar char="•"/>
            </a:pPr>
            <a:r>
              <a:rPr lang="en-US" sz="1800" dirty="0">
                <a:latin typeface="Arial" panose="020B0604020202020204" pitchFamily="34" charset="0"/>
                <a:ea typeface="Times New Roman"/>
                <a:cs typeface="Arial" panose="020B0604020202020204" pitchFamily="34" charset="0"/>
              </a:rPr>
              <a:t>M21-1, Part I, 1.C - Requesting Records</a:t>
            </a:r>
          </a:p>
          <a:p>
            <a:pPr marL="342900" indent="-342900" fontAlgn="base">
              <a:spcAft>
                <a:spcPts val="600"/>
              </a:spcAft>
              <a:buClr>
                <a:schemeClr val="tx1"/>
              </a:buClr>
              <a:buFont typeface="Arial" panose="020B0604020202020204" pitchFamily="34" charset="0"/>
              <a:buChar char="•"/>
            </a:pPr>
            <a:r>
              <a:rPr lang="en-US" sz="1800" dirty="0">
                <a:latin typeface="Arial" panose="020B0604020202020204" pitchFamily="34" charset="0"/>
                <a:ea typeface="Times New Roman"/>
                <a:cs typeface="Arial" panose="020B0604020202020204" pitchFamily="34" charset="0"/>
              </a:rPr>
              <a:t>M21-1, Part III, Subpart iii, 1 - Rules and Process</a:t>
            </a:r>
          </a:p>
          <a:p>
            <a:pPr marL="342900" indent="-342900" fontAlgn="base">
              <a:spcAft>
                <a:spcPts val="600"/>
              </a:spcAft>
              <a:buClr>
                <a:schemeClr val="tx1"/>
              </a:buClr>
              <a:buFont typeface="Arial" panose="020B0604020202020204" pitchFamily="34" charset="0"/>
              <a:buChar char="•"/>
            </a:pPr>
            <a:r>
              <a:rPr lang="en-US" sz="1800" dirty="0">
                <a:latin typeface="Arial" panose="020B0604020202020204" pitchFamily="34" charset="0"/>
                <a:ea typeface="Times New Roman"/>
                <a:cs typeface="Arial" panose="020B0604020202020204" pitchFamily="34" charset="0"/>
              </a:rPr>
              <a:t>M21-1, Part III, Subpart iii, 2 - Developing for Service Records</a:t>
            </a:r>
          </a:p>
          <a:p>
            <a:pPr marL="342900" indent="-342900" fontAlgn="base">
              <a:spcAft>
                <a:spcPts val="600"/>
              </a:spcAft>
              <a:buClr>
                <a:schemeClr val="tx1"/>
              </a:buClr>
              <a:buFont typeface="Arial" panose="020B0604020202020204" pitchFamily="34" charset="0"/>
              <a:buChar char="•"/>
            </a:pPr>
            <a:r>
              <a:rPr lang="en-US" sz="1800" dirty="0">
                <a:latin typeface="Arial" panose="020B0604020202020204" pitchFamily="34" charset="0"/>
                <a:ea typeface="Times New Roman"/>
                <a:cs typeface="Arial" panose="020B0604020202020204" pitchFamily="34" charset="0"/>
              </a:rPr>
              <a:t>M21-1, Part III, Subpart iii, 3 - Information Requests to and from the Social Security Administration (SSA) </a:t>
            </a:r>
          </a:p>
          <a:p>
            <a:pPr marL="342900" indent="-342900" fontAlgn="base">
              <a:spcAft>
                <a:spcPts val="600"/>
              </a:spcAft>
              <a:buClr>
                <a:schemeClr val="tx1"/>
              </a:buClr>
              <a:buFont typeface="Arial" panose="020B0604020202020204" pitchFamily="34" charset="0"/>
              <a:buChar char="•"/>
            </a:pPr>
            <a:r>
              <a:rPr lang="en-US" sz="1800" dirty="0">
                <a:latin typeface="Arial" panose="020B0604020202020204" pitchFamily="34" charset="0"/>
                <a:ea typeface="Times New Roman"/>
                <a:cs typeface="Arial" panose="020B0604020202020204" pitchFamily="34" charset="0"/>
              </a:rPr>
              <a:t>M21-1, Part III, Subpart iii, 4 -  Information Requests to or From Other Federal and State Agencies </a:t>
            </a:r>
          </a:p>
          <a:p>
            <a:pPr marL="342900" indent="-342900" fontAlgn="base">
              <a:spcAft>
                <a:spcPts val="600"/>
              </a:spcAft>
              <a:buClr>
                <a:schemeClr val="tx1"/>
              </a:buClr>
              <a:buFont typeface="Arial" panose="020B0604020202020204" pitchFamily="34" charset="0"/>
              <a:buChar char="•"/>
            </a:pPr>
            <a:r>
              <a:rPr lang="en-US" sz="1800" dirty="0">
                <a:latin typeface="Arial" panose="020B0604020202020204" pitchFamily="34" charset="0"/>
                <a:ea typeface="Times New Roman"/>
                <a:cs typeface="Arial" panose="020B0604020202020204" pitchFamily="34" charset="0"/>
              </a:rPr>
              <a:t>M21-1, Part III, Subpart iv, 6.C - Evidence</a:t>
            </a:r>
          </a:p>
        </p:txBody>
      </p:sp>
      <p:sp>
        <p:nvSpPr>
          <p:cNvPr id="2" name="Slide Number Placeholder 1">
            <a:extLst>
              <a:ext uri="{FF2B5EF4-FFF2-40B4-BE49-F238E27FC236}">
                <a16:creationId xmlns:a16="http://schemas.microsoft.com/office/drawing/2014/main" id="{C35E50E4-33DF-4466-9F7F-F7B91B85E48A}"/>
              </a:ext>
            </a:extLst>
          </p:cNvPr>
          <p:cNvSpPr>
            <a:spLocks noGrp="1"/>
          </p:cNvSpPr>
          <p:nvPr>
            <p:ph type="sldNum" sz="quarter" idx="12"/>
            <p:custDataLst>
              <p:tags r:id="rId4"/>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3</a:t>
            </a:fld>
            <a:endParaRPr lang="en-US" sz="1400" dirty="0"/>
          </a:p>
        </p:txBody>
      </p:sp>
    </p:spTree>
    <p:extLst>
      <p:ext uri="{BB962C8B-B14F-4D97-AF65-F5344CB8AC3E}">
        <p14:creationId xmlns:p14="http://schemas.microsoft.com/office/powerpoint/2010/main" val="4449520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latin typeface="Arial" panose="020B0604020202020204" pitchFamily="34" charset="0"/>
              </a:rPr>
              <a:t>Record Types: Federal vs. Non-Federal</a:t>
            </a:r>
          </a:p>
        </p:txBody>
      </p:sp>
      <p:sp>
        <p:nvSpPr>
          <p:cNvPr id="6148" name="Rectangle 3"/>
          <p:cNvSpPr>
            <a:spLocks noGrp="1" noChangeArrowheads="1"/>
          </p:cNvSpPr>
          <p:nvPr>
            <p:ph idx="1"/>
            <p:custDataLst>
              <p:tags r:id="rId2"/>
            </p:custDataLst>
          </p:nvPr>
        </p:nvSpPr>
        <p:spPr>
          <a:xfrm>
            <a:off x="457200" y="2057400"/>
            <a:ext cx="8229600" cy="365125"/>
          </a:xfrm>
          <a:prstGeom prst="rect">
            <a:avLst/>
          </a:prstGeom>
        </p:spPr>
        <p:txBody>
          <a:bodyPr>
            <a:normAutofit fontScale="92500" lnSpcReduction="10000"/>
          </a:bodyPr>
          <a:lstStyle/>
          <a:p>
            <a:pPr marL="42863">
              <a:spcAft>
                <a:spcPts val="600"/>
              </a:spcAft>
              <a:buClr>
                <a:schemeClr val="tx1"/>
              </a:buClr>
              <a:defRPr/>
            </a:pPr>
            <a:r>
              <a:rPr lang="en-US" sz="2000" dirty="0"/>
              <a:t>Federal Records </a:t>
            </a:r>
          </a:p>
        </p:txBody>
      </p:sp>
      <p:sp>
        <p:nvSpPr>
          <p:cNvPr id="2" name="Slide Number Placeholder 1">
            <a:extLst>
              <a:ext uri="{FF2B5EF4-FFF2-40B4-BE49-F238E27FC236}">
                <a16:creationId xmlns:a16="http://schemas.microsoft.com/office/drawing/2014/main" id="{831F1DA0-3DAF-4674-9A18-D9B13644C0DC}"/>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4</a:t>
            </a:fld>
            <a:endParaRPr lang="en-US" sz="1400" dirty="0"/>
          </a:p>
        </p:txBody>
      </p:sp>
      <p:sp>
        <p:nvSpPr>
          <p:cNvPr id="3" name="TextBox 2">
            <a:extLst>
              <a:ext uri="{FF2B5EF4-FFF2-40B4-BE49-F238E27FC236}">
                <a16:creationId xmlns:a16="http://schemas.microsoft.com/office/drawing/2014/main" id="{4AEB5A21-25E5-40C5-8E8D-8CA505668E6C}"/>
              </a:ext>
            </a:extLst>
          </p:cNvPr>
          <p:cNvSpPr txBox="1"/>
          <p:nvPr>
            <p:custDataLst>
              <p:tags r:id="rId4"/>
            </p:custDataLst>
          </p:nvPr>
        </p:nvSpPr>
        <p:spPr>
          <a:xfrm>
            <a:off x="457200" y="2422525"/>
            <a:ext cx="7965195" cy="584775"/>
          </a:xfrm>
          <a:prstGeom prst="rect">
            <a:avLst/>
          </a:prstGeom>
          <a:noFill/>
        </p:spPr>
        <p:txBody>
          <a:bodyPr wrap="square" rtlCol="0">
            <a:spAutoFit/>
          </a:bodyPr>
          <a:lstStyle/>
          <a:p>
            <a:pPr marL="628650" indent="-284163">
              <a:spcAft>
                <a:spcPts val="600"/>
              </a:spcAft>
              <a:buClr>
                <a:schemeClr val="tx1"/>
              </a:buClr>
              <a:buFont typeface="Arial" panose="020B0604020202020204" pitchFamily="34" charset="0"/>
              <a:buChar char="•"/>
              <a:defRPr/>
            </a:pPr>
            <a:r>
              <a:rPr lang="en-US" sz="1600" dirty="0"/>
              <a:t>Those maintained by or in the custody of the Service Department or an agency of federal government.</a:t>
            </a:r>
          </a:p>
        </p:txBody>
      </p:sp>
      <p:sp>
        <p:nvSpPr>
          <p:cNvPr id="4" name="TextBox 3">
            <a:extLst>
              <a:ext uri="{FF2B5EF4-FFF2-40B4-BE49-F238E27FC236}">
                <a16:creationId xmlns:a16="http://schemas.microsoft.com/office/drawing/2014/main" id="{18C77B20-CFA6-44D2-83CE-01D989341A15}"/>
              </a:ext>
            </a:extLst>
          </p:cNvPr>
          <p:cNvSpPr txBox="1"/>
          <p:nvPr>
            <p:custDataLst>
              <p:tags r:id="rId5"/>
            </p:custDataLst>
          </p:nvPr>
        </p:nvSpPr>
        <p:spPr>
          <a:xfrm>
            <a:off x="457200" y="3251980"/>
            <a:ext cx="7601639" cy="400110"/>
          </a:xfrm>
          <a:prstGeom prst="rect">
            <a:avLst/>
          </a:prstGeom>
          <a:noFill/>
        </p:spPr>
        <p:txBody>
          <a:bodyPr wrap="square" rtlCol="0">
            <a:spAutoFit/>
          </a:bodyPr>
          <a:lstStyle/>
          <a:p>
            <a:pPr marL="42863">
              <a:spcAft>
                <a:spcPts val="600"/>
              </a:spcAft>
              <a:buClr>
                <a:schemeClr val="tx1"/>
              </a:buClr>
              <a:defRPr/>
            </a:pPr>
            <a:r>
              <a:rPr lang="en-US" sz="2000" dirty="0"/>
              <a:t>Non-Federal Records:</a:t>
            </a:r>
          </a:p>
        </p:txBody>
      </p:sp>
      <p:sp>
        <p:nvSpPr>
          <p:cNvPr id="5" name="TextBox 4">
            <a:extLst>
              <a:ext uri="{FF2B5EF4-FFF2-40B4-BE49-F238E27FC236}">
                <a16:creationId xmlns:a16="http://schemas.microsoft.com/office/drawing/2014/main" id="{E4A61965-6BF3-457E-BA1E-D689122A458C}"/>
              </a:ext>
            </a:extLst>
          </p:cNvPr>
          <p:cNvSpPr txBox="1"/>
          <p:nvPr>
            <p:custDataLst>
              <p:tags r:id="rId6"/>
            </p:custDataLst>
          </p:nvPr>
        </p:nvSpPr>
        <p:spPr>
          <a:xfrm>
            <a:off x="506776" y="3629293"/>
            <a:ext cx="7502486" cy="584775"/>
          </a:xfrm>
          <a:prstGeom prst="rect">
            <a:avLst/>
          </a:prstGeom>
          <a:noFill/>
        </p:spPr>
        <p:txBody>
          <a:bodyPr wrap="square" rtlCol="0">
            <a:spAutoFit/>
          </a:bodyPr>
          <a:lstStyle/>
          <a:p>
            <a:pPr marL="569913" indent="-284163">
              <a:spcAft>
                <a:spcPts val="600"/>
              </a:spcAft>
              <a:buFont typeface="Arial" panose="020B0604020202020204" pitchFamily="34" charset="0"/>
              <a:buChar char="•"/>
            </a:pPr>
            <a:r>
              <a:rPr lang="en-US" sz="1600" dirty="0"/>
              <a:t>Records, medical or otherwise, maintained by or in the custody of a civilian (to include state or municipal) entity.</a:t>
            </a:r>
          </a:p>
        </p:txBody>
      </p:sp>
    </p:spTree>
    <p:extLst>
      <p:ext uri="{BB962C8B-B14F-4D97-AF65-F5344CB8AC3E}">
        <p14:creationId xmlns:p14="http://schemas.microsoft.com/office/powerpoint/2010/main" val="319260088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latin typeface="Arial" panose="020B0604020202020204" pitchFamily="34" charset="0"/>
              </a:rPr>
              <a:t>Federal Records</a:t>
            </a:r>
          </a:p>
        </p:txBody>
      </p:sp>
      <p:sp>
        <p:nvSpPr>
          <p:cNvPr id="2" name="Content Placeholder 1"/>
          <p:cNvSpPr>
            <a:spLocks noGrp="1"/>
          </p:cNvSpPr>
          <p:nvPr>
            <p:ph idx="1"/>
            <p:custDataLst>
              <p:tags r:id="rId2"/>
            </p:custDataLst>
          </p:nvPr>
        </p:nvSpPr>
        <p:spPr>
          <a:xfrm>
            <a:off x="457200" y="2414891"/>
            <a:ext cx="4114800" cy="3916363"/>
          </a:xfrm>
        </p:spPr>
        <p:txBody>
          <a:bodyPr>
            <a:normAutofit/>
          </a:bodyPr>
          <a:lstStyle/>
          <a:p>
            <a:pPr marL="569913" lvl="1" indent="-284163">
              <a:spcAft>
                <a:spcPts val="600"/>
              </a:spcAft>
              <a:buClr>
                <a:schemeClr val="tx1"/>
              </a:buClr>
            </a:pPr>
            <a:r>
              <a:rPr lang="en-US" altLang="en-US" sz="2000" dirty="0">
                <a:cs typeface="Arial" charset="0"/>
              </a:rPr>
              <a:t>Service Personnel Records</a:t>
            </a:r>
          </a:p>
          <a:p>
            <a:pPr marL="569913" lvl="1" indent="-284163">
              <a:spcAft>
                <a:spcPts val="600"/>
              </a:spcAft>
              <a:buClr>
                <a:schemeClr val="tx1"/>
              </a:buClr>
            </a:pPr>
            <a:r>
              <a:rPr lang="en-US" altLang="en-US" sz="2000" dirty="0">
                <a:cs typeface="Arial" charset="0"/>
              </a:rPr>
              <a:t>Service Treatment Records</a:t>
            </a:r>
          </a:p>
          <a:p>
            <a:pPr marL="569913" lvl="1" indent="-284163">
              <a:spcAft>
                <a:spcPts val="600"/>
              </a:spcAft>
              <a:buClr>
                <a:schemeClr val="tx1"/>
              </a:buClr>
            </a:pPr>
            <a:r>
              <a:rPr lang="en-US" altLang="en-US" sz="2000" dirty="0">
                <a:cs typeface="Arial" charset="0"/>
              </a:rPr>
              <a:t>VAMC records</a:t>
            </a:r>
          </a:p>
          <a:p>
            <a:pPr marL="569913" lvl="1" indent="-284163">
              <a:spcAft>
                <a:spcPts val="600"/>
              </a:spcAft>
              <a:buClr>
                <a:schemeClr val="tx1"/>
              </a:buClr>
            </a:pPr>
            <a:r>
              <a:rPr lang="en-US" altLang="en-US" sz="2000" dirty="0">
                <a:cs typeface="Arial" charset="0"/>
              </a:rPr>
              <a:t>Vet Center records</a:t>
            </a:r>
          </a:p>
          <a:p>
            <a:pPr marL="569913" lvl="1" indent="-284163">
              <a:spcAft>
                <a:spcPts val="600"/>
              </a:spcAft>
              <a:buClr>
                <a:schemeClr val="tx1"/>
              </a:buClr>
            </a:pPr>
            <a:r>
              <a:rPr lang="en-US" altLang="en-US" sz="2000" dirty="0">
                <a:cs typeface="Arial" charset="0"/>
              </a:rPr>
              <a:t>Social Security Administration records</a:t>
            </a:r>
          </a:p>
        </p:txBody>
      </p:sp>
      <p:sp>
        <p:nvSpPr>
          <p:cNvPr id="6148" name="Rectangle 3"/>
          <p:cNvSpPr>
            <a:spLocks noGrp="1" noChangeArrowheads="1"/>
          </p:cNvSpPr>
          <p:nvPr>
            <p:ph type="body" idx="4294967295"/>
            <p:custDataLst>
              <p:tags r:id="rId3"/>
            </p:custDataLst>
          </p:nvPr>
        </p:nvSpPr>
        <p:spPr>
          <a:xfrm>
            <a:off x="457200" y="1927272"/>
            <a:ext cx="8266112" cy="481012"/>
          </a:xfrm>
        </p:spPr>
        <p:txBody>
          <a:bodyPr/>
          <a:lstStyle/>
          <a:p>
            <a:pPr>
              <a:spcBef>
                <a:spcPts val="0"/>
              </a:spcBef>
              <a:spcAft>
                <a:spcPts val="600"/>
              </a:spcAft>
              <a:buClr>
                <a:srgbClr val="1D3275"/>
              </a:buClr>
            </a:pPr>
            <a:r>
              <a:rPr lang="en-US" altLang="en-US" sz="2000" b="1" dirty="0">
                <a:cs typeface="Arial" charset="0"/>
              </a:rPr>
              <a:t>Examples of federal records include, but are not limited to:</a:t>
            </a:r>
            <a:endParaRPr lang="en-US" sz="2000" b="1" dirty="0"/>
          </a:p>
        </p:txBody>
      </p:sp>
      <p:sp>
        <p:nvSpPr>
          <p:cNvPr id="5" name="Content Placeholder 4"/>
          <p:cNvSpPr>
            <a:spLocks noGrp="1"/>
          </p:cNvSpPr>
          <p:nvPr>
            <p:ph sz="quarter" idx="4294967295"/>
            <p:custDataLst>
              <p:tags r:id="rId4"/>
            </p:custDataLst>
          </p:nvPr>
        </p:nvSpPr>
        <p:spPr>
          <a:xfrm>
            <a:off x="4490159" y="2408284"/>
            <a:ext cx="4233154" cy="2805112"/>
          </a:xfrm>
        </p:spPr>
        <p:txBody>
          <a:bodyPr/>
          <a:lstStyle/>
          <a:p>
            <a:pPr marL="747713" lvl="1" indent="-285750">
              <a:spcBef>
                <a:spcPts val="0"/>
              </a:spcBef>
              <a:spcAft>
                <a:spcPts val="600"/>
              </a:spcAft>
              <a:buClr>
                <a:schemeClr val="tx1"/>
              </a:buClr>
              <a:buFont typeface="Arial" panose="020B0604020202020204" pitchFamily="34" charset="0"/>
              <a:buChar char="•"/>
            </a:pPr>
            <a:r>
              <a:rPr lang="en-US" altLang="en-US" sz="2000" dirty="0">
                <a:cs typeface="Arial" charset="0"/>
              </a:rPr>
              <a:t>VA Vocational Rehabilitation and Employment records</a:t>
            </a:r>
          </a:p>
          <a:p>
            <a:pPr marL="747713" lvl="1" indent="-285750">
              <a:spcBef>
                <a:spcPts val="0"/>
              </a:spcBef>
              <a:spcAft>
                <a:spcPts val="600"/>
              </a:spcAft>
              <a:buClr>
                <a:schemeClr val="tx1"/>
              </a:buClr>
              <a:buFont typeface="Arial" panose="020B0604020202020204" pitchFamily="34" charset="0"/>
              <a:buChar char="•"/>
            </a:pPr>
            <a:r>
              <a:rPr lang="en-US" altLang="en-US" sz="2000" dirty="0">
                <a:cs typeface="Arial" charset="0"/>
              </a:rPr>
              <a:t>Medical records held by Uniformed Services Hospitals</a:t>
            </a:r>
          </a:p>
          <a:p>
            <a:pPr marL="747713" lvl="1" indent="-285750">
              <a:spcBef>
                <a:spcPts val="0"/>
              </a:spcBef>
              <a:spcAft>
                <a:spcPts val="600"/>
              </a:spcAft>
              <a:buClr>
                <a:schemeClr val="tx1"/>
              </a:buClr>
              <a:buFont typeface="Arial" panose="020B0604020202020204" pitchFamily="34" charset="0"/>
              <a:buChar char="•"/>
            </a:pPr>
            <a:r>
              <a:rPr lang="en-US" altLang="en-US" sz="2000" dirty="0">
                <a:cs typeface="Arial" charset="0"/>
              </a:rPr>
              <a:t>National Guard records</a:t>
            </a:r>
          </a:p>
          <a:p>
            <a:pPr marL="747713" lvl="1" indent="-285750">
              <a:spcBef>
                <a:spcPts val="0"/>
              </a:spcBef>
              <a:spcAft>
                <a:spcPts val="600"/>
              </a:spcAft>
              <a:buClr>
                <a:schemeClr val="tx1"/>
              </a:buClr>
              <a:buFont typeface="Arial" panose="020B0604020202020204" pitchFamily="34" charset="0"/>
              <a:buChar char="•"/>
            </a:pPr>
            <a:r>
              <a:rPr lang="en-US" altLang="en-US" sz="2000" dirty="0">
                <a:cs typeface="Arial" charset="0"/>
              </a:rPr>
              <a:t>Reserve Service records</a:t>
            </a:r>
            <a:endParaRPr lang="en-US" altLang="en-US" sz="2000" dirty="0"/>
          </a:p>
        </p:txBody>
      </p:sp>
      <p:sp>
        <p:nvSpPr>
          <p:cNvPr id="3" name="Slide Number Placeholder 2">
            <a:extLst>
              <a:ext uri="{FF2B5EF4-FFF2-40B4-BE49-F238E27FC236}">
                <a16:creationId xmlns:a16="http://schemas.microsoft.com/office/drawing/2014/main" id="{5B63AFBF-9D1B-4F67-A891-16D6E5AF64D0}"/>
              </a:ext>
            </a:extLst>
          </p:cNvPr>
          <p:cNvSpPr>
            <a:spLocks noGrp="1"/>
          </p:cNvSpPr>
          <p:nvPr>
            <p:ph type="sldNum" sz="quarter" idx="12"/>
            <p:custDataLst>
              <p:tags r:id="rId5"/>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5</a:t>
            </a:fld>
            <a:endParaRPr lang="en-US" sz="1400" dirty="0"/>
          </a:p>
        </p:txBody>
      </p:sp>
    </p:spTree>
    <p:extLst>
      <p:ext uri="{BB962C8B-B14F-4D97-AF65-F5344CB8AC3E}">
        <p14:creationId xmlns:p14="http://schemas.microsoft.com/office/powerpoint/2010/main" val="185973157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latin typeface="Arial" panose="020B0604020202020204" pitchFamily="34" charset="0"/>
              </a:rPr>
              <a:t>Service Personnel Records</a:t>
            </a:r>
          </a:p>
        </p:txBody>
      </p:sp>
      <p:sp>
        <p:nvSpPr>
          <p:cNvPr id="6148" name="Rectangle 3"/>
          <p:cNvSpPr>
            <a:spLocks noGrp="1" noChangeArrowheads="1"/>
          </p:cNvSpPr>
          <p:nvPr>
            <p:ph idx="1"/>
            <p:custDataLst>
              <p:tags r:id="rId2"/>
            </p:custDataLst>
          </p:nvPr>
        </p:nvSpPr>
        <p:spPr>
          <a:xfrm>
            <a:off x="506775" y="2804868"/>
            <a:ext cx="3552940" cy="3196196"/>
          </a:xfrm>
          <a:prstGeom prst="rect">
            <a:avLst/>
          </a:prstGeom>
        </p:spPr>
        <p:txBody>
          <a:bodyPr>
            <a:normAutofit/>
          </a:bodyPr>
          <a:lstStyle/>
          <a:p>
            <a:pPr marL="457200" lvl="1" indent="-290513">
              <a:spcBef>
                <a:spcPts val="0"/>
              </a:spcBef>
              <a:spcAft>
                <a:spcPts val="600"/>
              </a:spcAft>
              <a:buClr>
                <a:schemeClr val="tx1"/>
              </a:buClr>
              <a:defRPr/>
            </a:pPr>
            <a:r>
              <a:rPr lang="en-US" sz="2000" dirty="0">
                <a:latin typeface="+mj-lt"/>
              </a:rPr>
              <a:t>DD Form 214</a:t>
            </a:r>
          </a:p>
          <a:p>
            <a:pPr marL="457200" lvl="1" indent="-290513">
              <a:spcBef>
                <a:spcPts val="0"/>
              </a:spcBef>
              <a:spcAft>
                <a:spcPts val="600"/>
              </a:spcAft>
              <a:buClr>
                <a:schemeClr val="tx1"/>
              </a:buClr>
              <a:defRPr/>
            </a:pPr>
            <a:r>
              <a:rPr lang="en-US" sz="2000" dirty="0">
                <a:latin typeface="+mj-lt"/>
              </a:rPr>
              <a:t>Dates of service</a:t>
            </a:r>
          </a:p>
          <a:p>
            <a:pPr marL="457200" lvl="1" indent="-290513">
              <a:spcBef>
                <a:spcPts val="0"/>
              </a:spcBef>
              <a:spcAft>
                <a:spcPts val="600"/>
              </a:spcAft>
              <a:buClr>
                <a:schemeClr val="tx1"/>
              </a:buClr>
              <a:defRPr/>
            </a:pPr>
            <a:r>
              <a:rPr lang="en-US" sz="2000" dirty="0">
                <a:latin typeface="+mj-lt"/>
              </a:rPr>
              <a:t>Character of service</a:t>
            </a:r>
          </a:p>
          <a:p>
            <a:pPr marL="457200" lvl="1" indent="-290513">
              <a:spcBef>
                <a:spcPts val="0"/>
              </a:spcBef>
              <a:spcAft>
                <a:spcPts val="600"/>
              </a:spcAft>
              <a:buClr>
                <a:schemeClr val="tx1"/>
              </a:buClr>
              <a:defRPr/>
            </a:pPr>
            <a:r>
              <a:rPr lang="en-US" sz="2000" dirty="0">
                <a:latin typeface="+mj-lt"/>
              </a:rPr>
              <a:t>Line of duty reports</a:t>
            </a:r>
          </a:p>
          <a:p>
            <a:pPr marL="457200" lvl="1" indent="-290513">
              <a:spcBef>
                <a:spcPts val="0"/>
              </a:spcBef>
              <a:spcAft>
                <a:spcPts val="600"/>
              </a:spcAft>
              <a:buClr>
                <a:schemeClr val="tx1"/>
              </a:buClr>
              <a:defRPr/>
            </a:pPr>
            <a:r>
              <a:rPr lang="en-US" sz="2000" dirty="0">
                <a:latin typeface="+mj-lt"/>
              </a:rPr>
              <a:t>Facts and circumstances</a:t>
            </a:r>
          </a:p>
        </p:txBody>
      </p:sp>
      <p:sp>
        <p:nvSpPr>
          <p:cNvPr id="3" name="TextBox 2"/>
          <p:cNvSpPr txBox="1"/>
          <p:nvPr>
            <p:custDataLst>
              <p:tags r:id="rId3"/>
            </p:custDataLst>
          </p:nvPr>
        </p:nvSpPr>
        <p:spPr>
          <a:xfrm>
            <a:off x="4305949" y="2804868"/>
            <a:ext cx="4416726" cy="1938992"/>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defRPr/>
            </a:pPr>
            <a:r>
              <a:rPr lang="en-US" sz="2000" dirty="0">
                <a:cs typeface="Arial" pitchFamily="34" charset="0"/>
              </a:rPr>
              <a:t>Conditional discharge information</a:t>
            </a:r>
          </a:p>
          <a:p>
            <a:pPr marL="285750" indent="-285750">
              <a:spcAft>
                <a:spcPts val="600"/>
              </a:spcAft>
              <a:buClr>
                <a:schemeClr val="tx1"/>
              </a:buClr>
              <a:buFont typeface="Arial" panose="020B0604020202020204" pitchFamily="34" charset="0"/>
              <a:buChar char="•"/>
              <a:defRPr/>
            </a:pPr>
            <a:r>
              <a:rPr lang="en-US" sz="2000" dirty="0">
                <a:cs typeface="Arial" pitchFamily="34" charset="0"/>
              </a:rPr>
              <a:t>Travel time</a:t>
            </a:r>
          </a:p>
          <a:p>
            <a:pPr marL="285750" indent="-285750">
              <a:spcAft>
                <a:spcPts val="600"/>
              </a:spcAft>
              <a:buClr>
                <a:schemeClr val="tx1"/>
              </a:buClr>
              <a:buFont typeface="Arial" panose="020B0604020202020204" pitchFamily="34" charset="0"/>
              <a:buChar char="•"/>
              <a:defRPr/>
            </a:pPr>
            <a:r>
              <a:rPr lang="en-US" sz="2000" dirty="0">
                <a:cs typeface="Arial" pitchFamily="34" charset="0"/>
              </a:rPr>
              <a:t>Personnel records</a:t>
            </a:r>
          </a:p>
          <a:p>
            <a:pPr marL="285750" indent="-285750">
              <a:spcAft>
                <a:spcPts val="600"/>
              </a:spcAft>
              <a:buClr>
                <a:schemeClr val="tx1"/>
              </a:buClr>
              <a:buFont typeface="Arial" panose="020B0604020202020204" pitchFamily="34" charset="0"/>
              <a:buChar char="•"/>
              <a:defRPr/>
            </a:pPr>
            <a:r>
              <a:rPr lang="en-US" sz="2000" dirty="0">
                <a:cs typeface="Arial" pitchFamily="34" charset="0"/>
              </a:rPr>
              <a:t>DD Form 1300, Report of Casualty </a:t>
            </a:r>
          </a:p>
          <a:p>
            <a:pPr marL="285750" indent="-285750">
              <a:spcAft>
                <a:spcPts val="600"/>
              </a:spcAft>
              <a:buClr>
                <a:schemeClr val="tx1"/>
              </a:buClr>
              <a:buFont typeface="Arial" panose="020B0604020202020204" pitchFamily="34" charset="0"/>
              <a:buChar char="•"/>
              <a:defRPr/>
            </a:pPr>
            <a:r>
              <a:rPr lang="en-US" sz="2000" dirty="0">
                <a:cs typeface="Arial" pitchFamily="34" charset="0"/>
              </a:rPr>
              <a:t>Morning reports</a:t>
            </a:r>
          </a:p>
        </p:txBody>
      </p:sp>
      <p:sp>
        <p:nvSpPr>
          <p:cNvPr id="2" name="Slide Number Placeholder 1">
            <a:extLst>
              <a:ext uri="{FF2B5EF4-FFF2-40B4-BE49-F238E27FC236}">
                <a16:creationId xmlns:a16="http://schemas.microsoft.com/office/drawing/2014/main" id="{562F018A-65DE-4617-8F24-2CE3C8B3D460}"/>
              </a:ext>
            </a:extLst>
          </p:cNvPr>
          <p:cNvSpPr>
            <a:spLocks noGrp="1"/>
          </p:cNvSpPr>
          <p:nvPr>
            <p:ph type="sldNum" sz="quarter" idx="12"/>
            <p:custDataLst>
              <p:tags r:id="rId4"/>
            </p:custDataLst>
          </p:nvPr>
        </p:nvSpPr>
        <p:spPr>
          <a:xfrm>
            <a:off x="6931152" y="6635027"/>
            <a:ext cx="2133600" cy="365125"/>
          </a:xfrm>
        </p:spPr>
        <p:txBody>
          <a:bodyPr/>
          <a:lstStyle/>
          <a:p>
            <a:pPr>
              <a:spcAft>
                <a:spcPts val="600"/>
              </a:spcAft>
            </a:pPr>
            <a:fld id="{7C414AED-89CE-4A48-8B2B-1B3A5C68EA2A}" type="slidenum">
              <a:rPr lang="en-US" sz="1400" smtClean="0"/>
              <a:pPr>
                <a:spcAft>
                  <a:spcPts val="600"/>
                </a:spcAft>
              </a:pPr>
              <a:t>6</a:t>
            </a:fld>
            <a:endParaRPr lang="en-US" sz="1400" dirty="0"/>
          </a:p>
        </p:txBody>
      </p:sp>
      <p:sp>
        <p:nvSpPr>
          <p:cNvPr id="4" name="TextBox 3">
            <a:extLst>
              <a:ext uri="{FF2B5EF4-FFF2-40B4-BE49-F238E27FC236}">
                <a16:creationId xmlns:a16="http://schemas.microsoft.com/office/drawing/2014/main" id="{0DE50795-9A47-4AD9-9361-C95BDA5A6AC3}"/>
              </a:ext>
            </a:extLst>
          </p:cNvPr>
          <p:cNvSpPr txBox="1"/>
          <p:nvPr>
            <p:custDataLst>
              <p:tags r:id="rId5"/>
            </p:custDataLst>
          </p:nvPr>
        </p:nvSpPr>
        <p:spPr>
          <a:xfrm>
            <a:off x="506775" y="1896667"/>
            <a:ext cx="8130449" cy="784830"/>
          </a:xfrm>
          <a:prstGeom prst="rect">
            <a:avLst/>
          </a:prstGeom>
          <a:noFill/>
        </p:spPr>
        <p:txBody>
          <a:bodyPr wrap="square" rtlCol="0">
            <a:spAutoFit/>
          </a:bodyPr>
          <a:lstStyle/>
          <a:p>
            <a:pPr>
              <a:spcAft>
                <a:spcPts val="600"/>
              </a:spcAft>
            </a:pPr>
            <a:r>
              <a:rPr lang="en-US" sz="2000" dirty="0"/>
              <a:t>Verify service and establish Veteran status</a:t>
            </a:r>
          </a:p>
          <a:p>
            <a:pPr>
              <a:spcAft>
                <a:spcPts val="600"/>
              </a:spcAft>
            </a:pPr>
            <a:r>
              <a:rPr lang="en-US" sz="2000" dirty="0"/>
              <a:t>Service personnel records include:</a:t>
            </a:r>
          </a:p>
        </p:txBody>
      </p:sp>
    </p:spTree>
    <p:extLst>
      <p:ext uri="{BB962C8B-B14F-4D97-AF65-F5344CB8AC3E}">
        <p14:creationId xmlns:p14="http://schemas.microsoft.com/office/powerpoint/2010/main" val="71812147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latin typeface="Arial" panose="020B0604020202020204" pitchFamily="34" charset="0"/>
              </a:rPr>
              <a:t>Service Treatment Records</a:t>
            </a:r>
          </a:p>
        </p:txBody>
      </p:sp>
      <p:sp>
        <p:nvSpPr>
          <p:cNvPr id="6148" name="Rectangle 3"/>
          <p:cNvSpPr>
            <a:spLocks noGrp="1" noChangeArrowheads="1"/>
          </p:cNvSpPr>
          <p:nvPr>
            <p:ph idx="1"/>
            <p:custDataLst>
              <p:tags r:id="rId2"/>
            </p:custDataLst>
          </p:nvPr>
        </p:nvSpPr>
        <p:spPr>
          <a:xfrm>
            <a:off x="457200" y="1762432"/>
            <a:ext cx="8229600" cy="729867"/>
          </a:xfrm>
          <a:prstGeom prst="rect">
            <a:avLst/>
          </a:prstGeom>
        </p:spPr>
        <p:txBody>
          <a:bodyPr>
            <a:normAutofit/>
          </a:bodyPr>
          <a:lstStyle/>
          <a:p>
            <a:pPr>
              <a:spcAft>
                <a:spcPts val="600"/>
              </a:spcAft>
              <a:defRPr/>
            </a:pPr>
            <a:r>
              <a:rPr lang="en-US" sz="2000" dirty="0"/>
              <a:t>The service treatment records (STRs) for each Veteran typically include the following:</a:t>
            </a:r>
          </a:p>
        </p:txBody>
      </p:sp>
      <p:sp>
        <p:nvSpPr>
          <p:cNvPr id="2" name="Slide Number Placeholder 1">
            <a:extLst>
              <a:ext uri="{FF2B5EF4-FFF2-40B4-BE49-F238E27FC236}">
                <a16:creationId xmlns:a16="http://schemas.microsoft.com/office/drawing/2014/main" id="{5D7D9348-7584-414D-8A9F-5035C55849C5}"/>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7</a:t>
            </a:fld>
            <a:endParaRPr lang="en-US" sz="1400" dirty="0"/>
          </a:p>
        </p:txBody>
      </p:sp>
      <p:sp>
        <p:nvSpPr>
          <p:cNvPr id="3" name="TextBox 2">
            <a:extLst>
              <a:ext uri="{FF2B5EF4-FFF2-40B4-BE49-F238E27FC236}">
                <a16:creationId xmlns:a16="http://schemas.microsoft.com/office/drawing/2014/main" id="{529DF062-2585-4E36-8F09-BF34ABED8D9E}"/>
              </a:ext>
            </a:extLst>
          </p:cNvPr>
          <p:cNvSpPr txBox="1"/>
          <p:nvPr>
            <p:custDataLst>
              <p:tags r:id="rId4"/>
            </p:custDataLst>
          </p:nvPr>
        </p:nvSpPr>
        <p:spPr>
          <a:xfrm>
            <a:off x="457200" y="2679270"/>
            <a:ext cx="7921128" cy="3262432"/>
          </a:xfrm>
          <a:prstGeom prst="rect">
            <a:avLst/>
          </a:prstGeom>
          <a:noFill/>
        </p:spPr>
        <p:txBody>
          <a:bodyPr wrap="square" rtlCol="0">
            <a:spAutoFit/>
          </a:bodyPr>
          <a:lstStyle/>
          <a:p>
            <a:pPr marL="688975" indent="-344488">
              <a:spcAft>
                <a:spcPts val="600"/>
              </a:spcAft>
              <a:buClr>
                <a:schemeClr val="tx1"/>
              </a:buClr>
              <a:buFont typeface="Arial" panose="020B0604020202020204" pitchFamily="34" charset="0"/>
              <a:buChar char="•"/>
              <a:defRPr/>
            </a:pPr>
            <a:r>
              <a:rPr lang="en-US" sz="1900" dirty="0">
                <a:cs typeface="Arial" charset="0"/>
              </a:rPr>
              <a:t>Physical examinations (including entrance and discharge physical examinations)</a:t>
            </a:r>
          </a:p>
          <a:p>
            <a:pPr marL="688975" indent="-344488">
              <a:spcAft>
                <a:spcPts val="600"/>
              </a:spcAft>
              <a:buClr>
                <a:schemeClr val="tx1"/>
              </a:buClr>
              <a:buFont typeface="Arial" panose="020B0604020202020204" pitchFamily="34" charset="0"/>
              <a:buChar char="•"/>
              <a:defRPr/>
            </a:pPr>
            <a:r>
              <a:rPr lang="en-US" sz="1900" dirty="0">
                <a:cs typeface="Arial" charset="0"/>
              </a:rPr>
              <a:t>Clinical record cover sheets and summaries of inpatient treatment</a:t>
            </a:r>
          </a:p>
          <a:p>
            <a:pPr marL="688975" indent="-344488">
              <a:spcAft>
                <a:spcPts val="600"/>
              </a:spcAft>
              <a:buClr>
                <a:schemeClr val="tx1"/>
              </a:buClr>
              <a:buFont typeface="Arial" panose="020B0604020202020204" pitchFamily="34" charset="0"/>
              <a:buChar char="•"/>
              <a:defRPr/>
            </a:pPr>
            <a:r>
              <a:rPr lang="en-US" sz="1900" dirty="0">
                <a:cs typeface="Arial" charset="0"/>
              </a:rPr>
              <a:t>Outpatient medical treatment</a:t>
            </a:r>
          </a:p>
          <a:p>
            <a:pPr marL="688975" indent="-344488">
              <a:spcAft>
                <a:spcPts val="600"/>
              </a:spcAft>
              <a:buClr>
                <a:schemeClr val="tx1"/>
              </a:buClr>
              <a:buFont typeface="Arial" panose="020B0604020202020204" pitchFamily="34" charset="0"/>
              <a:buChar char="•"/>
              <a:defRPr/>
            </a:pPr>
            <a:r>
              <a:rPr lang="en-US" sz="1900" dirty="0">
                <a:cs typeface="Arial" charset="0"/>
              </a:rPr>
              <a:t>Physical profiles</a:t>
            </a:r>
          </a:p>
          <a:p>
            <a:pPr marL="688975" indent="-344488">
              <a:spcAft>
                <a:spcPts val="600"/>
              </a:spcAft>
              <a:buClr>
                <a:schemeClr val="tx1"/>
              </a:buClr>
              <a:buFont typeface="Arial" panose="020B0604020202020204" pitchFamily="34" charset="0"/>
              <a:buChar char="•"/>
              <a:defRPr/>
            </a:pPr>
            <a:r>
              <a:rPr lang="en-US" sz="1900" dirty="0">
                <a:cs typeface="Arial" charset="0"/>
              </a:rPr>
              <a:t>Physical Evaluation Board (PEB) and Medical Evaluation Board (MEB) proceedings (if any)</a:t>
            </a:r>
          </a:p>
          <a:p>
            <a:pPr marL="688975" indent="-344488">
              <a:spcAft>
                <a:spcPts val="600"/>
              </a:spcAft>
              <a:buClr>
                <a:schemeClr val="tx1"/>
              </a:buClr>
              <a:buFont typeface="Arial" panose="020B0604020202020204" pitchFamily="34" charset="0"/>
              <a:buChar char="•"/>
              <a:defRPr/>
            </a:pPr>
            <a:r>
              <a:rPr lang="en-US" sz="1900" dirty="0">
                <a:cs typeface="Arial" charset="0"/>
              </a:rPr>
              <a:t>Prescriptions for eyeglasses and orthopedic </a:t>
            </a:r>
            <a:r>
              <a:rPr lang="en-US" sz="1900" dirty="0"/>
              <a:t>footwear</a:t>
            </a:r>
          </a:p>
          <a:p>
            <a:pPr marL="688975" indent="-344488">
              <a:spcAft>
                <a:spcPts val="600"/>
              </a:spcAft>
              <a:buClr>
                <a:schemeClr val="tx1"/>
              </a:buClr>
              <a:buFont typeface="Arial" panose="020B0604020202020204" pitchFamily="34" charset="0"/>
              <a:buChar char="•"/>
              <a:defRPr/>
            </a:pPr>
            <a:r>
              <a:rPr lang="en-US" sz="1900" dirty="0"/>
              <a:t>Dental examination reports and records</a:t>
            </a:r>
          </a:p>
        </p:txBody>
      </p:sp>
    </p:spTree>
    <p:extLst>
      <p:ext uri="{BB962C8B-B14F-4D97-AF65-F5344CB8AC3E}">
        <p14:creationId xmlns:p14="http://schemas.microsoft.com/office/powerpoint/2010/main" val="104931041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2A02A-84B5-4BA5-930C-E15E10E595E5}"/>
              </a:ext>
            </a:extLst>
          </p:cNvPr>
          <p:cNvSpPr>
            <a:spLocks noGrp="1"/>
          </p:cNvSpPr>
          <p:nvPr>
            <p:ph type="title"/>
            <p:custDataLst>
              <p:tags r:id="rId1"/>
            </p:custDataLst>
          </p:nvPr>
        </p:nvSpPr>
        <p:spPr>
          <a:xfrm>
            <a:off x="0" y="793629"/>
            <a:ext cx="9144000" cy="1086867"/>
          </a:xfrm>
        </p:spPr>
        <p:txBody>
          <a:bodyPr>
            <a:normAutofit/>
          </a:bodyPr>
          <a:lstStyle/>
          <a:p>
            <a:r>
              <a:rPr lang="en-US" sz="2800" dirty="0"/>
              <a:t>Service Treatment Records</a:t>
            </a:r>
          </a:p>
        </p:txBody>
      </p:sp>
      <p:sp>
        <p:nvSpPr>
          <p:cNvPr id="3" name="Content Placeholder 2">
            <a:extLst>
              <a:ext uri="{FF2B5EF4-FFF2-40B4-BE49-F238E27FC236}">
                <a16:creationId xmlns:a16="http://schemas.microsoft.com/office/drawing/2014/main" id="{978B4050-4E25-40E9-8DFD-0FAB3D2E4540}"/>
              </a:ext>
            </a:extLst>
          </p:cNvPr>
          <p:cNvSpPr>
            <a:spLocks noGrp="1"/>
          </p:cNvSpPr>
          <p:nvPr>
            <p:ph idx="1"/>
            <p:custDataLst>
              <p:tags r:id="rId2"/>
            </p:custDataLst>
          </p:nvPr>
        </p:nvSpPr>
        <p:spPr>
          <a:xfrm>
            <a:off x="457200" y="2057400"/>
            <a:ext cx="8229600" cy="3916363"/>
          </a:xfrm>
        </p:spPr>
        <p:txBody>
          <a:bodyPr>
            <a:normAutofit/>
          </a:bodyPr>
          <a:lstStyle/>
          <a:p>
            <a:pPr marL="342900" indent="-342900">
              <a:buFont typeface="Arial" panose="020B0604020202020204" pitchFamily="34" charset="0"/>
              <a:buChar char="•"/>
            </a:pPr>
            <a:r>
              <a:rPr lang="en-US" sz="2000" dirty="0"/>
              <a:t>When to consider STRs “substantially complete”</a:t>
            </a:r>
          </a:p>
          <a:p>
            <a:pPr marL="342900" indent="-342900">
              <a:buFont typeface="Arial" panose="020B0604020202020204" pitchFamily="34" charset="0"/>
              <a:buChar char="•"/>
            </a:pPr>
            <a:r>
              <a:rPr lang="en-US" sz="2000" dirty="0"/>
              <a:t>Handling Veterans with multiple periods of service</a:t>
            </a:r>
          </a:p>
          <a:p>
            <a:pPr marL="342900" indent="-342900">
              <a:buFont typeface="Arial" panose="020B0604020202020204" pitchFamily="34" charset="0"/>
              <a:buChar char="•"/>
            </a:pPr>
            <a:r>
              <a:rPr lang="en-US" sz="2000" dirty="0"/>
              <a:t>Records related to civilian health care obtained during active duty are not always associated with STRs</a:t>
            </a:r>
          </a:p>
          <a:p>
            <a:pPr marL="342900" indent="-342900">
              <a:buFont typeface="Arial" panose="020B0604020202020204" pitchFamily="34" charset="0"/>
              <a:buChar char="•"/>
            </a:pPr>
            <a:r>
              <a:rPr lang="en-US" sz="2000" dirty="0"/>
              <a:t>STRs do </a:t>
            </a:r>
            <a:r>
              <a:rPr lang="en-US" sz="2000" b="1" dirty="0"/>
              <a:t>NOT</a:t>
            </a:r>
            <a:r>
              <a:rPr lang="en-US" sz="2000" dirty="0"/>
              <a:t> contain:</a:t>
            </a:r>
          </a:p>
          <a:p>
            <a:pPr marL="632222" lvl="1" indent="-342900"/>
            <a:r>
              <a:rPr lang="en-US" sz="1600" dirty="0"/>
              <a:t>Finance records</a:t>
            </a:r>
          </a:p>
          <a:p>
            <a:pPr marL="632222" lvl="1" indent="-342900"/>
            <a:r>
              <a:rPr lang="en-US" sz="1600" dirty="0"/>
              <a:t>Official Military Personnel File (OMPF)</a:t>
            </a:r>
          </a:p>
          <a:p>
            <a:pPr marL="632222" lvl="1" indent="-342900"/>
            <a:r>
              <a:rPr lang="en-US" sz="1600" dirty="0"/>
              <a:t>Inpatient treatment records</a:t>
            </a:r>
          </a:p>
          <a:p>
            <a:pPr marL="632222" lvl="1" indent="-342900"/>
            <a:r>
              <a:rPr lang="en-US" sz="1600" dirty="0"/>
              <a:t>Mental health records (See M21-1 IV.ii.1.D.2 for development)</a:t>
            </a:r>
          </a:p>
        </p:txBody>
      </p:sp>
      <p:sp>
        <p:nvSpPr>
          <p:cNvPr id="4" name="Slide Number Placeholder 3">
            <a:extLst>
              <a:ext uri="{FF2B5EF4-FFF2-40B4-BE49-F238E27FC236}">
                <a16:creationId xmlns:a16="http://schemas.microsoft.com/office/drawing/2014/main" id="{D27AAB65-9F48-4B52-B8B4-FF3250179EF5}"/>
              </a:ext>
            </a:extLst>
          </p:cNvPr>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8</a:t>
            </a:fld>
            <a:endParaRPr lang="en-US"/>
          </a:p>
        </p:txBody>
      </p:sp>
    </p:spTree>
    <p:extLst>
      <p:ext uri="{BB962C8B-B14F-4D97-AF65-F5344CB8AC3E}">
        <p14:creationId xmlns:p14="http://schemas.microsoft.com/office/powerpoint/2010/main" val="2335199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65C39-1232-4E4D-AB15-0FFFE16EB23F}"/>
              </a:ext>
            </a:extLst>
          </p:cNvPr>
          <p:cNvSpPr>
            <a:spLocks noGrp="1"/>
          </p:cNvSpPr>
          <p:nvPr>
            <p:ph type="title"/>
            <p:custDataLst>
              <p:tags r:id="rId1"/>
            </p:custDataLst>
          </p:nvPr>
        </p:nvSpPr>
        <p:spPr>
          <a:xfrm>
            <a:off x="0" y="793629"/>
            <a:ext cx="9144000" cy="1086867"/>
          </a:xfrm>
        </p:spPr>
        <p:txBody>
          <a:bodyPr>
            <a:normAutofit/>
          </a:bodyPr>
          <a:lstStyle/>
          <a:p>
            <a:r>
              <a:rPr lang="en-US" sz="2800" dirty="0"/>
              <a:t>Clinical Records</a:t>
            </a:r>
          </a:p>
        </p:txBody>
      </p:sp>
      <p:sp>
        <p:nvSpPr>
          <p:cNvPr id="3" name="Content Placeholder 2">
            <a:extLst>
              <a:ext uri="{FF2B5EF4-FFF2-40B4-BE49-F238E27FC236}">
                <a16:creationId xmlns:a16="http://schemas.microsoft.com/office/drawing/2014/main" id="{508979ED-B8E1-4B31-9421-3E46F317904C}"/>
              </a:ext>
            </a:extLst>
          </p:cNvPr>
          <p:cNvSpPr>
            <a:spLocks noGrp="1"/>
          </p:cNvSpPr>
          <p:nvPr>
            <p:ph idx="1"/>
            <p:custDataLst>
              <p:tags r:id="rId2"/>
            </p:custDataLst>
          </p:nvPr>
        </p:nvSpPr>
        <p:spPr>
          <a:xfrm>
            <a:off x="457200" y="2057400"/>
            <a:ext cx="8229600" cy="3916363"/>
          </a:xfrm>
        </p:spPr>
        <p:txBody>
          <a:bodyPr/>
          <a:lstStyle/>
          <a:p>
            <a:pPr marL="285750" indent="-285750">
              <a:buFont typeface="Arial" panose="020B0604020202020204" pitchFamily="34" charset="0"/>
              <a:buChar char="•"/>
            </a:pPr>
            <a:r>
              <a:rPr lang="en-US" sz="2000" dirty="0"/>
              <a:t>Consist of:</a:t>
            </a:r>
          </a:p>
          <a:p>
            <a:pPr marL="575072" lvl="1" indent="-285750"/>
            <a:r>
              <a:rPr lang="en-US" sz="1600" dirty="0"/>
              <a:t>Inpatient clinical records at a military treatment facility (MTF)</a:t>
            </a:r>
          </a:p>
          <a:p>
            <a:pPr marL="575072" lvl="1" indent="-285750"/>
            <a:r>
              <a:rPr lang="en-US" sz="1600" dirty="0"/>
              <a:t>Mental health treatment records at a MTF</a:t>
            </a:r>
          </a:p>
          <a:p>
            <a:pPr marL="575072" lvl="1" indent="-285750"/>
            <a:r>
              <a:rPr lang="en-US" sz="1600" dirty="0"/>
              <a:t>Military retiree medical records (post-service records)</a:t>
            </a:r>
          </a:p>
          <a:p>
            <a:pPr marL="285750" indent="-285750">
              <a:buFont typeface="Arial" panose="020B0604020202020204" pitchFamily="34" charset="0"/>
              <a:buChar char="•"/>
            </a:pPr>
            <a:r>
              <a:rPr lang="en-US" sz="2000" dirty="0"/>
              <a:t>STRs will contain clinical record cover sheets associated with inpatient and mental health treatment</a:t>
            </a:r>
          </a:p>
          <a:p>
            <a:pPr marL="285750" indent="-285750">
              <a:buFont typeface="Arial" panose="020B0604020202020204" pitchFamily="34" charset="0"/>
              <a:buChar char="•"/>
            </a:pPr>
            <a:r>
              <a:rPr lang="en-US" sz="2000" dirty="0"/>
              <a:t>Only request complete clinical record if cover sheet provides insufficient information, or if post-service records are needed</a:t>
            </a:r>
          </a:p>
          <a:p>
            <a:pPr marL="285750" indent="-285750"/>
            <a:endParaRPr lang="en-US" dirty="0"/>
          </a:p>
        </p:txBody>
      </p:sp>
      <p:sp>
        <p:nvSpPr>
          <p:cNvPr id="4" name="Slide Number Placeholder 3">
            <a:extLst>
              <a:ext uri="{FF2B5EF4-FFF2-40B4-BE49-F238E27FC236}">
                <a16:creationId xmlns:a16="http://schemas.microsoft.com/office/drawing/2014/main" id="{BFEFBD72-19C9-4C7F-B286-74B4F59B26AC}"/>
              </a:ext>
            </a:extLst>
          </p:cNvPr>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9</a:t>
            </a:fld>
            <a:endParaRPr lang="en-US"/>
          </a:p>
        </p:txBody>
      </p:sp>
    </p:spTree>
    <p:extLst>
      <p:ext uri="{BB962C8B-B14F-4D97-AF65-F5344CB8AC3E}">
        <p14:creationId xmlns:p14="http://schemas.microsoft.com/office/powerpoint/2010/main" val="28953297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8BF223F-F9A8-4AC8-B761-393AA0C31DDB}&quot;/&gt;&lt;isInvalidForFieldText val=&quot;0&quot;/&gt;&lt;Image&gt;&lt;filename val=&quot;C:\Users\VBADENDostaA\AppData\Local\Temp\1\CP394811041033Session\CPTrustFolder394811041033\PPTImport394811391832\data\asimages\{D8BF223F-F9A8-4AC8-B761-393AA0C31DDB}_25.png&quot;/&gt;&lt;left val=&quot;727&quot;/&gt;&lt;top val=&quot;687&quot;/&gt;&lt;width val=&quot;226&quot;/&gt;&lt;height val=&quot;45&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8F52EA02-4561-4967-B8A8-D041F2C599EC}&quot;/&gt;&lt;isInvalidForFieldText val=&quot;0&quot;/&gt;&lt;Image&gt;&lt;filename val=&quot;C:\Users\VBADENDostaA\AppData\Local\Temp\1\CP394811041033Session\CPTrustFolder394811041033\PPTImport394811391832\data\asimages\{8F52EA02-4561-4967-B8A8-D041F2C599EC}_26.png&quot;/&gt;&lt;left val=&quot;0&quot;/&gt;&lt;top val=&quot;76&quot;/&gt;&lt;width val=&quot;961&quot;/&gt;&lt;height val=&quot;122&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2&quot;/&gt;&lt;lineCharCount val=&quot;67&quot;/&gt;&lt;lineCharCount val=&quot;24&quot;/&gt;&lt;/TableIndex&gt;&lt;/ShapeTextInfo&gt;"/>
  <p:tag name="HTML_SHAPEINFO" val="&lt;ThreeDShapeInfo&gt;&lt;uuid val=&quot;{B0E2EAD6-5640-4BCD-BBE6-0A243D440CE2}&quot;/&gt;&lt;isInvalidForFieldText val=&quot;0&quot;/&gt;&lt;Image&gt;&lt;filename val=&quot;C:\Users\VBADENDostaA\AppData\Local\Temp\1\CP394811041033Session\CPTrustFolder394811041033\PPTImport394811391832\data\asimages\{B0E2EAD6-5640-4BCD-BBE6-0A243D440CE2}_26.png&quot;/&gt;&lt;left val=&quot;42&quot;/&gt;&lt;top val=&quot;212&quot;/&gt;&lt;width val=&quot;874&quot;/&gt;&lt;height val=&quot;415&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1361F0D-5248-4459-90E0-A66E5450540F}&quot;/&gt;&lt;isInvalidForFieldText val=&quot;0&quot;/&gt;&lt;Image&gt;&lt;filename val=&quot;C:\Users\VBADENDostaA\AppData\Local\Temp\1\CP394811041033Session\CPTrustFolder394811041033\PPTImport394811391832\data\asimages\{31361F0D-5248-4459-90E0-A66E5450540F}_26.png&quot;/&gt;&lt;left val=&quot;727&quot;/&gt;&lt;top val=&quot;687&quot;/&gt;&lt;width val=&quot;226&quot;/&gt;&lt;height val=&quot;45&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7B369704-1D5D-475F-A529-A9E969C95698}&quot;/&gt;&lt;isInvalidForFieldText val=&quot;0&quot;/&gt;&lt;Image&gt;&lt;filename val=&quot;C:\Users\VBADENDostaA\AppData\Local\Temp\1\CP394811041033Session\CPTrustFolder394811041033\PPTImport394811391832\data\asimages\{7B369704-1D5D-475F-A529-A9E969C95698}_27.png&quot;/&gt;&lt;left val=&quot;0&quot;/&gt;&lt;top val=&quot;76&quot;/&gt;&lt;width val=&quot;961&quot;/&gt;&lt;height val=&quot;122&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B3A7F14-4840-4E98-BB72-4AE11226C088}&quot;/&gt;&lt;isInvalidForFieldText val=&quot;0&quot;/&gt;&lt;Image&gt;&lt;filename val=&quot;C:\Users\VBADENDostaA\AppData\Local\Temp\1\CP394811041033Session\CPTrustFolder394811041033\PPTImport394811391832\data\asimages\{1B3A7F14-4840-4E98-BB72-4AE11226C088}_27.png&quot;/&gt;&lt;left val=&quot;727&quot;/&gt;&lt;top val=&quot;687&quot;/&gt;&lt;width val=&quot;226&quot;/&gt;&lt;height val=&quot;45&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6&quot;/&gt;&lt;lineCharCount val=&quot;68&quot;/&gt;&lt;lineCharCount val=&quot;10&quot;/&gt;&lt;lineCharCount val=&quot;71&quot;/&gt;&lt;lineCharCount val=&quot;25&quot;/&gt;&lt;/TableIndex&gt;&lt;/ShapeTextInfo&gt;"/>
  <p:tag name="HTML_SHAPEINFO" val="&lt;ThreeDShapeInfo&gt;&lt;uuid val=&quot;{52E0EAD3-A0A6-4AA2-9569-7D6852C3BF41}&quot;/&gt;&lt;isInvalidForFieldText val=&quot;0&quot;/&gt;&lt;Image&gt;&lt;filename val=&quot;C:\Users\VBADENDostaA\AppData\Local\Temp\1\CP394811041033Session\CPTrustFolder394811041033\PPTImport394811391832\data\asimages\{52E0EAD3-A0A6-4AA2-9569-7D6852C3BF41}_27.png&quot;/&gt;&lt;left val=&quot;42&quot;/&gt;&lt;top val=&quot;212&quot;/&gt;&lt;width val=&quot;882&quot;/&gt;&lt;height val=&quot;312&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3A5C2D26-7BEB-4DD5-9828-10E2B6F87567}&quot;/&gt;&lt;isInvalidForFieldText val=&quot;0&quot;/&gt;&lt;Image&gt;&lt;filename val=&quot;C:\Users\VBADENDostaA\AppData\Local\Temp\1\CP394811041033Session\CPTrustFolder394811041033\PPTImport394811391832\data\asimages\{3A5C2D26-7BEB-4DD5-9828-10E2B6F87567}_28.png&quot;/&gt;&lt;left val=&quot;0&quot;/&gt;&lt;top val=&quot;76&quot;/&gt;&lt;width val=&quot;961&quot;/&gt;&lt;height val=&quot;122&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2&quot;/&gt;&lt;lineCharCount val=&quot;10&quot;/&gt;&lt;/TableIndex&gt;&lt;/ShapeTextInfo&gt;"/>
  <p:tag name="HTML_SHAPEINFO" val="&lt;ThreeDShapeInfo&gt;&lt;uuid val=&quot;{2217F874-8777-4BB9-BC1F-827A56C5CCF7}&quot;/&gt;&lt;isInvalidForFieldText val=&quot;0&quot;/&gt;&lt;Image&gt;&lt;filename val=&quot;C:\Users\VBADENDostaA\AppData\Local\Temp\1\CP394811041033Session\CPTrustFolder394811041033\PPTImport394811391832\data\asimages\{2217F874-8777-4BB9-BC1F-827A56C5CCF7}_28.png&quot;/&gt;&lt;left val=&quot;40&quot;/&gt;&lt;top val=&quot;212&quot;/&gt;&lt;width val=&quot;876&quot;/&gt;&lt;height val=&quot;415&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9A3BB8B-346B-4E00-A636-728313570BBA}&quot;/&gt;&lt;isInvalidForFieldText val=&quot;0&quot;/&gt;&lt;Image&gt;&lt;filename val=&quot;C:\Users\VBADENDostaA\AppData\Local\Temp\1\CP394811041033Session\CPTrustFolder394811041033\PPTImport394811391832\data\asimages\{19A3BB8B-346B-4E00-A636-728313570BBA}_28.png&quot;/&gt;&lt;left val=&quot;727&quot;/&gt;&lt;top val=&quot;687&quot;/&gt;&lt;width val=&quot;226&quot;/&gt;&lt;height val=&quot;4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87BB74B1-1BD9-4E55-8D51-8E75CE59755F}&quot;/&gt;&lt;isInvalidForFieldText val=&quot;0&quot;/&gt;&lt;Image&gt;&lt;filename val=&quot;C:\Users\VBADENDostaA\AppData\Local\Temp\1\CP394811041033Session\CPTrustFolder394811041033\PPTImport394811391832\data\asimages\{87BB74B1-1BD9-4E55-8D51-8E75CE59755F}_29.png&quot;/&gt;&lt;left val=&quot;0&quot;/&gt;&lt;top val=&quot;0&quot;/&gt;&lt;width val=&quot;1&quot;/&gt;&lt;height val=&quot;1&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219CFFD-349F-407C-8F07-4CF5632B6271}&quot;/&gt;&lt;isInvalidForFieldText val=&quot;0&quot;/&gt;&lt;Image&gt;&lt;filename val=&quot;C:\Users\VBADENDostaA\AppData\Local\Temp\1\CP394811041033Session\CPTrustFolder394811041033\PPTImport394811391832\data\asimages\{0219CFFD-349F-407C-8F07-4CF5632B6271}_29.png&quot;/&gt;&lt;left val=&quot;727&quot;/&gt;&lt;top val=&quot;687&quot;/&gt;&lt;width val=&quot;226&quot;/&gt;&lt;height val=&quot;45&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782F66A8-5052-4D63-BD1C-A4399081A9D2}&quot;/&gt;&lt;isInvalidForFieldText val=&quot;0&quot;/&gt;&lt;Image&gt;&lt;filename val=&quot;C:\Users\VBADENDostaA\AppData\Local\Temp\1\CP394811041033Session\CPTrustFolder394811041033\PPTImport394811391832\data\asimages\{782F66A8-5052-4D63-BD1C-A4399081A9D2}_29.png&quot;/&gt;&lt;left val=&quot;0&quot;/&gt;&lt;top val=&quot;264&quot;/&gt;&lt;width val=&quot;961&quot;/&gt;&lt;height val=&quot;203&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PRESENTER_DUMMYTAG" val="&lt;DummyForForceWrite&gt;&lt;/DummyForForceWrite&gt;"/>
  <p:tag name="HTML_SHAPEINFO" val="&lt;ThreeDShapeInfo&gt;&lt;uuid val=&quot;{4CD5622B-6E94-4394-8123-E1218FA4453B}&quot;/&gt;&lt;isInvalidForFieldText val=&quot;0&quot;/&gt;&lt;Image&gt;&lt;filename val=&quot;C:\Users\VBADENDostaA\AppData\Local\Temp\1\CP394811041033Session\CPTrustFolder394811041033\PPTImport394811391832\data\asimages\{4CD5622B-6E94-4394-8123-E1218FA4453B}_1.png&quot;/&gt;&lt;left val=&quot;71&quot;/&gt;&lt;top val=&quot;288&quot;/&gt;&lt;width val=&quot;817&quot;/&gt;&lt;height val=&quot;13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194D99D7-4E8F-4543-BE54-85FEBD59E711}&quot;/&gt;&lt;isInvalidForFieldText val=&quot;0&quot;/&gt;&lt;Image&gt;&lt;filename val=&quot;C:\Users\VBADENDostaA\AppData\Local\Temp\1\CP394811041033Session\CPTrustFolder394811041033\PPTImport394811391832\data\asimages\{194D99D7-4E8F-4543-BE54-85FEBD59E711}_1.png&quot;/&gt;&lt;left val=&quot;71&quot;/&gt;&lt;top val=&quot;491&quot;/&gt;&lt;width val=&quot;249&quot;/&gt;&lt;height val=&quot;93&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DUMMYTAG" val="&lt;DummyForForceWrite&gt;&lt;/DummyForForceWrite&gt;"/>
  <p:tag name="HTML_SHAPEINFO" val="&lt;ThreeDShapeInfo&gt;&lt;uuid val=&quot;{7C0AB08F-3339-4233-91A0-1F6BE9CAF14E}&quot;/&gt;&lt;isInvalidForFieldText val=&quot;0&quot;/&gt;&lt;Image&gt;&lt;filename val=&quot;C:\Users\VBADENDostaA\AppData\Local\Temp\1\CP394811041033Session\CPTrustFolder394811041033\PPTImport394811391832\data\asimages\{7C0AB08F-3339-4233-91A0-1F6BE9CAF14E}_1.png&quot;/&gt;&lt;left val=&quot;639&quot;/&gt;&lt;top val=&quot;491&quot;/&gt;&lt;width val=&quot;249&quot;/&gt;&lt;height val=&quot;9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2370B43F-8A54-4AB2-9CCC-B46DEA1CEDFA}&quot;/&gt;&lt;isInvalidForFieldText val=&quot;0&quot;/&gt;&lt;Image&gt;&lt;filename val=&quot;C:\Users\VBADENDostaA\AppData\Local\Temp\1\CP394811041033Session\CPTrustFolder394811041033\PPTImport394811391832\data\asimages\{2370B43F-8A54-4AB2-9CCC-B46DEA1CEDFA}_2.png&quot;/&gt;&lt;left val=&quot;0&quot;/&gt;&lt;top val=&quot;76&quot;/&gt;&lt;width val=&quot;961&quot;/&gt;&lt;height val=&quot;12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9&quot;/&gt;&lt;lineCharCount val=&quot;26&quot;/&gt;&lt;lineCharCount val=&quot;68&quot;/&gt;&lt;lineCharCount val=&quot;55&quot;/&gt;&lt;lineCharCount val=&quot;66&quot;/&gt;&lt;lineCharCount val=&quot;29&quot;/&gt;&lt;lineCharCount val=&quot;61&quot;/&gt;&lt;lineCharCount val=&quot;17&quot;/&gt;&lt;lineCharCount val=&quot;65&quot;/&gt;&lt;lineCharCount val=&quot;53&quot;/&gt;&lt;/TableIndex&gt;&lt;/ShapeTextInfo&gt;"/>
  <p:tag name="HTML_SHAPEINFO" val="&lt;ThreeDShapeInfo&gt;&lt;uuid val=&quot;{47F118DE-E2C0-4D4A-9735-FE6B5D3E5ED2}&quot;/&gt;&lt;isInvalidForFieldText val=&quot;0&quot;/&gt;&lt;Image&gt;&lt;filename val=&quot;C:\Users\VBADENDostaA\AppData\Local\Temp\1\CP394811041033Session\CPTrustFolder394811041033\PPTImport394811391832\data\asimages\{47F118DE-E2C0-4D4A-9735-FE6B5D3E5ED2}_2.png&quot;/&gt;&lt;left val=&quot;40&quot;/&gt;&lt;top val=&quot;212&quot;/&gt;&lt;width val=&quot;884&quot;/&gt;&lt;height val=&quot;41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FA0621B-2934-4314-AE38-1611E493662D}&quot;/&gt;&lt;isInvalidForFieldText val=&quot;0&quot;/&gt;&lt;Image&gt;&lt;filename val=&quot;C:\Users\VBADENDostaA\AppData\Local\Temp\1\CP394811041033Session\CPTrustFolder394811041033\PPTImport394811391832\data\asimages\{FFA0621B-2934-4314-AE38-1611E493662D}_2.png&quot;/&gt;&lt;left val=&quot;727&quot;/&gt;&lt;top val=&quot;687&quot;/&gt;&lt;width val=&quot;226&quot;/&gt;&lt;height val=&quot;4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AE70F19C-E033-4F7A-B13A-A15BB3E7DEA4}&quot;/&gt;&lt;isInvalidForFieldText val=&quot;0&quot;/&gt;&lt;Image&gt;&lt;filename val=&quot;C:\Users\VBADENDostaA\AppData\Local\Temp\1\CP394811041033Session\CPTrustFolder394811041033\PPTImport394811391832\data\asimages\{AE70F19C-E033-4F7A-B13A-A15BB3E7DEA4}_3.png&quot;/&gt;&lt;left val=&quot;0&quot;/&gt;&lt;top val=&quot;76&quot;/&gt;&lt;width val=&quot;961&quot;/&gt;&lt;height val=&quot;12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quot;/&gt;&lt;/TableIndex&gt;&lt;/ShapeTextInfo&gt;"/>
  <p:tag name="HTML_SHAPEINFO" val="&lt;ThreeDShapeInfo&gt;&lt;uuid val=&quot;{21EACC48-C51C-4D5D-AD45-C683EED20F67}&quot;/&gt;&lt;isInvalidForFieldText val=&quot;0&quot;/&gt;&lt;Image&gt;&lt;filename val=&quot;C:\Users\VBADENDostaA\AppData\Local\Temp\1\CP394811041033Session\CPTrustFolder394811041033\PPTImport394811391832\data\asimages\{21EACC48-C51C-4D5D-AD45-C683EED20F67}_3.png&quot;/&gt;&lt;left val=&quot;47&quot;/&gt;&lt;top val=&quot;215&quot;/&gt;&lt;width val=&quot;865&quot;/&gt;&lt;height val=&quot;41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1&quot;/&gt;&lt;lineCharCount val=&quot;40&quot;/&gt;&lt;lineCharCount val=&quot;52&quot;/&gt;&lt;lineCharCount val=&quot;65&quot;/&gt;&lt;lineCharCount val=&quot;78&quot;/&gt;&lt;lineCharCount val=&quot;31&quot;/&gt;&lt;lineCharCount val=&quot;73&quot;/&gt;&lt;lineCharCount val=&quot;28&quot;/&gt;&lt;lineCharCount val=&quot;43&quot;/&gt;&lt;/TableIndex&gt;&lt;/ShapeTextInfo&gt;"/>
  <p:tag name="HTML_SHAPEINFO" val="&lt;ThreeDShapeInfo&gt;&lt;uuid val=&quot;{FBE77577-769E-4D1F-9367-CD2D454BB6E6}&quot;/&gt;&lt;isInvalidForFieldText val=&quot;0&quot;/&gt;&lt;Image&gt;&lt;filename val=&quot;C:\Users\VBADENDostaA\AppData\Local\Temp\1\CP394811041033Session\CPTrustFolder394811041033\PPTImport394811391832\data\asimages\{FBE77577-769E-4D1F-9367-CD2D454BB6E6}_3.png&quot;/&gt;&lt;left val=&quot;39&quot;/&gt;&lt;top val=&quot;176&quot;/&gt;&lt;width val=&quot;876&quot;/&gt;&lt;height val=&quot;451&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D945948-CAC4-4D97-8CB2-6F349C541CC3}&quot;/&gt;&lt;isInvalidForFieldText val=&quot;0&quot;/&gt;&lt;Image&gt;&lt;filename val=&quot;C:\Users\VBADENDostaA\AppData\Local\Temp\1\CP394811041033Session\CPTrustFolder394811041033\PPTImport394811391832\data\asimages\{4D945948-CAC4-4D97-8CB2-6F349C541CC3}_3.png&quot;/&gt;&lt;left val=&quot;727&quot;/&gt;&lt;top val=&quot;687&quot;/&gt;&lt;width val=&quot;226&quot;/&gt;&lt;height val=&quot;4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9888630F-E275-4A88-9AF5-916D58BE3ECC}&quot;/&gt;&lt;isInvalidForFieldText val=&quot;0&quot;/&gt;&lt;Image&gt;&lt;filename val=&quot;C:\Users\VBADENDostaA\AppData\Local\Temp\1\CP394811041033Session\CPTrustFolder394811041033\PPTImport394811391832\data\asimages\{9888630F-E275-4A88-9AF5-916D58BE3ECC}_4.png&quot;/&gt;&lt;left val=&quot;0&quot;/&gt;&lt;top val=&quot;76&quot;/&gt;&lt;width val=&quot;961&quot;/&gt;&lt;height val=&quot;12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9742E442-74C2-4411-AA90-96FEBC5F2B97}&quot;/&gt;&lt;isInvalidForFieldText val=&quot;0&quot;/&gt;&lt;Image&gt;&lt;filename val=&quot;C:\Users\VBADENDostaA\AppData\Local\Temp\1\CP394811041033Session\CPTrustFolder394811041033\PPTImport394811391832\data\asimages\{9742E442-74C2-4411-AA90-96FEBC5F2B97}_4.png&quot;/&gt;&lt;left val=&quot;46&quot;/&gt;&lt;top val=&quot;209&quot;/&gt;&lt;width val=&quot;866&quot;/&gt;&lt;height val=&quot;54&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F523196-7705-4E61-8F52-B9EF4D94C50D}&quot;/&gt;&lt;isInvalidForFieldText val=&quot;0&quot;/&gt;&lt;Image&gt;&lt;filename val=&quot;C:\Users\VBADENDostaA\AppData\Local\Temp\1\CP394811041033Session\CPTrustFolder394811041033\PPTImport394811391832\data\asimages\{8F523196-7705-4E61-8F52-B9EF4D94C50D}_4.png&quot;/&gt;&lt;left val=&quot;727&quot;/&gt;&lt;top val=&quot;687&quot;/&gt;&lt;width val=&quot;226&quot;/&gt;&lt;height val=&quot;4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7&quot;/&gt;&lt;lineCharCount val=&quot;22&quot;/&gt;&lt;/TableIndex&gt;&lt;/ShapeTextInfo&gt;"/>
  <p:tag name="HTML_SHAPEINFO" val="&lt;ThreeDShapeInfo&gt;&lt;uuid val=&quot;{736BEAE4-0A67-44F9-B1F2-B7FC0F0C5EF2}&quot;/&gt;&lt;isInvalidForFieldText val=&quot;0&quot;/&gt;&lt;Image&gt;&lt;filename val=&quot;C:\Users\VBADENDostaA\AppData\Local\Temp\1\CP394811041033Session\CPTrustFolder394811041033\PPTImport394811391832\data\asimages\{736BEAE4-0A67-44F9-B1F2-B7FC0F0C5EF2}_4.png&quot;/&gt;&lt;left val=&quot;47&quot;/&gt;&lt;top val=&quot;251&quot;/&gt;&lt;width val=&quot;839&quot;/&gt;&lt;height val=&quot;72&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CD469AE7-7A81-4C5E-9F5B-4C9E68993D39}&quot;/&gt;&lt;isInvalidForFieldText val=&quot;0&quot;/&gt;&lt;Image&gt;&lt;filename val=&quot;C:\Users\VBADENDostaA\AppData\Local\Temp\1\CP394811041033Session\CPTrustFolder394811041033\PPTImport394811391832\data\asimages\{CD469AE7-7A81-4C5E-9F5B-4C9E68993D39}_4.png&quot;/&gt;&lt;left val=&quot;45&quot;/&gt;&lt;top val=&quot;337&quot;/&gt;&lt;width val=&quot;801&quot;/&gt;&lt;height val=&quot;57&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7&quot;/&gt;&lt;lineCharCount val=&quot;39&quot;/&gt;&lt;/TableIndex&gt;&lt;/ShapeTextInfo&gt;"/>
  <p:tag name="HTML_SHAPEINFO" val="&lt;ThreeDShapeInfo&gt;&lt;uuid val=&quot;{A3D4401D-F979-4060-B2CC-DB1E8826A138}&quot;/&gt;&lt;isInvalidForFieldText val=&quot;0&quot;/&gt;&lt;Image&gt;&lt;filename val=&quot;C:\Users\VBADENDostaA\AppData\Local\Temp\1\CP394811041033Session\CPTrustFolder394811041033\PPTImport394811391832\data\asimages\{A3D4401D-F979-4060-B2CC-DB1E8826A138}_4.png&quot;/&gt;&lt;left val=&quot;52&quot;/&gt;&lt;top val=&quot;378&quot;/&gt;&lt;width val=&quot;795&quot;/&gt;&lt;height val=&quot;7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6E8CDED6-C418-47D2-8B8A-5C1A2A937FB6}&quot;/&gt;&lt;isInvalidForFieldText val=&quot;0&quot;/&gt;&lt;Image&gt;&lt;filename val=&quot;C:\Users\VBADENDostaA\AppData\Local\Temp\1\CP394811041033Session\CPTrustFolder394811041033\PPTImport394811391832\data\asimages\{6E8CDED6-C418-47D2-8B8A-5C1A2A937FB6}_5.png&quot;/&gt;&lt;left val=&quot;0&quot;/&gt;&lt;top val=&quot;76&quot;/&gt;&lt;width val=&quot;961&quot;/&gt;&lt;height val=&quot;122&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26&quot;/&gt;&lt;lineCharCount val=&quot;13&quot;/&gt;&lt;lineCharCount val=&quot;19&quot;/&gt;&lt;lineCharCount val=&quot;31&quot;/&gt;&lt;lineCharCount val=&quot;7&quot;/&gt;&lt;/TableIndex&gt;&lt;/ShapeTextInfo&gt;"/>
  <p:tag name="HTML_SHAPEINFO" val="&lt;ThreeDShapeInfo&gt;&lt;uuid val=&quot;{A4DB1447-D9D4-40E8-A081-B607C94C1CEE}&quot;/&gt;&lt;isInvalidForFieldText val=&quot;0&quot;/&gt;&lt;Image&gt;&lt;filename val=&quot;C:\Users\VBADENDostaA\AppData\Local\Temp\1\CP394811041033Session\CPTrustFolder394811041033\PPTImport394811391832\data\asimages\{A4DB1447-D9D4-40E8-A081-B607C94C1CEE}_5.png&quot;/&gt;&lt;left val=&quot;47&quot;/&gt;&lt;top val=&quot;249&quot;/&gt;&lt;width val=&quot;445&quot;/&gt;&lt;height val=&quot;41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0&quot;/&gt;&lt;/TableIndex&gt;&lt;/ShapeTextInfo&gt;"/>
  <p:tag name="HTML_SHAPEINFO" val="&lt;ThreeDShapeInfo&gt;&lt;uuid val=&quot;{B68B3F6B-4D23-431D-84AB-6E8FFCC37A03}&quot;/&gt;&lt;isInvalidForFieldText val=&quot;0&quot;/&gt;&lt;Image&gt;&lt;filename val=&quot;C:\Users\VBADENDostaA\AppData\Local\Temp\1\CP394811041033Session\CPTrustFolder394811041033\PPTImport394811391832\data\asimages\{B68B3F6B-4D23-431D-84AB-6E8FFCC37A03}_5.png&quot;/&gt;&lt;left val=&quot;40&quot;/&gt;&lt;top val=&quot;198&quot;/&gt;&lt;width val=&quot;777&quot;/&gt;&lt;height val=&quot;57&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9&quot;/&gt;&lt;lineCharCount val=&quot;23&quot;/&gt;&lt;lineCharCount val=&quot;24&quot;/&gt;&lt;lineCharCount val=&quot;19&quot;/&gt;&lt;lineCharCount val=&quot;10&quot;/&gt;&lt;lineCharCount val=&quot;23&quot;/&gt;&lt;lineCharCount val=&quot;23&quot;/&gt;&lt;/TableIndex&gt;&lt;/ShapeTextInfo&gt;"/>
  <p:tag name="HTML_SHAPEINFO" val="&lt;ThreeDShapeInfo&gt;&lt;uuid val=&quot;{8DDA97AB-8C8A-4866-9A6F-BC25D0955D6D}&quot;/&gt;&lt;isInvalidForFieldText val=&quot;0&quot;/&gt;&lt;Image&gt;&lt;filename val=&quot;C:\Users\VBADENDostaA\AppData\Local\Temp\1\CP394811041033Session\CPTrustFolder394811041033\PPTImport394811391832\data\asimages\{8DDA97AB-8C8A-4866-9A6F-BC25D0955D6D}_5.png&quot;/&gt;&lt;left val=&quot;513&quot;/&gt;&lt;top val=&quot;248&quot;/&gt;&lt;width val=&quot;401&quot;/&gt;&lt;height val=&quot;273&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D0CF0A5-5F20-4D61-8B6E-469C7B79D85E}&quot;/&gt;&lt;isInvalidForFieldText val=&quot;0&quot;/&gt;&lt;Image&gt;&lt;filename val=&quot;C:\Users\VBADENDostaA\AppData\Local\Temp\1\CP394811041033Session\CPTrustFolder394811041033\PPTImport394811391832\data\asimages\{DD0CF0A5-5F20-4D61-8B6E-469C7B79D85E}_5.png&quot;/&gt;&lt;left val=&quot;727&quot;/&gt;&lt;top val=&quot;687&quot;/&gt;&lt;width val=&quot;226&quot;/&gt;&lt;height val=&quot;4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022F2B32-94CA-4240-A488-EE3984E88881}&quot;/&gt;&lt;isInvalidForFieldText val=&quot;0&quot;/&gt;&lt;Image&gt;&lt;filename val=&quot;C:\Users\VBADENDostaA\AppData\Local\Temp\1\CP394811041033Session\CPTrustFolder394811041033\PPTImport394811391832\data\asimages\{022F2B32-94CA-4240-A488-EE3984E88881}_6.png&quot;/&gt;&lt;left val=&quot;0&quot;/&gt;&lt;top val=&quot;76&quot;/&gt;&lt;width val=&quot;961&quot;/&gt;&lt;height val=&quot;12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2&quot;/&gt;&lt;lineCharCount val=&quot;17&quot;/&gt;&lt;lineCharCount val=&quot;21&quot;/&gt;&lt;lineCharCount val=&quot;21&quot;/&gt;&lt;lineCharCount val=&quot;23&quot;/&gt;&lt;/TableIndex&gt;&lt;/ShapeTextInfo&gt;"/>
  <p:tag name="HTML_SHAPEINFO" val="&lt;ThreeDShapeInfo&gt;&lt;uuid val=&quot;{E270C6A0-9120-4F7B-B27C-2BCD8A59BC70}&quot;/&gt;&lt;isInvalidForFieldText val=&quot;0&quot;/&gt;&lt;Image&gt;&lt;filename val=&quot;C:\Users\VBADENDostaA\AppData\Local\Temp\1\CP394811041033Session\CPTrustFolder394811041033\PPTImport394811391832\data\asimages\{E270C6A0-9120-4F7B-B27C-2BCD8A59BC70}_6.png&quot;/&gt;&lt;left val=&quot;52&quot;/&gt;&lt;top val=&quot;290&quot;/&gt;&lt;width val=&quot;374&quot;/&gt;&lt;height val=&quot;340&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4&quot;/&gt;&lt;lineCharCount val=&quot;12&quot;/&gt;&lt;lineCharCount val=&quot;18&quot;/&gt;&lt;lineCharCount val=&quot;34&quot;/&gt;&lt;lineCharCount val=&quot;15&quot;/&gt;&lt;/TableIndex&gt;&lt;/ShapeTextInfo&gt;"/>
  <p:tag name="HTML_SHAPEINFO" val="&lt;ThreeDShapeInfo&gt;&lt;uuid val=&quot;{47DD414B-26EB-40CC-ABBF-37664A811DD3}&quot;/&gt;&lt;isInvalidForFieldText val=&quot;0&quot;/&gt;&lt;Image&gt;&lt;filename val=&quot;C:\Users\VBADENDostaA\AppData\Local\Temp\1\CP394811041033Session\CPTrustFolder394811041033\PPTImport394811391832\data\asimages\{47DD414B-26EB-40CC-ABBF-37664A811DD3}_6.png&quot;/&gt;&lt;left val=&quot;446&quot;/&gt;&lt;top val=&quot;290&quot;/&gt;&lt;width val=&quot;480&quot;/&gt;&lt;height val=&quot;217&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ECC31E1-E8BD-4C7B-873B-7E7A19D2678C}&quot;/&gt;&lt;isInvalidForFieldText val=&quot;0&quot;/&gt;&lt;Image&gt;&lt;filename val=&quot;C:\Users\VBADENDostaA\AppData\Local\Temp\1\CP394811041033Session\CPTrustFolder394811041033\PPTImport394811391832\data\asimages\{EECC31E1-E8BD-4C7B-873B-7E7A19D2678C}_6.png&quot;/&gt;&lt;left val=&quot;727&quot;/&gt;&lt;top val=&quot;690&quot;/&gt;&lt;width val=&quot;226&quot;/&gt;&lt;height val=&quot;4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4&quot;/&gt;&lt;lineCharCount val=&quot;34&quot;/&gt;&lt;/TableIndex&gt;&lt;/ShapeTextInfo&gt;"/>
  <p:tag name="HTML_SHAPEINFO" val="&lt;ThreeDShapeInfo&gt;&lt;uuid val=&quot;{9F708FA0-19E4-40F9-A194-F7EBE8CCDB71}&quot;/&gt;&lt;isInvalidForFieldText val=&quot;0&quot;/&gt;&lt;Image&gt;&lt;filename val=&quot;C:\Users\VBADENDostaA\AppData\Local\Temp\1\CP394811041033Session\CPTrustFolder394811041033\PPTImport394811391832\data\asimages\{9F708FA0-19E4-40F9-A194-F7EBE8CCDB71}_6.png&quot;/&gt;&lt;left val=&quot;46&quot;/&gt;&lt;top val=&quot;195&quot;/&gt;&lt;width val=&quot;861&quot;/&gt;&lt;height val=&quot;97&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C87FF7CC-3FA5-4F83-9C16-6D6AA647D8D3}&quot;/&gt;&lt;isInvalidForFieldText val=&quot;0&quot;/&gt;&lt;Image&gt;&lt;filename val=&quot;C:\Users\VBADENDostaA\AppData\Local\Temp\1\CP394811041033Session\CPTrustFolder394811041033\PPTImport394811391832\data\asimages\{C87FF7CC-3FA5-4F83-9C16-6D6AA647D8D3}_7.png&quot;/&gt;&lt;left val=&quot;0&quot;/&gt;&lt;top val=&quot;76&quot;/&gt;&lt;width val=&quot;961&quot;/&gt;&lt;height val=&quot;12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2&quot;/&gt;&lt;lineCharCount val=&quot;14&quot;/&gt;&lt;/TableIndex&gt;&lt;/ShapeTextInfo&gt;"/>
  <p:tag name="HTML_SHAPEINFO" val="&lt;ThreeDShapeInfo&gt;&lt;uuid val=&quot;{F79EF37D-224E-4356-A650-EEB6FBD66C55}&quot;/&gt;&lt;isInvalidForFieldText val=&quot;0&quot;/&gt;&lt;Image&gt;&lt;filename val=&quot;C:\Users\VBADENDostaA\AppData\Local\Temp\1\CP394811041033Session\CPTrustFolder394811041033\PPTImport394811391832\data\asimages\{F79EF37D-224E-4356-A650-EEB6FBD66C55}_7.png&quot;/&gt;&lt;left val=&quot;40&quot;/&gt;&lt;top val=&quot;180&quot;/&gt;&lt;width val=&quot;883&quot;/&gt;&lt;height val=&quot;89&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C0D8A03-68FD-4085-BFF0-E8F8D584A0BC}&quot;/&gt;&lt;isInvalidForFieldText val=&quot;0&quot;/&gt;&lt;Image&gt;&lt;filename val=&quot;C:\Users\VBADENDostaA\AppData\Local\Temp\1\CP394811041033Session\CPTrustFolder394811041033\PPTImport394811391832\data\asimages\{BC0D8A03-68FD-4085-BFF0-E8F8D584A0BC}_7.png&quot;/&gt;&lt;left val=&quot;727&quot;/&gt;&lt;top val=&quot;687&quot;/&gt;&lt;width val=&quot;226&quot;/&gt;&lt;height val=&quot;4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5&quot;/&gt;&lt;lineCharCount val=&quot;14&quot;/&gt;&lt;lineCharCount val=&quot;66&quot;/&gt;&lt;lineCharCount val=&quot;29&quot;/&gt;&lt;lineCharCount val=&quot;18&quot;/&gt;&lt;lineCharCount val=&quot;61&quot;/&gt;&lt;lineCharCount val=&quot;27&quot;/&gt;&lt;lineCharCount val=&quot;53&quot;/&gt;&lt;lineCharCount val=&quot;38&quot;/&gt;&lt;/TableIndex&gt;&lt;/ShapeTextInfo&gt;"/>
  <p:tag name="HTML_SHAPEINFO" val="&lt;ThreeDShapeInfo&gt;&lt;uuid val=&quot;{D69F5C7E-4679-49C9-B5D6-C14DDD2F1BF6}&quot;/&gt;&lt;isInvalidForFieldText val=&quot;0&quot;/&gt;&lt;Image&gt;&lt;filename val=&quot;C:\Users\VBADENDostaA\AppData\Local\Temp\1\CP394811041033Session\CPTrustFolder394811041033\PPTImport394811391832\data\asimages\{D69F5C7E-4679-49C9-B5D6-C14DDD2F1BF6}_7.png&quot;/&gt;&lt;left val=&quot;47&quot;/&gt;&lt;top val=&quot;277&quot;/&gt;&lt;width val=&quot;844&quot;/&gt;&lt;height val=&quot;346&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8F78269D-E6D5-4F18-B6E0-1FBF26808BDF}&quot;/&gt;&lt;isInvalidForFieldText val=&quot;0&quot;/&gt;&lt;Image&gt;&lt;filename val=&quot;C:\Users\VBADENDostaA\AppData\Local\Temp\1\CP394811041033Session\CPTrustFolder394811041033\PPTImport394811391832\data\asimages\{8F78269D-E6D5-4F18-B6E0-1FBF26808BDF}_8.png&quot;/&gt;&lt;left val=&quot;0&quot;/&gt;&lt;top val=&quot;76&quot;/&gt;&lt;width val=&quot;961&quot;/&gt;&lt;height val=&quot;12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7&quot;/&gt;&lt;lineCharCount val=&quot;51&quot;/&gt;&lt;lineCharCount val=&quot;68&quot;/&gt;&lt;lineCharCount val=&quot;36&quot;/&gt;&lt;lineCharCount val=&quot;21&quot;/&gt;&lt;lineCharCount val=&quot;16&quot;/&gt;&lt;lineCharCount val=&quot;40&quot;/&gt;&lt;lineCharCount val=&quot;28&quot;/&gt;&lt;lineCharCount val=&quot;61&quot;/&gt;&lt;/TableIndex&gt;&lt;/ShapeTextInfo&gt;"/>
  <p:tag name="HTML_SHAPEINFO" val="&lt;ThreeDShapeInfo&gt;&lt;uuid val=&quot;{CC23E1C2-8D26-48FC-8508-679EA8C07C63}&quot;/&gt;&lt;isInvalidForFieldText val=&quot;0&quot;/&gt;&lt;Image&gt;&lt;filename val=&quot;C:\Users\VBADENDostaA\AppData\Local\Temp\1\CP394811041033Session\CPTrustFolder394811041033\PPTImport394811391832\data\asimages\{CC23E1C2-8D26-48FC-8508-679EA8C07C63}_8.png&quot;/&gt;&lt;left val=&quot;42&quot;/&gt;&lt;top val=&quot;212&quot;/&gt;&lt;width val=&quot;870&quot;/&gt;&lt;height val=&quot;41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A6128EF-5CBA-4D07-A4C1-58850C47ADDC}&quot;/&gt;&lt;isInvalidForFieldText val=&quot;0&quot;/&gt;&lt;Image&gt;&lt;filename val=&quot;C:\Users\VBADENDostaA\AppData\Local\Temp\1\CP394811041033Session\CPTrustFolder394811041033\PPTImport394811391832\data\asimages\{0A6128EF-5CBA-4D07-A4C1-58850C47ADDC}_8.png&quot;/&gt;&lt;left val=&quot;727&quot;/&gt;&lt;top val=&quot;688&quot;/&gt;&lt;width val=&quot;225&quot;/&gt;&lt;height val=&quot;44&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768C1384-585B-411C-A97F-2D974B82E370}&quot;/&gt;&lt;isInvalidForFieldText val=&quot;0&quot;/&gt;&lt;Image&gt;&lt;filename val=&quot;C:\Users\VBADENDostaA\AppData\Local\Temp\1\CP394811041033Session\CPTrustFolder394811041033\PPTImport394811391832\data\asimages\{768C1384-585B-411C-A97F-2D974B82E370}_9.png&quot;/&gt;&lt;left val=&quot;0&quot;/&gt;&lt;top val=&quot;76&quot;/&gt;&lt;width val=&quot;961&quot;/&gt;&lt;height val=&quot;12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2&quot;/&gt;&lt;lineCharCount val=&quot;66&quot;/&gt;&lt;lineCharCount val=&quot;41&quot;/&gt;&lt;lineCharCount val=&quot;56&quot;/&gt;&lt;lineCharCount val=&quot;63&quot;/&gt;&lt;lineCharCount val=&quot;38&quot;/&gt;&lt;lineCharCount val=&quot;62&quot;/&gt;&lt;lineCharCount val=&quot;64&quot;/&gt;&lt;/TableIndex&gt;&lt;/ShapeTextInfo&gt;"/>
  <p:tag name="HTML_SHAPEINFO" val="&lt;ThreeDShapeInfo&gt;&lt;uuid val=&quot;{84483EF9-EA15-432D-8DB7-1BBF6CD7A069}&quot;/&gt;&lt;isInvalidForFieldText val=&quot;0&quot;/&gt;&lt;Image&gt;&lt;filename val=&quot;C:\Users\VBADENDostaA\AppData\Local\Temp\1\CP394811041033Session\CPTrustFolder394811041033\PPTImport394811391832\data\asimages\{84483EF9-EA15-432D-8DB7-1BBF6CD7A069}_9.png&quot;/&gt;&lt;left val=&quot;42&quot;/&gt;&lt;top val=&quot;212&quot;/&gt;&lt;width val=&quot;870&quot;/&gt;&lt;height val=&quot;41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373B8FA-EEA9-4942-B9F7-D6D5B3B01C7C}&quot;/&gt;&lt;isInvalidForFieldText val=&quot;0&quot;/&gt;&lt;Image&gt;&lt;filename val=&quot;C:\Users\VBADENDostaA\AppData\Local\Temp\1\CP394811041033Session\CPTrustFolder394811041033\PPTImport394811391832\data\asimages\{2373B8FA-EEA9-4942-B9F7-D6D5B3B01C7C}_9.png&quot;/&gt;&lt;left val=&quot;727&quot;/&gt;&lt;top val=&quot;688&quot;/&gt;&lt;width val=&quot;225&quot;/&gt;&lt;height val=&quot;44&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58C5F8D5-4ADA-4B5F-B4E2-EA419B9153E0}&quot;/&gt;&lt;isInvalidForFieldText val=&quot;0&quot;/&gt;&lt;Image&gt;&lt;filename val=&quot;C:\Users\VBADENDostaA\AppData\Local\Temp\1\CP394811041033Session\CPTrustFolder394811041033\PPTImport394811391832\data\asimages\{58C5F8D5-4ADA-4B5F-B4E2-EA419B9153E0}_10.png&quot;/&gt;&lt;left val=&quot;0&quot;/&gt;&lt;top val=&quot;76&quot;/&gt;&lt;width val=&quot;961&quot;/&gt;&lt;height val=&quot;122&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9&quot;/&gt;&lt;lineCharCount val=&quot;38&quot;/&gt;&lt;/TableIndex&gt;&lt;/ShapeTextInfo&gt;"/>
  <p:tag name="HTML_SHAPEINFO" val="&lt;ThreeDShapeInfo&gt;&lt;uuid val=&quot;{4971255D-ABC3-4E55-BD80-AF03F8F0C97D}&quot;/&gt;&lt;isInvalidForFieldText val=&quot;0&quot;/&gt;&lt;Image&gt;&lt;filename val=&quot;C:\Users\VBADENDostaA\AppData\Local\Temp\1\CP394811041033Session\CPTrustFolder394811041033\PPTImport394811391832\data\asimages\{4971255D-ABC3-4E55-BD80-AF03F8F0C97D}_10.png&quot;/&gt;&lt;left val=&quot;40&quot;/&gt;&lt;top val=&quot;212&quot;/&gt;&lt;width val=&quot;871&quot;/&gt;&lt;height val=&quot;41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E56D5A1-4C1B-4010-AB27-ECC80F03A57F}&quot;/&gt;&lt;isInvalidForFieldText val=&quot;0&quot;/&gt;&lt;Image&gt;&lt;filename val=&quot;C:\Users\VBADENDostaA\AppData\Local\Temp\1\CP394811041033Session\CPTrustFolder394811041033\PPTImport394811391832\data\asimages\{BE56D5A1-4C1B-4010-AB27-ECC80F03A57F}_10.png&quot;/&gt;&lt;left val=&quot;727&quot;/&gt;&lt;top val=&quot;687&quot;/&gt;&lt;width val=&quot;226&quot;/&gt;&lt;height val=&quot;4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B87EE65B-365C-4CC2-B2C8-314E454C8122}&quot;/&gt;&lt;isInvalidForFieldText val=&quot;0&quot;/&gt;&lt;Image&gt;&lt;filename val=&quot;C:\Users\VBADENDostaA\AppData\Local\Temp\1\CP394811041033Session\CPTrustFolder394811041033\PPTImport394811391832\data\asimages\{B87EE65B-365C-4CC2-B2C8-314E454C8122}_11.png&quot;/&gt;&lt;left val=&quot;0&quot;/&gt;&lt;top val=&quot;76&quot;/&gt;&lt;width val=&quot;961&quot;/&gt;&lt;height val=&quot;122&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31AA27F1-4F31-4CB8-B499-86958E792DF8}&quot;/&gt;&lt;isInvalidForFieldText val=&quot;0&quot;/&gt;&lt;Image&gt;&lt;filename val=&quot;C:\Users\VBADENDostaA\AppData\Local\Temp\1\CP394811041033Session\CPTrustFolder394811041033\PPTImport394811391832\data\asimages\{31AA27F1-4F31-4CB8-B499-86958E792DF8}_11.png&quot;/&gt;&lt;left val=&quot;41&quot;/&gt;&lt;top val=&quot;209&quot;/&gt;&lt;width val=&quot;871&quot;/&gt;&lt;height val=&quot;54&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452BD0A-B283-4A35-AEE9-9A279C308326}&quot;/&gt;&lt;isInvalidForFieldText val=&quot;0&quot;/&gt;&lt;Image&gt;&lt;filename val=&quot;C:\Users\VBADENDostaA\AppData\Local\Temp\1\CP394811041033Session\CPTrustFolder394811041033\PPTImport394811391832\data\asimages\{8452BD0A-B283-4A35-AEE9-9A279C308326}_11.png&quot;/&gt;&lt;left val=&quot;727&quot;/&gt;&lt;top val=&quot;687&quot;/&gt;&lt;width val=&quot;226&quot;/&gt;&lt;height val=&quot;4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131C45E0-A148-4FF3-95DB-BF9810C00D5E}&quot;/&gt;&lt;isInvalidForFieldText val=&quot;0&quot;/&gt;&lt;Image&gt;&lt;filename val=&quot;C:\Users\VBADENDostaA\AppData\Local\Temp\1\CP394811041033Session\CPTrustFolder394811041033\PPTImport394811391832\data\asimages\{131C45E0-A148-4FF3-95DB-BF9810C00D5E}_12.png&quot;/&gt;&lt;left val=&quot;0&quot;/&gt;&lt;top val=&quot;76&quot;/&gt;&lt;width val=&quot;961&quot;/&gt;&lt;height val=&quot;122&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2&quot;/&gt;&lt;lineCharCount val=&quot;41&quot;/&gt;&lt;/TableIndex&gt;&lt;/ShapeTextInfo&gt;"/>
  <p:tag name="HTML_SHAPEINFO" val="&lt;ThreeDShapeInfo&gt;&lt;uuid val=&quot;{841FD52E-CB67-4A43-8AA8-D68918AFC10D}&quot;/&gt;&lt;isInvalidForFieldText val=&quot;0&quot;/&gt;&lt;Image&gt;&lt;filename val=&quot;C:\Users\VBADENDostaA\AppData\Local\Temp\1\CP394811041033Session\CPTrustFolder394811041033\PPTImport394811391832\data\asimages\{841FD52E-CB67-4A43-8AA8-D68918AFC10D}_12.png&quot;/&gt;&lt;left val=&quot;40&quot;/&gt;&lt;top val=&quot;212&quot;/&gt;&lt;width val=&quot;875&quot;/&gt;&lt;height val=&quot;110&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8C9AA57-84EC-4AEF-A274-833609825F4D}&quot;/&gt;&lt;isInvalidForFieldText val=&quot;0&quot;/&gt;&lt;Image&gt;&lt;filename val=&quot;C:\Users\VBADENDostaA\AppData\Local\Temp\1\CP394811041033Session\CPTrustFolder394811041033\PPTImport394811391832\data\asimages\{28C9AA57-84EC-4AEF-A274-833609825F4D}_12.png&quot;/&gt;&lt;left val=&quot;727&quot;/&gt;&lt;top val=&quot;687&quot;/&gt;&lt;width val=&quot;226&quot;/&gt;&lt;height val=&quot;4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8094300E-EEB5-4BEA-94CD-E23F6A4AD216}&quot;/&gt;&lt;isInvalidForFieldText val=&quot;0&quot;/&gt;&lt;Image&gt;&lt;filename val=&quot;C:\Users\VBADENDostaA\AppData\Local\Temp\1\CP394811041033Session\CPTrustFolder394811041033\PPTImport394811391832\data\asimages\{8094300E-EEB5-4BEA-94CD-E23F6A4AD216}_13.png&quot;/&gt;&lt;left val=&quot;0&quot;/&gt;&lt;top val=&quot;76&quot;/&gt;&lt;width val=&quot;961&quot;/&gt;&lt;height val=&quot;12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7&quot;/&gt;&lt;lineCharCount val=&quot;59&quot;/&gt;&lt;/TableIndex&gt;&lt;/ShapeTextInfo&gt;"/>
  <p:tag name="HTML_SHAPEINFO" val="&lt;ThreeDShapeInfo&gt;&lt;uuid val=&quot;{0AD97AB6-9C24-48DC-BEFA-B4D8CD9EFF25}&quot;/&gt;&lt;isInvalidForFieldText val=&quot;0&quot;/&gt;&lt;Image&gt;&lt;filename val=&quot;C:\Users\VBADENDostaA\AppData\Local\Temp\1\CP394811041033Session\CPTrustFolder394811041033\PPTImport394811391832\data\asimages\{0AD97AB6-9C24-48DC-BEFA-B4D8CD9EFF25}_13.png&quot;/&gt;&lt;left val=&quot;40&quot;/&gt;&lt;top val=&quot;212&quot;/&gt;&lt;width val=&quot;871&quot;/&gt;&lt;height val=&quot;118&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6D98F26-1806-4621-BA5B-0EA84409D11B}&quot;/&gt;&lt;isInvalidForFieldText val=&quot;0&quot;/&gt;&lt;Image&gt;&lt;filename val=&quot;C:\Users\VBADENDostaA\AppData\Local\Temp\1\CP394811041033Session\CPTrustFolder394811041033\PPTImport394811391832\data\asimages\{96D98F26-1806-4621-BA5B-0EA84409D11B}_13.png&quot;/&gt;&lt;left val=&quot;727&quot;/&gt;&lt;top val=&quot;687&quot;/&gt;&lt;width val=&quot;226&quot;/&gt;&lt;height val=&quot;4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EF4D9275-D225-4CB6-89B2-0BE1494E18B1}&quot;/&gt;&lt;isInvalidForFieldText val=&quot;0&quot;/&gt;&lt;Image&gt;&lt;filename val=&quot;C:\Users\VBADENDostaA\AppData\Local\Temp\1\CP394811041033Session\CPTrustFolder394811041033\PPTImport394811391832\data\asimages\{EF4D9275-D225-4CB6-89B2-0BE1494E18B1}_14.png&quot;/&gt;&lt;left val=&quot;0&quot;/&gt;&lt;top val=&quot;76&quot;/&gt;&lt;width val=&quot;961&quot;/&gt;&lt;height val=&quot;122&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8D205E33-9DF8-46A0-A976-067956F36148}&quot;/&gt;&lt;isInvalidForFieldText val=&quot;0&quot;/&gt;&lt;Image&gt;&lt;filename val=&quot;C:\Users\VBADENDostaA\AppData\Local\Temp\1\CP394811041033Session\CPTrustFolder394811041033\PPTImport394811391832\data\asimages\{8D205E33-9DF8-46A0-A976-067956F36148}_14.png&quot;/&gt;&lt;left val=&quot;41&quot;/&gt;&lt;top val=&quot;209&quot;/&gt;&lt;width val=&quot;871&quot;/&gt;&lt;height val=&quot;54&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550C520-EC73-4658-BA5C-540301A7BD1B}&quot;/&gt;&lt;isInvalidForFieldText val=&quot;0&quot;/&gt;&lt;Image&gt;&lt;filename val=&quot;C:\Users\VBADENDostaA\AppData\Local\Temp\1\CP394811041033Session\CPTrustFolder394811041033\PPTImport394811391832\data\asimages\{B550C520-EC73-4658-BA5C-540301A7BD1B}_14.png&quot;/&gt;&lt;left val=&quot;727&quot;/&gt;&lt;top val=&quot;687&quot;/&gt;&lt;width val=&quot;226&quot;/&gt;&lt;height val=&quot;4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2&quot;/&gt;&lt;lineCharCount val=&quot;41&quot;/&gt;&lt;lineCharCount val=&quot;1&quot;/&gt;&lt;lineCharCount val=&quot;39&quot;/&gt;&lt;lineCharCount val=&quot;62&quot;/&gt;&lt;lineCharCount val=&quot;62&quot;/&gt;&lt;lineCharCount val=&quot;1&quot;/&gt;&lt;lineCharCount val=&quot;68&quot;/&gt;&lt;lineCharCount val=&quot;61&quot;/&gt;&lt;lineCharCount val=&quot;7&quot;/&gt;&lt;/TableIndex&gt;&lt;/ShapeTextInfo&gt;"/>
  <p:tag name="HTML_SHAPEINFO" val="&lt;ThreeDShapeInfo&gt;&lt;uuid val=&quot;{D5E7F7D4-9559-4130-B0AC-ED028D60F23B}&quot;/&gt;&lt;isInvalidForFieldText val=&quot;0&quot;/&gt;&lt;Image&gt;&lt;filename val=&quot;C:\Users\VBADENDostaA\AppData\Local\Temp\1\CP394811041033Session\CPTrustFolder394811041033\PPTImport394811391832\data\asimages\{D5E7F7D4-9559-4130-B0AC-ED028D60F23B}_14.png&quot;/&gt;&lt;left val=&quot;47&quot;/&gt;&lt;top val=&quot;268&quot;/&gt;&lt;width val=&quot;844&quot;/&gt;&lt;height val=&quot;374&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E9157206-BCFA-4C8B-8C18-85B7CBA2143D}&quot;/&gt;&lt;isInvalidForFieldText val=&quot;0&quot;/&gt;&lt;Image&gt;&lt;filename val=&quot;C:\Users\VBADENDostaA\AppData\Local\Temp\1\CP394811041033Session\CPTrustFolder394811041033\PPTImport394811391832\data\asimages\{E9157206-BCFA-4C8B-8C18-85B7CBA2143D}_15.png&quot;/&gt;&lt;left val=&quot;0&quot;/&gt;&lt;top val=&quot;76&quot;/&gt;&lt;width val=&quot;961&quot;/&gt;&lt;height val=&quot;122&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4&quot;/&gt;&lt;lineCharCount val=&quot;21&quot;/&gt;&lt;lineCharCount val=&quot;70&quot;/&gt;&lt;lineCharCount val=&quot;13&quot;/&gt;&lt;lineCharCount val=&quot;68&quot;/&gt;&lt;lineCharCount val=&quot;49&quot;/&gt;&lt;/TableIndex&gt;&lt;/ShapeTextInfo&gt;"/>
  <p:tag name="HTML_SHAPEINFO" val="&lt;ThreeDShapeInfo&gt;&lt;uuid val=&quot;{44FC810E-3D1B-400C-B83D-C5E2FBA7BFB5}&quot;/&gt;&lt;isInvalidForFieldText val=&quot;0&quot;/&gt;&lt;Image&gt;&lt;filename val=&quot;C:\Users\VBADENDostaA\AppData\Local\Temp\1\CP394811041033Session\CPTrustFolder394811041033\PPTImport394811391832\data\asimages\{44FC810E-3D1B-400C-B83D-C5E2FBA7BFB5}_15.png&quot;/&gt;&lt;left val=&quot;40&quot;/&gt;&lt;top val=&quot;212&quot;/&gt;&lt;width val=&quot;882&quot;/&gt;&lt;height val=&quot;241&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7F3E9C8-62AF-4C69-A6D4-0F880EB7BEB7}&quot;/&gt;&lt;isInvalidForFieldText val=&quot;0&quot;/&gt;&lt;Image&gt;&lt;filename val=&quot;C:\Users\VBADENDostaA\AppData\Local\Temp\1\CP394811041033Session\CPTrustFolder394811041033\PPTImport394811391832\data\asimages\{97F3E9C8-62AF-4C69-A6D4-0F880EB7BEB7}_15.png&quot;/&gt;&lt;left val=&quot;727&quot;/&gt;&lt;top val=&quot;687&quot;/&gt;&lt;width val=&quot;226&quot;/&gt;&lt;height val=&quot;4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 name="HTML_SHAPEINFO" val="&lt;ThreeDShapeInfo&gt;&lt;uuid val=&quot;{D6B8A4A1-7956-4779-92BB-32FE90779392}&quot;/&gt;&lt;isInvalidForFieldText val=&quot;0&quot;/&gt;&lt;Image&gt;&lt;filename val=&quot;C:\Users\VBADENDostaA\AppData\Local\Temp\1\CP394811041033Session\CPTrustFolder394811041033\PPTImport394811391832\data\asimages\{D6B8A4A1-7956-4779-92BB-32FE90779392}_15.png&quot;/&gt;&lt;left val=&quot;40&quot;/&gt;&lt;top val=&quot;471&quot;/&gt;&lt;width val=&quot;855&quot;/&gt;&lt;height val=&quot;57&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ECC092E2-5C7F-4B2F-8994-D4207265C6ED}&quot;/&gt;&lt;isInvalidForFieldText val=&quot;0&quot;/&gt;&lt;Image&gt;&lt;filename val=&quot;C:\Users\VBADENDostaA\AppData\Local\Temp\1\CP394811041033Session\CPTrustFolder394811041033\PPTImport394811391832\data\asimages\{ECC092E2-5C7F-4B2F-8994-D4207265C6ED}_16.png&quot;/&gt;&lt;left val=&quot;0&quot;/&gt;&lt;top val=&quot;76&quot;/&gt;&lt;width val=&quot;961&quot;/&gt;&lt;height val=&quot;122&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644765D-111A-4641-85BA-48F59F3BC129}&quot;/&gt;&lt;isInvalidForFieldText val=&quot;0&quot;/&gt;&lt;Image&gt;&lt;filename val=&quot;C:\Users\VBADENDostaA\AppData\Local\Temp\1\CP394811041033Session\CPTrustFolder394811041033\PPTImport394811391832\data\asimages\{6644765D-111A-4641-85BA-48F59F3BC129}_16.png&quot;/&gt;&lt;left val=&quot;727&quot;/&gt;&lt;top val=&quot;687&quot;/&gt;&lt;width val=&quot;226&quot;/&gt;&lt;height val=&quot;4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8&quot;/&gt;&lt;lineCharCount val=&quot;17&quot;/&gt;&lt;lineCharCount val=&quot;25&quot;/&gt;&lt;lineCharCount val=&quot;65&quot;/&gt;&lt;lineCharCount val=&quot;42&quot;/&gt;&lt;/TableIndex&gt;&lt;/ShapeTextInfo&gt;"/>
  <p:tag name="HTML_SHAPEINFO" val="&lt;ThreeDShapeInfo&gt;&lt;uuid val=&quot;{FCC9E63C-939D-49DA-9F67-2366870A3B08}&quot;/&gt;&lt;isInvalidForFieldText val=&quot;0&quot;/&gt;&lt;Image&gt;&lt;filename val=&quot;C:\Users\VBADENDostaA\AppData\Local\Temp\1\CP394811041033Session\CPTrustFolder394811041033\PPTImport394811391832\data\asimages\{FCC9E63C-939D-49DA-9F67-2366870A3B08}_16.png&quot;/&gt;&lt;left val=&quot;57&quot;/&gt;&lt;top val=&quot;258&quot;/&gt;&lt;width val=&quot;845&quot;/&gt;&lt;height val=&quot;209&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2BC425BB-102E-46FA-88CC-FD03D7500521}&quot;/&gt;&lt;isInvalidForFieldText val=&quot;0&quot;/&gt;&lt;Image&gt;&lt;filename val=&quot;C:\Users\VBADENDostaA\AppData\Local\Temp\1\CP394811041033Session\CPTrustFolder394811041033\PPTImport394811391832\data\asimages\{2BC425BB-102E-46FA-88CC-FD03D7500521}_17.png&quot;/&gt;&lt;left val=&quot;0&quot;/&gt;&lt;top val=&quot;76&quot;/&gt;&lt;width val=&quot;961&quot;/&gt;&lt;height val=&quot;122&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0&quot;/&gt;&lt;lineCharCount val=&quot;44&quot;/&gt;&lt;lineCharCount val=&quot;49&quot;/&gt;&lt;lineCharCount val=&quot;56&quot;/&gt;&lt;lineCharCount val=&quot;46&quot;/&gt;&lt;lineCharCount val=&quot;75&quot;/&gt;&lt;lineCharCount val=&quot;65&quot;/&gt;&lt;lineCharCount val=&quot;72&quot;/&gt;&lt;lineCharCount val=&quot;16&quot;/&gt;&lt;/TableIndex&gt;&lt;/ShapeTextInfo&gt;"/>
  <p:tag name="HTML_SHAPEINFO" val="&lt;ThreeDShapeInfo&gt;&lt;uuid val=&quot;{58814843-1294-4EC9-9CAB-F8C08011F7AD}&quot;/&gt;&lt;isInvalidForFieldText val=&quot;0&quot;/&gt;&lt;Image&gt;&lt;filename val=&quot;C:\Users\VBADENDostaA\AppData\Local\Temp\1\CP394811041033Session\CPTrustFolder394811041033\PPTImport394811391832\data\asimages\{58814843-1294-4EC9-9CAB-F8C08011F7AD}_17.png&quot;/&gt;&lt;left val=&quot;43&quot;/&gt;&lt;top val=&quot;167&quot;/&gt;&lt;width val=&quot;868&quot;/&gt;&lt;height val=&quot;381&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9363A0A-597C-45B3-9520-6EA50364E955}&quot;/&gt;&lt;isInvalidForFieldText val=&quot;0&quot;/&gt;&lt;Image&gt;&lt;filename val=&quot;C:\Users\VBADENDostaA\AppData\Local\Temp\1\CP394811041033Session\CPTrustFolder394811041033\PPTImport394811391832\data\asimages\{99363A0A-597C-45B3-9520-6EA50364E955}_17.png&quot;/&gt;&lt;left val=&quot;727&quot;/&gt;&lt;top val=&quot;687&quot;/&gt;&lt;width val=&quot;226&quot;/&gt;&lt;height val=&quot;4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69993627-C96A-4911-A5B1-EE79DB6CBE96}&quot;/&gt;&lt;isInvalidForFieldText val=&quot;0&quot;/&gt;&lt;Image&gt;&lt;filename val=&quot;C:\Users\VBADENDostaA\AppData\Local\Temp\1\CP394811041033Session\CPTrustFolder394811041033\PPTImport394811391832\data\asimages\{69993627-C96A-4911-A5B1-EE79DB6CBE96}_18.png&quot;/&gt;&lt;left val=&quot;0&quot;/&gt;&lt;top val=&quot;76&quot;/&gt;&lt;width val=&quot;961&quot;/&gt;&lt;height val=&quot;122&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1&quot;/&gt;&lt;lineCharCount val=&quot;62&quot;/&gt;&lt;lineCharCount val=&quot;12&quot;/&gt;&lt;lineCharCount val=&quot;62&quot;/&gt;&lt;lineCharCount val=&quot;26&quot;/&gt;&lt;lineCharCount val=&quot;44&quot;/&gt;&lt;lineCharCount val=&quot;42&quot;/&gt;&lt;lineCharCount val=&quot;64&quot;/&gt;&lt;lineCharCount val=&quot;69&quot;/&gt;&lt;lineCharCount val=&quot;62&quot;/&gt;&lt;lineCharCount val=&quot;13&quot;/&gt;&lt;/TableIndex&gt;&lt;/ShapeTextInfo&gt;"/>
  <p:tag name="HTML_SHAPEINFO" val="&lt;ThreeDShapeInfo&gt;&lt;uuid val=&quot;{A7A60396-0B90-4BFA-A4C3-0E0502D706D8}&quot;/&gt;&lt;isInvalidForFieldText val=&quot;0&quot;/&gt;&lt;Image&gt;&lt;filename val=&quot;C:\Users\VBADENDostaA\AppData\Local\Temp\1\CP394811041033Session\CPTrustFolder394811041033\PPTImport394811391832\data\asimages\{A7A60396-0B90-4BFA-A4C3-0E0502D706D8}_18.png&quot;/&gt;&lt;left val=&quot;42&quot;/&gt;&lt;top val=&quot;212&quot;/&gt;&lt;width val=&quot;870&quot;/&gt;&lt;height val=&quot;423&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DA36706-13E7-4E5E-A4B3-BFA214DF4C44}&quot;/&gt;&lt;isInvalidForFieldText val=&quot;0&quot;/&gt;&lt;Image&gt;&lt;filename val=&quot;C:\Users\VBADENDostaA\AppData\Local\Temp\1\CP394811041033Session\CPTrustFolder394811041033\PPTImport394811391832\data\asimages\{1DA36706-13E7-4E5E-A4B3-BFA214DF4C44}_18.png&quot;/&gt;&lt;left val=&quot;727&quot;/&gt;&lt;top val=&quot;687&quot;/&gt;&lt;width val=&quot;226&quot;/&gt;&lt;height val=&quot;45&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A94AF82C-7D7D-4AAD-BF83-A198161AFA9E}&quot;/&gt;&lt;isInvalidForFieldText val=&quot;0&quot;/&gt;&lt;Image&gt;&lt;filename val=&quot;C:\Users\VBADENDostaA\AppData\Local\Temp\1\CP394811041033Session\CPTrustFolder394811041033\PPTImport394811391832\data\asimages\{A94AF82C-7D7D-4AAD-BF83-A198161AFA9E}_19.png&quot;/&gt;&lt;left val=&quot;0&quot;/&gt;&lt;top val=&quot;76&quot;/&gt;&lt;width val=&quot;961&quot;/&gt;&lt;height val=&quot;122&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64&quot;/&gt;&lt;lineCharCount val=&quot;5&quot;/&gt;&lt;/TableIndex&gt;&lt;/ShapeTextInfo&gt;"/>
  <p:tag name="HTML_SHAPEINFO" val="&lt;ThreeDShapeInfo&gt;&lt;uuid val=&quot;{8198647C-A3DF-47CB-95C9-E857AAAD8A12}&quot;/&gt;&lt;isInvalidForFieldText val=&quot;0&quot;/&gt;&lt;Image&gt;&lt;filename val=&quot;C:\Users\VBADENDostaA\AppData\Local\Temp\1\CP394811041033Session\CPTrustFolder394811041033\PPTImport394811391832\data\asimages\{8198647C-A3DF-47CB-95C9-E857AAAD8A12}_19.png&quot;/&gt;&lt;left val=&quot;40&quot;/&gt;&lt;top val=&quot;215&quot;/&gt;&lt;width val=&quot;871&quot;/&gt;&lt;height val=&quot;412&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039E43E-854B-4F7D-AF0A-63A30D4629E1}&quot;/&gt;&lt;isInvalidForFieldText val=&quot;0&quot;/&gt;&lt;Image&gt;&lt;filename val=&quot;C:\Users\VBADENDostaA\AppData\Local\Temp\1\CP394811041033Session\CPTrustFolder394811041033\PPTImport394811391832\data\asimages\{9039E43E-854B-4F7D-AF0A-63A30D4629E1}_19.png&quot;/&gt;&lt;left val=&quot;727&quot;/&gt;&lt;top val=&quot;687&quot;/&gt;&lt;width val=&quot;226&quot;/&gt;&lt;height val=&quot;45&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4&quot;/&gt;&lt;lineCharCount val=&quot;20&quot;/&gt;&lt;/TableIndex&gt;&lt;/ShapeTextInfo&gt;"/>
  <p:tag name="HTML_SHAPEINFO" val="&lt;ThreeDShapeInfo&gt;&lt;uuid val=&quot;{4B59FDDC-0EC8-4C38-9D3A-7BEF422599FE}&quot;/&gt;&lt;isInvalidForFieldText val=&quot;0&quot;/&gt;&lt;Image&gt;&lt;filename val=&quot;C:\Users\VBADENDostaA\AppData\Local\Temp\1\CP394811041033Session\CPTrustFolder394811041033\PPTImport394811391832\data\asimages\{4B59FDDC-0EC8-4C38-9D3A-7BEF422599FE}_20.png&quot;/&gt;&lt;left val=&quot;0&quot;/&gt;&lt;top val=&quot;76&quot;/&gt;&lt;width val=&quot;961&quot;/&gt;&lt;height val=&quot;124&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quot;/&gt;&lt;lineCharCount val=&quot;1&quot;/&gt;&lt;lineCharCount val=&quot;1&quot;/&gt;&lt;lineCharCount val=&quot;1&quot;/&gt;&lt;lineCharCount val=&quot;1&quot;/&gt;&lt;lineCharCount val=&quot;1&quot;/&gt;&lt;lineCharCount val=&quot;62&quot;/&gt;&lt;lineCharCount val=&quot;57&quot;/&gt;&lt;lineCharCount val=&quot;43&quot;/&gt;&lt;lineCharCount val=&quot;1&quot;/&gt;&lt;lineCharCount val=&quot;70&quot;/&gt;&lt;/TableIndex&gt;&lt;/ShapeTextInfo&gt;"/>
  <p:tag name="HTML_SHAPEINFO" val="&lt;ThreeDShapeInfo&gt;&lt;uuid val=&quot;{B32A9F62-DF34-47F1-82B4-9D9816877593}&quot;/&gt;&lt;isInvalidForFieldText val=&quot;0&quot;/&gt;&lt;Image&gt;&lt;filename val=&quot;C:\Users\VBADENDostaA\AppData\Local\Temp\1\CP394811041033Session\CPTrustFolder394811041033\PPTImport394811391832\data\asimages\{B32A9F62-DF34-47F1-82B4-9D9816877593}_20.png&quot;/&gt;&lt;left val=&quot;42&quot;/&gt;&lt;top val=&quot;203&quot;/&gt;&lt;width val=&quot;870&quot;/&gt;&lt;height val=&quot;478&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D535498-A0A0-4964-B2AF-AEC5E9CB283C}&quot;/&gt;&lt;isInvalidForFieldText val=&quot;0&quot;/&gt;&lt;Image&gt;&lt;filename val=&quot;C:\Users\VBADENDostaA\AppData\Local\Temp\1\CP394811041033Session\CPTrustFolder394811041033\PPTImport394811391832\data\asimages\{3D535498-A0A0-4964-B2AF-AEC5E9CB283C}_20.png&quot;/&gt;&lt;left val=&quot;727&quot;/&gt;&lt;top val=&quot;687&quot;/&gt;&lt;width val=&quot;226&quot;/&gt;&lt;height val=&quot;45&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6A18ACF7-0BA2-40FD-9401-A8B3CC5D8421}&quot;/&gt;&lt;isInvalidForFieldText val=&quot;0&quot;/&gt;&lt;Image&gt;&lt;filename val=&quot;C:\Users\VBADENDostaA\AppData\Local\Temp\1\CP394811041033Session\CPTrustFolder394811041033\PPTImport394811391832\data\asimages\{6A18ACF7-0BA2-40FD-9401-A8B3CC5D8421}_21.png&quot;/&gt;&lt;left val=&quot;0&quot;/&gt;&lt;top val=&quot;76&quot;/&gt;&lt;width val=&quot;961&quot;/&gt;&lt;height val=&quot;122&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6&quot;/&gt;&lt;lineCharCount val=&quot;48&quot;/&gt;&lt;lineCharCount val=&quot;64&quot;/&gt;&lt;lineCharCount val=&quot;20&quot;/&gt;&lt;/TableIndex&gt;&lt;/ShapeTextInfo&gt;"/>
  <p:tag name="HTML_SHAPEINFO" val="&lt;ThreeDShapeInfo&gt;&lt;uuid val=&quot;{81DD6D96-EE4B-4D57-BDA6-14A09FCDDC01}&quot;/&gt;&lt;isInvalidForFieldText val=&quot;0&quot;/&gt;&lt;Image&gt;&lt;filename val=&quot;C:\Users\VBADENDostaA\AppData\Local\Temp\1\CP394811041033Session\CPTrustFolder394811041033\PPTImport394811391832\data\asimages\{81DD6D96-EE4B-4D57-BDA6-14A09FCDDC01}_21.png&quot;/&gt;&lt;left val=&quot;42&quot;/&gt;&lt;top val=&quot;212&quot;/&gt;&lt;width val=&quot;870&quot;/&gt;&lt;height val=&quot;462&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DBBA078-8D0E-48B0-9E96-6DB0085E3983}&quot;/&gt;&lt;isInvalidForFieldText val=&quot;0&quot;/&gt;&lt;Image&gt;&lt;filename val=&quot;C:\Users\VBADENDostaA\AppData\Local\Temp\1\CP394811041033Session\CPTrustFolder394811041033\PPTImport394811391832\data\asimages\{FDBBA078-8D0E-48B0-9E96-6DB0085E3983}_21.png&quot;/&gt;&lt;left val=&quot;727&quot;/&gt;&lt;top val=&quot;687&quot;/&gt;&lt;width val=&quot;226&quot;/&gt;&lt;height val=&quot;45&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C238A6C3-15BE-4723-BD4F-B1FD6893B8F8}&quot;/&gt;&lt;isInvalidForFieldText val=&quot;0&quot;/&gt;&lt;Image&gt;&lt;filename val=&quot;C:\Users\VBADENDostaA\AppData\Local\Temp\1\CP394811041033Session\CPTrustFolder394811041033\PPTImport394811391832\data\asimages\{C238A6C3-15BE-4723-BD4F-B1FD6893B8F8}_22.png&quot;/&gt;&lt;left val=&quot;0&quot;/&gt;&lt;top val=&quot;76&quot;/&gt;&lt;width val=&quot;961&quot;/&gt;&lt;height val=&quot;122&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8&quot;/&gt;&lt;lineCharCount val=&quot;65&quot;/&gt;&lt;lineCharCount val=&quot;21&quot;/&gt;&lt;lineCharCount val=&quot;61&quot;/&gt;&lt;lineCharCount val=&quot;30&quot;/&gt;&lt;/TableIndex&gt;&lt;/ShapeTextInfo&gt;"/>
  <p:tag name="HTML_SHAPEINFO" val="&lt;ThreeDShapeInfo&gt;&lt;uuid val=&quot;{DC65E2CD-30B6-4715-9F42-B2C761BF3C9A}&quot;/&gt;&lt;isInvalidForFieldText val=&quot;0&quot;/&gt;&lt;Image&gt;&lt;filename val=&quot;C:\Users\VBADENDostaA\AppData\Local\Temp\1\CP394811041033Session\CPTrustFolder394811041033\PPTImport394811391832\data\asimages\{DC65E2CD-30B6-4715-9F42-B2C761BF3C9A}_22.png&quot;/&gt;&lt;left val=&quot;42&quot;/&gt;&lt;top val=&quot;212&quot;/&gt;&lt;width val=&quot;870&quot;/&gt;&lt;height val=&quot;41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788E333-CAAC-4702-B2F3-95C9BC1DB9C0}&quot;/&gt;&lt;isInvalidForFieldText val=&quot;0&quot;/&gt;&lt;Image&gt;&lt;filename val=&quot;C:\Users\VBADENDostaA\AppData\Local\Temp\1\CP394811041033Session\CPTrustFolder394811041033\PPTImport394811391832\data\asimages\{1788E333-CAAC-4702-B2F3-95C9BC1DB9C0}_22.png&quot;/&gt;&lt;left val=&quot;727&quot;/&gt;&lt;top val=&quot;687&quot;/&gt;&lt;width val=&quot;226&quot;/&gt;&lt;height val=&quot;45&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32EA031D-CAF8-49C0-BE99-4B22A2CBB8AA}&quot;/&gt;&lt;isInvalidForFieldText val=&quot;0&quot;/&gt;&lt;Image&gt;&lt;filename val=&quot;C:\Users\VBADENDostaA\AppData\Local\Temp\1\CP394811041033Session\CPTrustFolder394811041033\PPTImport394811391832\data\asimages\{32EA031D-CAF8-49C0-BE99-4B22A2CBB8AA}_23.png&quot;/&gt;&lt;left val=&quot;0&quot;/&gt;&lt;top val=&quot;76&quot;/&gt;&lt;width val=&quot;961&quot;/&gt;&lt;height val=&quot;122&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4&quot;/&gt;&lt;/TableIndex&gt;&lt;/ShapeTextInfo&gt;"/>
  <p:tag name="HTML_SHAPEINFO" val="&lt;ThreeDShapeInfo&gt;&lt;uuid val=&quot;{7938EC6E-BB75-4BB5-A600-87B427F314B6}&quot;/&gt;&lt;isInvalidForFieldText val=&quot;0&quot;/&gt;&lt;Image&gt;&lt;filename val=&quot;C:\Users\VBADENDostaA\AppData\Local\Temp\1\CP394811041033Session\CPTrustFolder394811041033\PPTImport394811391832\data\asimages\{7938EC6E-BB75-4BB5-A600-87B427F314B6}_23.png&quot;/&gt;&lt;left val=&quot;41&quot;/&gt;&lt;top val=&quot;209&quot;/&gt;&lt;width val=&quot;871&quot;/&gt;&lt;height val=&quot;54&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EF430DD-E4B8-47E6-82D3-C9B8048FD213}&quot;/&gt;&lt;isInvalidForFieldText val=&quot;0&quot;/&gt;&lt;Image&gt;&lt;filename val=&quot;C:\Users\VBADENDostaA\AppData\Local\Temp\1\CP394811041033Session\CPTrustFolder394811041033\PPTImport394811391832\data\asimages\{6EF430DD-E4B8-47E6-82D3-C9B8048FD213}_23.png&quot;/&gt;&lt;left val=&quot;727&quot;/&gt;&lt;top val=&quot;687&quot;/&gt;&lt;width val=&quot;226&quot;/&gt;&lt;height val=&quot;45&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2&quot;/&gt;&lt;lineCharCount val=&quot;50&quot;/&gt;&lt;lineCharCount val=&quot;32&quot;/&gt;&lt;lineCharCount val=&quot;19&quot;/&gt;&lt;lineCharCount val=&quot;35&quot;/&gt;&lt;lineCharCount val=&quot;18&quot;/&gt;&lt;/TableIndex&gt;&lt;/ShapeTextInfo&gt;"/>
  <p:tag name="HTML_SHAPEINFO" val="&lt;ThreeDShapeInfo&gt;&lt;uuid val=&quot;{950558B1-34D2-488B-9FF2-0E477DBC47B7}&quot;/&gt;&lt;isInvalidForFieldText val=&quot;0&quot;/&gt;&lt;Image&gt;&lt;filename val=&quot;C:\Users\VBADENDostaA\AppData\Local\Temp\1\CP394811041033Session\CPTrustFolder394811041033\PPTImport394811391832\data\asimages\{950558B1-34D2-488B-9FF2-0E477DBC47B7}_23.png&quot;/&gt;&lt;left val=&quot;47&quot;/&gt;&lt;top val=&quot;279&quot;/&gt;&lt;width val=&quot;849&quot;/&gt;&lt;height val=&quot;243&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B35F5A28-E7B0-4074-961D-37054A72CDE0}&quot;/&gt;&lt;isInvalidForFieldText val=&quot;0&quot;/&gt;&lt;Image&gt;&lt;filename val=&quot;C:\Users\VBADENDostaA\AppData\Local\Temp\1\CP394811041033Session\CPTrustFolder394811041033\PPTImport394811391832\data\asimages\{B35F5A28-E7B0-4074-961D-37054A72CDE0}_24.png&quot;/&gt;&lt;left val=&quot;0&quot;/&gt;&lt;top val=&quot;76&quot;/&gt;&lt;width val=&quot;961&quot;/&gt;&lt;height val=&quot;122&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8&quot;/&gt;&lt;lineCharCount val=&quot;65&quot;/&gt;&lt;lineCharCount val=&quot;40&quot;/&gt;&lt;lineCharCount val=&quot;72&quot;/&gt;&lt;lineCharCount val=&quot;5&quot;/&gt;&lt;lineCharCount val=&quot;62&quot;/&gt;&lt;lineCharCount val=&quot;42&quot;/&gt;&lt;lineCharCount val=&quot;70&quot;/&gt;&lt;/TableIndex&gt;&lt;/ShapeTextInfo&gt;"/>
  <p:tag name="HTML_SHAPEINFO" val="&lt;ThreeDShapeInfo&gt;&lt;uuid val=&quot;{19CCAB3E-1AF7-436E-A3F1-C5C8DD2AD93C}&quot;/&gt;&lt;isInvalidForFieldText val=&quot;0&quot;/&gt;&lt;Image&gt;&lt;filename val=&quot;C:\Users\VBADENDostaA\AppData\Local\Temp\1\CP394811041033Session\CPTrustFolder394811041033\PPTImport394811391832\data\asimages\{19CCAB3E-1AF7-436E-A3F1-C5C8DD2AD93C}_24.png&quot;/&gt;&lt;left val=&quot;42&quot;/&gt;&lt;top val=&quot;212&quot;/&gt;&lt;width val=&quot;883&quot;/&gt;&lt;height val=&quot;415&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D7FC2CC-FE78-45C5-9BCB-A48A52691510}&quot;/&gt;&lt;isInvalidForFieldText val=&quot;0&quot;/&gt;&lt;Image&gt;&lt;filename val=&quot;C:\Users\VBADENDostaA\AppData\Local\Temp\1\CP394811041033Session\CPTrustFolder394811041033\PPTImport394811391832\data\asimages\{ED7FC2CC-FE78-45C5-9BCB-A48A52691510}_24.png&quot;/&gt;&lt;left val=&quot;727&quot;/&gt;&lt;top val=&quot;687&quot;/&gt;&lt;width val=&quot;226&quot;/&gt;&lt;height val=&quot;45&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C47B2FBC-13D2-4F10-B1F0-E627ED167907}&quot;/&gt;&lt;isInvalidForFieldText val=&quot;0&quot;/&gt;&lt;Image&gt;&lt;filename val=&quot;C:\Users\VBADENDostaA\AppData\Local\Temp\1\CP394811041033Session\CPTrustFolder394811041033\PPTImport394811391832\data\asimages\{C47B2FBC-13D2-4F10-B1F0-E627ED167907}_25.png&quot;/&gt;&lt;left val=&quot;0&quot;/&gt;&lt;top val=&quot;76&quot;/&gt;&lt;width val=&quot;961&quot;/&gt;&lt;height val=&quot;122&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7&quot;/&gt;&lt;lineCharCount val=&quot;64&quot;/&gt;&lt;lineCharCount val=&quot;31&quot;/&gt;&lt;lineCharCount val=&quot;44&quot;/&gt;&lt;lineCharCount val=&quot;44&quot;/&gt;&lt;lineCharCount val=&quot;67&quot;/&gt;&lt;lineCharCount val=&quot;25&quot;/&gt;&lt;lineCharCount val=&quot;40&quot;/&gt;&lt;/TableIndex&gt;&lt;/ShapeTextInfo&gt;"/>
  <p:tag name="HTML_SHAPEINFO" val="&lt;ThreeDShapeInfo&gt;&lt;uuid val=&quot;{DEA0D121-6EC8-4C1B-B4E5-DA89C0468CEA}&quot;/&gt;&lt;isInvalidForFieldText val=&quot;0&quot;/&gt;&lt;Image&gt;&lt;filename val=&quot;C:\Users\VBADENDostaA\AppData\Local\Temp\1\CP394811041033Session\CPTrustFolder394811041033\PPTImport394811391832\data\asimages\{DEA0D121-6EC8-4C1B-B4E5-DA89C0468CEA}_25.png&quot;/&gt;&lt;left val=&quot;42&quot;/&gt;&lt;top val=&quot;212&quot;/&gt;&lt;width val=&quot;870&quot;/&gt;&lt;height val=&quot;384&quot;/&gt;&lt;hasText val=&quot;1&quot;/&gt;&lt;/Image&gt;&lt;/ThreeDShapeInfo&gt;"/>
</p:tagLst>
</file>

<file path=ppt/theme/theme1.xml><?xml version="1.0" encoding="utf-8"?>
<a:theme xmlns:a="http://schemas.openxmlformats.org/drawingml/2006/main" name="VA Theme">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Theme" id="{885D30DC-FFEC-48AF-AC04-31A12EF36B80}" vid="{88710150-3BA2-4AF2-9BC9-8E5E830857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20958C-FF78-4199-8684-26A589F09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35E050F-F6DD-446A-BC54-722BE857956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94567239-2D12-4DA4-ACBD-83B3EAAAF4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VA Theme</Template>
  <TotalTime>8072</TotalTime>
  <Words>2960</Words>
  <Application>Microsoft Office PowerPoint</Application>
  <PresentationFormat>On-screen Show (4:3)</PresentationFormat>
  <Paragraphs>330</Paragraphs>
  <Slides>29</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Microsoft Sans Serif</vt:lpstr>
      <vt:lpstr>Tahoma</vt:lpstr>
      <vt:lpstr>Times New Roman</vt:lpstr>
      <vt:lpstr>Wingdings</vt:lpstr>
      <vt:lpstr>VA Theme</vt:lpstr>
      <vt:lpstr>Records Management for RVSRs</vt:lpstr>
      <vt:lpstr>Lesson Objectives</vt:lpstr>
      <vt:lpstr>References</vt:lpstr>
      <vt:lpstr>Record Types: Federal vs. Non-Federal</vt:lpstr>
      <vt:lpstr>Federal Records</vt:lpstr>
      <vt:lpstr>Service Personnel Records</vt:lpstr>
      <vt:lpstr>Service Treatment Records</vt:lpstr>
      <vt:lpstr>Service Treatment Records</vt:lpstr>
      <vt:lpstr>Clinical Records</vt:lpstr>
      <vt:lpstr>Whiteboard Question</vt:lpstr>
      <vt:lpstr>Facilities for Service Records</vt:lpstr>
      <vt:lpstr>Locating Service Treatment Records</vt:lpstr>
      <vt:lpstr>Locating Service Personnel Records</vt:lpstr>
      <vt:lpstr>Fire-Related Cases</vt:lpstr>
      <vt:lpstr>National Guard and Reservist Service Records</vt:lpstr>
      <vt:lpstr>Records from Military Academies</vt:lpstr>
      <vt:lpstr>VA Medical Records</vt:lpstr>
      <vt:lpstr>Retrieving VA Medical Records</vt:lpstr>
      <vt:lpstr>Whiteboard Question</vt:lpstr>
      <vt:lpstr>VA Request for Records from Social Security Administration (SSA)</vt:lpstr>
      <vt:lpstr>When Federal Record are Unavailable</vt:lpstr>
      <vt:lpstr>Final Notification Letter</vt:lpstr>
      <vt:lpstr>Non-Federal Records</vt:lpstr>
      <vt:lpstr>Requesting PHP Records</vt:lpstr>
      <vt:lpstr>Requesting Other Non-Federal Records</vt:lpstr>
      <vt:lpstr>Responsibility of the Claimant</vt:lpstr>
      <vt:lpstr>Information to Include in a Rating Decision</vt:lpstr>
      <vt:lpstr>Whiteboard Question</vt:lpstr>
      <vt:lpstr>Review</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Records Management for RVSRs PowerPoint Presentation</dc:title>
  <dc:subject>RVSR</dc:subject>
  <dc:creator>Department of Veterans Affairs, Veterans Benefits Administration, Compensation Service, STAFF</dc:creator>
  <cp:keywords>federal records,non-federal records,special issue claims,5103/DTA,requesting records,RVSR</cp:keywords>
  <dc:description>The purpose of this lesson is to give the employees background information on types of federal and non-federal records, and to introduce the applications and procedures utilized in connection with their development and retrieval.</dc:description>
  <cp:lastModifiedBy>Kathy Poole</cp:lastModifiedBy>
  <cp:revision>476</cp:revision>
  <dcterms:created xsi:type="dcterms:W3CDTF">2014-04-30T02:32:11Z</dcterms:created>
  <dcterms:modified xsi:type="dcterms:W3CDTF">2018-08-13T19:28:56Z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