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61"/>
  </p:notesMasterIdLst>
  <p:sldIdLst>
    <p:sldId id="257" r:id="rId4"/>
    <p:sldId id="258" r:id="rId5"/>
    <p:sldId id="259" r:id="rId6"/>
    <p:sldId id="293" r:id="rId7"/>
    <p:sldId id="294" r:id="rId8"/>
    <p:sldId id="295" r:id="rId9"/>
    <p:sldId id="296" r:id="rId10"/>
    <p:sldId id="297" r:id="rId11"/>
    <p:sldId id="298" r:id="rId12"/>
    <p:sldId id="299" r:id="rId13"/>
    <p:sldId id="30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289" r:id="rId56"/>
    <p:sldId id="290" r:id="rId57"/>
    <p:sldId id="291" r:id="rId58"/>
    <p:sldId id="292" r:id="rId59"/>
    <p:sldId id="315" r:id="rId60"/>
  </p:sldIdLst>
  <p:sldSz cx="11887200" cy="7772400"/>
  <p:notesSz cx="6858000" cy="9144000"/>
  <p:custDataLst>
    <p:tags r:id="rId62"/>
  </p:custDataLst>
  <p:defaultTextStyle>
    <a:defPPr>
      <a:defRPr lang="en-US"/>
    </a:defPPr>
    <a:lvl1pPr marL="0" algn="l" defTabSz="1123340" rtl="0" eaLnBrk="1" latinLnBrk="0" hangingPunct="1">
      <a:defRPr sz="2200" kern="1200">
        <a:solidFill>
          <a:schemeClr val="tx1"/>
        </a:solidFill>
        <a:latin typeface="+mn-lt"/>
        <a:ea typeface="+mn-ea"/>
        <a:cs typeface="+mn-cs"/>
      </a:defRPr>
    </a:lvl1pPr>
    <a:lvl2pPr marL="561670" algn="l" defTabSz="1123340" rtl="0" eaLnBrk="1" latinLnBrk="0" hangingPunct="1">
      <a:defRPr sz="2200" kern="1200">
        <a:solidFill>
          <a:schemeClr val="tx1"/>
        </a:solidFill>
        <a:latin typeface="+mn-lt"/>
        <a:ea typeface="+mn-ea"/>
        <a:cs typeface="+mn-cs"/>
      </a:defRPr>
    </a:lvl2pPr>
    <a:lvl3pPr marL="1123340" algn="l" defTabSz="1123340" rtl="0" eaLnBrk="1" latinLnBrk="0" hangingPunct="1">
      <a:defRPr sz="2200" kern="1200">
        <a:solidFill>
          <a:schemeClr val="tx1"/>
        </a:solidFill>
        <a:latin typeface="+mn-lt"/>
        <a:ea typeface="+mn-ea"/>
        <a:cs typeface="+mn-cs"/>
      </a:defRPr>
    </a:lvl3pPr>
    <a:lvl4pPr marL="1685011" algn="l" defTabSz="1123340" rtl="0" eaLnBrk="1" latinLnBrk="0" hangingPunct="1">
      <a:defRPr sz="2200" kern="1200">
        <a:solidFill>
          <a:schemeClr val="tx1"/>
        </a:solidFill>
        <a:latin typeface="+mn-lt"/>
        <a:ea typeface="+mn-ea"/>
        <a:cs typeface="+mn-cs"/>
      </a:defRPr>
    </a:lvl4pPr>
    <a:lvl5pPr marL="2246681" algn="l" defTabSz="1123340" rtl="0" eaLnBrk="1" latinLnBrk="0" hangingPunct="1">
      <a:defRPr sz="2200" kern="1200">
        <a:solidFill>
          <a:schemeClr val="tx1"/>
        </a:solidFill>
        <a:latin typeface="+mn-lt"/>
        <a:ea typeface="+mn-ea"/>
        <a:cs typeface="+mn-cs"/>
      </a:defRPr>
    </a:lvl5pPr>
    <a:lvl6pPr marL="2808351" algn="l" defTabSz="1123340" rtl="0" eaLnBrk="1" latinLnBrk="0" hangingPunct="1">
      <a:defRPr sz="2200" kern="1200">
        <a:solidFill>
          <a:schemeClr val="tx1"/>
        </a:solidFill>
        <a:latin typeface="+mn-lt"/>
        <a:ea typeface="+mn-ea"/>
        <a:cs typeface="+mn-cs"/>
      </a:defRPr>
    </a:lvl6pPr>
    <a:lvl7pPr marL="3370021" algn="l" defTabSz="1123340" rtl="0" eaLnBrk="1" latinLnBrk="0" hangingPunct="1">
      <a:defRPr sz="2200" kern="1200">
        <a:solidFill>
          <a:schemeClr val="tx1"/>
        </a:solidFill>
        <a:latin typeface="+mn-lt"/>
        <a:ea typeface="+mn-ea"/>
        <a:cs typeface="+mn-cs"/>
      </a:defRPr>
    </a:lvl7pPr>
    <a:lvl8pPr marL="3931691" algn="l" defTabSz="1123340" rtl="0" eaLnBrk="1" latinLnBrk="0" hangingPunct="1">
      <a:defRPr sz="2200" kern="1200">
        <a:solidFill>
          <a:schemeClr val="tx1"/>
        </a:solidFill>
        <a:latin typeface="+mn-lt"/>
        <a:ea typeface="+mn-ea"/>
        <a:cs typeface="+mn-cs"/>
      </a:defRPr>
    </a:lvl8pPr>
    <a:lvl9pPr marL="4493362" algn="l" defTabSz="1123340"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050" y="90"/>
      </p:cViewPr>
      <p:guideLst>
        <p:guide orient="horz" pos="2448"/>
        <p:guide pos="37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5A435B-E7F3-46F4-BDE2-FB9E09964694}" type="datetimeFigureOut">
              <a:rPr lang="en-US" smtClean="0"/>
              <a:t>5/21/2018</a:t>
            </a:fld>
            <a:endParaRPr lang="en-US"/>
          </a:p>
        </p:txBody>
      </p:sp>
      <p:sp>
        <p:nvSpPr>
          <p:cNvPr id="4" name="Slide Image Placeholder 3"/>
          <p:cNvSpPr>
            <a:spLocks noGrp="1" noRot="1" noChangeAspect="1"/>
          </p:cNvSpPr>
          <p:nvPr>
            <p:ph type="sldImg" idx="2"/>
          </p:nvPr>
        </p:nvSpPr>
        <p:spPr>
          <a:xfrm>
            <a:off x="806450" y="685800"/>
            <a:ext cx="52451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457108-E40A-43CB-869B-017AB7C4B639}" type="slidenum">
              <a:rPr lang="en-US" smtClean="0"/>
              <a:t>‹#›</a:t>
            </a:fld>
            <a:endParaRPr lang="en-US"/>
          </a:p>
        </p:txBody>
      </p:sp>
    </p:spTree>
    <p:extLst>
      <p:ext uri="{BB962C8B-B14F-4D97-AF65-F5344CB8AC3E}">
        <p14:creationId xmlns:p14="http://schemas.microsoft.com/office/powerpoint/2010/main" val="1749081077"/>
      </p:ext>
    </p:extLst>
  </p:cSld>
  <p:clrMap bg1="lt1" tx1="dk1" bg2="lt2" tx2="dk2" accent1="accent1" accent2="accent2" accent3="accent3" accent4="accent4" accent5="accent5" accent6="accent6" hlink="hlink" folHlink="folHlink"/>
  <p:notesStyle>
    <a:lvl1pPr marL="0" algn="l" defTabSz="1123340" rtl="0" eaLnBrk="1" latinLnBrk="0" hangingPunct="1">
      <a:defRPr sz="1500" kern="1200">
        <a:solidFill>
          <a:schemeClr val="tx1"/>
        </a:solidFill>
        <a:latin typeface="+mn-lt"/>
        <a:ea typeface="+mn-ea"/>
        <a:cs typeface="+mn-cs"/>
      </a:defRPr>
    </a:lvl1pPr>
    <a:lvl2pPr marL="561670" algn="l" defTabSz="1123340" rtl="0" eaLnBrk="1" latinLnBrk="0" hangingPunct="1">
      <a:defRPr sz="1500" kern="1200">
        <a:solidFill>
          <a:schemeClr val="tx1"/>
        </a:solidFill>
        <a:latin typeface="+mn-lt"/>
        <a:ea typeface="+mn-ea"/>
        <a:cs typeface="+mn-cs"/>
      </a:defRPr>
    </a:lvl2pPr>
    <a:lvl3pPr marL="1123340" algn="l" defTabSz="1123340" rtl="0" eaLnBrk="1" latinLnBrk="0" hangingPunct="1">
      <a:defRPr sz="1500" kern="1200">
        <a:solidFill>
          <a:schemeClr val="tx1"/>
        </a:solidFill>
        <a:latin typeface="+mn-lt"/>
        <a:ea typeface="+mn-ea"/>
        <a:cs typeface="+mn-cs"/>
      </a:defRPr>
    </a:lvl3pPr>
    <a:lvl4pPr marL="1685011" algn="l" defTabSz="1123340" rtl="0" eaLnBrk="1" latinLnBrk="0" hangingPunct="1">
      <a:defRPr sz="1500" kern="1200">
        <a:solidFill>
          <a:schemeClr val="tx1"/>
        </a:solidFill>
        <a:latin typeface="+mn-lt"/>
        <a:ea typeface="+mn-ea"/>
        <a:cs typeface="+mn-cs"/>
      </a:defRPr>
    </a:lvl4pPr>
    <a:lvl5pPr marL="2246681" algn="l" defTabSz="1123340" rtl="0" eaLnBrk="1" latinLnBrk="0" hangingPunct="1">
      <a:defRPr sz="1500" kern="1200">
        <a:solidFill>
          <a:schemeClr val="tx1"/>
        </a:solidFill>
        <a:latin typeface="+mn-lt"/>
        <a:ea typeface="+mn-ea"/>
        <a:cs typeface="+mn-cs"/>
      </a:defRPr>
    </a:lvl5pPr>
    <a:lvl6pPr marL="2808351" algn="l" defTabSz="1123340" rtl="0" eaLnBrk="1" latinLnBrk="0" hangingPunct="1">
      <a:defRPr sz="1500" kern="1200">
        <a:solidFill>
          <a:schemeClr val="tx1"/>
        </a:solidFill>
        <a:latin typeface="+mn-lt"/>
        <a:ea typeface="+mn-ea"/>
        <a:cs typeface="+mn-cs"/>
      </a:defRPr>
    </a:lvl6pPr>
    <a:lvl7pPr marL="3370021" algn="l" defTabSz="1123340" rtl="0" eaLnBrk="1" latinLnBrk="0" hangingPunct="1">
      <a:defRPr sz="1500" kern="1200">
        <a:solidFill>
          <a:schemeClr val="tx1"/>
        </a:solidFill>
        <a:latin typeface="+mn-lt"/>
        <a:ea typeface="+mn-ea"/>
        <a:cs typeface="+mn-cs"/>
      </a:defRPr>
    </a:lvl7pPr>
    <a:lvl8pPr marL="3931691" algn="l" defTabSz="1123340" rtl="0" eaLnBrk="1" latinLnBrk="0" hangingPunct="1">
      <a:defRPr sz="1500" kern="1200">
        <a:solidFill>
          <a:schemeClr val="tx1"/>
        </a:solidFill>
        <a:latin typeface="+mn-lt"/>
        <a:ea typeface="+mn-ea"/>
        <a:cs typeface="+mn-cs"/>
      </a:defRPr>
    </a:lvl8pPr>
    <a:lvl9pPr marL="4493362" algn="l" defTabSz="112334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6450" y="685800"/>
            <a:ext cx="52451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solidFill>
                  <a:prstClr val="black"/>
                </a:solidFill>
              </a:rPr>
              <a:pPr/>
              <a:t>43</a:t>
            </a:fld>
            <a:endParaRPr lang="en-US" dirty="0">
              <a:solidFill>
                <a:prstClr val="black"/>
              </a:solidFill>
            </a:endParaRPr>
          </a:p>
        </p:txBody>
      </p:sp>
    </p:spTree>
    <p:extLst>
      <p:ext uri="{BB962C8B-B14F-4D97-AF65-F5344CB8AC3E}">
        <p14:creationId xmlns:p14="http://schemas.microsoft.com/office/powerpoint/2010/main" val="124232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068388" y="1143000"/>
            <a:ext cx="4721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solidFill>
                  <a:prstClr val="black"/>
                </a:solidFill>
              </a:rPr>
              <a:pPr fontAlgn="base">
                <a:spcBef>
                  <a:spcPct val="0"/>
                </a:spcBef>
                <a:spcAft>
                  <a:spcPct val="0"/>
                </a:spcAft>
                <a:defRPr/>
              </a:pPr>
              <a:t>47</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068388" y="1143000"/>
            <a:ext cx="4721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solidFill>
                  <a:prstClr val="black"/>
                </a:solidFill>
              </a:rPr>
              <a:pPr fontAlgn="base">
                <a:spcBef>
                  <a:spcPct val="0"/>
                </a:spcBef>
                <a:spcAft>
                  <a:spcPct val="0"/>
                </a:spcAft>
                <a:defRPr/>
              </a:pPr>
              <a:t>48</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068388" y="1143000"/>
            <a:ext cx="4721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solidFill>
                  <a:prstClr val="black"/>
                </a:solidFill>
              </a:rPr>
              <a:pPr fontAlgn="base">
                <a:spcBef>
                  <a:spcPct val="0"/>
                </a:spcBef>
                <a:spcAft>
                  <a:spcPct val="0"/>
                </a:spcAft>
                <a:defRPr/>
              </a:pPr>
              <a:t>49</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068388" y="1143000"/>
            <a:ext cx="4721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solidFill>
                  <a:prstClr val="black"/>
                </a:solidFill>
              </a:rPr>
              <a:pPr fontAlgn="base">
                <a:spcBef>
                  <a:spcPct val="0"/>
                </a:spcBef>
                <a:spcAft>
                  <a:spcPct val="0"/>
                </a:spcAft>
                <a:defRPr/>
              </a:pPr>
              <a:t>50</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068388" y="1143000"/>
            <a:ext cx="4721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solidFill>
                  <a:prstClr val="black"/>
                </a:solidFill>
              </a:rPr>
              <a:pPr fontAlgn="base">
                <a:spcBef>
                  <a:spcPct val="0"/>
                </a:spcBef>
                <a:spcAft>
                  <a:spcPct val="0"/>
                </a:spcAft>
                <a:defRPr/>
              </a:pPr>
              <a:t>51</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87050" y="3693692"/>
            <a:ext cx="11400155" cy="5397"/>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lIns="112334" tIns="56167" rIns="112334" bIns="56167"/>
          <a:lstStyle/>
          <a:p>
            <a:endParaRPr lang="en-US">
              <a:solidFill>
                <a:srgbClr val="000000"/>
              </a:solidFill>
            </a:endParaRPr>
          </a:p>
        </p:txBody>
      </p:sp>
      <p:sp>
        <p:nvSpPr>
          <p:cNvPr id="3" name="Freeform 3"/>
          <p:cNvSpPr>
            <a:spLocks/>
          </p:cNvSpPr>
          <p:nvPr/>
        </p:nvSpPr>
        <p:spPr bwMode="auto">
          <a:xfrm>
            <a:off x="33027" y="512771"/>
            <a:ext cx="2064" cy="1799"/>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112334" tIns="56167" rIns="112334" bIns="56167"/>
          <a:lstStyle/>
          <a:p>
            <a:endParaRPr lang="en-US">
              <a:solidFill>
                <a:srgbClr val="000000"/>
              </a:solidFill>
            </a:endParaRPr>
          </a:p>
        </p:txBody>
      </p:sp>
      <p:sp>
        <p:nvSpPr>
          <p:cNvPr id="4" name="Freeform 4"/>
          <p:cNvSpPr>
            <a:spLocks/>
          </p:cNvSpPr>
          <p:nvPr/>
        </p:nvSpPr>
        <p:spPr bwMode="auto">
          <a:xfrm>
            <a:off x="33027" y="7146290"/>
            <a:ext cx="2064" cy="180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112334" tIns="56167" rIns="112334" bIns="56167"/>
          <a:lstStyle/>
          <a:p>
            <a:endParaRPr lang="en-US">
              <a:solidFill>
                <a:srgbClr val="000000"/>
              </a:solidFill>
            </a:endParaRPr>
          </a:p>
        </p:txBody>
      </p:sp>
      <p:sp>
        <p:nvSpPr>
          <p:cNvPr id="5" name="Line 5"/>
          <p:cNvSpPr>
            <a:spLocks noChangeShapeType="1"/>
          </p:cNvSpPr>
          <p:nvPr/>
        </p:nvSpPr>
        <p:spPr bwMode="auto">
          <a:xfrm>
            <a:off x="484984" y="3607332"/>
            <a:ext cx="11402218" cy="5397"/>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lIns="112334" tIns="56167" rIns="112334" bIns="56167"/>
          <a:lstStyle/>
          <a:p>
            <a:endParaRPr lang="en-US">
              <a:solidFill>
                <a:srgbClr val="000000"/>
              </a:solidFill>
            </a:endParaRPr>
          </a:p>
        </p:txBody>
      </p:sp>
      <p:sp>
        <p:nvSpPr>
          <p:cNvPr id="6" name="Rectangle 6"/>
          <p:cNvSpPr>
            <a:spLocks noChangeArrowheads="1"/>
          </p:cNvSpPr>
          <p:nvPr/>
        </p:nvSpPr>
        <p:spPr bwMode="auto">
          <a:xfrm>
            <a:off x="1594248" y="250086"/>
            <a:ext cx="8698706" cy="1930102"/>
          </a:xfrm>
          <a:prstGeom prst="rect">
            <a:avLst/>
          </a:prstGeom>
          <a:noFill/>
          <a:ln w="9525">
            <a:noFill/>
            <a:miter lim="800000"/>
            <a:headEnd/>
            <a:tailEnd/>
          </a:ln>
          <a:effectLst>
            <a:outerShdw dist="17961" dir="2700000" algn="ctr" rotWithShape="0">
              <a:srgbClr val="808080"/>
            </a:outerShdw>
          </a:effectLst>
        </p:spPr>
        <p:txBody>
          <a:bodyPr lIns="113114" tIns="56558" rIns="113114" bIns="56558">
            <a:spAutoFit/>
          </a:bodyPr>
          <a:lstStyle/>
          <a:p>
            <a:pPr algn="ctr">
              <a:defRPr/>
            </a:pPr>
            <a:r>
              <a:rPr lang="en-US" sz="5900" b="1" i="1" dirty="0">
                <a:solidFill>
                  <a:srgbClr val="1D3275"/>
                </a:solidFill>
                <a:latin typeface="Century Schoolbook" pitchFamily="18" charset="0"/>
              </a:rPr>
              <a:t>Veterans Benefits Administration</a:t>
            </a:r>
            <a:endParaRPr lang="en-US" sz="34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5" y="0"/>
            <a:ext cx="204312" cy="77724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lIns="112334" tIns="56167" rIns="112334" bIns="56167" anchor="ctr"/>
          <a:lstStyle/>
          <a:p>
            <a:pPr algn="ctr"/>
            <a:endParaRPr lang="en-US">
              <a:solidFill>
                <a:srgbClr val="000000"/>
              </a:solidFill>
            </a:endParaRPr>
          </a:p>
        </p:txBody>
      </p:sp>
      <p:sp>
        <p:nvSpPr>
          <p:cNvPr id="8" name="Rectangle 9"/>
          <p:cNvSpPr>
            <a:spLocks noChangeArrowheads="1"/>
          </p:cNvSpPr>
          <p:nvPr/>
        </p:nvSpPr>
        <p:spPr bwMode="auto">
          <a:xfrm>
            <a:off x="292448" y="0"/>
            <a:ext cx="185738" cy="77724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lIns="112334" tIns="56167" rIns="112334" bIns="56167" anchor="ctr"/>
          <a:lstStyle/>
          <a:p>
            <a:pPr algn="ctr"/>
            <a:endParaRPr lang="en-US">
              <a:solidFill>
                <a:srgbClr val="000000"/>
              </a:solidFill>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6760" y="2418080"/>
            <a:ext cx="267462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9638501"/>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20634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4344" y="0"/>
            <a:ext cx="2552858" cy="68584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3702" y="0"/>
            <a:ext cx="7462520" cy="68584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452207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87048" y="3693692"/>
            <a:ext cx="11400155" cy="5397"/>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pPr defTabSz="914400"/>
            <a:endParaRPr lang="en-US" sz="1800">
              <a:solidFill>
                <a:srgbClr val="000000"/>
              </a:solidFill>
            </a:endParaRPr>
          </a:p>
        </p:txBody>
      </p:sp>
      <p:sp>
        <p:nvSpPr>
          <p:cNvPr id="3" name="Freeform 3"/>
          <p:cNvSpPr>
            <a:spLocks/>
          </p:cNvSpPr>
          <p:nvPr/>
        </p:nvSpPr>
        <p:spPr bwMode="auto">
          <a:xfrm>
            <a:off x="33024" y="512768"/>
            <a:ext cx="2064" cy="1799"/>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4" name="Freeform 4"/>
          <p:cNvSpPr>
            <a:spLocks/>
          </p:cNvSpPr>
          <p:nvPr/>
        </p:nvSpPr>
        <p:spPr bwMode="auto">
          <a:xfrm>
            <a:off x="33024" y="7146290"/>
            <a:ext cx="2064" cy="180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5" name="Line 5"/>
          <p:cNvSpPr>
            <a:spLocks noChangeShapeType="1"/>
          </p:cNvSpPr>
          <p:nvPr/>
        </p:nvSpPr>
        <p:spPr bwMode="auto">
          <a:xfrm>
            <a:off x="484983" y="3607332"/>
            <a:ext cx="11402218" cy="5397"/>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pPr defTabSz="914400"/>
            <a:endParaRPr lang="en-US" sz="1800">
              <a:solidFill>
                <a:srgbClr val="000000"/>
              </a:solidFill>
            </a:endParaRPr>
          </a:p>
        </p:txBody>
      </p:sp>
      <p:sp>
        <p:nvSpPr>
          <p:cNvPr id="6" name="Rectangle 6"/>
          <p:cNvSpPr>
            <a:spLocks noChangeArrowheads="1"/>
          </p:cNvSpPr>
          <p:nvPr/>
        </p:nvSpPr>
        <p:spPr bwMode="auto">
          <a:xfrm>
            <a:off x="1594251" y="250089"/>
            <a:ext cx="8698705"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defTabSz="914400">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4311" cy="77724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8" name="Rectangle 9"/>
          <p:cNvSpPr>
            <a:spLocks noChangeArrowheads="1"/>
          </p:cNvSpPr>
          <p:nvPr/>
        </p:nvSpPr>
        <p:spPr bwMode="auto">
          <a:xfrm>
            <a:off x="292447" y="0"/>
            <a:ext cx="185738" cy="77724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defTabSz="914400"/>
            <a:endParaRPr lang="en-US" sz="1800">
              <a:solidFill>
                <a:srgbClr val="000000"/>
              </a:solidFill>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6760" y="2418080"/>
            <a:ext cx="267462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238559"/>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84633" y="0"/>
            <a:ext cx="9474799" cy="1305138"/>
          </a:xfrm>
        </p:spPr>
        <p:txBody>
          <a:bodyPr/>
          <a:lstStyle/>
          <a:p>
            <a:r>
              <a:rPr lang="en-US"/>
              <a:t>Click to edit Master title style</a:t>
            </a:r>
          </a:p>
        </p:txBody>
      </p:sp>
      <p:sp>
        <p:nvSpPr>
          <p:cNvPr id="3" name="Content Placeholder 2"/>
          <p:cNvSpPr>
            <a:spLocks noGrp="1"/>
          </p:cNvSpPr>
          <p:nvPr>
            <p:ph idx="1"/>
          </p:nvPr>
        </p:nvSpPr>
        <p:spPr>
          <a:xfrm>
            <a:off x="825986" y="2027663"/>
            <a:ext cx="10672258" cy="483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403235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994492"/>
            <a:ext cx="10104120" cy="154368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39007" y="3294275"/>
            <a:ext cx="10104120"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4035264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73705" y="2027663"/>
            <a:ext cx="4866323" cy="4830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38144" y="2027663"/>
            <a:ext cx="4868386" cy="4830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047760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4630" y="0"/>
            <a:ext cx="9208210" cy="160665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362" y="1739795"/>
            <a:ext cx="5252244"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62" y="2464859"/>
            <a:ext cx="5252244"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38537" y="1739795"/>
            <a:ext cx="5254307"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38537" y="2464859"/>
            <a:ext cx="5254307"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557402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4134857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235188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4" y="309457"/>
            <a:ext cx="3910807" cy="131699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647568" y="309458"/>
            <a:ext cx="6645275" cy="66335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94364" y="1626448"/>
            <a:ext cx="3910807" cy="5316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43316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84635" y="0"/>
            <a:ext cx="9474799" cy="1305138"/>
          </a:xfrm>
        </p:spPr>
        <p:txBody>
          <a:bodyPr/>
          <a:lstStyle/>
          <a:p>
            <a:r>
              <a:rPr lang="en-US"/>
              <a:t>Click to edit Master title style</a:t>
            </a:r>
          </a:p>
        </p:txBody>
      </p:sp>
      <p:sp>
        <p:nvSpPr>
          <p:cNvPr id="3" name="Content Placeholder 2"/>
          <p:cNvSpPr>
            <a:spLocks noGrp="1"/>
          </p:cNvSpPr>
          <p:nvPr>
            <p:ph idx="1"/>
          </p:nvPr>
        </p:nvSpPr>
        <p:spPr>
          <a:xfrm>
            <a:off x="825987" y="2027664"/>
            <a:ext cx="10672259" cy="483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920086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5440680"/>
            <a:ext cx="7132320" cy="642303"/>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29974" y="694478"/>
            <a:ext cx="7132320" cy="46634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29974" y="6082983"/>
            <a:ext cx="7132320" cy="9121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41604176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9846898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4343" y="0"/>
            <a:ext cx="2552858" cy="68584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3702" y="0"/>
            <a:ext cx="7462520" cy="68584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7179222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87045" y="3693690"/>
            <a:ext cx="11400155" cy="5397"/>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pPr defTabSz="914400"/>
            <a:endParaRPr lang="en-US" sz="1800">
              <a:solidFill>
                <a:srgbClr val="000000"/>
              </a:solidFill>
            </a:endParaRPr>
          </a:p>
        </p:txBody>
      </p:sp>
      <p:sp>
        <p:nvSpPr>
          <p:cNvPr id="3" name="Freeform 3"/>
          <p:cNvSpPr>
            <a:spLocks/>
          </p:cNvSpPr>
          <p:nvPr/>
        </p:nvSpPr>
        <p:spPr bwMode="auto">
          <a:xfrm>
            <a:off x="33021" y="512765"/>
            <a:ext cx="2064" cy="1799"/>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4" name="Freeform 4"/>
          <p:cNvSpPr>
            <a:spLocks/>
          </p:cNvSpPr>
          <p:nvPr/>
        </p:nvSpPr>
        <p:spPr bwMode="auto">
          <a:xfrm>
            <a:off x="33021" y="7146290"/>
            <a:ext cx="2064" cy="180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5" name="Line 5"/>
          <p:cNvSpPr>
            <a:spLocks noChangeShapeType="1"/>
          </p:cNvSpPr>
          <p:nvPr/>
        </p:nvSpPr>
        <p:spPr bwMode="auto">
          <a:xfrm>
            <a:off x="484983" y="3607330"/>
            <a:ext cx="11402218" cy="5397"/>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pPr defTabSz="914400"/>
            <a:endParaRPr lang="en-US" sz="1800">
              <a:solidFill>
                <a:srgbClr val="000000"/>
              </a:solidFill>
            </a:endParaRPr>
          </a:p>
        </p:txBody>
      </p:sp>
      <p:sp>
        <p:nvSpPr>
          <p:cNvPr id="6" name="Rectangle 6"/>
          <p:cNvSpPr>
            <a:spLocks noChangeArrowheads="1"/>
          </p:cNvSpPr>
          <p:nvPr/>
        </p:nvSpPr>
        <p:spPr bwMode="auto">
          <a:xfrm>
            <a:off x="1594248" y="250085"/>
            <a:ext cx="8698705"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defTabSz="914400">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4311" cy="77724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8" name="Rectangle 9"/>
          <p:cNvSpPr>
            <a:spLocks noChangeArrowheads="1"/>
          </p:cNvSpPr>
          <p:nvPr/>
        </p:nvSpPr>
        <p:spPr bwMode="auto">
          <a:xfrm>
            <a:off x="292447" y="0"/>
            <a:ext cx="185738" cy="77724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defTabSz="914400"/>
            <a:endParaRPr lang="en-US" sz="1800">
              <a:solidFill>
                <a:srgbClr val="000000"/>
              </a:solidFill>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6760" y="2418080"/>
            <a:ext cx="267462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911165"/>
      </p:ext>
    </p:extLst>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84630" y="0"/>
            <a:ext cx="9474799" cy="1305138"/>
          </a:xfrm>
        </p:spPr>
        <p:txBody>
          <a:bodyPr/>
          <a:lstStyle/>
          <a:p>
            <a:r>
              <a:rPr lang="en-US"/>
              <a:t>Click to edit Master title style</a:t>
            </a:r>
          </a:p>
        </p:txBody>
      </p:sp>
      <p:sp>
        <p:nvSpPr>
          <p:cNvPr id="3" name="Content Placeholder 2"/>
          <p:cNvSpPr>
            <a:spLocks noGrp="1"/>
          </p:cNvSpPr>
          <p:nvPr>
            <p:ph idx="1"/>
          </p:nvPr>
        </p:nvSpPr>
        <p:spPr>
          <a:xfrm>
            <a:off x="825986" y="2027663"/>
            <a:ext cx="10672258" cy="483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1383570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994488"/>
            <a:ext cx="10104120" cy="154368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39007" y="3294275"/>
            <a:ext cx="10104120"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350338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73702" y="2027663"/>
            <a:ext cx="4866323" cy="4830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38144" y="2027663"/>
            <a:ext cx="4868386" cy="4830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71804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4630" y="0"/>
            <a:ext cx="9208210" cy="160665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361" y="1739795"/>
            <a:ext cx="5252244"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61" y="2464859"/>
            <a:ext cx="5252244"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38534" y="1739795"/>
            <a:ext cx="5254307"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38534" y="2464859"/>
            <a:ext cx="5254307"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4563728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0920442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35863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994495"/>
            <a:ext cx="10104120" cy="1543685"/>
          </a:xfrm>
        </p:spPr>
        <p:txBody>
          <a:bodyPr anchor="t"/>
          <a:lstStyle>
            <a:lvl1pPr algn="l">
              <a:defRPr sz="4900" b="1" cap="all"/>
            </a:lvl1pPr>
          </a:lstStyle>
          <a:p>
            <a:r>
              <a:rPr lang="en-US"/>
              <a:t>Click to edit Master title style</a:t>
            </a:r>
          </a:p>
        </p:txBody>
      </p:sp>
      <p:sp>
        <p:nvSpPr>
          <p:cNvPr id="3" name="Text Placeholder 2"/>
          <p:cNvSpPr>
            <a:spLocks noGrp="1"/>
          </p:cNvSpPr>
          <p:nvPr>
            <p:ph type="body" idx="1"/>
          </p:nvPr>
        </p:nvSpPr>
        <p:spPr>
          <a:xfrm>
            <a:off x="939007" y="3294275"/>
            <a:ext cx="10104120" cy="1700212"/>
          </a:xfrm>
        </p:spPr>
        <p:txBody>
          <a:bodyPr anchor="b"/>
          <a:lstStyle>
            <a:lvl1pPr marL="0" indent="0">
              <a:buNone/>
              <a:defRPr sz="2500"/>
            </a:lvl1pPr>
            <a:lvl2pPr marL="561670" indent="0">
              <a:buNone/>
              <a:defRPr sz="2200"/>
            </a:lvl2pPr>
            <a:lvl3pPr marL="1123340" indent="0">
              <a:buNone/>
              <a:defRPr sz="2000"/>
            </a:lvl3pPr>
            <a:lvl4pPr marL="1685011" indent="0">
              <a:buNone/>
              <a:defRPr sz="1700"/>
            </a:lvl4pPr>
            <a:lvl5pPr marL="2246681" indent="0">
              <a:buNone/>
              <a:defRPr sz="1700"/>
            </a:lvl5pPr>
            <a:lvl6pPr marL="2808351" indent="0">
              <a:buNone/>
              <a:defRPr sz="1700"/>
            </a:lvl6pPr>
            <a:lvl7pPr marL="3370021" indent="0">
              <a:buNone/>
              <a:defRPr sz="1700"/>
            </a:lvl7pPr>
            <a:lvl8pPr marL="3931691" indent="0">
              <a:buNone/>
              <a:defRPr sz="1700"/>
            </a:lvl8pPr>
            <a:lvl9pPr marL="4493362" indent="0">
              <a:buNone/>
              <a:defRPr sz="17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080244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1" y="309457"/>
            <a:ext cx="3910807" cy="131699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647565" y="309458"/>
            <a:ext cx="6645275" cy="66335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94361" y="1626448"/>
            <a:ext cx="3910807" cy="5316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2654665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5440680"/>
            <a:ext cx="7132320" cy="642303"/>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29974" y="694478"/>
            <a:ext cx="7132320" cy="46634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29974" y="6082983"/>
            <a:ext cx="7132320" cy="9121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1127696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5664183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4343" y="0"/>
            <a:ext cx="2552858" cy="68584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3702" y="0"/>
            <a:ext cx="7462520" cy="68584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335723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73709" y="2027664"/>
            <a:ext cx="4866323" cy="4830762"/>
          </a:xfrm>
        </p:spPr>
        <p:txBody>
          <a:bodyPr/>
          <a:lstStyle>
            <a:lvl1pPr>
              <a:defRPr sz="34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38144" y="2027664"/>
            <a:ext cx="4868386" cy="4830762"/>
          </a:xfrm>
        </p:spPr>
        <p:txBody>
          <a:bodyPr/>
          <a:lstStyle>
            <a:lvl1pPr>
              <a:defRPr sz="34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40062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4635" y="0"/>
            <a:ext cx="9208211" cy="160665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362" y="1739795"/>
            <a:ext cx="5252244" cy="725064"/>
          </a:xfrm>
        </p:spPr>
        <p:txBody>
          <a:bodyPr anchor="b"/>
          <a:lstStyle>
            <a:lvl1pPr marL="0" indent="0">
              <a:buNone/>
              <a:defRPr sz="2900" b="1"/>
            </a:lvl1pPr>
            <a:lvl2pPr marL="561670" indent="0">
              <a:buNone/>
              <a:defRPr sz="2500" b="1"/>
            </a:lvl2pPr>
            <a:lvl3pPr marL="1123340" indent="0">
              <a:buNone/>
              <a:defRPr sz="2200" b="1"/>
            </a:lvl3pPr>
            <a:lvl4pPr marL="1685011" indent="0">
              <a:buNone/>
              <a:defRPr sz="2000" b="1"/>
            </a:lvl4pPr>
            <a:lvl5pPr marL="2246681" indent="0">
              <a:buNone/>
              <a:defRPr sz="2000" b="1"/>
            </a:lvl5pPr>
            <a:lvl6pPr marL="2808351" indent="0">
              <a:buNone/>
              <a:defRPr sz="2000" b="1"/>
            </a:lvl6pPr>
            <a:lvl7pPr marL="3370021" indent="0">
              <a:buNone/>
              <a:defRPr sz="2000" b="1"/>
            </a:lvl7pPr>
            <a:lvl8pPr marL="3931691" indent="0">
              <a:buNone/>
              <a:defRPr sz="2000" b="1"/>
            </a:lvl8pPr>
            <a:lvl9pPr marL="4493362" indent="0">
              <a:buNone/>
              <a:defRPr sz="2000" b="1"/>
            </a:lvl9pPr>
          </a:lstStyle>
          <a:p>
            <a:pPr lvl="0"/>
            <a:r>
              <a:rPr lang="en-US"/>
              <a:t>Click to edit Master text styles</a:t>
            </a:r>
          </a:p>
        </p:txBody>
      </p:sp>
      <p:sp>
        <p:nvSpPr>
          <p:cNvPr id="4" name="Content Placeholder 3"/>
          <p:cNvSpPr>
            <a:spLocks noGrp="1"/>
          </p:cNvSpPr>
          <p:nvPr>
            <p:ph sz="half" idx="2"/>
          </p:nvPr>
        </p:nvSpPr>
        <p:spPr>
          <a:xfrm>
            <a:off x="594362" y="2464859"/>
            <a:ext cx="5252244" cy="4478126"/>
          </a:xfrm>
        </p:spPr>
        <p:txBody>
          <a:bodyPr/>
          <a:lstStyle>
            <a:lvl1pPr>
              <a:defRPr sz="29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38534" y="1739795"/>
            <a:ext cx="5254308" cy="725064"/>
          </a:xfrm>
        </p:spPr>
        <p:txBody>
          <a:bodyPr anchor="b"/>
          <a:lstStyle>
            <a:lvl1pPr marL="0" indent="0">
              <a:buNone/>
              <a:defRPr sz="2900" b="1"/>
            </a:lvl1pPr>
            <a:lvl2pPr marL="561670" indent="0">
              <a:buNone/>
              <a:defRPr sz="2500" b="1"/>
            </a:lvl2pPr>
            <a:lvl3pPr marL="1123340" indent="0">
              <a:buNone/>
              <a:defRPr sz="2200" b="1"/>
            </a:lvl3pPr>
            <a:lvl4pPr marL="1685011" indent="0">
              <a:buNone/>
              <a:defRPr sz="2000" b="1"/>
            </a:lvl4pPr>
            <a:lvl5pPr marL="2246681" indent="0">
              <a:buNone/>
              <a:defRPr sz="2000" b="1"/>
            </a:lvl5pPr>
            <a:lvl6pPr marL="2808351" indent="0">
              <a:buNone/>
              <a:defRPr sz="2000" b="1"/>
            </a:lvl6pPr>
            <a:lvl7pPr marL="3370021" indent="0">
              <a:buNone/>
              <a:defRPr sz="2000" b="1"/>
            </a:lvl7pPr>
            <a:lvl8pPr marL="3931691" indent="0">
              <a:buNone/>
              <a:defRPr sz="2000" b="1"/>
            </a:lvl8pPr>
            <a:lvl9pPr marL="4493362" indent="0">
              <a:buNone/>
              <a:defRPr sz="2000" b="1"/>
            </a:lvl9pPr>
          </a:lstStyle>
          <a:p>
            <a:pPr lvl="0"/>
            <a:r>
              <a:rPr lang="en-US"/>
              <a:t>Click to edit Master text styles</a:t>
            </a:r>
          </a:p>
        </p:txBody>
      </p:sp>
      <p:sp>
        <p:nvSpPr>
          <p:cNvPr id="6" name="Content Placeholder 5"/>
          <p:cNvSpPr>
            <a:spLocks noGrp="1"/>
          </p:cNvSpPr>
          <p:nvPr>
            <p:ph sz="quarter" idx="4"/>
          </p:nvPr>
        </p:nvSpPr>
        <p:spPr>
          <a:xfrm>
            <a:off x="6038534" y="2464859"/>
            <a:ext cx="5254308" cy="4478126"/>
          </a:xfrm>
        </p:spPr>
        <p:txBody>
          <a:bodyPr/>
          <a:lstStyle>
            <a:lvl1pPr>
              <a:defRPr sz="29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86961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529833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149999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7" y="309457"/>
            <a:ext cx="3910807" cy="1316990"/>
          </a:xfrm>
        </p:spPr>
        <p:txBody>
          <a:bodyPr/>
          <a:lstStyle>
            <a:lvl1pPr algn="l">
              <a:defRPr sz="2500" b="1"/>
            </a:lvl1pPr>
          </a:lstStyle>
          <a:p>
            <a:r>
              <a:rPr lang="en-US"/>
              <a:t>Click to edit Master title style</a:t>
            </a:r>
          </a:p>
        </p:txBody>
      </p:sp>
      <p:sp>
        <p:nvSpPr>
          <p:cNvPr id="3" name="Content Placeholder 2"/>
          <p:cNvSpPr>
            <a:spLocks noGrp="1"/>
          </p:cNvSpPr>
          <p:nvPr>
            <p:ph idx="1"/>
          </p:nvPr>
        </p:nvSpPr>
        <p:spPr>
          <a:xfrm>
            <a:off x="4647570" y="309464"/>
            <a:ext cx="6645275" cy="6633528"/>
          </a:xfrm>
        </p:spPr>
        <p:txBody>
          <a:bodyPr/>
          <a:lstStyle>
            <a:lvl1pPr>
              <a:defRPr sz="3900"/>
            </a:lvl1pPr>
            <a:lvl2pPr>
              <a:defRPr sz="34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94367" y="1626454"/>
            <a:ext cx="3910807" cy="5316538"/>
          </a:xfrm>
        </p:spPr>
        <p:txBody>
          <a:bodyPr/>
          <a:lstStyle>
            <a:lvl1pPr marL="0" indent="0">
              <a:buNone/>
              <a:defRPr sz="1700"/>
            </a:lvl1pPr>
            <a:lvl2pPr marL="561670" indent="0">
              <a:buNone/>
              <a:defRPr sz="1500"/>
            </a:lvl2pPr>
            <a:lvl3pPr marL="1123340" indent="0">
              <a:buNone/>
              <a:defRPr sz="1200"/>
            </a:lvl3pPr>
            <a:lvl4pPr marL="1685011" indent="0">
              <a:buNone/>
              <a:defRPr sz="1100"/>
            </a:lvl4pPr>
            <a:lvl5pPr marL="2246681" indent="0">
              <a:buNone/>
              <a:defRPr sz="1100"/>
            </a:lvl5pPr>
            <a:lvl6pPr marL="2808351" indent="0">
              <a:buNone/>
              <a:defRPr sz="1100"/>
            </a:lvl6pPr>
            <a:lvl7pPr marL="3370021" indent="0">
              <a:buNone/>
              <a:defRPr sz="1100"/>
            </a:lvl7pPr>
            <a:lvl8pPr marL="3931691" indent="0">
              <a:buNone/>
              <a:defRPr sz="1100"/>
            </a:lvl8pPr>
            <a:lvl9pPr marL="4493362" indent="0">
              <a:buNone/>
              <a:defRPr sz="11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649942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5440680"/>
            <a:ext cx="7132320" cy="642303"/>
          </a:xfrm>
        </p:spPr>
        <p:txBody>
          <a:bodyPr/>
          <a:lstStyle>
            <a:lvl1pPr algn="l">
              <a:defRPr sz="2500" b="1"/>
            </a:lvl1pPr>
          </a:lstStyle>
          <a:p>
            <a:r>
              <a:rPr lang="en-US"/>
              <a:t>Click to edit Master title style</a:t>
            </a:r>
          </a:p>
        </p:txBody>
      </p:sp>
      <p:sp>
        <p:nvSpPr>
          <p:cNvPr id="3" name="Picture Placeholder 2"/>
          <p:cNvSpPr>
            <a:spLocks noGrp="1"/>
          </p:cNvSpPr>
          <p:nvPr>
            <p:ph type="pic" idx="1"/>
          </p:nvPr>
        </p:nvSpPr>
        <p:spPr>
          <a:xfrm>
            <a:off x="2329974" y="694478"/>
            <a:ext cx="7132320" cy="4663440"/>
          </a:xfrm>
        </p:spPr>
        <p:txBody>
          <a:bodyPr/>
          <a:lstStyle>
            <a:lvl1pPr marL="0" indent="0">
              <a:buNone/>
              <a:defRPr sz="3900"/>
            </a:lvl1pPr>
            <a:lvl2pPr marL="561670" indent="0">
              <a:buNone/>
              <a:defRPr sz="3400"/>
            </a:lvl2pPr>
            <a:lvl3pPr marL="1123340" indent="0">
              <a:buNone/>
              <a:defRPr sz="2900"/>
            </a:lvl3pPr>
            <a:lvl4pPr marL="1685011" indent="0">
              <a:buNone/>
              <a:defRPr sz="2500"/>
            </a:lvl4pPr>
            <a:lvl5pPr marL="2246681" indent="0">
              <a:buNone/>
              <a:defRPr sz="2500"/>
            </a:lvl5pPr>
            <a:lvl6pPr marL="2808351" indent="0">
              <a:buNone/>
              <a:defRPr sz="2500"/>
            </a:lvl6pPr>
            <a:lvl7pPr marL="3370021" indent="0">
              <a:buNone/>
              <a:defRPr sz="2500"/>
            </a:lvl7pPr>
            <a:lvl8pPr marL="3931691" indent="0">
              <a:buNone/>
              <a:defRPr sz="2500"/>
            </a:lvl8pPr>
            <a:lvl9pPr marL="4493362" indent="0">
              <a:buNone/>
              <a:defRPr sz="2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29974" y="6082983"/>
            <a:ext cx="7132320" cy="912177"/>
          </a:xfrm>
        </p:spPr>
        <p:txBody>
          <a:bodyPr/>
          <a:lstStyle>
            <a:lvl1pPr marL="0" indent="0">
              <a:buNone/>
              <a:defRPr sz="1700"/>
            </a:lvl1pPr>
            <a:lvl2pPr marL="561670" indent="0">
              <a:buNone/>
              <a:defRPr sz="1500"/>
            </a:lvl2pPr>
            <a:lvl3pPr marL="1123340" indent="0">
              <a:buNone/>
              <a:defRPr sz="1200"/>
            </a:lvl3pPr>
            <a:lvl4pPr marL="1685011" indent="0">
              <a:buNone/>
              <a:defRPr sz="1100"/>
            </a:lvl4pPr>
            <a:lvl5pPr marL="2246681" indent="0">
              <a:buNone/>
              <a:defRPr sz="1100"/>
            </a:lvl5pPr>
            <a:lvl6pPr marL="2808351" indent="0">
              <a:buNone/>
              <a:defRPr sz="1100"/>
            </a:lvl6pPr>
            <a:lvl7pPr marL="3370021" indent="0">
              <a:buNone/>
              <a:defRPr sz="1100"/>
            </a:lvl7pPr>
            <a:lvl8pPr marL="3931691" indent="0">
              <a:buNone/>
              <a:defRPr sz="1100"/>
            </a:lvl8pPr>
            <a:lvl9pPr marL="4493362" indent="0">
              <a:buNone/>
              <a:defRPr sz="11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pPr/>
              <a:t>‹#›</a:t>
            </a:fld>
            <a:endParaRPr lang="en-US"/>
          </a:p>
        </p:txBody>
      </p:sp>
    </p:spTree>
    <p:extLst>
      <p:ext uri="{BB962C8B-B14F-4D97-AF65-F5344CB8AC3E}">
        <p14:creationId xmlns:p14="http://schemas.microsoft.com/office/powerpoint/2010/main" val="2613081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05784" y="1543371"/>
            <a:ext cx="10081418" cy="5397"/>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lIns="112334" tIns="56167" rIns="112334" bIns="56167"/>
          <a:lstStyle/>
          <a:p>
            <a:endParaRPr lang="en-US">
              <a:solidFill>
                <a:srgbClr val="000000"/>
              </a:solidFill>
            </a:endParaRPr>
          </a:p>
        </p:txBody>
      </p:sp>
      <p:sp>
        <p:nvSpPr>
          <p:cNvPr id="1027" name="Rectangle 3"/>
          <p:cNvSpPr>
            <a:spLocks noChangeArrowheads="1"/>
          </p:cNvSpPr>
          <p:nvPr/>
        </p:nvSpPr>
        <p:spPr bwMode="auto">
          <a:xfrm>
            <a:off x="551027" y="7248849"/>
            <a:ext cx="11336178" cy="61172"/>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lIns="112334" tIns="56167" rIns="112334" bIns="56167" anchor="ctr"/>
          <a:lstStyle/>
          <a:p>
            <a:pPr algn="ctr"/>
            <a:endParaRPr lang="en-US" b="0" i="0" u="none">
              <a:solidFill>
                <a:srgbClr val="000000"/>
              </a:solidFill>
            </a:endParaRPr>
          </a:p>
        </p:txBody>
      </p:sp>
      <p:sp>
        <p:nvSpPr>
          <p:cNvPr id="1028" name="Rectangle 4"/>
          <p:cNvSpPr>
            <a:spLocks noChangeArrowheads="1"/>
          </p:cNvSpPr>
          <p:nvPr/>
        </p:nvSpPr>
        <p:spPr bwMode="auto">
          <a:xfrm>
            <a:off x="1353820" y="1359859"/>
            <a:ext cx="10533380" cy="89958"/>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lIns="112334" tIns="56167" rIns="112334" bIns="56167" anchor="ctr"/>
          <a:lstStyle/>
          <a:p>
            <a:pPr algn="ctr"/>
            <a:endParaRPr lang="en-US">
              <a:solidFill>
                <a:srgbClr val="000000"/>
              </a:solidFill>
            </a:endParaRPr>
          </a:p>
        </p:txBody>
      </p:sp>
      <p:sp>
        <p:nvSpPr>
          <p:cNvPr id="1029" name="Freeform 5"/>
          <p:cNvSpPr>
            <a:spLocks/>
          </p:cNvSpPr>
          <p:nvPr/>
        </p:nvSpPr>
        <p:spPr bwMode="auto">
          <a:xfrm>
            <a:off x="33027" y="512771"/>
            <a:ext cx="2064" cy="1799"/>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112334" tIns="56167" rIns="112334" bIns="56167"/>
          <a:lstStyle/>
          <a:p>
            <a:endParaRPr lang="en-US">
              <a:solidFill>
                <a:srgbClr val="000000"/>
              </a:solidFill>
            </a:endParaRPr>
          </a:p>
        </p:txBody>
      </p:sp>
      <p:sp>
        <p:nvSpPr>
          <p:cNvPr id="1030" name="Freeform 6"/>
          <p:cNvSpPr>
            <a:spLocks/>
          </p:cNvSpPr>
          <p:nvPr/>
        </p:nvSpPr>
        <p:spPr bwMode="auto">
          <a:xfrm>
            <a:off x="33027" y="7146290"/>
            <a:ext cx="2064" cy="180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112334" tIns="56167" rIns="112334" bIns="56167"/>
          <a:lstStyle/>
          <a:p>
            <a:endParaRPr lang="en-US">
              <a:solidFill>
                <a:srgbClr val="000000"/>
              </a:solidFill>
            </a:endParaRPr>
          </a:p>
        </p:txBody>
      </p:sp>
      <p:sp>
        <p:nvSpPr>
          <p:cNvPr id="222215" name="Rectangle 7"/>
          <p:cNvSpPr>
            <a:spLocks noGrp="1" noChangeArrowheads="1"/>
          </p:cNvSpPr>
          <p:nvPr>
            <p:ph type="title"/>
          </p:nvPr>
        </p:nvSpPr>
        <p:spPr bwMode="auto">
          <a:xfrm>
            <a:off x="2081723" y="55881"/>
            <a:ext cx="9508303" cy="1250420"/>
          </a:xfrm>
          <a:prstGeom prst="rect">
            <a:avLst/>
          </a:prstGeom>
          <a:noFill/>
          <a:ln w="9525">
            <a:noFill/>
            <a:miter lim="800000"/>
            <a:headEnd/>
            <a:tailEnd/>
          </a:ln>
          <a:effectLst/>
        </p:spPr>
        <p:txBody>
          <a:bodyPr vert="horz" wrap="square" lIns="113114" tIns="56558" rIns="113114" bIns="5655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37884" y="1783083"/>
            <a:ext cx="10768648" cy="507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3114" tIns="56558" rIns="113114" bIns="5655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302240" y="7203863"/>
            <a:ext cx="1584960" cy="518160"/>
          </a:xfrm>
          <a:prstGeom prst="rect">
            <a:avLst/>
          </a:prstGeom>
          <a:noFill/>
          <a:ln w="9525">
            <a:noFill/>
            <a:miter lim="800000"/>
            <a:headEnd/>
            <a:tailEnd/>
          </a:ln>
          <a:effectLst/>
        </p:spPr>
        <p:txBody>
          <a:bodyPr vert="horz" wrap="square" lIns="113114" tIns="56558" rIns="113114" bIns="56558" numCol="1" anchor="ctr" anchorCtr="1" compatLnSpc="1">
            <a:prstTxWarp prst="textNoShape">
              <a:avLst/>
            </a:prstTxWarp>
          </a:bodyPr>
          <a:lstStyle>
            <a:lvl1pPr algn="ctr" eaLnBrk="0" hangingPunct="0">
              <a:defRPr sz="20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pPr/>
              <a:t>‹#›</a:t>
            </a:fld>
            <a:endParaRPr lang="en-US"/>
          </a:p>
        </p:txBody>
      </p:sp>
      <p:sp>
        <p:nvSpPr>
          <p:cNvPr id="1034" name="Rectangle 11"/>
          <p:cNvSpPr>
            <a:spLocks noChangeArrowheads="1"/>
          </p:cNvSpPr>
          <p:nvPr/>
        </p:nvSpPr>
        <p:spPr bwMode="auto">
          <a:xfrm>
            <a:off x="5" y="0"/>
            <a:ext cx="204312" cy="77724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lIns="112334" tIns="56167" rIns="112334" bIns="56167" anchor="ctr"/>
          <a:lstStyle/>
          <a:p>
            <a:pPr algn="ctr"/>
            <a:endParaRPr lang="en-US">
              <a:solidFill>
                <a:srgbClr val="000000"/>
              </a:solidFill>
            </a:endParaRPr>
          </a:p>
        </p:txBody>
      </p:sp>
      <p:sp>
        <p:nvSpPr>
          <p:cNvPr id="1035" name="Rectangle 12"/>
          <p:cNvSpPr>
            <a:spLocks noChangeArrowheads="1"/>
          </p:cNvSpPr>
          <p:nvPr/>
        </p:nvSpPr>
        <p:spPr bwMode="auto">
          <a:xfrm>
            <a:off x="266226" y="0"/>
            <a:ext cx="185738" cy="77724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lIns="112334" tIns="56167" rIns="112334" bIns="56167" anchor="ctr"/>
          <a:lstStyle/>
          <a:p>
            <a:pPr algn="ctr"/>
            <a:endParaRPr lang="en-US">
              <a:solidFill>
                <a:srgbClr val="000000"/>
              </a:solidFill>
            </a:endParaRPr>
          </a:p>
        </p:txBody>
      </p:sp>
      <p:sp>
        <p:nvSpPr>
          <p:cNvPr id="1036" name="Rectangle 13"/>
          <p:cNvSpPr>
            <a:spLocks noChangeArrowheads="1"/>
          </p:cNvSpPr>
          <p:nvPr/>
        </p:nvSpPr>
        <p:spPr bwMode="auto">
          <a:xfrm>
            <a:off x="610872" y="7254247"/>
            <a:ext cx="228502" cy="560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13114" tIns="56558" rIns="113114" bIns="56558">
            <a:spAutoFit/>
          </a:bodyPr>
          <a:lstStyle/>
          <a:p>
            <a:pPr eaLnBrk="0" hangingPunct="0"/>
            <a:endParaRPr lang="en-US" sz="2900">
              <a:solidFill>
                <a:srgbClr val="000000"/>
              </a:solidFill>
            </a:endParaRPr>
          </a:p>
        </p:txBody>
      </p:sp>
      <p:sp>
        <p:nvSpPr>
          <p:cNvPr id="1037" name="Rectangle 14"/>
          <p:cNvSpPr>
            <a:spLocks noChangeArrowheads="1"/>
          </p:cNvSpPr>
          <p:nvPr/>
        </p:nvSpPr>
        <p:spPr bwMode="auto">
          <a:xfrm>
            <a:off x="610872" y="7254247"/>
            <a:ext cx="228502" cy="560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13114" tIns="56558" rIns="113114" bIns="56558">
            <a:spAutoFit/>
          </a:bodyPr>
          <a:lstStyle/>
          <a:p>
            <a:pPr eaLnBrk="0" hangingPunct="0"/>
            <a:endParaRPr lang="en-US" sz="2900">
              <a:solidFill>
                <a:srgbClr val="000000"/>
              </a:solidFill>
            </a:endParaRPr>
          </a:p>
        </p:txBody>
      </p:sp>
      <p:sp>
        <p:nvSpPr>
          <p:cNvPr id="222223" name="Rectangle 15"/>
          <p:cNvSpPr>
            <a:spLocks noChangeArrowheads="1"/>
          </p:cNvSpPr>
          <p:nvPr/>
        </p:nvSpPr>
        <p:spPr bwMode="auto">
          <a:xfrm>
            <a:off x="837889" y="7254246"/>
            <a:ext cx="3213229" cy="421997"/>
          </a:xfrm>
          <a:prstGeom prst="rect">
            <a:avLst/>
          </a:prstGeom>
          <a:noFill/>
          <a:ln w="9525">
            <a:noFill/>
            <a:miter lim="800000"/>
            <a:headEnd/>
            <a:tailEnd/>
          </a:ln>
          <a:effectLst/>
        </p:spPr>
        <p:txBody>
          <a:bodyPr wrap="none" lIns="113114" tIns="56558" rIns="113114" bIns="56558">
            <a:spAutoFit/>
          </a:bodyPr>
          <a:lstStyle/>
          <a:p>
            <a:pPr eaLnBrk="0" hangingPunct="0">
              <a:defRPr/>
            </a:pPr>
            <a:r>
              <a:rPr lang="en-US" sz="20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3987" y="-22188"/>
            <a:ext cx="1617737" cy="160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7731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rtl="0" eaLnBrk="1" fontAlgn="base" hangingPunct="1">
        <a:spcBef>
          <a:spcPct val="0"/>
        </a:spcBef>
        <a:spcAft>
          <a:spcPct val="0"/>
        </a:spcAft>
        <a:defRPr sz="39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5pPr>
      <a:lvl6pPr marL="561670"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6pPr>
      <a:lvl7pPr marL="1123340"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7pPr>
      <a:lvl8pPr marL="1685011"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8pPr>
      <a:lvl9pPr marL="2246681" algn="ctr" rtl="0" eaLnBrk="1" fontAlgn="base" hangingPunct="1">
        <a:spcBef>
          <a:spcPct val="0"/>
        </a:spcBef>
        <a:spcAft>
          <a:spcPct val="0"/>
        </a:spcAft>
        <a:defRPr sz="3900">
          <a:solidFill>
            <a:srgbClr val="000066"/>
          </a:solidFill>
          <a:effectLst>
            <a:outerShdw blurRad="38100" dist="38100" dir="2700000" algn="tl">
              <a:srgbClr val="C0C0C0"/>
            </a:outerShdw>
          </a:effectLst>
          <a:latin typeface="Tahoma" pitchFamily="34" charset="0"/>
        </a:defRPr>
      </a:lvl9pPr>
    </p:titleStyle>
    <p:bodyStyle>
      <a:lvl1pPr marL="421253" indent="-421253" algn="l" rtl="0" eaLnBrk="1" fontAlgn="base" hangingPunct="1">
        <a:spcBef>
          <a:spcPct val="20000"/>
        </a:spcBef>
        <a:spcAft>
          <a:spcPct val="0"/>
        </a:spcAft>
        <a:buClr>
          <a:schemeClr val="accent6">
            <a:lumMod val="75000"/>
          </a:schemeClr>
        </a:buClr>
        <a:buFont typeface="Wingdings" panose="05000000000000000000" pitchFamily="2" charset="2"/>
        <a:buChar char="Ø"/>
        <a:defRPr sz="3400">
          <a:solidFill>
            <a:srgbClr val="1D3275"/>
          </a:solidFill>
          <a:latin typeface="Times New Roman" panose="02020603050405020304" pitchFamily="18" charset="0"/>
          <a:ea typeface="+mn-ea"/>
          <a:cs typeface="Times New Roman" panose="02020603050405020304" pitchFamily="18" charset="0"/>
        </a:defRPr>
      </a:lvl1pPr>
      <a:lvl2pPr marL="912714" indent="-351044" algn="l" rtl="0" eaLnBrk="1" fontAlgn="base" hangingPunct="1">
        <a:spcBef>
          <a:spcPct val="20000"/>
        </a:spcBef>
        <a:spcAft>
          <a:spcPct val="0"/>
        </a:spcAft>
        <a:buChar char="–"/>
        <a:defRPr sz="2900">
          <a:solidFill>
            <a:srgbClr val="1D3275"/>
          </a:solidFill>
          <a:latin typeface="+mn-lt"/>
        </a:defRPr>
      </a:lvl2pPr>
      <a:lvl3pPr marL="1404176" indent="-280835" algn="l" rtl="0" eaLnBrk="1" fontAlgn="base" hangingPunct="1">
        <a:spcBef>
          <a:spcPct val="20000"/>
        </a:spcBef>
        <a:spcAft>
          <a:spcPct val="0"/>
        </a:spcAft>
        <a:buClr>
          <a:srgbClr val="CC0000"/>
        </a:buClr>
        <a:buChar char="•"/>
        <a:defRPr sz="2500">
          <a:solidFill>
            <a:srgbClr val="1D3275"/>
          </a:solidFill>
          <a:latin typeface="+mn-lt"/>
        </a:defRPr>
      </a:lvl3pPr>
      <a:lvl4pPr marL="1965846" indent="-280835" algn="l" rtl="0" eaLnBrk="1" fontAlgn="base" hangingPunct="1">
        <a:spcBef>
          <a:spcPct val="20000"/>
        </a:spcBef>
        <a:spcAft>
          <a:spcPct val="0"/>
        </a:spcAft>
        <a:buChar char="–"/>
        <a:defRPr sz="2500">
          <a:solidFill>
            <a:srgbClr val="1D3275"/>
          </a:solidFill>
          <a:latin typeface="+mn-lt"/>
        </a:defRPr>
      </a:lvl4pPr>
      <a:lvl5pPr marL="2527516" indent="-280835" algn="l" rtl="0" eaLnBrk="1" fontAlgn="base" hangingPunct="1">
        <a:spcBef>
          <a:spcPct val="20000"/>
        </a:spcBef>
        <a:spcAft>
          <a:spcPct val="0"/>
        </a:spcAft>
        <a:buChar char="»"/>
        <a:defRPr sz="2500">
          <a:solidFill>
            <a:srgbClr val="1D3275"/>
          </a:solidFill>
          <a:latin typeface="+mn-lt"/>
        </a:defRPr>
      </a:lvl5pPr>
      <a:lvl6pPr marL="3089186" indent="-280835" algn="l" rtl="0" eaLnBrk="1" fontAlgn="base" hangingPunct="1">
        <a:spcBef>
          <a:spcPct val="20000"/>
        </a:spcBef>
        <a:spcAft>
          <a:spcPct val="0"/>
        </a:spcAft>
        <a:buChar char="»"/>
        <a:defRPr>
          <a:solidFill>
            <a:srgbClr val="1D3275"/>
          </a:solidFill>
          <a:latin typeface="+mn-lt"/>
        </a:defRPr>
      </a:lvl6pPr>
      <a:lvl7pPr marL="3650856" indent="-280835" algn="l" rtl="0" eaLnBrk="1" fontAlgn="base" hangingPunct="1">
        <a:spcBef>
          <a:spcPct val="20000"/>
        </a:spcBef>
        <a:spcAft>
          <a:spcPct val="0"/>
        </a:spcAft>
        <a:buChar char="»"/>
        <a:defRPr>
          <a:solidFill>
            <a:srgbClr val="1D3275"/>
          </a:solidFill>
          <a:latin typeface="+mn-lt"/>
        </a:defRPr>
      </a:lvl7pPr>
      <a:lvl8pPr marL="4212527" indent="-280835" algn="l" rtl="0" eaLnBrk="1" fontAlgn="base" hangingPunct="1">
        <a:spcBef>
          <a:spcPct val="20000"/>
        </a:spcBef>
        <a:spcAft>
          <a:spcPct val="0"/>
        </a:spcAft>
        <a:buChar char="»"/>
        <a:defRPr>
          <a:solidFill>
            <a:srgbClr val="1D3275"/>
          </a:solidFill>
          <a:latin typeface="+mn-lt"/>
        </a:defRPr>
      </a:lvl8pPr>
      <a:lvl9pPr marL="4774197" indent="-280835"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1123340" rtl="0" eaLnBrk="1" latinLnBrk="0" hangingPunct="1">
        <a:defRPr sz="2200" kern="1200">
          <a:solidFill>
            <a:schemeClr val="tx1"/>
          </a:solidFill>
          <a:latin typeface="+mn-lt"/>
          <a:ea typeface="+mn-ea"/>
          <a:cs typeface="+mn-cs"/>
        </a:defRPr>
      </a:lvl1pPr>
      <a:lvl2pPr marL="561670" algn="l" defTabSz="1123340" rtl="0" eaLnBrk="1" latinLnBrk="0" hangingPunct="1">
        <a:defRPr sz="2200" kern="1200">
          <a:solidFill>
            <a:schemeClr val="tx1"/>
          </a:solidFill>
          <a:latin typeface="+mn-lt"/>
          <a:ea typeface="+mn-ea"/>
          <a:cs typeface="+mn-cs"/>
        </a:defRPr>
      </a:lvl2pPr>
      <a:lvl3pPr marL="1123340" algn="l" defTabSz="1123340" rtl="0" eaLnBrk="1" latinLnBrk="0" hangingPunct="1">
        <a:defRPr sz="2200" kern="1200">
          <a:solidFill>
            <a:schemeClr val="tx1"/>
          </a:solidFill>
          <a:latin typeface="+mn-lt"/>
          <a:ea typeface="+mn-ea"/>
          <a:cs typeface="+mn-cs"/>
        </a:defRPr>
      </a:lvl3pPr>
      <a:lvl4pPr marL="1685011" algn="l" defTabSz="1123340" rtl="0" eaLnBrk="1" latinLnBrk="0" hangingPunct="1">
        <a:defRPr sz="2200" kern="1200">
          <a:solidFill>
            <a:schemeClr val="tx1"/>
          </a:solidFill>
          <a:latin typeface="+mn-lt"/>
          <a:ea typeface="+mn-ea"/>
          <a:cs typeface="+mn-cs"/>
        </a:defRPr>
      </a:lvl4pPr>
      <a:lvl5pPr marL="2246681" algn="l" defTabSz="1123340" rtl="0" eaLnBrk="1" latinLnBrk="0" hangingPunct="1">
        <a:defRPr sz="2200" kern="1200">
          <a:solidFill>
            <a:schemeClr val="tx1"/>
          </a:solidFill>
          <a:latin typeface="+mn-lt"/>
          <a:ea typeface="+mn-ea"/>
          <a:cs typeface="+mn-cs"/>
        </a:defRPr>
      </a:lvl5pPr>
      <a:lvl6pPr marL="2808351" algn="l" defTabSz="1123340" rtl="0" eaLnBrk="1" latinLnBrk="0" hangingPunct="1">
        <a:defRPr sz="2200" kern="1200">
          <a:solidFill>
            <a:schemeClr val="tx1"/>
          </a:solidFill>
          <a:latin typeface="+mn-lt"/>
          <a:ea typeface="+mn-ea"/>
          <a:cs typeface="+mn-cs"/>
        </a:defRPr>
      </a:lvl6pPr>
      <a:lvl7pPr marL="3370021" algn="l" defTabSz="1123340" rtl="0" eaLnBrk="1" latinLnBrk="0" hangingPunct="1">
        <a:defRPr sz="2200" kern="1200">
          <a:solidFill>
            <a:schemeClr val="tx1"/>
          </a:solidFill>
          <a:latin typeface="+mn-lt"/>
          <a:ea typeface="+mn-ea"/>
          <a:cs typeface="+mn-cs"/>
        </a:defRPr>
      </a:lvl7pPr>
      <a:lvl8pPr marL="3931691" algn="l" defTabSz="1123340" rtl="0" eaLnBrk="1" latinLnBrk="0" hangingPunct="1">
        <a:defRPr sz="2200" kern="1200">
          <a:solidFill>
            <a:schemeClr val="tx1"/>
          </a:solidFill>
          <a:latin typeface="+mn-lt"/>
          <a:ea typeface="+mn-ea"/>
          <a:cs typeface="+mn-cs"/>
        </a:defRPr>
      </a:lvl8pPr>
      <a:lvl9pPr marL="4493362" algn="l" defTabSz="1123340" rtl="0" eaLnBrk="1" latinLnBrk="0" hangingPunct="1">
        <a:defRPr sz="2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05783" y="1543370"/>
            <a:ext cx="10081418" cy="5397"/>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pPr defTabSz="914400"/>
            <a:endParaRPr lang="en-US" sz="1800">
              <a:solidFill>
                <a:srgbClr val="000000"/>
              </a:solidFill>
            </a:endParaRPr>
          </a:p>
        </p:txBody>
      </p:sp>
      <p:sp>
        <p:nvSpPr>
          <p:cNvPr id="1027" name="Rectangle 3"/>
          <p:cNvSpPr>
            <a:spLocks noChangeArrowheads="1"/>
          </p:cNvSpPr>
          <p:nvPr/>
        </p:nvSpPr>
        <p:spPr bwMode="auto">
          <a:xfrm>
            <a:off x="551027" y="7248848"/>
            <a:ext cx="11336178" cy="61172"/>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1028" name="Rectangle 4"/>
          <p:cNvSpPr>
            <a:spLocks noChangeArrowheads="1"/>
          </p:cNvSpPr>
          <p:nvPr/>
        </p:nvSpPr>
        <p:spPr bwMode="auto">
          <a:xfrm>
            <a:off x="1353820" y="1359853"/>
            <a:ext cx="10533380" cy="89958"/>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1029" name="Freeform 5"/>
          <p:cNvSpPr>
            <a:spLocks/>
          </p:cNvSpPr>
          <p:nvPr/>
        </p:nvSpPr>
        <p:spPr bwMode="auto">
          <a:xfrm>
            <a:off x="33024" y="512768"/>
            <a:ext cx="2064" cy="1799"/>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1030" name="Freeform 6"/>
          <p:cNvSpPr>
            <a:spLocks/>
          </p:cNvSpPr>
          <p:nvPr/>
        </p:nvSpPr>
        <p:spPr bwMode="auto">
          <a:xfrm>
            <a:off x="33024" y="7146290"/>
            <a:ext cx="2064" cy="180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222215" name="Rectangle 7"/>
          <p:cNvSpPr>
            <a:spLocks noGrp="1" noChangeArrowheads="1"/>
          </p:cNvSpPr>
          <p:nvPr>
            <p:ph type="title"/>
          </p:nvPr>
        </p:nvSpPr>
        <p:spPr bwMode="auto">
          <a:xfrm>
            <a:off x="2081717" y="55881"/>
            <a:ext cx="9508302" cy="125042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37883" y="1783083"/>
            <a:ext cx="10768648" cy="507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302240" y="7203863"/>
            <a:ext cx="1584960" cy="51816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defTabSz="914400"/>
            <a:fld id="{36A6A193-2FDC-48DD-8023-1C75B05EEA9A}" type="slidenum">
              <a:rPr lang="en-US" smtClean="0"/>
              <a:pPr defTabSz="914400"/>
              <a:t>‹#›</a:t>
            </a:fld>
            <a:endParaRPr lang="en-US"/>
          </a:p>
        </p:txBody>
      </p:sp>
      <p:sp>
        <p:nvSpPr>
          <p:cNvPr id="1034" name="Rectangle 11"/>
          <p:cNvSpPr>
            <a:spLocks noChangeArrowheads="1"/>
          </p:cNvSpPr>
          <p:nvPr/>
        </p:nvSpPr>
        <p:spPr bwMode="auto">
          <a:xfrm>
            <a:off x="1" y="0"/>
            <a:ext cx="204311" cy="77724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1035" name="Rectangle 12"/>
          <p:cNvSpPr>
            <a:spLocks noChangeArrowheads="1"/>
          </p:cNvSpPr>
          <p:nvPr/>
        </p:nvSpPr>
        <p:spPr bwMode="auto">
          <a:xfrm>
            <a:off x="266225" y="0"/>
            <a:ext cx="185738" cy="77724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defTabSz="914400"/>
            <a:endParaRPr lang="en-US" sz="1800">
              <a:solidFill>
                <a:srgbClr val="000000"/>
              </a:solidFill>
            </a:endParaRPr>
          </a:p>
        </p:txBody>
      </p:sp>
      <p:sp>
        <p:nvSpPr>
          <p:cNvPr id="1036" name="Rectangle 13"/>
          <p:cNvSpPr>
            <a:spLocks noChangeArrowheads="1"/>
          </p:cNvSpPr>
          <p:nvPr/>
        </p:nvSpPr>
        <p:spPr bwMode="auto">
          <a:xfrm>
            <a:off x="610874" y="7254244"/>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914400" eaLnBrk="0" hangingPunct="0"/>
            <a:endParaRPr lang="en-US" sz="2400">
              <a:solidFill>
                <a:srgbClr val="000000"/>
              </a:solidFill>
            </a:endParaRPr>
          </a:p>
        </p:txBody>
      </p:sp>
      <p:sp>
        <p:nvSpPr>
          <p:cNvPr id="1037" name="Rectangle 14"/>
          <p:cNvSpPr>
            <a:spLocks noChangeArrowheads="1"/>
          </p:cNvSpPr>
          <p:nvPr/>
        </p:nvSpPr>
        <p:spPr bwMode="auto">
          <a:xfrm>
            <a:off x="610874" y="7254244"/>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914400" eaLnBrk="0" hangingPunct="0"/>
            <a:endParaRPr lang="en-US" sz="2400">
              <a:solidFill>
                <a:srgbClr val="000000"/>
              </a:solidFill>
            </a:endParaRPr>
          </a:p>
        </p:txBody>
      </p:sp>
      <p:sp>
        <p:nvSpPr>
          <p:cNvPr id="222223" name="Rectangle 15"/>
          <p:cNvSpPr>
            <a:spLocks noChangeArrowheads="1"/>
          </p:cNvSpPr>
          <p:nvPr/>
        </p:nvSpPr>
        <p:spPr bwMode="auto">
          <a:xfrm>
            <a:off x="837887" y="7254240"/>
            <a:ext cx="2574423" cy="339196"/>
          </a:xfrm>
          <a:prstGeom prst="rect">
            <a:avLst/>
          </a:prstGeom>
          <a:noFill/>
          <a:ln w="9525">
            <a:noFill/>
            <a:miter lim="800000"/>
            <a:headEnd/>
            <a:tailEnd/>
          </a:ln>
          <a:effectLst/>
        </p:spPr>
        <p:txBody>
          <a:bodyPr wrap="none" lIns="92075" tIns="46038" rIns="92075" bIns="46038">
            <a:spAutoFit/>
          </a:bodyPr>
          <a:lstStyle/>
          <a:p>
            <a:pPr defTabSz="914400"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3984" y="-22188"/>
            <a:ext cx="1617737" cy="160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05974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05783" y="1543367"/>
            <a:ext cx="10081418" cy="5397"/>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pPr defTabSz="914400"/>
            <a:endParaRPr lang="en-US" sz="1800">
              <a:solidFill>
                <a:srgbClr val="000000"/>
              </a:solidFill>
            </a:endParaRPr>
          </a:p>
        </p:txBody>
      </p:sp>
      <p:sp>
        <p:nvSpPr>
          <p:cNvPr id="1027" name="Rectangle 3"/>
          <p:cNvSpPr>
            <a:spLocks noChangeArrowheads="1"/>
          </p:cNvSpPr>
          <p:nvPr/>
        </p:nvSpPr>
        <p:spPr bwMode="auto">
          <a:xfrm>
            <a:off x="551024" y="7248845"/>
            <a:ext cx="11336178" cy="61172"/>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1028" name="Rectangle 4"/>
          <p:cNvSpPr>
            <a:spLocks noChangeArrowheads="1"/>
          </p:cNvSpPr>
          <p:nvPr/>
        </p:nvSpPr>
        <p:spPr bwMode="auto">
          <a:xfrm>
            <a:off x="1353820" y="1359853"/>
            <a:ext cx="10533380" cy="89958"/>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1029" name="Freeform 5"/>
          <p:cNvSpPr>
            <a:spLocks/>
          </p:cNvSpPr>
          <p:nvPr/>
        </p:nvSpPr>
        <p:spPr bwMode="auto">
          <a:xfrm>
            <a:off x="33021" y="512765"/>
            <a:ext cx="2064" cy="1799"/>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1030" name="Freeform 6"/>
          <p:cNvSpPr>
            <a:spLocks/>
          </p:cNvSpPr>
          <p:nvPr/>
        </p:nvSpPr>
        <p:spPr bwMode="auto">
          <a:xfrm>
            <a:off x="33021" y="7146290"/>
            <a:ext cx="2064" cy="180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defTabSz="914400"/>
            <a:endParaRPr lang="en-US" sz="1800">
              <a:solidFill>
                <a:srgbClr val="000000"/>
              </a:solidFill>
            </a:endParaRPr>
          </a:p>
        </p:txBody>
      </p:sp>
      <p:sp>
        <p:nvSpPr>
          <p:cNvPr id="222215" name="Rectangle 7"/>
          <p:cNvSpPr>
            <a:spLocks noGrp="1" noChangeArrowheads="1"/>
          </p:cNvSpPr>
          <p:nvPr>
            <p:ph type="title"/>
          </p:nvPr>
        </p:nvSpPr>
        <p:spPr bwMode="auto">
          <a:xfrm>
            <a:off x="2081717" y="55881"/>
            <a:ext cx="9508302" cy="125042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37883" y="1783081"/>
            <a:ext cx="10768648" cy="507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302240" y="7203863"/>
            <a:ext cx="1584960" cy="51816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defTabSz="914400"/>
            <a:fld id="{36A6A193-2FDC-48DD-8023-1C75B05EEA9A}" type="slidenum">
              <a:rPr lang="en-US" smtClean="0"/>
              <a:pPr defTabSz="914400"/>
              <a:t>‹#›</a:t>
            </a:fld>
            <a:endParaRPr lang="en-US"/>
          </a:p>
        </p:txBody>
      </p:sp>
      <p:sp>
        <p:nvSpPr>
          <p:cNvPr id="1034" name="Rectangle 11"/>
          <p:cNvSpPr>
            <a:spLocks noChangeArrowheads="1"/>
          </p:cNvSpPr>
          <p:nvPr/>
        </p:nvSpPr>
        <p:spPr bwMode="auto">
          <a:xfrm>
            <a:off x="1" y="0"/>
            <a:ext cx="204311" cy="77724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defTabSz="914400"/>
            <a:endParaRPr lang="en-US" sz="1800">
              <a:solidFill>
                <a:srgbClr val="000000"/>
              </a:solidFill>
            </a:endParaRPr>
          </a:p>
        </p:txBody>
      </p:sp>
      <p:sp>
        <p:nvSpPr>
          <p:cNvPr id="1035" name="Rectangle 12"/>
          <p:cNvSpPr>
            <a:spLocks noChangeArrowheads="1"/>
          </p:cNvSpPr>
          <p:nvPr/>
        </p:nvSpPr>
        <p:spPr bwMode="auto">
          <a:xfrm>
            <a:off x="266225" y="0"/>
            <a:ext cx="185738" cy="77724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defTabSz="914400"/>
            <a:endParaRPr lang="en-US" sz="1800">
              <a:solidFill>
                <a:srgbClr val="000000"/>
              </a:solidFill>
            </a:endParaRPr>
          </a:p>
        </p:txBody>
      </p:sp>
      <p:sp>
        <p:nvSpPr>
          <p:cNvPr id="1036" name="Rectangle 13"/>
          <p:cNvSpPr>
            <a:spLocks noChangeArrowheads="1"/>
          </p:cNvSpPr>
          <p:nvPr/>
        </p:nvSpPr>
        <p:spPr bwMode="auto">
          <a:xfrm>
            <a:off x="610871" y="7254241"/>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914400" eaLnBrk="0" hangingPunct="0"/>
            <a:endParaRPr lang="en-US" sz="2400">
              <a:solidFill>
                <a:srgbClr val="000000"/>
              </a:solidFill>
            </a:endParaRPr>
          </a:p>
        </p:txBody>
      </p:sp>
      <p:sp>
        <p:nvSpPr>
          <p:cNvPr id="1037" name="Rectangle 14"/>
          <p:cNvSpPr>
            <a:spLocks noChangeArrowheads="1"/>
          </p:cNvSpPr>
          <p:nvPr/>
        </p:nvSpPr>
        <p:spPr bwMode="auto">
          <a:xfrm>
            <a:off x="610871" y="7254241"/>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defTabSz="914400" eaLnBrk="0" hangingPunct="0"/>
            <a:endParaRPr lang="en-US" sz="2400">
              <a:solidFill>
                <a:srgbClr val="000000"/>
              </a:solidFill>
            </a:endParaRPr>
          </a:p>
        </p:txBody>
      </p:sp>
      <p:sp>
        <p:nvSpPr>
          <p:cNvPr id="222223" name="Rectangle 15"/>
          <p:cNvSpPr>
            <a:spLocks noChangeArrowheads="1"/>
          </p:cNvSpPr>
          <p:nvPr/>
        </p:nvSpPr>
        <p:spPr bwMode="auto">
          <a:xfrm>
            <a:off x="837884" y="7254240"/>
            <a:ext cx="2574423" cy="339196"/>
          </a:xfrm>
          <a:prstGeom prst="rect">
            <a:avLst/>
          </a:prstGeom>
          <a:noFill/>
          <a:ln w="9525">
            <a:noFill/>
            <a:miter lim="800000"/>
            <a:headEnd/>
            <a:tailEnd/>
          </a:ln>
          <a:effectLst/>
        </p:spPr>
        <p:txBody>
          <a:bodyPr wrap="none" lIns="92075" tIns="46038" rIns="92075" bIns="46038">
            <a:spAutoFit/>
          </a:bodyPr>
          <a:lstStyle/>
          <a:p>
            <a:pPr defTabSz="914400"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3981" y="-22188"/>
            <a:ext cx="1617737" cy="160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62193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hf hdr="0" ftr="0" dt="0"/>
  <p:txStyles>
    <p:titleStyle>
      <a:lvl1pPr algn="ctr" rtl="0" eaLnBrk="1" fontAlgn="base" hangingPunct="1">
        <a:spcBef>
          <a:spcPct val="0"/>
        </a:spcBef>
        <a:spcAft>
          <a:spcPct val="0"/>
        </a:spcAft>
        <a:defRPr sz="32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ecfr.gov/cgi-bin/text-idx?SID=b1d01c335ed4338df0246b6f0125f624&amp;mc=true&amp;node=pt38.1.3&amp;rgn=div5#se38.1.3_115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3" Type="http://schemas.openxmlformats.org/officeDocument/2006/relationships/hyperlink" Target="http://www.ecfr.gov/cgi-bin/text-idx?SID=b74f3969a035023decb14962c788daaa&amp;mc=true&amp;node=se38.1.3_1159&amp;rgn=div8http://www.ecfr.gov/cgi-bin/text-idx?SID=b74f3969a035023decb14962c788daaa&amp;mc=true&amp;node=se38.1.3_1159&amp;rgn=div8" TargetMode="External"/><Relationship Id="rId2" Type="http://schemas.openxmlformats.org/officeDocument/2006/relationships/notesSlide" Target="../notesSlides/notesSlide3.xml"/><Relationship Id="rId1" Type="http://schemas.openxmlformats.org/officeDocument/2006/relationships/slideLayout" Target="../slideLayouts/slideLayout25.xml"/><Relationship Id="rId4" Type="http://schemas.openxmlformats.org/officeDocument/2006/relationships/hyperlink" Target="https://vaww.vrm.km.va.gov/system/templates/selfservice/va_kanew/help/agent/locale/en-US/portal/554400000001034/content/554400000014156/M21-1-Part-III-Subpart-iii-Chapter-1-Section-C-Requesting-Evidence-From-Federal-Record-Custodians?query=unavailability#2i"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3" Type="http://schemas.openxmlformats.org/officeDocument/2006/relationships/hyperlink" Target="http://vbaw.vba.va.gov/bl/20/cio/20s5/forms/VBA-27-0820-ARE.pdf" TargetMode="External"/><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ecfr.gov/cgi-bin/retrieveECFR?gp=1&amp;SID=4f37eddd401a23753883deb8ce72d226&amp;ty=HTML&amp;h=L&amp;r=SECTION&amp;n=se38.1.3_1317"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vba.va.gov/pubs/forms/VBA-21-8940-ARE.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ecfr.gov/cgi-bin/text-idx?SID=0995d33f9047781b71559a1428fccffd&amp;mc=true&amp;node=se38.1.3_1317&amp;rgn=div8"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13232" y="3817842"/>
            <a:ext cx="3506724" cy="1159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lIns="112334" tIns="56167" rIns="112334" bIns="56167">
            <a:spAutoFit/>
          </a:bodyPr>
          <a:lstStyle/>
          <a:p>
            <a:pPr algn="ctr"/>
            <a:r>
              <a:rPr lang="en-US" sz="34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7845552" y="4007104"/>
            <a:ext cx="3060954" cy="1157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3114" tIns="56558" rIns="113114" bIns="5655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None/>
            </a:pPr>
            <a:r>
              <a:rPr lang="en-US" b="1" i="1" kern="0" dirty="0">
                <a:latin typeface="Century Schoolbook" pitchFamily="18" charset="0"/>
              </a:rPr>
              <a:t>May 2018</a:t>
            </a:r>
          </a:p>
        </p:txBody>
      </p:sp>
      <p:sp>
        <p:nvSpPr>
          <p:cNvPr id="4" name="Rectangle 2"/>
          <p:cNvSpPr txBox="1">
            <a:spLocks noChangeArrowheads="1"/>
          </p:cNvSpPr>
          <p:nvPr/>
        </p:nvSpPr>
        <p:spPr bwMode="auto">
          <a:xfrm>
            <a:off x="477164" y="5787336"/>
            <a:ext cx="11410038" cy="690880"/>
          </a:xfrm>
          <a:prstGeom prst="rect">
            <a:avLst/>
          </a:prstGeom>
          <a:noFill/>
          <a:ln w="9525">
            <a:noFill/>
            <a:miter lim="800000"/>
            <a:headEnd/>
            <a:tailEnd/>
          </a:ln>
          <a:effectLst/>
        </p:spPr>
        <p:txBody>
          <a:bodyPr vert="horz" wrap="square" lIns="113114" tIns="56558" rIns="113114" bIns="5655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400" b="1" kern="0" dirty="0">
                <a:solidFill>
                  <a:srgbClr val="1D3275"/>
                </a:solidFill>
                <a:latin typeface="Verdana" pitchFamily="34" charset="0"/>
              </a:rPr>
              <a:t>Reno &amp; Las Vegas Site Visit Training – CAs &amp; VSRs </a:t>
            </a:r>
          </a:p>
        </p:txBody>
      </p:sp>
    </p:spTree>
    <p:extLst>
      <p:ext uri="{BB962C8B-B14F-4D97-AF65-F5344CB8AC3E}">
        <p14:creationId xmlns:p14="http://schemas.microsoft.com/office/powerpoint/2010/main" val="1991191684"/>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Contentions</a:t>
            </a:r>
          </a:p>
        </p:txBody>
      </p:sp>
      <p:sp>
        <p:nvSpPr>
          <p:cNvPr id="3" name="Content Placeholder 2"/>
          <p:cNvSpPr>
            <a:spLocks noGrp="1"/>
          </p:cNvSpPr>
          <p:nvPr>
            <p:ph idx="1"/>
          </p:nvPr>
        </p:nvSpPr>
        <p:spPr/>
        <p:txBody>
          <a:bodyPr/>
          <a:lstStyle/>
          <a:p>
            <a:r>
              <a:rPr lang="en-US" sz="3600" dirty="0"/>
              <a:t>Contentions</a:t>
            </a:r>
          </a:p>
          <a:p>
            <a:pPr lvl="1"/>
            <a:r>
              <a:rPr lang="en-US" sz="3000" dirty="0">
                <a:latin typeface="Times New Roman" panose="02020603050405020304" pitchFamily="18" charset="0"/>
                <a:cs typeface="Times New Roman" panose="02020603050405020304" pitchFamily="18" charset="0"/>
              </a:rPr>
              <a:t>Missed issues</a:t>
            </a:r>
          </a:p>
          <a:p>
            <a:pPr lvl="1"/>
            <a:r>
              <a:rPr lang="en-US" sz="3000" dirty="0">
                <a:latin typeface="Times New Roman" panose="02020603050405020304" pitchFamily="18" charset="0"/>
                <a:cs typeface="Times New Roman" panose="02020603050405020304" pitchFamily="18" charset="0"/>
              </a:rPr>
              <a:t>Duplicate claims/appeals work</a:t>
            </a:r>
          </a:p>
          <a:p>
            <a:pPr lvl="1"/>
            <a:r>
              <a:rPr lang="en-US" sz="3000" dirty="0">
                <a:latin typeface="Times New Roman" panose="02020603050405020304" pitchFamily="18" charset="0"/>
                <a:cs typeface="Times New Roman" panose="02020603050405020304" pitchFamily="18" charset="0"/>
              </a:rPr>
              <a:t>Incorrect claims information viewable to Veterans and call center employees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10</a:t>
            </a:fld>
            <a:endParaRPr lang="en-US"/>
          </a:p>
        </p:txBody>
      </p:sp>
    </p:spTree>
    <p:extLst>
      <p:ext uri="{BB962C8B-B14F-4D97-AF65-F5344CB8AC3E}">
        <p14:creationId xmlns:p14="http://schemas.microsoft.com/office/powerpoint/2010/main" val="3871767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Tracked Items</a:t>
            </a:r>
          </a:p>
        </p:txBody>
      </p:sp>
      <p:sp>
        <p:nvSpPr>
          <p:cNvPr id="3" name="Content Placeholder 2"/>
          <p:cNvSpPr>
            <a:spLocks noGrp="1"/>
          </p:cNvSpPr>
          <p:nvPr>
            <p:ph idx="1"/>
          </p:nvPr>
        </p:nvSpPr>
        <p:spPr>
          <a:xfrm>
            <a:off x="825986" y="2024810"/>
            <a:ext cx="10672258" cy="5069996"/>
          </a:xfrm>
        </p:spPr>
        <p:txBody>
          <a:bodyPr>
            <a:normAutofit lnSpcReduction="10000"/>
          </a:bodyPr>
          <a:lstStyle/>
          <a:p>
            <a:r>
              <a:rPr lang="en-US" sz="3600" dirty="0"/>
              <a:t>Tracked Items</a:t>
            </a:r>
          </a:p>
          <a:p>
            <a:pPr lvl="1"/>
            <a:r>
              <a:rPr lang="en-US" sz="2800" dirty="0">
                <a:latin typeface="Times New Roman" panose="02020603050405020304" pitchFamily="18" charset="0"/>
                <a:cs typeface="Times New Roman" panose="02020603050405020304" pitchFamily="18" charset="0"/>
              </a:rPr>
              <a:t>Incorrect claims information viewable to Veterans and call center employees</a:t>
            </a:r>
          </a:p>
          <a:p>
            <a:pPr lvl="1"/>
            <a:r>
              <a:rPr lang="en-US" sz="2800" dirty="0">
                <a:latin typeface="Times New Roman" panose="02020603050405020304" pitchFamily="18" charset="0"/>
                <a:cs typeface="Times New Roman" panose="02020603050405020304" pitchFamily="18" charset="0"/>
              </a:rPr>
              <a:t>Claims incorrectly routed</a:t>
            </a:r>
          </a:p>
          <a:p>
            <a:pPr lvl="1"/>
            <a:r>
              <a:rPr lang="en-US" sz="2800" dirty="0">
                <a:latin typeface="Times New Roman" panose="02020603050405020304" pitchFamily="18" charset="0"/>
                <a:cs typeface="Times New Roman" panose="02020603050405020304" pitchFamily="18" charset="0"/>
              </a:rPr>
              <a:t>Inability to manage the workload correctly</a:t>
            </a:r>
          </a:p>
          <a:p>
            <a:pPr lvl="1"/>
            <a:r>
              <a:rPr lang="en-US" sz="2800" dirty="0">
                <a:latin typeface="Times New Roman" panose="02020603050405020304" pitchFamily="18" charset="0"/>
                <a:cs typeface="Times New Roman" panose="02020603050405020304" pitchFamily="18" charset="0"/>
              </a:rPr>
              <a:t>Unnecessary claims process delays</a:t>
            </a:r>
          </a:p>
          <a:p>
            <a:pPr lvl="2"/>
            <a:r>
              <a:rPr lang="en-US" sz="2600" dirty="0">
                <a:latin typeface="Times New Roman" panose="02020603050405020304" pitchFamily="18" charset="0"/>
                <a:cs typeface="Times New Roman" panose="02020603050405020304" pitchFamily="18" charset="0"/>
              </a:rPr>
              <a:t>Incorrect suspense dates</a:t>
            </a:r>
          </a:p>
          <a:p>
            <a:pPr lvl="2"/>
            <a:r>
              <a:rPr lang="en-US" sz="2600" dirty="0">
                <a:latin typeface="Times New Roman" panose="02020603050405020304" pitchFamily="18" charset="0"/>
                <a:cs typeface="Times New Roman" panose="02020603050405020304" pitchFamily="18" charset="0"/>
              </a:rPr>
              <a:t>Incorrect claims routing</a:t>
            </a:r>
          </a:p>
          <a:p>
            <a:pPr lvl="1"/>
            <a:r>
              <a:rPr lang="en-US" sz="2800" dirty="0">
                <a:latin typeface="Times New Roman" panose="02020603050405020304" pitchFamily="18" charset="0"/>
                <a:cs typeface="Times New Roman" panose="02020603050405020304" pitchFamily="18" charset="0"/>
              </a:rPr>
              <a:t>Auto RFD functionality disabled</a:t>
            </a:r>
          </a:p>
          <a:p>
            <a:pPr lvl="1"/>
            <a:r>
              <a:rPr lang="en-US" sz="2800" dirty="0">
                <a:latin typeface="Times New Roman" panose="02020603050405020304" pitchFamily="18" charset="0"/>
                <a:cs typeface="Times New Roman" panose="02020603050405020304" pitchFamily="18" charset="0"/>
              </a:rPr>
              <a:t>Deferral functionality and resolution issues</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11</a:t>
            </a:fld>
            <a:endParaRPr lang="en-US"/>
          </a:p>
        </p:txBody>
      </p:sp>
    </p:spTree>
    <p:extLst>
      <p:ext uri="{BB962C8B-B14F-4D97-AF65-F5344CB8AC3E}">
        <p14:creationId xmlns:p14="http://schemas.microsoft.com/office/powerpoint/2010/main" val="2035702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Tracked Items</a:t>
            </a:r>
          </a:p>
        </p:txBody>
      </p:sp>
      <p:sp>
        <p:nvSpPr>
          <p:cNvPr id="3" name="Content Placeholder 2"/>
          <p:cNvSpPr>
            <a:spLocks noGrp="1"/>
          </p:cNvSpPr>
          <p:nvPr>
            <p:ph idx="1"/>
          </p:nvPr>
        </p:nvSpPr>
        <p:spPr/>
        <p:txBody>
          <a:bodyPr/>
          <a:lstStyle/>
          <a:p>
            <a:r>
              <a:rPr lang="en-US" dirty="0"/>
              <a:t>Tracked items must be updated with the appropriate date and disposition to reflect the status of the corresponding request or development action</a:t>
            </a:r>
          </a:p>
          <a:p>
            <a:endParaRPr lang="en-US" dirty="0"/>
          </a:p>
          <a:p>
            <a:endParaRPr lang="en-US" dirty="0"/>
          </a:p>
          <a:p>
            <a:endParaRPr lang="en-US" dirty="0"/>
          </a:p>
          <a:p>
            <a:endParaRPr lang="en-US" dirty="0"/>
          </a:p>
          <a:p>
            <a:pPr marL="0" indent="0" algn="r">
              <a:buNone/>
            </a:pPr>
            <a:r>
              <a:rPr lang="en-US" dirty="0"/>
              <a:t>M21-1 III.iii.1.F.3.c</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12</a:t>
            </a:fld>
            <a:endParaRPr lang="en-US"/>
          </a:p>
        </p:txBody>
      </p:sp>
    </p:spTree>
    <p:extLst>
      <p:ext uri="{BB962C8B-B14F-4D97-AF65-F5344CB8AC3E}">
        <p14:creationId xmlns:p14="http://schemas.microsoft.com/office/powerpoint/2010/main" val="2464485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2" y="0"/>
            <a:ext cx="9802568" cy="1305138"/>
          </a:xfrm>
        </p:spPr>
        <p:txBody>
          <a:bodyPr/>
          <a:lstStyle/>
          <a:p>
            <a:r>
              <a:rPr lang="en-US" dirty="0"/>
              <a:t>Accuracy of Tracked Items</a:t>
            </a:r>
          </a:p>
        </p:txBody>
      </p:sp>
      <p:sp>
        <p:nvSpPr>
          <p:cNvPr id="3" name="Content Placeholder 2"/>
          <p:cNvSpPr>
            <a:spLocks noGrp="1"/>
          </p:cNvSpPr>
          <p:nvPr>
            <p:ph idx="1"/>
          </p:nvPr>
        </p:nvSpPr>
        <p:spPr/>
        <p:txBody>
          <a:bodyPr/>
          <a:lstStyle/>
          <a:p>
            <a:r>
              <a:rPr lang="en-US" dirty="0"/>
              <a:t>It is the responsibility of the claims processor reviewing or taking action on a claim to ensure that</a:t>
            </a:r>
          </a:p>
          <a:p>
            <a:pPr lvl="1"/>
            <a:r>
              <a:rPr lang="en-US" dirty="0">
                <a:latin typeface="Times New Roman" panose="02020603050405020304" pitchFamily="18" charset="0"/>
                <a:cs typeface="Times New Roman" panose="02020603050405020304" pitchFamily="18" charset="0"/>
              </a:rPr>
              <a:t>the necessary tracked items have been generated </a:t>
            </a:r>
          </a:p>
          <a:p>
            <a:pPr lvl="1"/>
            <a:r>
              <a:rPr lang="en-US" dirty="0">
                <a:latin typeface="Times New Roman" panose="02020603050405020304" pitchFamily="18" charset="0"/>
                <a:cs typeface="Times New Roman" panose="02020603050405020304" pitchFamily="18" charset="0"/>
              </a:rPr>
              <a:t>all suspense dates are accurate, and </a:t>
            </a:r>
          </a:p>
          <a:p>
            <a:pPr lvl="1"/>
            <a:r>
              <a:rPr lang="en-US" dirty="0">
                <a:latin typeface="Times New Roman" panose="02020603050405020304" pitchFamily="18" charset="0"/>
                <a:cs typeface="Times New Roman" panose="02020603050405020304" pitchFamily="18" charset="0"/>
              </a:rPr>
              <a:t>the dispositions of all tracked items have been accurately managed, to include any automated tracked item actions.</a:t>
            </a:r>
          </a:p>
          <a:p>
            <a:pPr lvl="1"/>
            <a:endParaRPr lang="en-US" dirty="0">
              <a:latin typeface="Times New Roman" panose="02020603050405020304" pitchFamily="18" charset="0"/>
              <a:cs typeface="Times New Roman" panose="02020603050405020304" pitchFamily="18" charset="0"/>
            </a:endParaRPr>
          </a:p>
          <a:p>
            <a:pPr marL="561670" lvl="1" indent="0">
              <a:buNone/>
            </a:pPr>
            <a:endParaRPr lang="en-US" dirty="0">
              <a:latin typeface="Times New Roman" panose="02020603050405020304" pitchFamily="18" charset="0"/>
              <a:cs typeface="Times New Roman" panose="02020603050405020304" pitchFamily="18" charset="0"/>
            </a:endParaRPr>
          </a:p>
          <a:p>
            <a:pPr marL="561670" lvl="1" indent="0" algn="r">
              <a:buNone/>
            </a:pPr>
            <a:r>
              <a:rPr lang="en-US" dirty="0">
                <a:latin typeface="Times New Roman" panose="02020603050405020304" pitchFamily="18" charset="0"/>
                <a:cs typeface="Times New Roman" panose="02020603050405020304" pitchFamily="18" charset="0"/>
              </a:rPr>
              <a:t>M21-1 III.iii.1.F.3.e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13</a:t>
            </a:fld>
            <a:endParaRPr lang="en-US"/>
          </a:p>
        </p:txBody>
      </p:sp>
    </p:spTree>
    <p:extLst>
      <p:ext uri="{BB962C8B-B14F-4D97-AF65-F5344CB8AC3E}">
        <p14:creationId xmlns:p14="http://schemas.microsoft.com/office/powerpoint/2010/main" val="2711367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Suspense and Diary Dates</a:t>
            </a:r>
          </a:p>
        </p:txBody>
      </p:sp>
      <p:sp>
        <p:nvSpPr>
          <p:cNvPr id="3" name="Content Placeholder 2"/>
          <p:cNvSpPr>
            <a:spLocks noGrp="1"/>
          </p:cNvSpPr>
          <p:nvPr>
            <p:ph idx="1"/>
          </p:nvPr>
        </p:nvSpPr>
        <p:spPr>
          <a:xfrm>
            <a:off x="609601" y="1752600"/>
            <a:ext cx="10888646" cy="5410200"/>
          </a:xfrm>
        </p:spPr>
        <p:txBody>
          <a:bodyPr/>
          <a:lstStyle/>
          <a:p>
            <a:r>
              <a:rPr lang="en-US" dirty="0"/>
              <a:t>The Veterans Benefits Administration’s mission is to serve Veterans and their eligible dependents and survivors in the most timely and accurate manner possible. </a:t>
            </a:r>
          </a:p>
          <a:p>
            <a:endParaRPr lang="en-US" dirty="0"/>
          </a:p>
          <a:p>
            <a:r>
              <a:rPr lang="en-US" dirty="0"/>
              <a:t>Suspense dates must always correspond with specific actions and should not be arbitrarily extended under any circumstance. </a:t>
            </a:r>
          </a:p>
          <a:p>
            <a:endParaRPr lang="en-US" dirty="0"/>
          </a:p>
          <a:p>
            <a:pPr marL="0" indent="0" algn="r">
              <a:buNone/>
            </a:pPr>
            <a:r>
              <a:rPr lang="en-US" dirty="0"/>
              <a:t>M21-1 III.iii.1.F.5.a</a:t>
            </a:r>
          </a:p>
        </p:txBody>
      </p:sp>
      <p:sp>
        <p:nvSpPr>
          <p:cNvPr id="4" name="Slide Number Placeholder 3"/>
          <p:cNvSpPr>
            <a:spLocks noGrp="1"/>
          </p:cNvSpPr>
          <p:nvPr>
            <p:ph type="sldNum" sz="quarter" idx="10"/>
          </p:nvPr>
        </p:nvSpPr>
        <p:spPr/>
        <p:txBody>
          <a:bodyPr/>
          <a:lstStyle/>
          <a:p>
            <a:fld id="{7C414AED-89CE-4A48-8B2B-1B3A5C68EA2A}" type="slidenum">
              <a:rPr lang="en-US" smtClean="0"/>
              <a:pPr/>
              <a:t>14</a:t>
            </a:fld>
            <a:endParaRPr lang="en-US"/>
          </a:p>
        </p:txBody>
      </p:sp>
    </p:spTree>
    <p:extLst>
      <p:ext uri="{BB962C8B-B14F-4D97-AF65-F5344CB8AC3E}">
        <p14:creationId xmlns:p14="http://schemas.microsoft.com/office/powerpoint/2010/main" val="3212677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Suspense and Diary Dates</a:t>
            </a:r>
          </a:p>
        </p:txBody>
      </p:sp>
      <p:sp>
        <p:nvSpPr>
          <p:cNvPr id="3" name="Content Placeholder 2"/>
          <p:cNvSpPr>
            <a:spLocks noGrp="1"/>
          </p:cNvSpPr>
          <p:nvPr>
            <p:ph idx="1"/>
          </p:nvPr>
        </p:nvSpPr>
        <p:spPr>
          <a:xfrm>
            <a:off x="685803" y="1828800"/>
            <a:ext cx="10972799" cy="5029626"/>
          </a:xfrm>
        </p:spPr>
        <p:txBody>
          <a:bodyPr/>
          <a:lstStyle/>
          <a:p>
            <a:r>
              <a:rPr lang="en-US" dirty="0"/>
              <a:t>When employees handle a claim, they are expected to take the most full and complete action possible on a claim</a:t>
            </a:r>
          </a:p>
          <a:p>
            <a:endParaRPr lang="en-US" dirty="0"/>
          </a:p>
          <a:p>
            <a:r>
              <a:rPr lang="en-US" dirty="0"/>
              <a:t>Every effort should be made to move the claim to the next processing cycle each time it is handled</a:t>
            </a:r>
          </a:p>
          <a:p>
            <a:endParaRPr lang="en-US" dirty="0"/>
          </a:p>
          <a:p>
            <a:pPr marL="0" indent="0" algn="r">
              <a:buNone/>
            </a:pPr>
            <a:r>
              <a:rPr lang="en-US" dirty="0"/>
              <a:t>M21-1 III.iii.1.F.5.a</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15</a:t>
            </a:fld>
            <a:endParaRPr lang="en-US"/>
          </a:p>
        </p:txBody>
      </p:sp>
    </p:spTree>
    <p:extLst>
      <p:ext uri="{BB962C8B-B14F-4D97-AF65-F5344CB8AC3E}">
        <p14:creationId xmlns:p14="http://schemas.microsoft.com/office/powerpoint/2010/main" val="1293221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2" y="0"/>
            <a:ext cx="9802568" cy="1305138"/>
          </a:xfrm>
        </p:spPr>
        <p:txBody>
          <a:bodyPr/>
          <a:lstStyle/>
          <a:p>
            <a:r>
              <a:rPr lang="en-US" dirty="0"/>
              <a:t>Documenting the Status of Exam Review</a:t>
            </a:r>
          </a:p>
        </p:txBody>
      </p:sp>
      <p:sp>
        <p:nvSpPr>
          <p:cNvPr id="3" name="Content Placeholder 2"/>
          <p:cNvSpPr>
            <a:spLocks noGrp="1"/>
          </p:cNvSpPr>
          <p:nvPr>
            <p:ph idx="1"/>
          </p:nvPr>
        </p:nvSpPr>
        <p:spPr/>
        <p:txBody>
          <a:bodyPr/>
          <a:lstStyle/>
          <a:p>
            <a:r>
              <a:rPr lang="en-US" dirty="0"/>
              <a:t>At the time of initial development, insert a permanent claim-level note in the Veterans Benefits Management System (VBMS), entering </a:t>
            </a:r>
            <a:r>
              <a:rPr lang="en-US" i="1" dirty="0"/>
              <a:t>Exam Review</a:t>
            </a:r>
            <a:r>
              <a:rPr lang="en-US" dirty="0"/>
              <a:t> at the beginning of the note</a:t>
            </a:r>
          </a:p>
          <a:p>
            <a:endParaRPr lang="en-US" dirty="0"/>
          </a:p>
          <a:p>
            <a:endParaRPr lang="en-US" dirty="0"/>
          </a:p>
          <a:p>
            <a:endParaRPr lang="en-US" dirty="0"/>
          </a:p>
          <a:p>
            <a:pPr marL="0" indent="0" algn="r">
              <a:buNone/>
            </a:pPr>
            <a:r>
              <a:rPr lang="en-US" dirty="0"/>
              <a:t>M21-1 I.1.C.3.l</a:t>
            </a:r>
          </a:p>
        </p:txBody>
      </p:sp>
      <p:sp>
        <p:nvSpPr>
          <p:cNvPr id="4" name="Slide Number Placeholder 3"/>
          <p:cNvSpPr>
            <a:spLocks noGrp="1"/>
          </p:cNvSpPr>
          <p:nvPr>
            <p:ph type="sldNum" sz="quarter" idx="10"/>
          </p:nvPr>
        </p:nvSpPr>
        <p:spPr/>
        <p:txBody>
          <a:bodyPr/>
          <a:lstStyle/>
          <a:p>
            <a:fld id="{7C414AED-89CE-4A48-8B2B-1B3A5C68EA2A}" type="slidenum">
              <a:rPr lang="en-US" smtClean="0"/>
              <a:pPr/>
              <a:t>16</a:t>
            </a:fld>
            <a:endParaRPr lang="en-US"/>
          </a:p>
        </p:txBody>
      </p:sp>
    </p:spTree>
    <p:extLst>
      <p:ext uri="{BB962C8B-B14F-4D97-AF65-F5344CB8AC3E}">
        <p14:creationId xmlns:p14="http://schemas.microsoft.com/office/powerpoint/2010/main" val="1807498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the Status of Exam Review</a:t>
            </a:r>
          </a:p>
        </p:txBody>
      </p:sp>
      <p:sp>
        <p:nvSpPr>
          <p:cNvPr id="3" name="Content Placeholder 2"/>
          <p:cNvSpPr>
            <a:spLocks noGrp="1"/>
          </p:cNvSpPr>
          <p:nvPr>
            <p:ph idx="1"/>
          </p:nvPr>
        </p:nvSpPr>
        <p:spPr>
          <a:xfrm>
            <a:off x="609603" y="1752601"/>
            <a:ext cx="11125199" cy="5334000"/>
          </a:xfrm>
        </p:spPr>
        <p:txBody>
          <a:bodyPr/>
          <a:lstStyle/>
          <a:p>
            <a:r>
              <a:rPr lang="en-US" dirty="0"/>
              <a:t>Annotate the status of examination review either:</a:t>
            </a:r>
          </a:p>
          <a:p>
            <a:pPr lvl="1"/>
            <a:r>
              <a:rPr lang="en-US" dirty="0">
                <a:latin typeface="Times New Roman" panose="02020603050405020304" pitchFamily="18" charset="0"/>
                <a:cs typeface="Times New Roman" panose="02020603050405020304" pitchFamily="18" charset="0"/>
              </a:rPr>
              <a:t>in the note, preferably, or</a:t>
            </a:r>
          </a:p>
          <a:p>
            <a:pPr lvl="1"/>
            <a:r>
              <a:rPr lang="en-US" dirty="0">
                <a:latin typeface="Times New Roman" panose="02020603050405020304" pitchFamily="18" charset="0"/>
                <a:cs typeface="Times New Roman" panose="02020603050405020304" pitchFamily="18" charset="0"/>
              </a:rPr>
              <a:t>on a separate document filed in the claims folder in the situation where a large number of contentions are claimed or the examination review is extensive or complicated</a:t>
            </a:r>
          </a:p>
          <a:p>
            <a:pPr lvl="2"/>
            <a:r>
              <a:rPr lang="en-US" dirty="0">
                <a:latin typeface="Times New Roman" panose="02020603050405020304" pitchFamily="18" charset="0"/>
                <a:cs typeface="Times New Roman" panose="02020603050405020304" pitchFamily="18" charset="0"/>
              </a:rPr>
              <a:t>using </a:t>
            </a:r>
            <a:r>
              <a:rPr lang="en-US" i="1" dirty="0">
                <a:latin typeface="Times New Roman" panose="02020603050405020304" pitchFamily="18" charset="0"/>
                <a:cs typeface="Times New Roman" panose="02020603050405020304" pitchFamily="18" charset="0"/>
              </a:rPr>
              <a:t>Worksheet:  Compensation Worksheet </a:t>
            </a:r>
            <a:r>
              <a:rPr lang="en-US" dirty="0">
                <a:latin typeface="Times New Roman" panose="02020603050405020304" pitchFamily="18" charset="0"/>
                <a:cs typeface="Times New Roman" panose="02020603050405020304" pitchFamily="18" charset="0"/>
              </a:rPr>
              <a:t>in the VBMS CATEGORY TYPE field, and</a:t>
            </a:r>
          </a:p>
          <a:p>
            <a:pPr lvl="2"/>
            <a:r>
              <a:rPr lang="en-US" dirty="0">
                <a:latin typeface="Times New Roman" panose="02020603050405020304" pitchFamily="18" charset="0"/>
                <a:cs typeface="Times New Roman" panose="02020603050405020304" pitchFamily="18" charset="0"/>
              </a:rPr>
              <a:t>noting the precise location of the examination review document in the permanent claim-level note</a:t>
            </a:r>
          </a:p>
          <a:p>
            <a:pPr lvl="2"/>
            <a:endParaRPr lang="en-US" dirty="0"/>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17</a:t>
            </a:fld>
            <a:endParaRPr lang="en-US"/>
          </a:p>
        </p:txBody>
      </p:sp>
    </p:spTree>
    <p:extLst>
      <p:ext uri="{BB962C8B-B14F-4D97-AF65-F5344CB8AC3E}">
        <p14:creationId xmlns:p14="http://schemas.microsoft.com/office/powerpoint/2010/main" val="769676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the Status of Exam Review</a:t>
            </a:r>
          </a:p>
        </p:txBody>
      </p:sp>
      <p:sp>
        <p:nvSpPr>
          <p:cNvPr id="3" name="Content Placeholder 2"/>
          <p:cNvSpPr>
            <a:spLocks noGrp="1"/>
          </p:cNvSpPr>
          <p:nvPr>
            <p:ph idx="1"/>
          </p:nvPr>
        </p:nvSpPr>
        <p:spPr/>
        <p:txBody>
          <a:bodyPr/>
          <a:lstStyle/>
          <a:p>
            <a:r>
              <a:rPr lang="en-US" dirty="0"/>
              <a:t>Include the information below when annotating the status of the examination review:</a:t>
            </a:r>
          </a:p>
          <a:p>
            <a:pPr lvl="1"/>
            <a:r>
              <a:rPr lang="en-US" dirty="0"/>
              <a:t>not yet performed</a:t>
            </a:r>
          </a:p>
          <a:p>
            <a:pPr lvl="1"/>
            <a:r>
              <a:rPr lang="en-US" dirty="0"/>
              <a:t>partially complete, or</a:t>
            </a:r>
          </a:p>
          <a:p>
            <a:pPr lvl="1"/>
            <a:r>
              <a:rPr lang="en-US" dirty="0"/>
              <a:t>complete for all issues.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18</a:t>
            </a:fld>
            <a:endParaRPr lang="en-US"/>
          </a:p>
        </p:txBody>
      </p:sp>
    </p:spTree>
    <p:extLst>
      <p:ext uri="{BB962C8B-B14F-4D97-AF65-F5344CB8AC3E}">
        <p14:creationId xmlns:p14="http://schemas.microsoft.com/office/powerpoint/2010/main" val="2360250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2" y="0"/>
            <a:ext cx="9802568" cy="1305138"/>
          </a:xfrm>
        </p:spPr>
        <p:txBody>
          <a:bodyPr/>
          <a:lstStyle/>
          <a:p>
            <a:r>
              <a:rPr lang="en-US" dirty="0"/>
              <a:t>Documenting the Status of Exam Review</a:t>
            </a:r>
          </a:p>
        </p:txBody>
      </p:sp>
      <p:sp>
        <p:nvSpPr>
          <p:cNvPr id="3" name="Content Placeholder 2"/>
          <p:cNvSpPr>
            <a:spLocks noGrp="1"/>
          </p:cNvSpPr>
          <p:nvPr>
            <p:ph idx="1"/>
          </p:nvPr>
        </p:nvSpPr>
        <p:spPr/>
        <p:txBody>
          <a:bodyPr/>
          <a:lstStyle/>
          <a:p>
            <a:r>
              <a:rPr lang="en-US" dirty="0"/>
              <a:t>If the review is complete for an issue and an examination is not warranted, include a brief explanation to reflect which evidentiary element required in </a:t>
            </a:r>
            <a:r>
              <a:rPr lang="en-US" dirty="0">
                <a:hlinkClick r:id="rId2"/>
              </a:rPr>
              <a:t>38 CFR 3.159(c)(4)</a:t>
            </a:r>
            <a:r>
              <a:rPr lang="en-US" dirty="0"/>
              <a:t> was absent.</a:t>
            </a:r>
          </a:p>
          <a:p>
            <a:endParaRPr lang="en-US" dirty="0"/>
          </a:p>
          <a:p>
            <a:r>
              <a:rPr lang="en-US" dirty="0"/>
              <a:t>Do so for each contention not warranting examination</a:t>
            </a:r>
          </a:p>
        </p:txBody>
      </p:sp>
      <p:sp>
        <p:nvSpPr>
          <p:cNvPr id="4" name="Slide Number Placeholder 3"/>
          <p:cNvSpPr>
            <a:spLocks noGrp="1"/>
          </p:cNvSpPr>
          <p:nvPr>
            <p:ph type="sldNum" sz="quarter" idx="10"/>
          </p:nvPr>
        </p:nvSpPr>
        <p:spPr/>
        <p:txBody>
          <a:bodyPr/>
          <a:lstStyle/>
          <a:p>
            <a:fld id="{7C414AED-89CE-4A48-8B2B-1B3A5C68EA2A}" type="slidenum">
              <a:rPr lang="en-US" smtClean="0"/>
              <a:pPr/>
              <a:t>19</a:t>
            </a:fld>
            <a:endParaRPr lang="en-US"/>
          </a:p>
        </p:txBody>
      </p:sp>
    </p:spTree>
    <p:extLst>
      <p:ext uri="{BB962C8B-B14F-4D97-AF65-F5344CB8AC3E}">
        <p14:creationId xmlns:p14="http://schemas.microsoft.com/office/powerpoint/2010/main" val="341942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200" dirty="0"/>
              <a:t>References</a:t>
            </a:r>
          </a:p>
        </p:txBody>
      </p:sp>
      <p:sp>
        <p:nvSpPr>
          <p:cNvPr id="3" name="Content Placeholder 2"/>
          <p:cNvSpPr>
            <a:spLocks noGrp="1"/>
          </p:cNvSpPr>
          <p:nvPr>
            <p:ph idx="1"/>
          </p:nvPr>
        </p:nvSpPr>
        <p:spPr>
          <a:xfrm>
            <a:off x="612103" y="1752600"/>
            <a:ext cx="11057758" cy="5486399"/>
          </a:xfrm>
        </p:spPr>
        <p:txBody>
          <a:bodyPr>
            <a:normAutofit fontScale="92500"/>
          </a:bodyPr>
          <a:lstStyle/>
          <a:p>
            <a:r>
              <a:rPr lang="en-US" dirty="0"/>
              <a:t>M21-1 III.iii.1.C – Requesting Evidence from Federal Record Custodians</a:t>
            </a:r>
          </a:p>
          <a:p>
            <a:r>
              <a:rPr lang="en-US" dirty="0"/>
              <a:t>M21-1 III.iii.2.B – Migration of Service Records and the Procedures for Obtaining Them</a:t>
            </a:r>
          </a:p>
          <a:p>
            <a:r>
              <a:rPr lang="en-US" dirty="0"/>
              <a:t>M21-1 III.v.10.A – 800 Series Work Items and Cost-of-Living Allowance (COLA) </a:t>
            </a:r>
          </a:p>
          <a:p>
            <a:r>
              <a:rPr lang="en-US" dirty="0"/>
              <a:t>M21-1 III.iii.5.K – Processing a Work Item That Was Generated Because a Veteran Failed to Return VA Form 21-0538</a:t>
            </a:r>
          </a:p>
          <a:p>
            <a:r>
              <a:rPr lang="en-US" dirty="0"/>
              <a:t>M21-4 – Appendix B</a:t>
            </a:r>
          </a:p>
          <a:p>
            <a:r>
              <a:rPr lang="en-US" dirty="0"/>
              <a:t>38 CFR 3.159 – Duty to Assist</a:t>
            </a:r>
          </a:p>
        </p:txBody>
      </p:sp>
      <p:sp>
        <p:nvSpPr>
          <p:cNvPr id="4" name="Slide Number Placeholder 3"/>
          <p:cNvSpPr>
            <a:spLocks noGrp="1"/>
          </p:cNvSpPr>
          <p:nvPr>
            <p:ph type="sldNum" sz="quarter" idx="10"/>
          </p:nvPr>
        </p:nvSpPr>
        <p:spPr/>
        <p:txBody>
          <a:bodyPr/>
          <a:lstStyle/>
          <a:p>
            <a:fld id="{7C414AED-89CE-4A48-8B2B-1B3A5C68EA2A}" type="slidenum">
              <a:rPr lang="en-US" smtClean="0"/>
              <a:pPr/>
              <a:t>2</a:t>
            </a:fld>
            <a:endParaRPr lang="en-US"/>
          </a:p>
        </p:txBody>
      </p:sp>
    </p:spTree>
    <p:extLst>
      <p:ext uri="{BB962C8B-B14F-4D97-AF65-F5344CB8AC3E}">
        <p14:creationId xmlns:p14="http://schemas.microsoft.com/office/powerpoint/2010/main" val="2558256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the Status of Exam Review</a:t>
            </a:r>
          </a:p>
        </p:txBody>
      </p:sp>
      <p:sp>
        <p:nvSpPr>
          <p:cNvPr id="3" name="Content Placeholder 2"/>
          <p:cNvSpPr>
            <a:spLocks noGrp="1"/>
          </p:cNvSpPr>
          <p:nvPr>
            <p:ph idx="1"/>
          </p:nvPr>
        </p:nvSpPr>
        <p:spPr>
          <a:xfrm>
            <a:off x="609603" y="1752601"/>
            <a:ext cx="11125199" cy="5334000"/>
          </a:xfrm>
        </p:spPr>
        <p:txBody>
          <a:bodyPr>
            <a:normAutofit/>
          </a:bodyPr>
          <a:lstStyle/>
          <a:p>
            <a:r>
              <a:rPr lang="en-US" dirty="0"/>
              <a:t>For example, for a lack of evidence of:</a:t>
            </a:r>
          </a:p>
          <a:p>
            <a:pPr lvl="1"/>
            <a:r>
              <a:rPr lang="en-US" dirty="0">
                <a:latin typeface="Times New Roman" panose="02020603050405020304" pitchFamily="18" charset="0"/>
                <a:cs typeface="Times New Roman" panose="02020603050405020304" pitchFamily="18" charset="0"/>
              </a:rPr>
              <a:t>a current condition, state </a:t>
            </a:r>
            <a:r>
              <a:rPr lang="en-US" i="1" dirty="0">
                <a:latin typeface="Times New Roman" panose="02020603050405020304" pitchFamily="18" charset="0"/>
                <a:cs typeface="Times New Roman" panose="02020603050405020304" pitchFamily="18" charset="0"/>
              </a:rPr>
              <a:t>no current condition</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an in-service-event, state </a:t>
            </a:r>
            <a:r>
              <a:rPr lang="en-US" i="1" dirty="0">
                <a:latin typeface="Times New Roman" panose="02020603050405020304" pitchFamily="18" charset="0"/>
                <a:cs typeface="Times New Roman" panose="02020603050405020304" pitchFamily="18" charset="0"/>
              </a:rPr>
              <a:t>STRs negative</a:t>
            </a:r>
            <a:r>
              <a:rPr lang="en-US" dirty="0">
                <a:latin typeface="Times New Roman" panose="02020603050405020304" pitchFamily="18" charset="0"/>
                <a:cs typeface="Times New Roman" panose="02020603050405020304" pitchFamily="18" charset="0"/>
              </a:rPr>
              <a:t>, and</a:t>
            </a:r>
          </a:p>
          <a:p>
            <a:pPr lvl="1"/>
            <a:r>
              <a:rPr lang="en-US" dirty="0">
                <a:latin typeface="Times New Roman" panose="02020603050405020304" pitchFamily="18" charset="0"/>
                <a:cs typeface="Times New Roman" panose="02020603050405020304" pitchFamily="18" charset="0"/>
              </a:rPr>
              <a:t>an indication of an association, state </a:t>
            </a:r>
            <a:r>
              <a:rPr lang="en-US" i="1" dirty="0">
                <a:latin typeface="Times New Roman" panose="02020603050405020304" pitchFamily="18" charset="0"/>
                <a:cs typeface="Times New Roman" panose="02020603050405020304" pitchFamily="18" charset="0"/>
              </a:rPr>
              <a:t>no nexus</a:t>
            </a:r>
            <a:r>
              <a:rPr lang="en-US" dirty="0">
                <a:latin typeface="Times New Roman" panose="02020603050405020304" pitchFamily="18" charset="0"/>
                <a:cs typeface="Times New Roman" panose="02020603050405020304" pitchFamily="18" charset="0"/>
              </a:rPr>
              <a:t>.</a:t>
            </a:r>
          </a:p>
          <a:p>
            <a:pPr lvl="1"/>
            <a:endParaRPr lang="en-US" dirty="0"/>
          </a:p>
          <a:p>
            <a:r>
              <a:rPr lang="en-US" b="1" i="1" dirty="0"/>
              <a:t>Important</a:t>
            </a:r>
            <a:r>
              <a:rPr lang="en-US" dirty="0"/>
              <a:t>:  All notes pertaining to the status of examination review should begin with </a:t>
            </a:r>
            <a:r>
              <a:rPr lang="en-US" i="1" dirty="0"/>
              <a:t>Exam Review</a:t>
            </a:r>
            <a:r>
              <a:rPr lang="en-US" dirty="0"/>
              <a:t>. This text can then be entered into the search function to locate all notes pertaining to examination review. </a:t>
            </a:r>
          </a:p>
        </p:txBody>
      </p:sp>
      <p:sp>
        <p:nvSpPr>
          <p:cNvPr id="4" name="Slide Number Placeholder 3"/>
          <p:cNvSpPr>
            <a:spLocks noGrp="1"/>
          </p:cNvSpPr>
          <p:nvPr>
            <p:ph type="sldNum" sz="quarter" idx="10"/>
          </p:nvPr>
        </p:nvSpPr>
        <p:spPr/>
        <p:txBody>
          <a:bodyPr/>
          <a:lstStyle/>
          <a:p>
            <a:fld id="{7C414AED-89CE-4A48-8B2B-1B3A5C68EA2A}" type="slidenum">
              <a:rPr lang="en-US" smtClean="0"/>
              <a:pPr/>
              <a:t>20</a:t>
            </a:fld>
            <a:endParaRPr lang="en-US"/>
          </a:p>
        </p:txBody>
      </p:sp>
    </p:spTree>
    <p:extLst>
      <p:ext uri="{BB962C8B-B14F-4D97-AF65-F5344CB8AC3E}">
        <p14:creationId xmlns:p14="http://schemas.microsoft.com/office/powerpoint/2010/main" val="4053569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the Status of Exam Review</a:t>
            </a:r>
          </a:p>
        </p:txBody>
      </p:sp>
      <p:sp>
        <p:nvSpPr>
          <p:cNvPr id="3" name="Content Placeholder 2"/>
          <p:cNvSpPr>
            <a:spLocks noGrp="1"/>
          </p:cNvSpPr>
          <p:nvPr>
            <p:ph idx="1"/>
          </p:nvPr>
        </p:nvSpPr>
        <p:spPr>
          <a:xfrm>
            <a:off x="609601" y="1828803"/>
            <a:ext cx="10888646" cy="5334000"/>
          </a:xfrm>
        </p:spPr>
        <p:txBody>
          <a:bodyPr>
            <a:normAutofit/>
          </a:bodyPr>
          <a:lstStyle/>
          <a:p>
            <a:r>
              <a:rPr lang="en-US" dirty="0"/>
              <a:t>When an exam review is not yet performed or partially complete</a:t>
            </a:r>
          </a:p>
          <a:p>
            <a:pPr lvl="1"/>
            <a:r>
              <a:rPr lang="en-US" dirty="0">
                <a:latin typeface="Times New Roman" panose="02020603050405020304" pitchFamily="18" charset="0"/>
                <a:cs typeface="Times New Roman" panose="02020603050405020304" pitchFamily="18" charset="0"/>
              </a:rPr>
              <a:t>indicate in the permanent claim level note what outstanding development is required before examination review may be conducted for the remaining issues, and</a:t>
            </a:r>
          </a:p>
          <a:p>
            <a:pPr lvl="1"/>
            <a:r>
              <a:rPr lang="en-US" dirty="0">
                <a:latin typeface="Times New Roman" panose="02020603050405020304" pitchFamily="18" charset="0"/>
                <a:cs typeface="Times New Roman" panose="02020603050405020304" pitchFamily="18" charset="0"/>
              </a:rPr>
              <a:t>establish a tracked item using the SECONDARY ACTION REQUIRED from the COMPMGT menu with a suspense date corresponding with the pending development.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21</a:t>
            </a:fld>
            <a:endParaRPr lang="en-US"/>
          </a:p>
        </p:txBody>
      </p:sp>
    </p:spTree>
    <p:extLst>
      <p:ext uri="{BB962C8B-B14F-4D97-AF65-F5344CB8AC3E}">
        <p14:creationId xmlns:p14="http://schemas.microsoft.com/office/powerpoint/2010/main" val="1711499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the Status of Exam Review</a:t>
            </a:r>
          </a:p>
        </p:txBody>
      </p:sp>
      <p:sp>
        <p:nvSpPr>
          <p:cNvPr id="3" name="Content Placeholder 2"/>
          <p:cNvSpPr>
            <a:spLocks noGrp="1"/>
          </p:cNvSpPr>
          <p:nvPr>
            <p:ph idx="1"/>
          </p:nvPr>
        </p:nvSpPr>
        <p:spPr>
          <a:xfrm>
            <a:off x="609603" y="1828800"/>
            <a:ext cx="11125199" cy="5257800"/>
          </a:xfrm>
        </p:spPr>
        <p:txBody>
          <a:bodyPr>
            <a:normAutofit/>
          </a:bodyPr>
          <a:lstStyle/>
          <a:p>
            <a:r>
              <a:rPr lang="en-US" dirty="0"/>
              <a:t>During subsequent stages of the development process:</a:t>
            </a:r>
          </a:p>
          <a:p>
            <a:endParaRPr lang="en-US" sz="1200" dirty="0"/>
          </a:p>
          <a:p>
            <a:pPr lvl="1"/>
            <a:r>
              <a:rPr lang="en-US" dirty="0">
                <a:latin typeface="Times New Roman" panose="02020603050405020304" pitchFamily="18" charset="0"/>
                <a:cs typeface="Times New Roman" panose="02020603050405020304" pitchFamily="18" charset="0"/>
              </a:rPr>
              <a:t>add a permanent claim-level note to accurately reflect the status of any outstanding contentions requiring examination review when the status of the development and/or examination review changes, and</a:t>
            </a:r>
          </a:p>
          <a:p>
            <a:pPr lvl="1"/>
            <a:r>
              <a:rPr lang="en-US" dirty="0">
                <a:latin typeface="Times New Roman" panose="02020603050405020304" pitchFamily="18" charset="0"/>
                <a:cs typeface="Times New Roman" panose="02020603050405020304" pitchFamily="18" charset="0"/>
              </a:rPr>
              <a:t>maintain the SECONDARY ACTION REQUIRED tracked item until examination review has been completed for all contentions to prevent the claim from reverting to ready for decision status before examination review is complete.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22</a:t>
            </a:fld>
            <a:endParaRPr lang="en-US"/>
          </a:p>
        </p:txBody>
      </p:sp>
    </p:spTree>
    <p:extLst>
      <p:ext uri="{BB962C8B-B14F-4D97-AF65-F5344CB8AC3E}">
        <p14:creationId xmlns:p14="http://schemas.microsoft.com/office/powerpoint/2010/main" val="625039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Contentions</a:t>
            </a:r>
          </a:p>
        </p:txBody>
      </p:sp>
      <p:sp>
        <p:nvSpPr>
          <p:cNvPr id="3" name="Content Placeholder 2"/>
          <p:cNvSpPr>
            <a:spLocks noGrp="1"/>
          </p:cNvSpPr>
          <p:nvPr>
            <p:ph idx="1"/>
          </p:nvPr>
        </p:nvSpPr>
        <p:spPr/>
        <p:txBody>
          <a:bodyPr/>
          <a:lstStyle/>
          <a:p>
            <a:r>
              <a:rPr lang="en-US" dirty="0"/>
              <a:t>Use of contentions for each claim is mandatory and should be entered as soon as they are identified.  </a:t>
            </a:r>
          </a:p>
          <a:p>
            <a:endParaRPr lang="en-US" dirty="0"/>
          </a:p>
          <a:p>
            <a:r>
              <a:rPr lang="en-US" dirty="0"/>
              <a:t>Each issue, including non-rating issues, must be entered as a separate contention</a:t>
            </a:r>
          </a:p>
          <a:p>
            <a:endParaRPr lang="en-US" dirty="0"/>
          </a:p>
          <a:p>
            <a:endParaRPr lang="en-US" dirty="0"/>
          </a:p>
          <a:p>
            <a:pPr marL="0" indent="0" algn="r">
              <a:buNone/>
            </a:pPr>
            <a:r>
              <a:rPr lang="en-US" dirty="0"/>
              <a:t>M21-1 III.iii.F.2.a</a:t>
            </a:r>
          </a:p>
        </p:txBody>
      </p:sp>
      <p:sp>
        <p:nvSpPr>
          <p:cNvPr id="4" name="Slide Number Placeholder 3"/>
          <p:cNvSpPr>
            <a:spLocks noGrp="1"/>
          </p:cNvSpPr>
          <p:nvPr>
            <p:ph type="sldNum" sz="quarter" idx="10"/>
          </p:nvPr>
        </p:nvSpPr>
        <p:spPr/>
        <p:txBody>
          <a:bodyPr/>
          <a:lstStyle/>
          <a:p>
            <a:fld id="{7C414AED-89CE-4A48-8B2B-1B3A5C68EA2A}" type="slidenum">
              <a:rPr lang="en-US" smtClean="0"/>
              <a:pPr/>
              <a:t>23</a:t>
            </a:fld>
            <a:endParaRPr lang="en-US"/>
          </a:p>
        </p:txBody>
      </p:sp>
    </p:spTree>
    <p:extLst>
      <p:ext uri="{BB962C8B-B14F-4D97-AF65-F5344CB8AC3E}">
        <p14:creationId xmlns:p14="http://schemas.microsoft.com/office/powerpoint/2010/main" val="849640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Contentions</a:t>
            </a:r>
          </a:p>
        </p:txBody>
      </p:sp>
      <p:sp>
        <p:nvSpPr>
          <p:cNvPr id="3" name="Content Placeholder 2"/>
          <p:cNvSpPr>
            <a:spLocks noGrp="1"/>
          </p:cNvSpPr>
          <p:nvPr>
            <p:ph idx="1"/>
          </p:nvPr>
        </p:nvSpPr>
        <p:spPr/>
        <p:txBody>
          <a:bodyPr/>
          <a:lstStyle/>
          <a:p>
            <a:r>
              <a:rPr lang="en-US" dirty="0"/>
              <a:t>Enter issues as contentions when they are:</a:t>
            </a:r>
          </a:p>
          <a:p>
            <a:pPr lvl="1"/>
            <a:r>
              <a:rPr lang="en-US" dirty="0">
                <a:latin typeface="Times New Roman" panose="02020603050405020304" pitchFamily="18" charset="0"/>
                <a:cs typeface="Times New Roman" panose="02020603050405020304" pitchFamily="18" charset="0"/>
              </a:rPr>
              <a:t>expressly claimed by the claimant/Veteran/authorized representative, and/or</a:t>
            </a:r>
          </a:p>
          <a:p>
            <a:pPr lvl="1"/>
            <a:r>
              <a:rPr lang="en-US" dirty="0">
                <a:latin typeface="Times New Roman" panose="02020603050405020304" pitchFamily="18" charset="0"/>
                <a:cs typeface="Times New Roman" panose="02020603050405020304" pitchFamily="18" charset="0"/>
              </a:rPr>
              <a:t>put at issue and require development.</a:t>
            </a:r>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24</a:t>
            </a:fld>
            <a:endParaRPr lang="en-US"/>
          </a:p>
        </p:txBody>
      </p:sp>
    </p:spTree>
    <p:extLst>
      <p:ext uri="{BB962C8B-B14F-4D97-AF65-F5344CB8AC3E}">
        <p14:creationId xmlns:p14="http://schemas.microsoft.com/office/powerpoint/2010/main" val="923262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Contentions</a:t>
            </a:r>
          </a:p>
        </p:txBody>
      </p:sp>
      <p:sp>
        <p:nvSpPr>
          <p:cNvPr id="3" name="Content Placeholder 2"/>
          <p:cNvSpPr>
            <a:spLocks noGrp="1"/>
          </p:cNvSpPr>
          <p:nvPr>
            <p:ph idx="1"/>
          </p:nvPr>
        </p:nvSpPr>
        <p:spPr>
          <a:xfrm>
            <a:off x="533403" y="1676401"/>
            <a:ext cx="11201399" cy="5486400"/>
          </a:xfrm>
        </p:spPr>
        <p:txBody>
          <a:bodyPr>
            <a:normAutofit fontScale="85000" lnSpcReduction="10000"/>
          </a:bodyPr>
          <a:lstStyle/>
          <a:p>
            <a:r>
              <a:rPr lang="en-US" sz="4100" b="1" i="1" dirty="0"/>
              <a:t>Important</a:t>
            </a:r>
            <a:r>
              <a:rPr lang="en-US" sz="4100" dirty="0"/>
              <a:t>:  </a:t>
            </a:r>
          </a:p>
          <a:p>
            <a:endParaRPr lang="en-US" sz="1400" dirty="0"/>
          </a:p>
          <a:p>
            <a:r>
              <a:rPr lang="en-US" dirty="0"/>
              <a:t>This information will be made available via </a:t>
            </a:r>
            <a:r>
              <a:rPr lang="en-US" dirty="0" err="1"/>
              <a:t>eBenefits</a:t>
            </a:r>
            <a:r>
              <a:rPr lang="en-US" dirty="0"/>
              <a:t> and should be easy to understand and in the claimant’s own words, as appropriate</a:t>
            </a:r>
          </a:p>
          <a:p>
            <a:endParaRPr lang="en-US" sz="1400" dirty="0"/>
          </a:p>
          <a:p>
            <a:r>
              <a:rPr lang="en-US" dirty="0"/>
              <a:t>Non-rating contentions should relate to the specific benefit being sought</a:t>
            </a:r>
          </a:p>
          <a:p>
            <a:endParaRPr lang="en-US" sz="1400" dirty="0"/>
          </a:p>
          <a:p>
            <a:r>
              <a:rPr lang="en-US" dirty="0"/>
              <a:t>Mandatory language and format must be used for dependency claims</a:t>
            </a:r>
          </a:p>
          <a:p>
            <a:endParaRPr lang="en-US" sz="1400" dirty="0"/>
          </a:p>
          <a:p>
            <a:r>
              <a:rPr lang="en-US" dirty="0"/>
              <a:t>A claim for total disability due to individual unemployability is treated as a claim for increase in the service-connected (SC) disabilities that the Veteran identifies as causing unemployability. Therefore, the identified SC disabilities should be entered as individual contentions</a:t>
            </a:r>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25</a:t>
            </a:fld>
            <a:endParaRPr lang="en-US"/>
          </a:p>
        </p:txBody>
      </p:sp>
    </p:spTree>
    <p:extLst>
      <p:ext uri="{BB962C8B-B14F-4D97-AF65-F5344CB8AC3E}">
        <p14:creationId xmlns:p14="http://schemas.microsoft.com/office/powerpoint/2010/main" val="3226788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3" y="3276600"/>
            <a:ext cx="9474799" cy="1305138"/>
          </a:xfrm>
        </p:spPr>
        <p:txBody>
          <a:bodyPr/>
          <a:lstStyle/>
          <a:p>
            <a:r>
              <a:rPr lang="en-US" sz="7100" b="1" dirty="0"/>
              <a:t>Work Items</a:t>
            </a:r>
          </a:p>
        </p:txBody>
      </p:sp>
      <p:sp>
        <p:nvSpPr>
          <p:cNvPr id="4" name="Slide Number Placeholder 3"/>
          <p:cNvSpPr>
            <a:spLocks noGrp="1"/>
          </p:cNvSpPr>
          <p:nvPr>
            <p:ph type="sldNum" sz="quarter" idx="10"/>
          </p:nvPr>
        </p:nvSpPr>
        <p:spPr/>
        <p:txBody>
          <a:bodyPr/>
          <a:lstStyle/>
          <a:p>
            <a:fld id="{7C414AED-89CE-4A48-8B2B-1B3A5C68EA2A}" type="slidenum">
              <a:rPr lang="en-US" smtClean="0"/>
              <a:pPr/>
              <a:t>26</a:t>
            </a:fld>
            <a:endParaRPr lang="en-US"/>
          </a:p>
        </p:txBody>
      </p:sp>
    </p:spTree>
    <p:extLst>
      <p:ext uri="{BB962C8B-B14F-4D97-AF65-F5344CB8AC3E}">
        <p14:creationId xmlns:p14="http://schemas.microsoft.com/office/powerpoint/2010/main" val="333125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a:xfrm>
            <a:off x="609600" y="1828803"/>
            <a:ext cx="11125200" cy="5334000"/>
          </a:xfrm>
        </p:spPr>
        <p:txBody>
          <a:bodyPr/>
          <a:lstStyle/>
          <a:p>
            <a:r>
              <a:rPr lang="en-US" dirty="0"/>
              <a:t>When a Veteran verifies the status of his/her dependents by telephone or by submitting a VA Form 21-0538:</a:t>
            </a:r>
          </a:p>
          <a:p>
            <a:pPr lvl="1"/>
            <a:r>
              <a:rPr lang="en-US" b="1" i="1" dirty="0">
                <a:latin typeface="Times New Roman" panose="02020603050405020304" pitchFamily="18" charset="0"/>
                <a:cs typeface="Times New Roman" panose="02020603050405020304" pitchFamily="18" charset="0"/>
              </a:rPr>
              <a:t>Cancel </a:t>
            </a:r>
            <a:r>
              <a:rPr lang="en-US" dirty="0">
                <a:latin typeface="Times New Roman" panose="02020603050405020304" pitchFamily="18" charset="0"/>
                <a:cs typeface="Times New Roman" panose="02020603050405020304" pitchFamily="18" charset="0"/>
              </a:rPr>
              <a:t>the corresponding diary</a:t>
            </a:r>
          </a:p>
          <a:p>
            <a:pPr lvl="1"/>
            <a:r>
              <a:rPr lang="en-US" dirty="0">
                <a:latin typeface="Times New Roman" panose="02020603050405020304" pitchFamily="18" charset="0"/>
                <a:cs typeface="Times New Roman" panose="02020603050405020304" pitchFamily="18" charset="0"/>
              </a:rPr>
              <a:t>Compare the dependents listed on the questionnaire against those that were on the Veteran’s award as of the date VA sent the questionnaire to the Veteran</a:t>
            </a:r>
          </a:p>
          <a:p>
            <a:pPr marL="561670" lvl="1" indent="0" algn="r">
              <a:buNone/>
            </a:pPr>
            <a:endParaRPr lang="en-US" dirty="0">
              <a:latin typeface="Times New Roman" panose="02020603050405020304" pitchFamily="18" charset="0"/>
              <a:cs typeface="Times New Roman" panose="02020603050405020304" pitchFamily="18" charset="0"/>
            </a:endParaRPr>
          </a:p>
          <a:p>
            <a:pPr marL="561670" lvl="1" indent="0" algn="r">
              <a:buNone/>
            </a:pPr>
            <a:endParaRPr lang="en-US" dirty="0">
              <a:latin typeface="Times New Roman" panose="02020603050405020304" pitchFamily="18" charset="0"/>
              <a:cs typeface="Times New Roman" panose="02020603050405020304" pitchFamily="18" charset="0"/>
            </a:endParaRPr>
          </a:p>
          <a:p>
            <a:pPr marL="561670" lvl="1" indent="0" algn="r">
              <a:buNone/>
            </a:pPr>
            <a:endParaRPr lang="en-US" dirty="0">
              <a:latin typeface="Times New Roman" panose="02020603050405020304" pitchFamily="18" charset="0"/>
              <a:cs typeface="Times New Roman" panose="02020603050405020304" pitchFamily="18" charset="0"/>
            </a:endParaRPr>
          </a:p>
          <a:p>
            <a:pPr marL="561670" lvl="1" indent="0" algn="r">
              <a:buNone/>
            </a:pPr>
            <a:r>
              <a:rPr lang="en-US" dirty="0">
                <a:latin typeface="Times New Roman" panose="02020603050405020304" pitchFamily="18" charset="0"/>
                <a:cs typeface="Times New Roman" panose="02020603050405020304" pitchFamily="18" charset="0"/>
              </a:rPr>
              <a:t>M21-1 III.iii.5.K.2.a</a:t>
            </a:r>
          </a:p>
        </p:txBody>
      </p:sp>
      <p:sp>
        <p:nvSpPr>
          <p:cNvPr id="4" name="Slide Number Placeholder 3"/>
          <p:cNvSpPr>
            <a:spLocks noGrp="1"/>
          </p:cNvSpPr>
          <p:nvPr>
            <p:ph type="sldNum" sz="quarter" idx="10"/>
          </p:nvPr>
        </p:nvSpPr>
        <p:spPr/>
        <p:txBody>
          <a:bodyPr/>
          <a:lstStyle/>
          <a:p>
            <a:fld id="{7C414AED-89CE-4A48-8B2B-1B3A5C68EA2A}" type="slidenum">
              <a:rPr lang="en-US" smtClean="0"/>
              <a:pPr/>
              <a:t>27</a:t>
            </a:fld>
            <a:endParaRPr lang="en-US"/>
          </a:p>
        </p:txBody>
      </p:sp>
    </p:spTree>
    <p:extLst>
      <p:ext uri="{BB962C8B-B14F-4D97-AF65-F5344CB8AC3E}">
        <p14:creationId xmlns:p14="http://schemas.microsoft.com/office/powerpoint/2010/main" val="465180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a:xfrm>
            <a:off x="609603" y="1752601"/>
            <a:ext cx="11125199" cy="5105826"/>
          </a:xfrm>
        </p:spPr>
        <p:txBody>
          <a:bodyPr/>
          <a:lstStyle/>
          <a:p>
            <a:pPr marL="421253" lvl="1" indent="-421253">
              <a:buClr>
                <a:schemeClr val="accent6">
                  <a:lumMod val="75000"/>
                </a:schemeClr>
              </a:buClr>
              <a:buFont typeface="Wingdings" panose="05000000000000000000" pitchFamily="2" charset="2"/>
              <a:buChar char="Ø"/>
            </a:pPr>
            <a:r>
              <a:rPr lang="en-US" sz="3400" dirty="0">
                <a:latin typeface="Times New Roman" panose="02020603050405020304" pitchFamily="18" charset="0"/>
                <a:cs typeface="Times New Roman" panose="02020603050405020304" pitchFamily="18" charset="0"/>
              </a:rPr>
              <a:t>Determine whether the dependents listed on the questionnaire match those that were on the Veteran’s award as of the date VA sent the questionnaire to the Veteran</a:t>
            </a:r>
          </a:p>
          <a:p>
            <a:pPr marL="421253" lvl="1" indent="-421253">
              <a:buClr>
                <a:schemeClr val="accent6">
                  <a:lumMod val="75000"/>
                </a:schemeClr>
              </a:buClr>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pPr/>
              <a:t>28</a:t>
            </a:fld>
            <a:endParaRPr lang="en-US"/>
          </a:p>
        </p:txBody>
      </p:sp>
    </p:spTree>
    <p:extLst>
      <p:ext uri="{BB962C8B-B14F-4D97-AF65-F5344CB8AC3E}">
        <p14:creationId xmlns:p14="http://schemas.microsoft.com/office/powerpoint/2010/main" val="3481290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a:xfrm>
            <a:off x="533403" y="1828800"/>
            <a:ext cx="11201399" cy="5029626"/>
          </a:xfrm>
        </p:spPr>
        <p:txBody>
          <a:bodyPr/>
          <a:lstStyle/>
          <a:p>
            <a:r>
              <a:rPr lang="en-US" dirty="0"/>
              <a:t>If the dependents match:</a:t>
            </a:r>
          </a:p>
          <a:p>
            <a:endParaRPr lang="en-US" sz="1200" dirty="0"/>
          </a:p>
          <a:p>
            <a:pPr lvl="1"/>
            <a:r>
              <a:rPr lang="en-US" dirty="0"/>
              <a:t>Create a permanent, Veteran-level note in the claims-processing system that indicates the questionnaire revealed nothing to warrant an adjustment in the Veteran’s benefits</a:t>
            </a:r>
          </a:p>
          <a:p>
            <a:pPr lvl="1"/>
            <a:r>
              <a:rPr lang="en-US" b="1" i="1" dirty="0"/>
              <a:t>Clear</a:t>
            </a:r>
            <a:r>
              <a:rPr lang="en-US" dirty="0"/>
              <a:t> an end product (EP) 692</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29</a:t>
            </a:fld>
            <a:endParaRPr lang="en-US"/>
          </a:p>
        </p:txBody>
      </p:sp>
    </p:spTree>
    <p:extLst>
      <p:ext uri="{BB962C8B-B14F-4D97-AF65-F5344CB8AC3E}">
        <p14:creationId xmlns:p14="http://schemas.microsoft.com/office/powerpoint/2010/main" val="2301221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9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7100" b="1" dirty="0"/>
              <a:t>Systems Compliance</a:t>
            </a:r>
          </a:p>
          <a:p>
            <a:pPr marL="0" indent="0">
              <a:buNone/>
            </a:pPr>
            <a:endParaRPr lang="en-US" dirty="0"/>
          </a:p>
        </p:txBody>
      </p:sp>
    </p:spTree>
    <p:extLst>
      <p:ext uri="{BB962C8B-B14F-4D97-AF65-F5344CB8AC3E}">
        <p14:creationId xmlns:p14="http://schemas.microsoft.com/office/powerpoint/2010/main" val="35642900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p:txBody>
          <a:bodyPr/>
          <a:lstStyle/>
          <a:p>
            <a:r>
              <a:rPr lang="en-US" dirty="0"/>
              <a:t>If the dependents do not match:</a:t>
            </a:r>
          </a:p>
          <a:p>
            <a:pPr lvl="1"/>
            <a:r>
              <a:rPr lang="en-US" dirty="0">
                <a:latin typeface="Times New Roman" panose="02020603050405020304" pitchFamily="18" charset="0"/>
                <a:cs typeface="Times New Roman" panose="02020603050405020304" pitchFamily="18" charset="0"/>
              </a:rPr>
              <a:t>Establish EP 130, </a:t>
            </a:r>
            <a:r>
              <a:rPr lang="en-US" i="1" dirty="0">
                <a:latin typeface="Times New Roman" panose="02020603050405020304" pitchFamily="18" charset="0"/>
                <a:cs typeface="Times New Roman" panose="02020603050405020304" pitchFamily="18" charset="0"/>
              </a:rPr>
              <a:t>Dependency Verification - 0538</a:t>
            </a:r>
            <a:r>
              <a:rPr lang="en-US" dirty="0">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10"/>
          </p:nvPr>
        </p:nvSpPr>
        <p:spPr/>
        <p:txBody>
          <a:bodyPr/>
          <a:lstStyle/>
          <a:p>
            <a:fld id="{7C414AED-89CE-4A48-8B2B-1B3A5C68EA2A}" type="slidenum">
              <a:rPr lang="en-US" smtClean="0"/>
              <a:pPr/>
              <a:t>30</a:t>
            </a:fld>
            <a:endParaRPr lang="en-US"/>
          </a:p>
        </p:txBody>
      </p:sp>
    </p:spTree>
    <p:extLst>
      <p:ext uri="{BB962C8B-B14F-4D97-AF65-F5344CB8AC3E}">
        <p14:creationId xmlns:p14="http://schemas.microsoft.com/office/powerpoint/2010/main" val="4002174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p:txBody>
          <a:bodyPr/>
          <a:lstStyle/>
          <a:p>
            <a:r>
              <a:rPr lang="en-US" dirty="0"/>
              <a:t>Does review of the claims folder resolve discrepancies between the dependents listed on the questionnaire and those currently on the Veteran’s award?</a:t>
            </a:r>
          </a:p>
        </p:txBody>
      </p:sp>
      <p:sp>
        <p:nvSpPr>
          <p:cNvPr id="4" name="Slide Number Placeholder 3"/>
          <p:cNvSpPr>
            <a:spLocks noGrp="1"/>
          </p:cNvSpPr>
          <p:nvPr>
            <p:ph type="sldNum" sz="quarter" idx="10"/>
          </p:nvPr>
        </p:nvSpPr>
        <p:spPr/>
        <p:txBody>
          <a:bodyPr/>
          <a:lstStyle/>
          <a:p>
            <a:fld id="{7C414AED-89CE-4A48-8B2B-1B3A5C68EA2A}" type="slidenum">
              <a:rPr lang="en-US" smtClean="0"/>
              <a:pPr/>
              <a:t>31</a:t>
            </a:fld>
            <a:endParaRPr lang="en-US"/>
          </a:p>
        </p:txBody>
      </p:sp>
    </p:spTree>
    <p:extLst>
      <p:ext uri="{BB962C8B-B14F-4D97-AF65-F5344CB8AC3E}">
        <p14:creationId xmlns:p14="http://schemas.microsoft.com/office/powerpoint/2010/main" val="1454690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p:txBody>
          <a:bodyPr/>
          <a:lstStyle/>
          <a:p>
            <a:r>
              <a:rPr lang="en-US" dirty="0"/>
              <a:t>If </a:t>
            </a:r>
            <a:r>
              <a:rPr lang="en-US" i="1" dirty="0"/>
              <a:t>yes</a:t>
            </a:r>
            <a:r>
              <a:rPr lang="en-US" dirty="0"/>
              <a:t>,</a:t>
            </a:r>
          </a:p>
          <a:p>
            <a:pPr lvl="1"/>
            <a:r>
              <a:rPr lang="en-US" dirty="0">
                <a:latin typeface="Times New Roman" panose="02020603050405020304" pitchFamily="18" charset="0"/>
                <a:cs typeface="Times New Roman" panose="02020603050405020304" pitchFamily="18" charset="0"/>
              </a:rPr>
              <a:t>clear the pending EP 130, and</a:t>
            </a:r>
          </a:p>
          <a:p>
            <a:pPr lvl="1"/>
            <a:r>
              <a:rPr lang="en-US" dirty="0">
                <a:latin typeface="Times New Roman" panose="02020603050405020304" pitchFamily="18" charset="0"/>
                <a:cs typeface="Times New Roman" panose="02020603050405020304" pitchFamily="18" charset="0"/>
              </a:rPr>
              <a:t>Create a permanent, Veteran-level note in the claims-processing system that indicates discrepancies on the questionnaire were resolved by review of the claims folder (or consultation with the Veteran), thereby rendering an adjustment of the Veteran’s benefits unnecessary</a:t>
            </a:r>
          </a:p>
        </p:txBody>
      </p:sp>
      <p:sp>
        <p:nvSpPr>
          <p:cNvPr id="4" name="Slide Number Placeholder 3"/>
          <p:cNvSpPr>
            <a:spLocks noGrp="1"/>
          </p:cNvSpPr>
          <p:nvPr>
            <p:ph type="sldNum" sz="quarter" idx="10"/>
          </p:nvPr>
        </p:nvSpPr>
        <p:spPr/>
        <p:txBody>
          <a:bodyPr/>
          <a:lstStyle/>
          <a:p>
            <a:fld id="{7C414AED-89CE-4A48-8B2B-1B3A5C68EA2A}" type="slidenum">
              <a:rPr lang="en-US" smtClean="0"/>
              <a:pPr/>
              <a:t>32</a:t>
            </a:fld>
            <a:endParaRPr lang="en-US"/>
          </a:p>
        </p:txBody>
      </p:sp>
    </p:spTree>
    <p:extLst>
      <p:ext uri="{BB962C8B-B14F-4D97-AF65-F5344CB8AC3E}">
        <p14:creationId xmlns:p14="http://schemas.microsoft.com/office/powerpoint/2010/main" val="39215546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VA Form 21-0538</a:t>
            </a:r>
          </a:p>
        </p:txBody>
      </p:sp>
      <p:sp>
        <p:nvSpPr>
          <p:cNvPr id="3" name="Content Placeholder 2"/>
          <p:cNvSpPr>
            <a:spLocks noGrp="1"/>
          </p:cNvSpPr>
          <p:nvPr>
            <p:ph idx="1"/>
          </p:nvPr>
        </p:nvSpPr>
        <p:spPr/>
        <p:txBody>
          <a:bodyPr/>
          <a:lstStyle/>
          <a:p>
            <a:r>
              <a:rPr lang="en-US" dirty="0"/>
              <a:t>If </a:t>
            </a:r>
            <a:r>
              <a:rPr lang="en-US" i="1" dirty="0"/>
              <a:t>no</a:t>
            </a:r>
            <a:r>
              <a:rPr lang="en-US" dirty="0"/>
              <a:t>,</a:t>
            </a:r>
          </a:p>
          <a:p>
            <a:pPr lvl="1"/>
            <a:r>
              <a:rPr lang="en-US" dirty="0">
                <a:latin typeface="Times New Roman" panose="02020603050405020304" pitchFamily="18" charset="0"/>
                <a:cs typeface="Times New Roman" panose="02020603050405020304" pitchFamily="18" charset="0"/>
              </a:rPr>
              <a:t>undertake development to resolve the inconsistencies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33</a:t>
            </a:fld>
            <a:endParaRPr lang="en-US"/>
          </a:p>
        </p:txBody>
      </p:sp>
    </p:spTree>
    <p:extLst>
      <p:ext uri="{BB962C8B-B14F-4D97-AF65-F5344CB8AC3E}">
        <p14:creationId xmlns:p14="http://schemas.microsoft.com/office/powerpoint/2010/main" val="2521155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Disposition of an 800 Series Work Item</a:t>
            </a:r>
          </a:p>
        </p:txBody>
      </p:sp>
      <p:sp>
        <p:nvSpPr>
          <p:cNvPr id="3" name="Content Placeholder 2"/>
          <p:cNvSpPr>
            <a:spLocks noGrp="1"/>
          </p:cNvSpPr>
          <p:nvPr>
            <p:ph idx="1"/>
          </p:nvPr>
        </p:nvSpPr>
        <p:spPr>
          <a:xfrm>
            <a:off x="825987" y="2027664"/>
            <a:ext cx="10672259" cy="5058936"/>
          </a:xfrm>
        </p:spPr>
        <p:txBody>
          <a:bodyPr>
            <a:normAutofit/>
          </a:bodyPr>
          <a:lstStyle/>
          <a:p>
            <a:r>
              <a:rPr lang="en-US" dirty="0"/>
              <a:t>If no action is required:</a:t>
            </a:r>
          </a:p>
          <a:p>
            <a:r>
              <a:rPr lang="en-US" dirty="0"/>
              <a:t>Then </a:t>
            </a:r>
            <a:r>
              <a:rPr lang="en-US" i="1" dirty="0"/>
              <a:t>cancel </a:t>
            </a:r>
            <a:r>
              <a:rPr lang="en-US" dirty="0"/>
              <a:t>the 800 series work item using the reason </a:t>
            </a:r>
            <a:r>
              <a:rPr lang="en-US" i="1" dirty="0"/>
              <a:t>VETSNET </a:t>
            </a:r>
            <a:r>
              <a:rPr lang="en-US" i="1" dirty="0" err="1"/>
              <a:t>Msg</a:t>
            </a:r>
            <a:r>
              <a:rPr lang="en-US" i="1" dirty="0"/>
              <a:t> </a:t>
            </a:r>
            <a:r>
              <a:rPr lang="en-US" i="1" dirty="0" err="1"/>
              <a:t>Rvwd</a:t>
            </a:r>
            <a:r>
              <a:rPr lang="en-US" i="1" dirty="0"/>
              <a:t>, no action necessary</a:t>
            </a:r>
            <a:r>
              <a:rPr lang="en-US" dirty="0"/>
              <a:t>.</a:t>
            </a:r>
          </a:p>
          <a:p>
            <a:endParaRPr lang="en-US" dirty="0"/>
          </a:p>
          <a:p>
            <a:endParaRPr lang="en-US" dirty="0"/>
          </a:p>
          <a:p>
            <a:endParaRPr lang="en-US" dirty="0"/>
          </a:p>
          <a:p>
            <a:endParaRPr lang="en-US" dirty="0"/>
          </a:p>
          <a:p>
            <a:pPr marL="0" indent="0" algn="r">
              <a:buNone/>
            </a:pPr>
            <a:r>
              <a:rPr lang="en-US" dirty="0"/>
              <a:t>M21-1 III.v.10.A.2.a</a:t>
            </a:r>
          </a:p>
        </p:txBody>
      </p:sp>
      <p:sp>
        <p:nvSpPr>
          <p:cNvPr id="4" name="Slide Number Placeholder 3"/>
          <p:cNvSpPr>
            <a:spLocks noGrp="1"/>
          </p:cNvSpPr>
          <p:nvPr>
            <p:ph type="sldNum" sz="quarter" idx="10"/>
          </p:nvPr>
        </p:nvSpPr>
        <p:spPr/>
        <p:txBody>
          <a:bodyPr/>
          <a:lstStyle/>
          <a:p>
            <a:fld id="{7C414AED-89CE-4A48-8B2B-1B3A5C68EA2A}" type="slidenum">
              <a:rPr lang="en-US" smtClean="0"/>
              <a:pPr/>
              <a:t>34</a:t>
            </a:fld>
            <a:endParaRPr lang="en-US"/>
          </a:p>
        </p:txBody>
      </p:sp>
    </p:spTree>
    <p:extLst>
      <p:ext uri="{BB962C8B-B14F-4D97-AF65-F5344CB8AC3E}">
        <p14:creationId xmlns:p14="http://schemas.microsoft.com/office/powerpoint/2010/main" val="1509644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Disposition of an 800 Series Work Item</a:t>
            </a:r>
          </a:p>
        </p:txBody>
      </p:sp>
      <p:sp>
        <p:nvSpPr>
          <p:cNvPr id="3" name="Content Placeholder 2"/>
          <p:cNvSpPr>
            <a:spLocks noGrp="1"/>
          </p:cNvSpPr>
          <p:nvPr>
            <p:ph idx="1"/>
          </p:nvPr>
        </p:nvSpPr>
        <p:spPr/>
        <p:txBody>
          <a:bodyPr/>
          <a:lstStyle/>
          <a:p>
            <a:r>
              <a:rPr lang="en-US" dirty="0"/>
              <a:t>If additional action is required:</a:t>
            </a:r>
          </a:p>
          <a:p>
            <a:r>
              <a:rPr lang="en-US" b="1" i="1" dirty="0"/>
              <a:t>clear</a:t>
            </a:r>
            <a:r>
              <a:rPr lang="en-US" dirty="0"/>
              <a:t> the 800 series work item using the reason </a:t>
            </a:r>
            <a:r>
              <a:rPr lang="en-US" i="1" dirty="0"/>
              <a:t>VETSNET </a:t>
            </a:r>
            <a:r>
              <a:rPr lang="en-US" i="1" dirty="0" err="1"/>
              <a:t>Msg</a:t>
            </a:r>
            <a:r>
              <a:rPr lang="en-US" i="1" dirty="0"/>
              <a:t> </a:t>
            </a:r>
            <a:r>
              <a:rPr lang="en-US" i="1" dirty="0" err="1"/>
              <a:t>Rvwd</a:t>
            </a:r>
            <a:r>
              <a:rPr lang="en-US" i="1" dirty="0"/>
              <a:t>, work under proper EP</a:t>
            </a:r>
            <a:r>
              <a:rPr lang="en-US" dirty="0"/>
              <a:t>, and</a:t>
            </a:r>
          </a:p>
          <a:p>
            <a:r>
              <a:rPr lang="en-US" dirty="0"/>
              <a:t>take the required action under the proper end product (EP) </a:t>
            </a:r>
            <a:r>
              <a:rPr lang="en-US" b="1" i="1" dirty="0"/>
              <a:t>if</a:t>
            </a:r>
            <a:r>
              <a:rPr lang="en-US" dirty="0"/>
              <a:t> an EP is required to take the action.</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35</a:t>
            </a:fld>
            <a:endParaRPr lang="en-US"/>
          </a:p>
        </p:txBody>
      </p:sp>
    </p:spTree>
    <p:extLst>
      <p:ext uri="{BB962C8B-B14F-4D97-AF65-F5344CB8AC3E}">
        <p14:creationId xmlns:p14="http://schemas.microsoft.com/office/powerpoint/2010/main" val="19903196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Disposition of an 800 Series Work Item</a:t>
            </a:r>
          </a:p>
        </p:txBody>
      </p:sp>
      <p:sp>
        <p:nvSpPr>
          <p:cNvPr id="3" name="Content Placeholder 2"/>
          <p:cNvSpPr>
            <a:spLocks noGrp="1"/>
          </p:cNvSpPr>
          <p:nvPr>
            <p:ph idx="1"/>
          </p:nvPr>
        </p:nvSpPr>
        <p:spPr>
          <a:xfrm>
            <a:off x="609603" y="1752601"/>
            <a:ext cx="11048999" cy="5334000"/>
          </a:xfrm>
        </p:spPr>
        <p:txBody>
          <a:bodyPr/>
          <a:lstStyle/>
          <a:p>
            <a:r>
              <a:rPr lang="en-US" dirty="0"/>
              <a:t>Examples of “additional action,” but neither are taken under an EP include:</a:t>
            </a:r>
          </a:p>
          <a:p>
            <a:r>
              <a:rPr lang="en-US" dirty="0"/>
              <a:t>processing a first notice of death (FNOD) using the FNOD command in Share, and</a:t>
            </a:r>
          </a:p>
          <a:p>
            <a:r>
              <a:rPr lang="en-US" dirty="0"/>
              <a:t>reviewing a claims folder to confirm the accuracy of the results of a records-matching program</a:t>
            </a:r>
          </a:p>
        </p:txBody>
      </p:sp>
      <p:sp>
        <p:nvSpPr>
          <p:cNvPr id="4" name="Slide Number Placeholder 3"/>
          <p:cNvSpPr>
            <a:spLocks noGrp="1"/>
          </p:cNvSpPr>
          <p:nvPr>
            <p:ph type="sldNum" sz="quarter" idx="10"/>
          </p:nvPr>
        </p:nvSpPr>
        <p:spPr/>
        <p:txBody>
          <a:bodyPr/>
          <a:lstStyle/>
          <a:p>
            <a:fld id="{7C414AED-89CE-4A48-8B2B-1B3A5C68EA2A}" type="slidenum">
              <a:rPr lang="en-US" smtClean="0"/>
              <a:pPr/>
              <a:t>36</a:t>
            </a:fld>
            <a:endParaRPr lang="en-US"/>
          </a:p>
        </p:txBody>
      </p:sp>
    </p:spTree>
    <p:extLst>
      <p:ext uri="{BB962C8B-B14F-4D97-AF65-F5344CB8AC3E}">
        <p14:creationId xmlns:p14="http://schemas.microsoft.com/office/powerpoint/2010/main" val="16862773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Disposition of an 800 Series Work Item</a:t>
            </a:r>
          </a:p>
        </p:txBody>
      </p:sp>
      <p:sp>
        <p:nvSpPr>
          <p:cNvPr id="3" name="Content Placeholder 2"/>
          <p:cNvSpPr>
            <a:spLocks noGrp="1"/>
          </p:cNvSpPr>
          <p:nvPr>
            <p:ph idx="1"/>
          </p:nvPr>
        </p:nvSpPr>
        <p:spPr/>
        <p:txBody>
          <a:bodyPr/>
          <a:lstStyle/>
          <a:p>
            <a:r>
              <a:rPr lang="en-US" dirty="0"/>
              <a:t>Exceptions:</a:t>
            </a:r>
          </a:p>
          <a:p>
            <a:r>
              <a:rPr lang="en-US" dirty="0"/>
              <a:t>Do not clear an 890WI (SAH/SHA) until final action is taken under the proper EP.</a:t>
            </a:r>
          </a:p>
          <a:p>
            <a:r>
              <a:rPr lang="en-US" dirty="0"/>
              <a:t>System programming prevents users from manually clearing an 850WI.</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37</a:t>
            </a:fld>
            <a:endParaRPr lang="en-US"/>
          </a:p>
        </p:txBody>
      </p:sp>
    </p:spTree>
    <p:extLst>
      <p:ext uri="{BB962C8B-B14F-4D97-AF65-F5344CB8AC3E}">
        <p14:creationId xmlns:p14="http://schemas.microsoft.com/office/powerpoint/2010/main" val="28444274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2" y="0"/>
            <a:ext cx="9726368" cy="1305138"/>
          </a:xfrm>
        </p:spPr>
        <p:txBody>
          <a:bodyPr/>
          <a:lstStyle/>
          <a:p>
            <a:r>
              <a:rPr lang="en-US" dirty="0"/>
              <a:t>Establishing the DOC for an 800 Series WI</a:t>
            </a:r>
          </a:p>
        </p:txBody>
      </p:sp>
      <p:sp>
        <p:nvSpPr>
          <p:cNvPr id="3" name="Content Placeholder 2"/>
          <p:cNvSpPr>
            <a:spLocks noGrp="1"/>
          </p:cNvSpPr>
          <p:nvPr>
            <p:ph idx="1"/>
          </p:nvPr>
        </p:nvSpPr>
        <p:spPr/>
        <p:txBody>
          <a:bodyPr/>
          <a:lstStyle/>
          <a:p>
            <a:r>
              <a:rPr lang="en-US" dirty="0"/>
              <a:t>When action is required, use the date of the 800 series work item as the date of claim for the controlling EP</a:t>
            </a:r>
          </a:p>
          <a:p>
            <a:pPr marL="0" indent="0">
              <a:buNone/>
            </a:pPr>
            <a:endParaRPr lang="en-US" dirty="0"/>
          </a:p>
          <a:p>
            <a:r>
              <a:rPr lang="en-US" b="1" i="1" dirty="0"/>
              <a:t>Important</a:t>
            </a:r>
            <a:r>
              <a:rPr lang="en-US" dirty="0"/>
              <a:t>:  Do</a:t>
            </a:r>
            <a:r>
              <a:rPr lang="en-US" b="1" i="1" dirty="0"/>
              <a:t> </a:t>
            </a:r>
            <a:r>
              <a:rPr lang="en-US" b="1" i="1" u="sng" dirty="0"/>
              <a:t>not</a:t>
            </a:r>
            <a:r>
              <a:rPr lang="en-US" dirty="0"/>
              <a:t> use the date of review as the date of claim for the controlling EP</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38</a:t>
            </a:fld>
            <a:endParaRPr lang="en-US"/>
          </a:p>
        </p:txBody>
      </p:sp>
    </p:spTree>
    <p:extLst>
      <p:ext uri="{BB962C8B-B14F-4D97-AF65-F5344CB8AC3E}">
        <p14:creationId xmlns:p14="http://schemas.microsoft.com/office/powerpoint/2010/main" val="2513457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VA TREATMENT RECORDS / CAPRI</a:t>
            </a:r>
          </a:p>
          <a:p>
            <a:pPr marL="0" indent="0">
              <a:buNone/>
            </a:pPr>
            <a:endParaRPr lang="en-US" dirty="0"/>
          </a:p>
        </p:txBody>
      </p:sp>
    </p:spTree>
    <p:extLst>
      <p:ext uri="{BB962C8B-B14F-4D97-AF65-F5344CB8AC3E}">
        <p14:creationId xmlns:p14="http://schemas.microsoft.com/office/powerpoint/2010/main" val="295923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400" dirty="0"/>
              <a:t>Date of Claim and End Products</a:t>
            </a:r>
          </a:p>
        </p:txBody>
      </p:sp>
      <p:sp>
        <p:nvSpPr>
          <p:cNvPr id="6" name="Content Placeholder 5"/>
          <p:cNvSpPr>
            <a:spLocks noGrp="1"/>
          </p:cNvSpPr>
          <p:nvPr>
            <p:ph idx="1"/>
          </p:nvPr>
        </p:nvSpPr>
        <p:spPr/>
        <p:txBody>
          <a:bodyPr/>
          <a:lstStyle/>
          <a:p>
            <a:r>
              <a:rPr lang="en-US" sz="3600" dirty="0"/>
              <a:t>DOC &amp; EPs</a:t>
            </a:r>
          </a:p>
          <a:p>
            <a:pPr lvl="1"/>
            <a:r>
              <a:rPr lang="en-US" sz="3000" dirty="0">
                <a:latin typeface="Times New Roman" panose="02020603050405020304" pitchFamily="18" charset="0"/>
                <a:cs typeface="Times New Roman" panose="02020603050405020304" pitchFamily="18" charset="0"/>
              </a:rPr>
              <a:t>Data Integrity</a:t>
            </a:r>
          </a:p>
          <a:p>
            <a:pPr lvl="1"/>
            <a:r>
              <a:rPr lang="en-US" sz="3000" dirty="0">
                <a:latin typeface="Times New Roman" panose="02020603050405020304" pitchFamily="18" charset="0"/>
                <a:cs typeface="Times New Roman" panose="02020603050405020304" pitchFamily="18" charset="0"/>
              </a:rPr>
              <a:t>Claims Prioritization/Routing</a:t>
            </a:r>
          </a:p>
          <a:p>
            <a:pPr lvl="1"/>
            <a:r>
              <a:rPr lang="en-US" sz="3000" dirty="0">
                <a:latin typeface="Times New Roman" panose="02020603050405020304" pitchFamily="18" charset="0"/>
                <a:cs typeface="Times New Roman" panose="02020603050405020304" pitchFamily="18" charset="0"/>
              </a:rPr>
              <a:t>Claims Identification</a:t>
            </a:r>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4</a:t>
            </a:fld>
            <a:endParaRPr lang="en-US"/>
          </a:p>
        </p:txBody>
      </p:sp>
    </p:spTree>
    <p:extLst>
      <p:ext uri="{BB962C8B-B14F-4D97-AF65-F5344CB8AC3E}">
        <p14:creationId xmlns:p14="http://schemas.microsoft.com/office/powerpoint/2010/main" val="29021881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VA Treatment Records / CAPRI</a:t>
            </a:r>
          </a:p>
        </p:txBody>
      </p:sp>
      <p:sp>
        <p:nvSpPr>
          <p:cNvPr id="3" name="Content Placeholder 2"/>
          <p:cNvSpPr>
            <a:spLocks noGrp="1"/>
          </p:cNvSpPr>
          <p:nvPr>
            <p:ph idx="1"/>
          </p:nvPr>
        </p:nvSpPr>
        <p:spPr>
          <a:xfrm>
            <a:off x="800872" y="2071452"/>
            <a:ext cx="10672258" cy="4830762"/>
          </a:xfrm>
        </p:spPr>
        <p:txBody>
          <a:bodyPr/>
          <a:lstStyle/>
          <a:p>
            <a:pPr marL="0" indent="0">
              <a:buNone/>
            </a:pPr>
            <a:r>
              <a:rPr lang="en-US" sz="2800" dirty="0"/>
              <a:t>What constitutes VA medical records?</a:t>
            </a:r>
          </a:p>
          <a:p>
            <a:endParaRPr lang="en-US" sz="2800" dirty="0"/>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Inpatient and outpatient treatment received at VHA or by contractor under the Veteran’s Choice Program</a:t>
            </a:r>
          </a:p>
          <a:p>
            <a:pPr marL="914400" lvl="1"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Vet Center Records</a:t>
            </a:r>
          </a:p>
          <a:p>
            <a:pPr marL="0" indent="0">
              <a:buNone/>
            </a:pPr>
            <a:endParaRPr lang="en-US" dirty="0"/>
          </a:p>
          <a:p>
            <a:pPr marL="0" indent="0" algn="r">
              <a:buNone/>
            </a:pPr>
            <a:r>
              <a:rPr lang="en-US" dirty="0"/>
              <a:t>M21-1 III.iii.1.C.2.a</a:t>
            </a:r>
          </a:p>
        </p:txBody>
      </p:sp>
    </p:spTree>
    <p:extLst>
      <p:ext uri="{BB962C8B-B14F-4D97-AF65-F5344CB8AC3E}">
        <p14:creationId xmlns:p14="http://schemas.microsoft.com/office/powerpoint/2010/main" val="2285509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VA Treatment Records / CAPRI</a:t>
            </a:r>
          </a:p>
        </p:txBody>
      </p:sp>
      <p:sp>
        <p:nvSpPr>
          <p:cNvPr id="3" name="Content Placeholder 2"/>
          <p:cNvSpPr>
            <a:spLocks noGrp="1"/>
          </p:cNvSpPr>
          <p:nvPr>
            <p:ph idx="1"/>
          </p:nvPr>
        </p:nvSpPr>
        <p:spPr/>
        <p:txBody>
          <a:bodyPr/>
          <a:lstStyle/>
          <a:p>
            <a:pPr marL="0" indent="0" fontAlgn="auto">
              <a:buNone/>
            </a:pPr>
            <a:r>
              <a:rPr lang="en-US" sz="2800" dirty="0"/>
              <a:t>When </a:t>
            </a:r>
            <a:r>
              <a:rPr lang="en-US" sz="2800" b="1" u="sng" dirty="0"/>
              <a:t>relevant treatment is alleged/indicated</a:t>
            </a:r>
            <a:r>
              <a:rPr lang="en-US" sz="2800" dirty="0"/>
              <a:t> at a VA facility, the RO </a:t>
            </a:r>
            <a:r>
              <a:rPr lang="en-US" sz="2800" b="1" u="sng" dirty="0"/>
              <a:t>must</a:t>
            </a:r>
            <a:r>
              <a:rPr lang="en-US" sz="2800" dirty="0"/>
              <a:t> attempt to obtain these records</a:t>
            </a:r>
          </a:p>
          <a:p>
            <a:pPr fontAlgn="auto"/>
            <a:endParaRPr lang="en-US" dirty="0"/>
          </a:p>
          <a:p>
            <a:pPr marL="0" indent="0" fontAlgn="auto">
              <a:buNone/>
            </a:pPr>
            <a:r>
              <a:rPr lang="en-US" dirty="0"/>
              <a:t>If no records are found in CAPRI or AWIV, the RO must determine:</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Whether the records exist, but are inaccessible, or</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is reasonably certain the records do not exist</a:t>
            </a: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algn="r" fontAlgn="auto">
              <a:buNone/>
            </a:pPr>
            <a:r>
              <a:rPr lang="en-US" sz="2800" dirty="0">
                <a:latin typeface="Times New Roman" panose="02020603050405020304" pitchFamily="18" charset="0"/>
                <a:cs typeface="Times New Roman" panose="02020603050405020304" pitchFamily="18" charset="0"/>
              </a:rPr>
              <a:t>M21-1 III.iii.1.C.2.b</a:t>
            </a:r>
          </a:p>
          <a:p>
            <a:pPr marL="0" indent="0">
              <a:buNone/>
            </a:pPr>
            <a:endParaRPr lang="en-US" dirty="0"/>
          </a:p>
        </p:txBody>
      </p:sp>
    </p:spTree>
    <p:extLst>
      <p:ext uri="{BB962C8B-B14F-4D97-AF65-F5344CB8AC3E}">
        <p14:creationId xmlns:p14="http://schemas.microsoft.com/office/powerpoint/2010/main" val="2388874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Documenting Non-Relevant Records</a:t>
            </a:r>
          </a:p>
        </p:txBody>
      </p:sp>
      <p:sp>
        <p:nvSpPr>
          <p:cNvPr id="3" name="Content Placeholder 2"/>
          <p:cNvSpPr>
            <a:spLocks noGrp="1"/>
          </p:cNvSpPr>
          <p:nvPr>
            <p:ph idx="1"/>
          </p:nvPr>
        </p:nvSpPr>
        <p:spPr>
          <a:xfrm>
            <a:off x="825986" y="2027662"/>
            <a:ext cx="10910406" cy="5118306"/>
          </a:xfrm>
        </p:spPr>
        <p:txBody>
          <a:bodyPr>
            <a:normAutofit/>
          </a:bodyPr>
          <a:lstStyle/>
          <a:p>
            <a:pPr marL="0" indent="0">
              <a:buNone/>
            </a:pPr>
            <a:r>
              <a:rPr lang="en-US" sz="2800" dirty="0"/>
              <a:t>If records are not obtained because they are not relevant, a formal documentation should be completed.</a:t>
            </a:r>
          </a:p>
          <a:p>
            <a:pPr marL="0" indent="0">
              <a:buNone/>
            </a:pPr>
            <a:endParaRPr lang="en-US" sz="2800" dirty="0"/>
          </a:p>
          <a:p>
            <a:pPr fontAlgn="t"/>
            <a:r>
              <a:rPr lang="en-US" sz="2800" dirty="0"/>
              <a:t>Add the following note to VBMS using the note feature:</a:t>
            </a:r>
          </a:p>
          <a:p>
            <a:pPr lvl="1" fontAlgn="t"/>
            <a:r>
              <a:rPr lang="en-US" b="1" i="1" dirty="0">
                <a:latin typeface="Times New Roman" panose="02020603050405020304" pitchFamily="18" charset="0"/>
                <a:cs typeface="Times New Roman" panose="02020603050405020304" pitchFamily="18" charset="0"/>
              </a:rPr>
              <a:t>Records from [name of facility or physician] have not been requested because they are not relevant</a:t>
            </a:r>
            <a:r>
              <a:rPr lang="en-US" dirty="0">
                <a:latin typeface="Times New Roman" panose="02020603050405020304" pitchFamily="18" charset="0"/>
                <a:cs typeface="Times New Roman" panose="02020603050405020304" pitchFamily="18" charset="0"/>
              </a:rPr>
              <a:t>, and</a:t>
            </a:r>
          </a:p>
          <a:p>
            <a:pPr fontAlgn="t"/>
            <a:r>
              <a:rPr lang="en-US" sz="2800" dirty="0"/>
              <a:t>Be sure the note is associated to the corresponding claim</a:t>
            </a:r>
          </a:p>
          <a:p>
            <a:pPr fontAlgn="t"/>
            <a:endParaRPr lang="en-US" dirty="0"/>
          </a:p>
          <a:p>
            <a:pPr marL="0" indent="0" algn="r" fontAlgn="t">
              <a:buNone/>
            </a:pPr>
            <a:r>
              <a:rPr lang="en-US" sz="2800" dirty="0"/>
              <a:t>M21-1 1.I.C.4.f</a:t>
            </a:r>
          </a:p>
        </p:txBody>
      </p:sp>
    </p:spTree>
    <p:extLst>
      <p:ext uri="{BB962C8B-B14F-4D97-AF65-F5344CB8AC3E}">
        <p14:creationId xmlns:p14="http://schemas.microsoft.com/office/powerpoint/2010/main" val="4266600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VA Treatment Records / CAPRI</a:t>
            </a:r>
          </a:p>
        </p:txBody>
      </p:sp>
      <p:sp>
        <p:nvSpPr>
          <p:cNvPr id="3" name="Content Placeholder 2"/>
          <p:cNvSpPr>
            <a:spLocks noGrp="1"/>
          </p:cNvSpPr>
          <p:nvPr>
            <p:ph idx="1"/>
          </p:nvPr>
        </p:nvSpPr>
        <p:spPr>
          <a:xfrm>
            <a:off x="612103" y="1856096"/>
            <a:ext cx="10964611" cy="5002329"/>
          </a:xfrm>
        </p:spPr>
        <p:txBody>
          <a:bodyPr/>
          <a:lstStyle/>
          <a:p>
            <a:pPr marL="0" indent="0" fontAlgn="auto">
              <a:buNone/>
            </a:pPr>
            <a:r>
              <a:rPr lang="en-US" sz="2800" dirty="0"/>
              <a:t>RO can reasonably conclude the VA treatment records </a:t>
            </a:r>
            <a:r>
              <a:rPr lang="en-US" sz="2800" b="1" u="sng" dirty="0"/>
              <a:t>do not exist</a:t>
            </a:r>
            <a:r>
              <a:rPr lang="en-US" sz="2800" dirty="0"/>
              <a:t> when a Veteran indicates treatment at a VA facility:</a:t>
            </a:r>
          </a:p>
          <a:p>
            <a:pPr marL="0" indent="0" fontAlgn="auto">
              <a:buNone/>
            </a:pPr>
            <a:endParaRPr lang="en-US" sz="1200" dirty="0"/>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From a date earlier than his/her enrollment date</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For a specific condition during a timeframe when other electronic records exist and the records cannot be found electronically</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If the attempts for records not electronically accessible in CAPRI are unsuccessful</a:t>
            </a:r>
          </a:p>
          <a:p>
            <a:pPr marL="0" indent="0" algn="r">
              <a:buNone/>
            </a:pPr>
            <a:r>
              <a:rPr lang="en-US" dirty="0"/>
              <a:t>M21-1 III.iii.1.C.2.i</a:t>
            </a:r>
          </a:p>
        </p:txBody>
      </p:sp>
    </p:spTree>
    <p:extLst>
      <p:ext uri="{BB962C8B-B14F-4D97-AF65-F5344CB8AC3E}">
        <p14:creationId xmlns:p14="http://schemas.microsoft.com/office/powerpoint/2010/main" val="21042068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VA Treatment Records / CAPRI</a:t>
            </a:r>
          </a:p>
        </p:txBody>
      </p:sp>
      <p:sp>
        <p:nvSpPr>
          <p:cNvPr id="3" name="Content Placeholder 2"/>
          <p:cNvSpPr>
            <a:spLocks noGrp="1"/>
          </p:cNvSpPr>
          <p:nvPr>
            <p:ph idx="1"/>
          </p:nvPr>
        </p:nvSpPr>
        <p:spPr>
          <a:xfrm>
            <a:off x="652023" y="1856097"/>
            <a:ext cx="10858159" cy="5197067"/>
          </a:xfrm>
        </p:spPr>
        <p:txBody>
          <a:bodyPr/>
          <a:lstStyle/>
          <a:p>
            <a:pPr marL="0" indent="0" fontAlgn="auto">
              <a:buNone/>
            </a:pPr>
            <a:r>
              <a:rPr lang="en-US" sz="2800" dirty="0"/>
              <a:t>When the claimant/Veteran </a:t>
            </a:r>
            <a:r>
              <a:rPr lang="en-US" sz="2800" b="1" u="sng" dirty="0"/>
              <a:t>does not indicate treatment</a:t>
            </a:r>
            <a:r>
              <a:rPr lang="en-US" sz="2800" dirty="0"/>
              <a:t> at a VA facility or provide dates of treatment, the RO </a:t>
            </a:r>
            <a:r>
              <a:rPr lang="en-US" sz="2800" b="1" u="sng" dirty="0"/>
              <a:t>must</a:t>
            </a:r>
            <a:r>
              <a:rPr lang="en-US" sz="2800" dirty="0"/>
              <a:t>:</a:t>
            </a:r>
          </a:p>
          <a:p>
            <a:pPr fontAlgn="auto"/>
            <a:endParaRPr lang="en-US" sz="2800" dirty="0"/>
          </a:p>
          <a:p>
            <a:pPr lvl="1" fontAlgn="auto">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Perform an enterprise search in CAPRI</a:t>
            </a:r>
          </a:p>
          <a:p>
            <a:pPr lvl="1" fontAlgn="auto">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Associate any </a:t>
            </a:r>
            <a:r>
              <a:rPr lang="en-US" sz="2800" b="1" u="sng" dirty="0">
                <a:latin typeface="Times New Roman" panose="02020603050405020304" pitchFamily="18" charset="0"/>
                <a:cs typeface="Times New Roman" panose="02020603050405020304" pitchFamily="18" charset="0"/>
              </a:rPr>
              <a:t>relevant</a:t>
            </a:r>
            <a:r>
              <a:rPr lang="en-US" sz="2800" dirty="0">
                <a:latin typeface="Times New Roman" panose="02020603050405020304" pitchFamily="18" charset="0"/>
                <a:cs typeface="Times New Roman" panose="02020603050405020304" pitchFamily="18" charset="0"/>
              </a:rPr>
              <a:t> treatment records in the Veteran’s </a:t>
            </a:r>
            <a:r>
              <a:rPr lang="en-US" sz="2800" dirty="0" err="1">
                <a:latin typeface="Times New Roman" panose="02020603050405020304" pitchFamily="18" charset="0"/>
                <a:cs typeface="Times New Roman" panose="02020603050405020304" pitchFamily="18" charset="0"/>
              </a:rPr>
              <a:t>eFolder</a:t>
            </a:r>
            <a:endParaRPr lang="en-US" sz="2800" dirty="0">
              <a:latin typeface="Times New Roman" panose="02020603050405020304" pitchFamily="18" charset="0"/>
              <a:cs typeface="Times New Roman" panose="02020603050405020304" pitchFamily="18" charset="0"/>
            </a:endParaRP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algn="r" fontAlgn="auto">
              <a:buNone/>
            </a:pPr>
            <a:r>
              <a:rPr lang="en-US" sz="2800" dirty="0">
                <a:latin typeface="Times New Roman" panose="02020603050405020304" pitchFamily="18" charset="0"/>
                <a:cs typeface="Times New Roman" panose="02020603050405020304" pitchFamily="18" charset="0"/>
              </a:rPr>
              <a:t>M21-1 III.iii.1.C.2.g</a:t>
            </a:r>
          </a:p>
          <a:p>
            <a:pPr marL="0" indent="0">
              <a:buNone/>
            </a:pPr>
            <a:endParaRPr lang="en-US" dirty="0"/>
          </a:p>
        </p:txBody>
      </p:sp>
    </p:spTree>
    <p:extLst>
      <p:ext uri="{BB962C8B-B14F-4D97-AF65-F5344CB8AC3E}">
        <p14:creationId xmlns:p14="http://schemas.microsoft.com/office/powerpoint/2010/main" val="11258690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Obtaining VA Medical Records</a:t>
            </a:r>
          </a:p>
        </p:txBody>
      </p:sp>
      <p:sp>
        <p:nvSpPr>
          <p:cNvPr id="3" name="Content Placeholder 2"/>
          <p:cNvSpPr>
            <a:spLocks noGrp="1"/>
          </p:cNvSpPr>
          <p:nvPr>
            <p:ph idx="1"/>
          </p:nvPr>
        </p:nvSpPr>
        <p:spPr>
          <a:xfrm>
            <a:off x="545571" y="1917967"/>
            <a:ext cx="10952675" cy="5274405"/>
          </a:xfrm>
        </p:spPr>
        <p:txBody>
          <a:bodyPr>
            <a:normAutofit/>
          </a:bodyPr>
          <a:lstStyle/>
          <a:p>
            <a:pPr fontAlgn="t"/>
            <a:r>
              <a:rPr lang="en-US" dirty="0"/>
              <a:t>IF: a Veteran has received treatment at a VAMC and/or outpatient clinic, and a summary of that treatment is relevant to a pending claim</a:t>
            </a:r>
          </a:p>
          <a:p>
            <a:pPr fontAlgn="t"/>
            <a:endParaRPr lang="en-US" dirty="0"/>
          </a:p>
          <a:p>
            <a:pPr fontAlgn="t"/>
            <a:r>
              <a:rPr lang="en-US" dirty="0"/>
              <a:t>THEN: request/retrieve a summary of treatment through CAPRI dating one year prior to the date of claim (DOC) and/or any other dates indicated by the claimant as relevant to the claim.</a:t>
            </a:r>
          </a:p>
          <a:p>
            <a:pPr fontAlgn="t"/>
            <a:endParaRPr lang="en-US" dirty="0"/>
          </a:p>
          <a:p>
            <a:pPr fontAlgn="t"/>
            <a:endParaRPr lang="en-US" dirty="0"/>
          </a:p>
          <a:p>
            <a:pPr marL="0" indent="0" algn="r" fontAlgn="t">
              <a:buNone/>
            </a:pPr>
            <a:r>
              <a:rPr lang="en-US" dirty="0"/>
              <a:t>M21-1 III.iii.1.C.2.d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45</a:t>
            </a:fld>
            <a:endParaRPr lang="en-US"/>
          </a:p>
        </p:txBody>
      </p:sp>
    </p:spTree>
    <p:extLst>
      <p:ext uri="{BB962C8B-B14F-4D97-AF65-F5344CB8AC3E}">
        <p14:creationId xmlns:p14="http://schemas.microsoft.com/office/powerpoint/2010/main" val="653652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VA Treatment Records / CAPRI</a:t>
            </a:r>
          </a:p>
        </p:txBody>
      </p:sp>
      <p:sp>
        <p:nvSpPr>
          <p:cNvPr id="3" name="Content Placeholder 2"/>
          <p:cNvSpPr>
            <a:spLocks noGrp="1"/>
          </p:cNvSpPr>
          <p:nvPr>
            <p:ph idx="1"/>
          </p:nvPr>
        </p:nvSpPr>
        <p:spPr/>
        <p:txBody>
          <a:bodyPr>
            <a:normAutofit/>
          </a:bodyPr>
          <a:lstStyle/>
          <a:p>
            <a:pPr marL="0" indent="0" fontAlgn="auto">
              <a:buNone/>
            </a:pPr>
            <a:r>
              <a:rPr lang="en-US" sz="2800" dirty="0"/>
              <a:t>Relevant medical evidence obtained electronically through CAPRI must be added to the </a:t>
            </a:r>
            <a:r>
              <a:rPr lang="en-US" sz="2800" dirty="0" err="1"/>
              <a:t>eFolder</a:t>
            </a:r>
            <a:r>
              <a:rPr lang="en-US" sz="2800" dirty="0"/>
              <a:t> as a single collection by using the CAPRI Report Builder </a:t>
            </a:r>
          </a:p>
          <a:p>
            <a:pPr marL="0" indent="0" fontAlgn="auto">
              <a:buNone/>
            </a:pPr>
            <a:endParaRPr lang="en-US" dirty="0"/>
          </a:p>
          <a:p>
            <a:pPr marL="0" indent="0" fontAlgn="auto">
              <a:buNone/>
            </a:pPr>
            <a:endParaRPr lang="en-US" sz="2800" dirty="0"/>
          </a:p>
          <a:p>
            <a:pPr marL="0" indent="0" fontAlgn="auto">
              <a:buNone/>
            </a:pPr>
            <a:endParaRPr lang="en-US" dirty="0"/>
          </a:p>
          <a:p>
            <a:pPr marL="0" indent="0" fontAlgn="auto">
              <a:buNone/>
            </a:pPr>
            <a:endParaRPr lang="en-US" sz="2800" dirty="0"/>
          </a:p>
          <a:p>
            <a:pPr marL="0" indent="0" algn="r" fontAlgn="auto">
              <a:buNone/>
            </a:pPr>
            <a:r>
              <a:rPr lang="en-US" dirty="0"/>
              <a:t>M21-1 III.iii.1.C.2.h</a:t>
            </a:r>
            <a:endParaRPr lang="en-US" sz="2800" dirty="0"/>
          </a:p>
          <a:p>
            <a:pPr marL="0" indent="0">
              <a:buNone/>
            </a:pPr>
            <a:endParaRPr lang="en-US" dirty="0"/>
          </a:p>
        </p:txBody>
      </p:sp>
    </p:spTree>
    <p:extLst>
      <p:ext uri="{BB962C8B-B14F-4D97-AF65-F5344CB8AC3E}">
        <p14:creationId xmlns:p14="http://schemas.microsoft.com/office/powerpoint/2010/main" val="17124464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080260" y="273677"/>
            <a:ext cx="9806940" cy="863600"/>
          </a:xfrm>
        </p:spPr>
        <p:txBody>
          <a:bodyPr/>
          <a:lstStyle/>
          <a:p>
            <a:pPr algn="ctr" eaLnBrk="1" hangingPunct="1">
              <a:defRPr/>
            </a:pPr>
            <a:r>
              <a:rPr lang="en-US" altLang="en-US" sz="3400" b="0" cap="none" dirty="0"/>
              <a:t>Certifying VAMC and VR&amp;E Records are Unavailable</a:t>
            </a:r>
          </a:p>
        </p:txBody>
      </p:sp>
      <p:sp>
        <p:nvSpPr>
          <p:cNvPr id="6146" name="Rectangle 2"/>
          <p:cNvSpPr>
            <a:spLocks noGrp="1"/>
          </p:cNvSpPr>
          <p:nvPr>
            <p:ph type="body" idx="1"/>
          </p:nvPr>
        </p:nvSpPr>
        <p:spPr>
          <a:xfrm>
            <a:off x="594361" y="1751529"/>
            <a:ext cx="11071001" cy="5243633"/>
          </a:xfrm>
        </p:spPr>
        <p:txBody>
          <a:bodyPr anchor="t">
            <a:normAutofit fontScale="92500" lnSpcReduction="20000"/>
          </a:bodyPr>
          <a:lstStyle/>
          <a:p>
            <a:pPr marL="457200" indent="-457200">
              <a:lnSpc>
                <a:spcPct val="90000"/>
              </a:lnSpc>
              <a:buFont typeface="Wingdings" panose="05000000000000000000" pitchFamily="2" charset="2"/>
              <a:buChar char="Ø"/>
              <a:defRPr/>
            </a:pPr>
            <a:endParaRPr lang="en-US" sz="3300" dirty="0"/>
          </a:p>
          <a:p>
            <a:pPr marL="457200" indent="-457200">
              <a:lnSpc>
                <a:spcPct val="120000"/>
              </a:lnSpc>
              <a:buFont typeface="Wingdings" panose="05000000000000000000" pitchFamily="2" charset="2"/>
              <a:buChar char="Ø"/>
              <a:defRPr/>
            </a:pPr>
            <a:r>
              <a:rPr lang="en-US" sz="3300" dirty="0"/>
              <a:t>Under </a:t>
            </a:r>
            <a:r>
              <a:rPr lang="en-US" sz="3300" dirty="0">
                <a:hlinkClick r:id="rId3"/>
              </a:rPr>
              <a:t>38 CFR 3.159(e)</a:t>
            </a:r>
            <a:r>
              <a:rPr lang="en-US" sz="3300" dirty="0"/>
              <a:t>, ROs are required to notify the claimant when they conclude VA medical or VR&amp;E records do not exist or further efforts to obtain them would be futile.</a:t>
            </a:r>
          </a:p>
          <a:p>
            <a:pPr marL="457200" indent="-457200">
              <a:lnSpc>
                <a:spcPct val="120000"/>
              </a:lnSpc>
              <a:buFont typeface="Wingdings" panose="05000000000000000000" pitchFamily="2" charset="2"/>
              <a:buChar char="Ø"/>
              <a:defRPr/>
            </a:pPr>
            <a:endParaRPr lang="en-US" sz="3300" dirty="0"/>
          </a:p>
          <a:p>
            <a:pPr marL="457200" indent="-457200">
              <a:lnSpc>
                <a:spcPct val="120000"/>
              </a:lnSpc>
              <a:buFont typeface="Wingdings" panose="05000000000000000000" pitchFamily="2" charset="2"/>
              <a:buChar char="Ø"/>
              <a:defRPr/>
            </a:pPr>
            <a:r>
              <a:rPr lang="en-US" sz="3300" b="1" i="1" dirty="0"/>
              <a:t>Important</a:t>
            </a:r>
            <a:r>
              <a:rPr lang="en-US" sz="3300" dirty="0"/>
              <a:t>:  Use the same level of specificity provided by the claimant, when documenting records that are unavailable, as indicated in </a:t>
            </a:r>
            <a:r>
              <a:rPr lang="en-US" sz="3300" dirty="0">
                <a:solidFill>
                  <a:schemeClr val="accent2">
                    <a:lumMod val="50000"/>
                  </a:schemeClr>
                </a:solidFill>
                <a:hlinkClick r:id="rId4"/>
              </a:rPr>
              <a:t>M21-1, Part III, Subpart iii, 1.C.2.i</a:t>
            </a:r>
            <a:r>
              <a:rPr lang="en-US" sz="3300" dirty="0">
                <a:solidFill>
                  <a:schemeClr val="accent2">
                    <a:lumMod val="50000"/>
                  </a:schemeClr>
                </a:solidFill>
              </a:rPr>
              <a:t>.</a:t>
            </a:r>
          </a:p>
          <a:p>
            <a:pPr>
              <a:lnSpc>
                <a:spcPct val="90000"/>
              </a:lnSpc>
              <a:defRPr/>
            </a:pPr>
            <a:endParaRPr lang="en-US" altLang="en-US" sz="2800" dirty="0"/>
          </a:p>
          <a:p>
            <a:pPr>
              <a:lnSpc>
                <a:spcPct val="90000"/>
              </a:lnSpc>
              <a:defRPr/>
            </a:pPr>
            <a:endParaRPr lang="en-US" altLang="en-US" sz="2800" dirty="0"/>
          </a:p>
          <a:p>
            <a:pPr>
              <a:lnSpc>
                <a:spcPct val="90000"/>
              </a:lnSpc>
              <a:defRPr/>
            </a:pPr>
            <a:r>
              <a:rPr lang="en-US" altLang="en-US" sz="2800" dirty="0"/>
              <a:t>									M21-1 III.iii.1.C.2.l</a:t>
            </a: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47</a:t>
            </a:fld>
            <a:endParaRPr lang="en-US" dirty="0"/>
          </a:p>
        </p:txBody>
      </p:sp>
    </p:spTree>
    <p:extLst>
      <p:ext uri="{BB962C8B-B14F-4D97-AF65-F5344CB8AC3E}">
        <p14:creationId xmlns:p14="http://schemas.microsoft.com/office/powerpoint/2010/main" val="134352927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080260" y="259080"/>
            <a:ext cx="9806940" cy="863600"/>
          </a:xfrm>
        </p:spPr>
        <p:txBody>
          <a:bodyPr/>
          <a:lstStyle/>
          <a:p>
            <a:pPr algn="ctr" eaLnBrk="1" hangingPunct="1">
              <a:defRPr/>
            </a:pPr>
            <a:r>
              <a:rPr lang="en-US" altLang="en-US" sz="3600" b="0" cap="none" dirty="0"/>
              <a:t>Tracked Items</a:t>
            </a:r>
          </a:p>
        </p:txBody>
      </p:sp>
      <p:sp>
        <p:nvSpPr>
          <p:cNvPr id="6146" name="Rectangle 2"/>
          <p:cNvSpPr>
            <a:spLocks noGrp="1"/>
          </p:cNvSpPr>
          <p:nvPr>
            <p:ph type="body" idx="1"/>
          </p:nvPr>
        </p:nvSpPr>
        <p:spPr>
          <a:xfrm>
            <a:off x="594361" y="1727200"/>
            <a:ext cx="11071001" cy="5267960"/>
          </a:xfrm>
        </p:spPr>
        <p:txBody>
          <a:bodyPr anchor="t"/>
          <a:lstStyle/>
          <a:p>
            <a:pPr>
              <a:lnSpc>
                <a:spcPct val="90000"/>
              </a:lnSpc>
              <a:defRPr/>
            </a:pPr>
            <a:endParaRPr lang="en-US" sz="2800" dirty="0"/>
          </a:p>
          <a:p>
            <a:pPr marL="457200" indent="-457200">
              <a:lnSpc>
                <a:spcPct val="90000"/>
              </a:lnSpc>
              <a:buFont typeface="Wingdings" panose="05000000000000000000" pitchFamily="2" charset="2"/>
              <a:buChar char="Ø"/>
              <a:defRPr/>
            </a:pPr>
            <a:r>
              <a:rPr lang="en-US" sz="2800" dirty="0"/>
              <a:t>Close out the tracked item, if relevant, using the date the RO determined the records do not exist or are irretrievable as the close-out date.</a:t>
            </a:r>
          </a:p>
          <a:p>
            <a:pPr marL="457200" indent="-457200">
              <a:lnSpc>
                <a:spcPct val="90000"/>
              </a:lnSpc>
              <a:buFont typeface="Wingdings" panose="05000000000000000000" pitchFamily="2" charset="2"/>
              <a:buChar char="Ø"/>
              <a:defRPr/>
            </a:pPr>
            <a:endParaRPr lang="en-US" altLang="en-US" sz="2800" dirty="0"/>
          </a:p>
          <a:p>
            <a:pPr marL="457200" indent="-457200">
              <a:lnSpc>
                <a:spcPct val="90000"/>
              </a:lnSpc>
              <a:buFont typeface="Wingdings" panose="05000000000000000000" pitchFamily="2" charset="2"/>
              <a:buChar char="Ø"/>
              <a:defRPr/>
            </a:pPr>
            <a:endParaRPr lang="en-US" altLang="en-US" sz="2800" dirty="0"/>
          </a:p>
          <a:p>
            <a:pPr marL="457200" indent="-457200">
              <a:lnSpc>
                <a:spcPct val="90000"/>
              </a:lnSpc>
              <a:buFont typeface="Wingdings" panose="05000000000000000000" pitchFamily="2" charset="2"/>
              <a:buChar char="Ø"/>
              <a:defRPr/>
            </a:pPr>
            <a:endParaRPr lang="en-US" altLang="en-US" sz="2800" dirty="0"/>
          </a:p>
          <a:p>
            <a:pPr marL="457200" indent="-457200">
              <a:lnSpc>
                <a:spcPct val="90000"/>
              </a:lnSpc>
              <a:buFont typeface="Wingdings" panose="05000000000000000000" pitchFamily="2" charset="2"/>
              <a:buChar char="Ø"/>
              <a:defRPr/>
            </a:pPr>
            <a:endParaRPr lang="en-US" altLang="en-US" sz="2800" dirty="0"/>
          </a:p>
          <a:p>
            <a:pPr marL="457200" indent="-457200">
              <a:lnSpc>
                <a:spcPct val="90000"/>
              </a:lnSpc>
              <a:buFont typeface="Wingdings" panose="05000000000000000000" pitchFamily="2" charset="2"/>
              <a:buChar char="Ø"/>
              <a:defRPr/>
            </a:pPr>
            <a:endParaRPr lang="en-US" altLang="en-US" sz="2800" dirty="0"/>
          </a:p>
          <a:p>
            <a:pPr marL="457200" indent="-457200">
              <a:lnSpc>
                <a:spcPct val="90000"/>
              </a:lnSpc>
              <a:buFont typeface="Wingdings" panose="05000000000000000000" pitchFamily="2" charset="2"/>
              <a:buChar char="Ø"/>
              <a:defRPr/>
            </a:pPr>
            <a:endParaRPr lang="en-US" altLang="en-US" sz="2800" dirty="0"/>
          </a:p>
          <a:p>
            <a:pPr>
              <a:lnSpc>
                <a:spcPct val="90000"/>
              </a:lnSpc>
              <a:defRPr/>
            </a:pPr>
            <a:r>
              <a:rPr lang="en-US" altLang="en-US" sz="2800" dirty="0"/>
              <a:t>									M21-1 III.iii.1.C.2.l</a:t>
            </a: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48</a:t>
            </a:fld>
            <a:endParaRPr lang="en-US" dirty="0"/>
          </a:p>
        </p:txBody>
      </p:sp>
    </p:spTree>
    <p:extLst>
      <p:ext uri="{BB962C8B-B14F-4D97-AF65-F5344CB8AC3E}">
        <p14:creationId xmlns:p14="http://schemas.microsoft.com/office/powerpoint/2010/main" val="299599399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080260" y="259080"/>
            <a:ext cx="9806940" cy="863600"/>
          </a:xfrm>
        </p:spPr>
        <p:txBody>
          <a:bodyPr/>
          <a:lstStyle/>
          <a:p>
            <a:pPr algn="ctr" eaLnBrk="1" hangingPunct="1">
              <a:defRPr/>
            </a:pPr>
            <a:r>
              <a:rPr lang="en-US" altLang="en-US" sz="3600" b="0" cap="none" dirty="0"/>
              <a:t>Preparing the VA Form 27-0820</a:t>
            </a:r>
          </a:p>
        </p:txBody>
      </p:sp>
      <p:sp>
        <p:nvSpPr>
          <p:cNvPr id="6146" name="Rectangle 2"/>
          <p:cNvSpPr>
            <a:spLocks noGrp="1"/>
          </p:cNvSpPr>
          <p:nvPr>
            <p:ph type="body" idx="1"/>
          </p:nvPr>
        </p:nvSpPr>
        <p:spPr>
          <a:xfrm>
            <a:off x="594361" y="1727200"/>
            <a:ext cx="11071001" cy="5267960"/>
          </a:xfrm>
        </p:spPr>
        <p:txBody>
          <a:bodyPr anchor="t">
            <a:normAutofit/>
          </a:bodyPr>
          <a:lstStyle/>
          <a:p>
            <a:pPr marL="342900" indent="-342900">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a statement by the Veterans Service Representatives (VSR) certifying that relevant [</a:t>
            </a:r>
            <a:r>
              <a:rPr lang="en-US" sz="2600" b="1" dirty="0">
                <a:latin typeface="Times New Roman" panose="02020603050405020304" pitchFamily="18" charset="0"/>
                <a:cs typeface="Times New Roman" panose="02020603050405020304" pitchFamily="18" charset="0"/>
              </a:rPr>
              <a:t>medical/VR&amp;E</a:t>
            </a:r>
            <a:r>
              <a:rPr lang="en-US" sz="2600" dirty="0">
                <a:latin typeface="Times New Roman" panose="02020603050405020304" pitchFamily="18" charset="0"/>
                <a:cs typeface="Times New Roman" panose="02020603050405020304" pitchFamily="18" charset="0"/>
              </a:rPr>
              <a:t>] records are unavailable</a:t>
            </a:r>
          </a:p>
          <a:p>
            <a:pPr marL="342900" indent="-342900">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a list identifying the</a:t>
            </a:r>
          </a:p>
          <a:p>
            <a:pPr marL="1371600" lvl="2" indent="-4572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VAMC/VR&amp;E office(s)</a:t>
            </a:r>
          </a:p>
          <a:p>
            <a:pPr marL="1371600" lvl="2" indent="-4572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disability(</a:t>
            </a:r>
            <a:r>
              <a:rPr lang="en-US" sz="2400" dirty="0" err="1">
                <a:latin typeface="Times New Roman" panose="02020603050405020304" pitchFamily="18" charset="0"/>
                <a:cs typeface="Times New Roman" panose="02020603050405020304" pitchFamily="18" charset="0"/>
              </a:rPr>
              <a:t>ies</a:t>
            </a:r>
            <a:r>
              <a:rPr lang="en-US" sz="2400" dirty="0">
                <a:latin typeface="Times New Roman" panose="02020603050405020304" pitchFamily="18" charset="0"/>
                <a:cs typeface="Times New Roman" panose="02020603050405020304" pitchFamily="18" charset="0"/>
              </a:rPr>
              <a:t>) and/or reason for treatment/counseling, and</a:t>
            </a:r>
          </a:p>
          <a:p>
            <a:pPr marL="1371600" lvl="2" indent="-4572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date range of the unavailable records</a:t>
            </a:r>
          </a:p>
          <a:p>
            <a:pPr marL="342900" indent="-342900">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the VSR’s name and title, and</a:t>
            </a:r>
          </a:p>
          <a:p>
            <a:pPr marL="342900" indent="-342900">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the date the VSR completed the form.</a:t>
            </a:r>
          </a:p>
          <a:p>
            <a:pPr marL="342900" indent="-342900">
              <a:buFont typeface="Wingdings" panose="05000000000000000000" pitchFamily="2" charset="2"/>
              <a:buChar char="Ø"/>
            </a:pPr>
            <a:r>
              <a:rPr lang="en-US" sz="2400" dirty="0"/>
              <a:t>Place the </a:t>
            </a:r>
            <a:r>
              <a:rPr lang="en-US" sz="2400" i="1" dirty="0">
                <a:hlinkClick r:id="rId3"/>
              </a:rPr>
              <a:t>VA Form 27-0820</a:t>
            </a:r>
            <a:r>
              <a:rPr lang="en-US" sz="2400" dirty="0"/>
              <a:t> in the claims folder or upload it into the claimant’s </a:t>
            </a:r>
            <a:r>
              <a:rPr lang="en-US" sz="2400" dirty="0" err="1"/>
              <a:t>eFolder</a:t>
            </a:r>
            <a:r>
              <a:rPr lang="en-US" sz="2400" dirty="0"/>
              <a:t>.</a:t>
            </a:r>
          </a:p>
          <a:p>
            <a:r>
              <a:rPr lang="en-US" altLang="en-US" sz="2400" dirty="0"/>
              <a:t>									M21-1 III.iii.1.C.2.l</a:t>
            </a:r>
            <a:endParaRPr lang="en-US" sz="2400" dirty="0"/>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49</a:t>
            </a:fld>
            <a:endParaRPr lang="en-US" dirty="0"/>
          </a:p>
        </p:txBody>
      </p:sp>
    </p:spTree>
    <p:extLst>
      <p:ext uri="{BB962C8B-B14F-4D97-AF65-F5344CB8AC3E}">
        <p14:creationId xmlns:p14="http://schemas.microsoft.com/office/powerpoint/2010/main" val="280155888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3" y="0"/>
            <a:ext cx="9802571" cy="1305138"/>
          </a:xfrm>
        </p:spPr>
        <p:txBody>
          <a:bodyPr/>
          <a:lstStyle/>
          <a:p>
            <a:r>
              <a:rPr lang="en-US" sz="4200" dirty="0"/>
              <a:t>Payees’ Addresses (Including Direct Deposit)</a:t>
            </a:r>
          </a:p>
        </p:txBody>
      </p:sp>
      <p:sp>
        <p:nvSpPr>
          <p:cNvPr id="3" name="Content Placeholder 2"/>
          <p:cNvSpPr>
            <a:spLocks noGrp="1"/>
          </p:cNvSpPr>
          <p:nvPr>
            <p:ph idx="1"/>
          </p:nvPr>
        </p:nvSpPr>
        <p:spPr/>
        <p:txBody>
          <a:bodyPr>
            <a:normAutofit/>
          </a:bodyPr>
          <a:lstStyle/>
          <a:p>
            <a:r>
              <a:rPr lang="en-US" sz="3600" dirty="0"/>
              <a:t>Payees’ address (including direct deposit)</a:t>
            </a:r>
          </a:p>
          <a:p>
            <a:pPr lvl="1"/>
            <a:r>
              <a:rPr lang="en-US" sz="2800" dirty="0">
                <a:latin typeface="Times New Roman" panose="02020603050405020304" pitchFamily="18" charset="0"/>
                <a:cs typeface="Times New Roman" panose="02020603050405020304" pitchFamily="18" charset="0"/>
              </a:rPr>
              <a:t>Privacy violations</a:t>
            </a:r>
          </a:p>
          <a:p>
            <a:pPr lvl="1"/>
            <a:r>
              <a:rPr lang="en-US" sz="2800" dirty="0">
                <a:latin typeface="Times New Roman" panose="02020603050405020304" pitchFamily="18" charset="0"/>
                <a:cs typeface="Times New Roman" panose="02020603050405020304" pitchFamily="18" charset="0"/>
              </a:rPr>
              <a:t>Payments not received</a:t>
            </a:r>
          </a:p>
          <a:p>
            <a:pPr lvl="1"/>
            <a:r>
              <a:rPr lang="en-US" sz="2800" dirty="0">
                <a:latin typeface="Times New Roman" panose="02020603050405020304" pitchFamily="18" charset="0"/>
                <a:cs typeface="Times New Roman" panose="02020603050405020304" pitchFamily="18" charset="0"/>
              </a:rPr>
              <a:t>Unnecessary delays to the claims process</a:t>
            </a:r>
          </a:p>
          <a:p>
            <a:pPr lvl="2"/>
            <a:r>
              <a:rPr lang="en-US" sz="2400" dirty="0">
                <a:latin typeface="Times New Roman" panose="02020603050405020304" pitchFamily="18" charset="0"/>
                <a:cs typeface="Times New Roman" panose="02020603050405020304" pitchFamily="18" charset="0"/>
              </a:rPr>
              <a:t>Exams ordered to incorrect facility</a:t>
            </a:r>
          </a:p>
          <a:p>
            <a:pPr lvl="2"/>
            <a:r>
              <a:rPr lang="en-US" sz="2400" dirty="0">
                <a:latin typeface="Times New Roman" panose="02020603050405020304" pitchFamily="18" charset="0"/>
                <a:cs typeface="Times New Roman" panose="02020603050405020304" pitchFamily="18" charset="0"/>
              </a:rPr>
              <a:t>Evidence requests undeliverable/not received</a:t>
            </a:r>
          </a:p>
          <a:p>
            <a:pPr lvl="2"/>
            <a:r>
              <a:rPr lang="en-US" sz="2400" dirty="0">
                <a:latin typeface="Times New Roman" panose="02020603050405020304" pitchFamily="18" charset="0"/>
                <a:cs typeface="Times New Roman" panose="02020603050405020304" pitchFamily="18" charset="0"/>
              </a:rPr>
              <a:t>Due process letters undeliverable/not received</a:t>
            </a:r>
          </a:p>
          <a:p>
            <a:pPr lvl="1"/>
            <a:r>
              <a:rPr lang="en-US" sz="2800" dirty="0">
                <a:latin typeface="Times New Roman" panose="02020603050405020304" pitchFamily="18" charset="0"/>
                <a:cs typeface="Times New Roman" panose="02020603050405020304" pitchFamily="18" charset="0"/>
              </a:rPr>
              <a:t>Notification issues</a:t>
            </a:r>
          </a:p>
          <a:p>
            <a:pPr lvl="2"/>
            <a:r>
              <a:rPr lang="en-US" sz="2400" dirty="0">
                <a:latin typeface="Times New Roman" panose="02020603050405020304" pitchFamily="18" charset="0"/>
                <a:cs typeface="Times New Roman" panose="02020603050405020304" pitchFamily="18" charset="0"/>
              </a:rPr>
              <a:t>Notification letters not received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5</a:t>
            </a:fld>
            <a:endParaRPr lang="en-US"/>
          </a:p>
        </p:txBody>
      </p:sp>
    </p:spTree>
    <p:extLst>
      <p:ext uri="{BB962C8B-B14F-4D97-AF65-F5344CB8AC3E}">
        <p14:creationId xmlns:p14="http://schemas.microsoft.com/office/powerpoint/2010/main" val="2884537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080260" y="259080"/>
            <a:ext cx="9806940" cy="863600"/>
          </a:xfrm>
        </p:spPr>
        <p:txBody>
          <a:bodyPr/>
          <a:lstStyle/>
          <a:p>
            <a:pPr algn="ctr" eaLnBrk="1" hangingPunct="1">
              <a:defRPr/>
            </a:pPr>
            <a:r>
              <a:rPr lang="en-US" altLang="en-US" sz="3600" b="0" cap="none" dirty="0"/>
              <a:t>Rating Decision Requirements</a:t>
            </a:r>
          </a:p>
        </p:txBody>
      </p:sp>
      <p:sp>
        <p:nvSpPr>
          <p:cNvPr id="6146" name="Rectangle 2"/>
          <p:cNvSpPr>
            <a:spLocks noGrp="1"/>
          </p:cNvSpPr>
          <p:nvPr>
            <p:ph type="body" idx="1"/>
          </p:nvPr>
        </p:nvSpPr>
        <p:spPr>
          <a:xfrm>
            <a:off x="594361" y="1727200"/>
            <a:ext cx="11071001" cy="5267960"/>
          </a:xfrm>
        </p:spPr>
        <p:txBody>
          <a:bodyPr anchor="t"/>
          <a:lstStyle/>
          <a:p>
            <a:pPr marL="457200" indent="-457200">
              <a:buFont typeface="Wingdings" panose="05000000000000000000" pitchFamily="2" charset="2"/>
              <a:buChar char="Ø"/>
            </a:pPr>
            <a:r>
              <a:rPr lang="en-US" sz="2800" dirty="0"/>
              <a:t>The decision maker must free text the following into the evidence section of the rating decision:</a:t>
            </a:r>
          </a:p>
          <a:p>
            <a:pPr marL="457200" indent="-457200">
              <a:buFont typeface="Wingdings" panose="05000000000000000000" pitchFamily="2" charset="2"/>
              <a:buChar char="Ø"/>
            </a:pPr>
            <a:endParaRPr lang="en-US" sz="2800" i="1" dirty="0"/>
          </a:p>
          <a:p>
            <a:pPr marL="457200" indent="-457200">
              <a:buFont typeface="Wingdings" panose="05000000000000000000" pitchFamily="2" charset="2"/>
              <a:buChar char="Ø"/>
            </a:pPr>
            <a:r>
              <a:rPr lang="en-US" sz="2800" i="1" dirty="0"/>
              <a:t>We have been unable to obtain records from</a:t>
            </a:r>
            <a:r>
              <a:rPr lang="en-US" sz="2800" dirty="0"/>
              <a:t> [</a:t>
            </a:r>
            <a:r>
              <a:rPr lang="en-US" sz="2800" b="1" dirty="0"/>
              <a:t>insert name of VAMC/VR&amp;E office</a:t>
            </a:r>
            <a:r>
              <a:rPr lang="en-US" sz="2800" dirty="0"/>
              <a:t>] </a:t>
            </a:r>
            <a:r>
              <a:rPr lang="en-US" sz="2800" i="1" dirty="0"/>
              <a:t>for the period</a:t>
            </a:r>
            <a:r>
              <a:rPr lang="en-US" sz="2800" dirty="0"/>
              <a:t> [</a:t>
            </a:r>
            <a:r>
              <a:rPr lang="en-US" sz="2800" b="1" dirty="0"/>
              <a:t>insert date range of treatment/counseling</a:t>
            </a:r>
            <a:r>
              <a:rPr lang="en-US" sz="2800" dirty="0"/>
              <a:t>]. </a:t>
            </a:r>
            <a:r>
              <a:rPr lang="en-US" sz="2800" i="1" dirty="0"/>
              <a:t>We have determined that these records do not exist. We will now make a decision based on the evidence of record.</a:t>
            </a:r>
          </a:p>
          <a:p>
            <a:pPr marL="457200" indent="-457200">
              <a:buFont typeface="Wingdings" panose="05000000000000000000" pitchFamily="2" charset="2"/>
              <a:buChar char="Ø"/>
            </a:pPr>
            <a:endParaRPr lang="en-US" sz="2800" i="1" dirty="0"/>
          </a:p>
          <a:p>
            <a:r>
              <a:rPr lang="en-US" sz="2800" dirty="0"/>
              <a:t>									M21-1 III.iii.1.C.2.l</a:t>
            </a:r>
          </a:p>
          <a:p>
            <a:pPr eaLnBrk="1" hangingPunct="1">
              <a:lnSpc>
                <a:spcPct val="90000"/>
              </a:lnSpc>
              <a:buClr>
                <a:schemeClr val="accent6">
                  <a:lumMod val="75000"/>
                </a:schemeClr>
              </a:buClr>
              <a:defRPr/>
            </a:pPr>
            <a:endParaRPr lang="en-US" altLang="en-US" sz="2500" dirty="0"/>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50</a:t>
            </a:fld>
            <a:endParaRPr lang="en-US" dirty="0"/>
          </a:p>
        </p:txBody>
      </p:sp>
    </p:spTree>
    <p:extLst>
      <p:ext uri="{BB962C8B-B14F-4D97-AF65-F5344CB8AC3E}">
        <p14:creationId xmlns:p14="http://schemas.microsoft.com/office/powerpoint/2010/main" val="265389869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080260" y="259080"/>
            <a:ext cx="9806940" cy="863600"/>
          </a:xfrm>
        </p:spPr>
        <p:txBody>
          <a:bodyPr/>
          <a:lstStyle/>
          <a:p>
            <a:pPr algn="ctr" eaLnBrk="1" hangingPunct="1">
              <a:defRPr/>
            </a:pPr>
            <a:r>
              <a:rPr lang="en-US" altLang="en-US" sz="3600" b="0" cap="none" dirty="0"/>
              <a:t>Promulgation</a:t>
            </a:r>
          </a:p>
        </p:txBody>
      </p:sp>
      <p:sp>
        <p:nvSpPr>
          <p:cNvPr id="6146" name="Rectangle 2"/>
          <p:cNvSpPr>
            <a:spLocks noGrp="1"/>
          </p:cNvSpPr>
          <p:nvPr>
            <p:ph type="body" idx="1"/>
          </p:nvPr>
        </p:nvSpPr>
        <p:spPr>
          <a:xfrm>
            <a:off x="594361" y="1727200"/>
            <a:ext cx="11071001" cy="5267960"/>
          </a:xfrm>
        </p:spPr>
        <p:txBody>
          <a:bodyPr anchor="t">
            <a:normAutofit/>
          </a:bodyPr>
          <a:lstStyle/>
          <a:p>
            <a:pPr marL="457200" indent="-457200">
              <a:buFont typeface="Wingdings" panose="05000000000000000000" pitchFamily="2" charset="2"/>
              <a:buChar char="Ø"/>
            </a:pPr>
            <a:r>
              <a:rPr lang="en-US" sz="2800" dirty="0"/>
              <a:t>If using the Automated Decision Letter process, the VSR must ensure the unavailable records are listed in the </a:t>
            </a:r>
            <a:r>
              <a:rPr lang="en-US" sz="2800" i="1" dirty="0"/>
              <a:t>Evidence Considered</a:t>
            </a:r>
            <a:r>
              <a:rPr lang="en-US" sz="2800" dirty="0"/>
              <a:t> section of the decision notice.</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If generating the decision notice through PCGL, the VSR must ensure the rating decision with the free texted evidence from Step 2 is attached to the decision notice.</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endParaRPr lang="en-US" sz="2800" dirty="0"/>
          </a:p>
          <a:p>
            <a:r>
              <a:rPr lang="en-US" sz="2800" dirty="0"/>
              <a:t>								M21-1 III.iii.1.C.2.l</a:t>
            </a:r>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51</a:t>
            </a:fld>
            <a:endParaRPr lang="en-US" dirty="0"/>
          </a:p>
        </p:txBody>
      </p:sp>
    </p:spTree>
    <p:extLst>
      <p:ext uri="{BB962C8B-B14F-4D97-AF65-F5344CB8AC3E}">
        <p14:creationId xmlns:p14="http://schemas.microsoft.com/office/powerpoint/2010/main" val="2796141815"/>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352800"/>
            <a:ext cx="9474799" cy="1305138"/>
          </a:xfrm>
        </p:spPr>
        <p:txBody>
          <a:bodyPr/>
          <a:lstStyle/>
          <a:p>
            <a:r>
              <a:rPr lang="en-US" sz="7100" b="1" dirty="0"/>
              <a:t>Examinations</a:t>
            </a:r>
          </a:p>
        </p:txBody>
      </p:sp>
      <p:sp>
        <p:nvSpPr>
          <p:cNvPr id="4" name="Slide Number Placeholder 3"/>
          <p:cNvSpPr>
            <a:spLocks noGrp="1"/>
          </p:cNvSpPr>
          <p:nvPr>
            <p:ph type="sldNum" sz="quarter" idx="10"/>
          </p:nvPr>
        </p:nvSpPr>
        <p:spPr/>
        <p:txBody>
          <a:bodyPr/>
          <a:lstStyle/>
          <a:p>
            <a:fld id="{7C414AED-89CE-4A48-8B2B-1B3A5C68EA2A}" type="slidenum">
              <a:rPr lang="en-US" smtClean="0"/>
              <a:pPr/>
              <a:t>52</a:t>
            </a:fld>
            <a:endParaRPr lang="en-US"/>
          </a:p>
        </p:txBody>
      </p:sp>
    </p:spTree>
    <p:extLst>
      <p:ext uri="{BB962C8B-B14F-4D97-AF65-F5344CB8AC3E}">
        <p14:creationId xmlns:p14="http://schemas.microsoft.com/office/powerpoint/2010/main" val="5136987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5" y="0"/>
            <a:ext cx="9802565" cy="1305138"/>
          </a:xfrm>
        </p:spPr>
        <p:txBody>
          <a:bodyPr/>
          <a:lstStyle/>
          <a:p>
            <a:r>
              <a:rPr lang="en-US" dirty="0"/>
              <a:t>When to Request a General Medical Exam</a:t>
            </a:r>
          </a:p>
        </p:txBody>
      </p:sp>
      <p:sp>
        <p:nvSpPr>
          <p:cNvPr id="3" name="Content Placeholder 2"/>
          <p:cNvSpPr>
            <a:spLocks noGrp="1"/>
          </p:cNvSpPr>
          <p:nvPr>
            <p:ph idx="1"/>
          </p:nvPr>
        </p:nvSpPr>
        <p:spPr>
          <a:xfrm>
            <a:off x="609600" y="1905000"/>
            <a:ext cx="11125199" cy="5181600"/>
          </a:xfrm>
        </p:spPr>
        <p:txBody>
          <a:bodyPr>
            <a:normAutofit lnSpcReduction="10000"/>
          </a:bodyPr>
          <a:lstStyle/>
          <a:p>
            <a:pPr fontAlgn="t"/>
            <a:r>
              <a:rPr lang="en-US" dirty="0"/>
              <a:t>Request a general medical examination if:</a:t>
            </a:r>
          </a:p>
          <a:p>
            <a:pPr fontAlgn="t"/>
            <a:r>
              <a:rPr lang="en-US" dirty="0"/>
              <a:t>an original claim is received within one year of discharge, </a:t>
            </a:r>
            <a:r>
              <a:rPr lang="en-US" b="1" i="1" dirty="0"/>
              <a:t>or</a:t>
            </a:r>
            <a:endParaRPr lang="en-US" dirty="0"/>
          </a:p>
          <a:p>
            <a:pPr fontAlgn="t"/>
            <a:r>
              <a:rPr lang="en-US" dirty="0"/>
              <a:t>an intent to file (ITF) is received within one year of discharge, and a substantially complete application is received within one year of the ITF.</a:t>
            </a:r>
          </a:p>
          <a:p>
            <a:pPr fontAlgn="t"/>
            <a:endParaRPr lang="en-US" dirty="0"/>
          </a:p>
          <a:p>
            <a:pPr fontAlgn="t"/>
            <a:endParaRPr lang="en-US" dirty="0"/>
          </a:p>
          <a:p>
            <a:pPr marL="0" indent="0" algn="r" fontAlgn="t">
              <a:buNone/>
            </a:pPr>
            <a:r>
              <a:rPr lang="en-US" dirty="0"/>
              <a:t>M21-1 III.iv.3.A.5.a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53</a:t>
            </a:fld>
            <a:endParaRPr lang="en-US"/>
          </a:p>
        </p:txBody>
      </p:sp>
    </p:spTree>
    <p:extLst>
      <p:ext uri="{BB962C8B-B14F-4D97-AF65-F5344CB8AC3E}">
        <p14:creationId xmlns:p14="http://schemas.microsoft.com/office/powerpoint/2010/main" val="27630545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Request a General Medical Exam</a:t>
            </a:r>
          </a:p>
        </p:txBody>
      </p:sp>
      <p:sp>
        <p:nvSpPr>
          <p:cNvPr id="3" name="Content Placeholder 2"/>
          <p:cNvSpPr>
            <a:spLocks noGrp="1"/>
          </p:cNvSpPr>
          <p:nvPr>
            <p:ph idx="1"/>
          </p:nvPr>
        </p:nvSpPr>
        <p:spPr/>
        <p:txBody>
          <a:bodyPr/>
          <a:lstStyle/>
          <a:p>
            <a:pPr fontAlgn="t"/>
            <a:r>
              <a:rPr lang="en-US" dirty="0"/>
              <a:t>It may also be appropriate to request a general medical examination to obtain evidence in claims for</a:t>
            </a:r>
          </a:p>
          <a:p>
            <a:pPr lvl="1" fontAlgn="t"/>
            <a:r>
              <a:rPr lang="en-US" dirty="0">
                <a:latin typeface="Times New Roman" panose="02020603050405020304" pitchFamily="18" charset="0"/>
                <a:cs typeface="Times New Roman" panose="02020603050405020304" pitchFamily="18" charset="0"/>
              </a:rPr>
              <a:t>individual </a:t>
            </a:r>
            <a:r>
              <a:rPr lang="en-US" dirty="0" err="1">
                <a:latin typeface="Times New Roman" panose="02020603050405020304" pitchFamily="18" charset="0"/>
                <a:cs typeface="Times New Roman" panose="02020603050405020304" pitchFamily="18" charset="0"/>
              </a:rPr>
              <a:t>unemployability</a:t>
            </a:r>
            <a:r>
              <a:rPr lang="en-US" dirty="0">
                <a:latin typeface="Times New Roman" panose="02020603050405020304" pitchFamily="18" charset="0"/>
                <a:cs typeface="Times New Roman" panose="02020603050405020304" pitchFamily="18" charset="0"/>
              </a:rPr>
              <a:t> (IU)</a:t>
            </a:r>
          </a:p>
          <a:p>
            <a:pPr lvl="1" fontAlgn="t"/>
            <a:r>
              <a:rPr lang="en-US" dirty="0">
                <a:latin typeface="Times New Roman" panose="02020603050405020304" pitchFamily="18" charset="0"/>
                <a:cs typeface="Times New Roman" panose="02020603050405020304" pitchFamily="18" charset="0"/>
              </a:rPr>
              <a:t>service connection (SC) under </a:t>
            </a:r>
            <a:r>
              <a:rPr lang="en-US" dirty="0">
                <a:latin typeface="Times New Roman" panose="02020603050405020304" pitchFamily="18" charset="0"/>
                <a:cs typeface="Times New Roman" panose="02020603050405020304" pitchFamily="18" charset="0"/>
                <a:hlinkClick r:id="rId2"/>
              </a:rPr>
              <a:t>38 CFR 3.317</a:t>
            </a:r>
            <a:r>
              <a:rPr lang="en-US" dirty="0">
                <a:latin typeface="Times New Roman" panose="02020603050405020304" pitchFamily="18" charset="0"/>
                <a:cs typeface="Times New Roman" panose="02020603050405020304" pitchFamily="18" charset="0"/>
              </a:rPr>
              <a:t>, or </a:t>
            </a:r>
          </a:p>
          <a:p>
            <a:pPr lvl="1" fontAlgn="t"/>
            <a:r>
              <a:rPr lang="en-US" dirty="0">
                <a:latin typeface="Times New Roman" panose="02020603050405020304" pitchFamily="18" charset="0"/>
                <a:cs typeface="Times New Roman" panose="02020603050405020304" pitchFamily="18" charset="0"/>
              </a:rPr>
              <a:t>Veterans Pension.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54</a:t>
            </a:fld>
            <a:endParaRPr lang="en-US"/>
          </a:p>
        </p:txBody>
      </p:sp>
    </p:spTree>
    <p:extLst>
      <p:ext uri="{BB962C8B-B14F-4D97-AF65-F5344CB8AC3E}">
        <p14:creationId xmlns:p14="http://schemas.microsoft.com/office/powerpoint/2010/main" val="4057015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Requesting Examinations in IU Claims</a:t>
            </a:r>
          </a:p>
        </p:txBody>
      </p:sp>
      <p:sp>
        <p:nvSpPr>
          <p:cNvPr id="3" name="Content Placeholder 2"/>
          <p:cNvSpPr>
            <a:spLocks noGrp="1"/>
          </p:cNvSpPr>
          <p:nvPr>
            <p:ph idx="1"/>
          </p:nvPr>
        </p:nvSpPr>
        <p:spPr>
          <a:xfrm>
            <a:off x="609600" y="1828800"/>
            <a:ext cx="11125199" cy="5181600"/>
          </a:xfrm>
        </p:spPr>
        <p:txBody>
          <a:bodyPr/>
          <a:lstStyle/>
          <a:p>
            <a:r>
              <a:rPr lang="en-US" dirty="0"/>
              <a:t>When an examination is indicated, it is normally sufficient to request condition-specific disability benefits questionnaires (DBQs) for the conditions alleged to cause </a:t>
            </a:r>
            <a:r>
              <a:rPr lang="en-US" dirty="0" err="1"/>
              <a:t>unemployability</a:t>
            </a:r>
            <a:r>
              <a:rPr lang="en-US" dirty="0"/>
              <a:t> on the </a:t>
            </a:r>
            <a:r>
              <a:rPr lang="en-US" i="1" dirty="0">
                <a:hlinkClick r:id="rId2"/>
              </a:rPr>
              <a:t>VA Form 21-8940</a:t>
            </a:r>
            <a:endParaRPr lang="en-US" i="1" dirty="0"/>
          </a:p>
          <a:p>
            <a:endParaRPr lang="en-US" i="1" dirty="0"/>
          </a:p>
          <a:p>
            <a:r>
              <a:rPr lang="en-US" dirty="0"/>
              <a:t>Schedule a General Medical Examination only if the rating activity determines that it is needed to fairly and fully adjudicate the IU claim</a:t>
            </a:r>
          </a:p>
        </p:txBody>
      </p:sp>
      <p:sp>
        <p:nvSpPr>
          <p:cNvPr id="4" name="Slide Number Placeholder 3"/>
          <p:cNvSpPr>
            <a:spLocks noGrp="1"/>
          </p:cNvSpPr>
          <p:nvPr>
            <p:ph type="sldNum" sz="quarter" idx="10"/>
          </p:nvPr>
        </p:nvSpPr>
        <p:spPr/>
        <p:txBody>
          <a:bodyPr/>
          <a:lstStyle/>
          <a:p>
            <a:fld id="{7C414AED-89CE-4A48-8B2B-1B3A5C68EA2A}" type="slidenum">
              <a:rPr lang="en-US" smtClean="0"/>
              <a:pPr/>
              <a:t>55</a:t>
            </a:fld>
            <a:endParaRPr lang="en-US"/>
          </a:p>
        </p:txBody>
      </p:sp>
    </p:spTree>
    <p:extLst>
      <p:ext uri="{BB962C8B-B14F-4D97-AF65-F5344CB8AC3E}">
        <p14:creationId xmlns:p14="http://schemas.microsoft.com/office/powerpoint/2010/main" val="24611816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635" y="0"/>
            <a:ext cx="9802565" cy="1305138"/>
          </a:xfrm>
        </p:spPr>
        <p:txBody>
          <a:bodyPr/>
          <a:lstStyle/>
          <a:p>
            <a:r>
              <a:rPr lang="en-US" dirty="0"/>
              <a:t>Requesting Gulf War General Medical Exams</a:t>
            </a:r>
          </a:p>
        </p:txBody>
      </p:sp>
      <p:sp>
        <p:nvSpPr>
          <p:cNvPr id="3" name="Content Placeholder 2"/>
          <p:cNvSpPr>
            <a:spLocks noGrp="1"/>
          </p:cNvSpPr>
          <p:nvPr>
            <p:ph idx="1"/>
          </p:nvPr>
        </p:nvSpPr>
        <p:spPr/>
        <p:txBody>
          <a:bodyPr/>
          <a:lstStyle/>
          <a:p>
            <a:pPr fontAlgn="t"/>
            <a:r>
              <a:rPr lang="en-US" dirty="0"/>
              <a:t>When an exam is needed for a claim under the provisions of </a:t>
            </a:r>
            <a:r>
              <a:rPr lang="en-US" dirty="0">
                <a:hlinkClick r:id="rId2"/>
              </a:rPr>
              <a:t>38 CFR 3.317</a:t>
            </a:r>
            <a:r>
              <a:rPr lang="en-US" dirty="0"/>
              <a:t>, request:</a:t>
            </a:r>
          </a:p>
          <a:p>
            <a:pPr lvl="1" fontAlgn="t"/>
            <a:r>
              <a:rPr lang="en-US" dirty="0">
                <a:latin typeface="Times New Roman" panose="02020603050405020304" pitchFamily="18" charset="0"/>
                <a:cs typeface="Times New Roman" panose="02020603050405020304" pitchFamily="18" charset="0"/>
              </a:rPr>
              <a:t>a Gulf War general medical examination Disability Benefits Questionnaire (DBQ), and</a:t>
            </a:r>
          </a:p>
          <a:p>
            <a:pPr lvl="1" fontAlgn="t"/>
            <a:r>
              <a:rPr lang="en-US" dirty="0">
                <a:latin typeface="Times New Roman" panose="02020603050405020304" pitchFamily="18" charset="0"/>
                <a:cs typeface="Times New Roman" panose="02020603050405020304" pitchFamily="18" charset="0"/>
              </a:rPr>
              <a:t>any required specialist DBQs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56</a:t>
            </a:fld>
            <a:endParaRPr lang="en-US"/>
          </a:p>
        </p:txBody>
      </p:sp>
    </p:spTree>
    <p:extLst>
      <p:ext uri="{BB962C8B-B14F-4D97-AF65-F5344CB8AC3E}">
        <p14:creationId xmlns:p14="http://schemas.microsoft.com/office/powerpoint/2010/main" val="13331836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987" y="1828800"/>
            <a:ext cx="10908813" cy="5029626"/>
          </a:xfrm>
        </p:spPr>
        <p:txBody>
          <a:bodyPr/>
          <a:lstStyle/>
          <a:p>
            <a:pPr marL="0" indent="0" algn="ctr">
              <a:buNone/>
            </a:pPr>
            <a:endParaRPr lang="en-US" sz="7100" b="1" i="1" dirty="0"/>
          </a:p>
          <a:p>
            <a:pPr marL="0" indent="0" algn="ctr">
              <a:buNone/>
            </a:pPr>
            <a:r>
              <a:rPr lang="en-US" sz="7100" b="1" i="1" dirty="0"/>
              <a:t>Questions?</a:t>
            </a:r>
          </a:p>
        </p:txBody>
      </p:sp>
      <p:sp>
        <p:nvSpPr>
          <p:cNvPr id="4" name="Slide Number Placeholder 3"/>
          <p:cNvSpPr>
            <a:spLocks noGrp="1"/>
          </p:cNvSpPr>
          <p:nvPr>
            <p:ph type="sldNum" sz="quarter" idx="10"/>
          </p:nvPr>
        </p:nvSpPr>
        <p:spPr/>
        <p:txBody>
          <a:bodyPr/>
          <a:lstStyle/>
          <a:p>
            <a:fld id="{7C414AED-89CE-4A48-8B2B-1B3A5C68EA2A}" type="slidenum">
              <a:rPr lang="en-US" smtClean="0"/>
              <a:pPr/>
              <a:t>57</a:t>
            </a:fld>
            <a:endParaRPr lang="en-US"/>
          </a:p>
        </p:txBody>
      </p:sp>
    </p:spTree>
    <p:extLst>
      <p:ext uri="{BB962C8B-B14F-4D97-AF65-F5344CB8AC3E}">
        <p14:creationId xmlns:p14="http://schemas.microsoft.com/office/powerpoint/2010/main" val="3598378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Veteran’s Service</a:t>
            </a:r>
          </a:p>
        </p:txBody>
      </p:sp>
      <p:sp>
        <p:nvSpPr>
          <p:cNvPr id="3" name="Content Placeholder 2"/>
          <p:cNvSpPr>
            <a:spLocks noGrp="1"/>
          </p:cNvSpPr>
          <p:nvPr>
            <p:ph idx="1"/>
          </p:nvPr>
        </p:nvSpPr>
        <p:spPr/>
        <p:txBody>
          <a:bodyPr/>
          <a:lstStyle/>
          <a:p>
            <a:r>
              <a:rPr lang="en-US" sz="3600" dirty="0"/>
              <a:t>Veteran’s Service </a:t>
            </a:r>
          </a:p>
          <a:p>
            <a:pPr lvl="1"/>
            <a:r>
              <a:rPr lang="en-US" sz="3000" dirty="0">
                <a:latin typeface="Times New Roman" panose="02020603050405020304" pitchFamily="18" charset="0"/>
                <a:cs typeface="Times New Roman" panose="02020603050405020304" pitchFamily="18" charset="0"/>
              </a:rPr>
              <a:t>Incorrect information populated in letters/ratings</a:t>
            </a:r>
          </a:p>
          <a:p>
            <a:pPr lvl="1"/>
            <a:r>
              <a:rPr lang="en-US" sz="3000" dirty="0">
                <a:latin typeface="Times New Roman" panose="02020603050405020304" pitchFamily="18" charset="0"/>
                <a:cs typeface="Times New Roman" panose="02020603050405020304" pitchFamily="18" charset="0"/>
              </a:rPr>
              <a:t>Benefits incorrectly awarded/denied</a:t>
            </a:r>
          </a:p>
          <a:p>
            <a:pPr lvl="1"/>
            <a:r>
              <a:rPr lang="en-US" sz="3000" dirty="0">
                <a:latin typeface="Times New Roman" panose="02020603050405020304" pitchFamily="18" charset="0"/>
                <a:cs typeface="Times New Roman" panose="02020603050405020304" pitchFamily="18" charset="0"/>
              </a:rPr>
              <a:t>Incorrect benefit adjustments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6</a:t>
            </a:fld>
            <a:endParaRPr lang="en-US"/>
          </a:p>
        </p:txBody>
      </p:sp>
    </p:spTree>
    <p:extLst>
      <p:ext uri="{BB962C8B-B14F-4D97-AF65-F5344CB8AC3E}">
        <p14:creationId xmlns:p14="http://schemas.microsoft.com/office/powerpoint/2010/main" val="3925366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Power of Attorney</a:t>
            </a:r>
          </a:p>
        </p:txBody>
      </p:sp>
      <p:sp>
        <p:nvSpPr>
          <p:cNvPr id="3" name="Content Placeholder 2"/>
          <p:cNvSpPr>
            <a:spLocks noGrp="1"/>
          </p:cNvSpPr>
          <p:nvPr>
            <p:ph idx="1"/>
          </p:nvPr>
        </p:nvSpPr>
        <p:spPr/>
        <p:txBody>
          <a:bodyPr/>
          <a:lstStyle/>
          <a:p>
            <a:r>
              <a:rPr lang="en-US" sz="3600" dirty="0"/>
              <a:t>Power of Attorney</a:t>
            </a:r>
          </a:p>
          <a:p>
            <a:pPr lvl="1"/>
            <a:r>
              <a:rPr lang="en-US" sz="3000" dirty="0">
                <a:latin typeface="Times New Roman" panose="02020603050405020304" pitchFamily="18" charset="0"/>
                <a:cs typeface="Times New Roman" panose="02020603050405020304" pitchFamily="18" charset="0"/>
              </a:rPr>
              <a:t>Privacy violations</a:t>
            </a:r>
          </a:p>
          <a:p>
            <a:pPr lvl="1"/>
            <a:r>
              <a:rPr lang="en-US" sz="3000" dirty="0">
                <a:latin typeface="Times New Roman" panose="02020603050405020304" pitchFamily="18" charset="0"/>
                <a:cs typeface="Times New Roman" panose="02020603050405020304" pitchFamily="18" charset="0"/>
              </a:rPr>
              <a:t>VSOs ability to assist claimants</a:t>
            </a:r>
          </a:p>
          <a:p>
            <a:pPr lvl="2"/>
            <a:r>
              <a:rPr lang="en-US" sz="2600" dirty="0">
                <a:latin typeface="Times New Roman" panose="02020603050405020304" pitchFamily="18" charset="0"/>
                <a:cs typeface="Times New Roman" panose="02020603050405020304" pitchFamily="18" charset="0"/>
              </a:rPr>
              <a:t>Unable to view </a:t>
            </a:r>
            <a:r>
              <a:rPr lang="en-US" sz="2600" dirty="0" err="1">
                <a:latin typeface="Times New Roman" panose="02020603050405020304" pitchFamily="18" charset="0"/>
                <a:cs typeface="Times New Roman" panose="02020603050405020304" pitchFamily="18" charset="0"/>
              </a:rPr>
              <a:t>eFolder</a:t>
            </a:r>
            <a:endParaRPr lang="en-US" sz="2600" dirty="0">
              <a:latin typeface="Times New Roman" panose="02020603050405020304" pitchFamily="18" charset="0"/>
              <a:cs typeface="Times New Roman" panose="02020603050405020304" pitchFamily="18" charset="0"/>
            </a:endParaRPr>
          </a:p>
          <a:p>
            <a:pPr lvl="2"/>
            <a:r>
              <a:rPr lang="en-US" sz="2600" dirty="0">
                <a:latin typeface="Times New Roman" panose="02020603050405020304" pitchFamily="18" charset="0"/>
                <a:cs typeface="Times New Roman" panose="02020603050405020304" pitchFamily="18" charset="0"/>
              </a:rPr>
              <a:t>Unable to update address</a:t>
            </a:r>
          </a:p>
          <a:p>
            <a:pPr lvl="2"/>
            <a:r>
              <a:rPr lang="en-US" sz="2600" dirty="0">
                <a:latin typeface="Times New Roman" panose="02020603050405020304" pitchFamily="18" charset="0"/>
                <a:cs typeface="Times New Roman" panose="02020603050405020304" pitchFamily="18" charset="0"/>
              </a:rPr>
              <a:t>Do not receive notification letters</a:t>
            </a:r>
          </a:p>
          <a:p>
            <a:pPr lvl="2"/>
            <a:r>
              <a:rPr lang="en-US" sz="2600" dirty="0">
                <a:latin typeface="Times New Roman" panose="02020603050405020304" pitchFamily="18" charset="0"/>
                <a:cs typeface="Times New Roman" panose="02020603050405020304" pitchFamily="18" charset="0"/>
              </a:rPr>
              <a:t>Do not receive development letters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7</a:t>
            </a:fld>
            <a:endParaRPr lang="en-US"/>
          </a:p>
        </p:txBody>
      </p:sp>
    </p:spTree>
    <p:extLst>
      <p:ext uri="{BB962C8B-B14F-4D97-AF65-F5344CB8AC3E}">
        <p14:creationId xmlns:p14="http://schemas.microsoft.com/office/powerpoint/2010/main" val="1317869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Special Issues</a:t>
            </a:r>
          </a:p>
        </p:txBody>
      </p:sp>
      <p:sp>
        <p:nvSpPr>
          <p:cNvPr id="3" name="Content Placeholder 2"/>
          <p:cNvSpPr>
            <a:spLocks noGrp="1"/>
          </p:cNvSpPr>
          <p:nvPr>
            <p:ph idx="1"/>
          </p:nvPr>
        </p:nvSpPr>
        <p:spPr/>
        <p:txBody>
          <a:bodyPr/>
          <a:lstStyle/>
          <a:p>
            <a:r>
              <a:rPr lang="en-US" sz="3600" dirty="0"/>
              <a:t>Special Issues</a:t>
            </a:r>
          </a:p>
          <a:p>
            <a:pPr lvl="1"/>
            <a:r>
              <a:rPr lang="en-US" sz="3200" dirty="0">
                <a:latin typeface="Times New Roman" panose="02020603050405020304" pitchFamily="18" charset="0"/>
                <a:cs typeface="Times New Roman" panose="02020603050405020304" pitchFamily="18" charset="0"/>
              </a:rPr>
              <a:t>Workload management issues</a:t>
            </a:r>
          </a:p>
          <a:p>
            <a:pPr lvl="2"/>
            <a:r>
              <a:rPr lang="en-US" sz="2800" dirty="0">
                <a:latin typeface="Times New Roman" panose="02020603050405020304" pitchFamily="18" charset="0"/>
                <a:cs typeface="Times New Roman" panose="02020603050405020304" pitchFamily="18" charset="0"/>
              </a:rPr>
              <a:t>Claims incorrectly routed</a:t>
            </a:r>
          </a:p>
          <a:p>
            <a:pPr lvl="2"/>
            <a:r>
              <a:rPr lang="en-US" sz="2800" dirty="0">
                <a:latin typeface="Times New Roman" panose="02020603050405020304" pitchFamily="18" charset="0"/>
                <a:cs typeface="Times New Roman" panose="02020603050405020304" pitchFamily="18" charset="0"/>
              </a:rPr>
              <a:t>Claims incorrectly prioritized</a:t>
            </a:r>
          </a:p>
          <a:p>
            <a:pPr lvl="1"/>
            <a:r>
              <a:rPr lang="en-US" sz="3200" dirty="0">
                <a:latin typeface="Times New Roman" panose="02020603050405020304" pitchFamily="18" charset="0"/>
                <a:cs typeface="Times New Roman" panose="02020603050405020304" pitchFamily="18" charset="0"/>
              </a:rPr>
              <a:t>Data integrity issues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8</a:t>
            </a:fld>
            <a:endParaRPr lang="en-US"/>
          </a:p>
        </p:txBody>
      </p:sp>
    </p:spTree>
    <p:extLst>
      <p:ext uri="{BB962C8B-B14F-4D97-AF65-F5344CB8AC3E}">
        <p14:creationId xmlns:p14="http://schemas.microsoft.com/office/powerpoint/2010/main" val="2321065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Corporate Flashes</a:t>
            </a:r>
          </a:p>
        </p:txBody>
      </p:sp>
      <p:sp>
        <p:nvSpPr>
          <p:cNvPr id="3" name="Content Placeholder 2"/>
          <p:cNvSpPr>
            <a:spLocks noGrp="1"/>
          </p:cNvSpPr>
          <p:nvPr>
            <p:ph idx="1"/>
          </p:nvPr>
        </p:nvSpPr>
        <p:spPr/>
        <p:txBody>
          <a:bodyPr/>
          <a:lstStyle/>
          <a:p>
            <a:r>
              <a:rPr lang="en-US" sz="3600" dirty="0"/>
              <a:t>Corporate Flashes</a:t>
            </a:r>
          </a:p>
          <a:p>
            <a:pPr lvl="1"/>
            <a:r>
              <a:rPr lang="en-US" sz="3200" dirty="0">
                <a:latin typeface="Times New Roman" panose="02020603050405020304" pitchFamily="18" charset="0"/>
                <a:cs typeface="Times New Roman" panose="02020603050405020304" pitchFamily="18" charset="0"/>
              </a:rPr>
              <a:t>Workload management issues</a:t>
            </a:r>
          </a:p>
          <a:p>
            <a:pPr lvl="1"/>
            <a:r>
              <a:rPr lang="en-US" sz="3200" dirty="0">
                <a:latin typeface="Times New Roman" panose="02020603050405020304" pitchFamily="18" charset="0"/>
                <a:cs typeface="Times New Roman" panose="02020603050405020304" pitchFamily="18" charset="0"/>
              </a:rPr>
              <a:t>Data integrity issues</a:t>
            </a:r>
          </a:p>
          <a:p>
            <a:pPr lvl="1"/>
            <a:r>
              <a:rPr lang="en-US" sz="3200" dirty="0">
                <a:latin typeface="Times New Roman" panose="02020603050405020304" pitchFamily="18" charset="0"/>
                <a:cs typeface="Times New Roman" panose="02020603050405020304" pitchFamily="18" charset="0"/>
              </a:rPr>
              <a:t>Incorrect claims processing</a:t>
            </a:r>
          </a:p>
          <a:p>
            <a:pPr lvl="2"/>
            <a:r>
              <a:rPr lang="en-US" sz="2800" dirty="0">
                <a:latin typeface="Times New Roman" panose="02020603050405020304" pitchFamily="18" charset="0"/>
                <a:cs typeface="Times New Roman" panose="02020603050405020304" pitchFamily="18" charset="0"/>
              </a:rPr>
              <a:t>Blind Veterans/beneficiaries</a:t>
            </a:r>
          </a:p>
          <a:p>
            <a:pPr lvl="2"/>
            <a:r>
              <a:rPr lang="en-US" sz="2800" dirty="0">
                <a:latin typeface="Times New Roman" panose="02020603050405020304" pitchFamily="18" charset="0"/>
                <a:cs typeface="Times New Roman" panose="02020603050405020304" pitchFamily="18" charset="0"/>
              </a:rPr>
              <a:t>Attorney fee cases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9</a:t>
            </a:fld>
            <a:endParaRPr lang="en-US"/>
          </a:p>
        </p:txBody>
      </p:sp>
    </p:spTree>
    <p:extLst>
      <p:ext uri="{BB962C8B-B14F-4D97-AF65-F5344CB8AC3E}">
        <p14:creationId xmlns:p14="http://schemas.microsoft.com/office/powerpoint/2010/main" val="31576661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360&quot;&gt;&lt;/object&gt;&lt;object type=&quot;2&quot; unique_id=&quot;10361&quot;&gt;&lt;object type=&quot;3&quot; unique_id=&quot;10362&quot;&gt;&lt;property id=&quot;20148&quot; value=&quot;5&quot;/&gt;&lt;property id=&quot;20300&quot; value=&quot;Slide 1&quot;/&gt;&lt;property id=&quot;20307&quot; value=&quot;257&quot;/&gt;&lt;/object&gt;&lt;object type=&quot;3&quot; unique_id=&quot;10363&quot;&gt;&lt;property id=&quot;20148&quot; value=&quot;5&quot;/&gt;&lt;property id=&quot;20300&quot; value=&quot;Slide 2 - &amp;quot;References&amp;quot;&quot;/&gt;&lt;property id=&quot;20307&quot; value=&quot;258&quot;/&gt;&lt;/object&gt;&lt;object type=&quot;3&quot; unique_id=&quot;10364&quot;&gt;&lt;property id=&quot;20148&quot; value=&quot;5&quot;/&gt;&lt;property id=&quot;20300&quot; value=&quot;Slide 3 - &amp;quot; &amp;quot;&quot;/&gt;&lt;property id=&quot;20307&quot; value=&quot;259&quot;/&gt;&lt;/object&gt;&lt;object type=&quot;3&quot; unique_id=&quot;10365&quot;&gt;&lt;property id=&quot;20148&quot; value=&quot;5&quot;/&gt;&lt;property id=&quot;20300&quot; value=&quot;Slide 4 - &amp;quot;Date of Claim and End Products&amp;quot;&quot;/&gt;&lt;property id=&quot;20307&quot; value=&quot;293&quot;/&gt;&lt;/object&gt;&lt;object type=&quot;3&quot; unique_id=&quot;10366&quot;&gt;&lt;property id=&quot;20148&quot; value=&quot;5&quot;/&gt;&lt;property id=&quot;20300&quot; value=&quot;Slide 5 - &amp;quot;Payees’ Addresses (Including Direct Deposit)&amp;quot;&quot;/&gt;&lt;property id=&quot;20307&quot; value=&quot;294&quot;/&gt;&lt;/object&gt;&lt;object type=&quot;3&quot; unique_id=&quot;10367&quot;&gt;&lt;property id=&quot;20148&quot; value=&quot;5&quot;/&gt;&lt;property id=&quot;20300&quot; value=&quot;Slide 6 - &amp;quot;Veteran’s Service&amp;quot;&quot;/&gt;&lt;property id=&quot;20307&quot; value=&quot;295&quot;/&gt;&lt;/object&gt;&lt;object type=&quot;3&quot; unique_id=&quot;10368&quot;&gt;&lt;property id=&quot;20148&quot; value=&quot;5&quot;/&gt;&lt;property id=&quot;20300&quot; value=&quot;Slide 7 - &amp;quot;Power of Attorney&amp;quot;&quot;/&gt;&lt;property id=&quot;20307&quot; value=&quot;296&quot;/&gt;&lt;/object&gt;&lt;object type=&quot;3&quot; unique_id=&quot;10369&quot;&gt;&lt;property id=&quot;20148&quot; value=&quot;5&quot;/&gt;&lt;property id=&quot;20300&quot; value=&quot;Slide 8 - &amp;quot;Special Issues&amp;quot;&quot;/&gt;&lt;property id=&quot;20307&quot; value=&quot;297&quot;/&gt;&lt;/object&gt;&lt;object type=&quot;3&quot; unique_id=&quot;10370&quot;&gt;&lt;property id=&quot;20148&quot; value=&quot;5&quot;/&gt;&lt;property id=&quot;20300&quot; value=&quot;Slide 9 - &amp;quot;Corporate Flashes&amp;quot;&quot;/&gt;&lt;property id=&quot;20307&quot; value=&quot;298&quot;/&gt;&lt;/object&gt;&lt;object type=&quot;3&quot; unique_id=&quot;10371&quot;&gt;&lt;property id=&quot;20148&quot; value=&quot;5&quot;/&gt;&lt;property id=&quot;20300&quot; value=&quot;Slide 10 - &amp;quot;Contentions&amp;quot;&quot;/&gt;&lt;property id=&quot;20307&quot; value=&quot;299&quot;/&gt;&lt;/object&gt;&lt;object type=&quot;3&quot; unique_id=&quot;10372&quot;&gt;&lt;property id=&quot;20148&quot; value=&quot;5&quot;/&gt;&lt;property id=&quot;20300&quot; value=&quot;Slide 11 - &amp;quot;Tracked Items&amp;quot;&quot;/&gt;&lt;property id=&quot;20307&quot; value=&quot;300&quot;/&gt;&lt;/object&gt;&lt;object type=&quot;3&quot; unique_id=&quot;10373&quot;&gt;&lt;property id=&quot;20148&quot; value=&quot;5&quot;/&gt;&lt;property id=&quot;20300&quot; value=&quot;Slide 12 - &amp;quot;Tracked Items&amp;quot;&quot;/&gt;&lt;property id=&quot;20307&quot; value=&quot;261&quot;/&gt;&lt;/object&gt;&lt;object type=&quot;3&quot; unique_id=&quot;10374&quot;&gt;&lt;property id=&quot;20148&quot; value=&quot;5&quot;/&gt;&lt;property id=&quot;20300&quot; value=&quot;Slide 13 - &amp;quot;Accuracy of Tracked Items&amp;quot;&quot;/&gt;&lt;property id=&quot;20307&quot; value=&quot;262&quot;/&gt;&lt;/object&gt;&lt;object type=&quot;3&quot; unique_id=&quot;10375&quot;&gt;&lt;property id=&quot;20148&quot; value=&quot;5&quot;/&gt;&lt;property id=&quot;20300&quot; value=&quot;Slide 14 - &amp;quot;Managing Suspense and Diary Dates&amp;quot;&quot;/&gt;&lt;property id=&quot;20307&quot; value=&quot;263&quot;/&gt;&lt;/object&gt;&lt;object type=&quot;3&quot; unique_id=&quot;10376&quot;&gt;&lt;property id=&quot;20148&quot; value=&quot;5&quot;/&gt;&lt;property id=&quot;20300&quot; value=&quot;Slide 15 - &amp;quot;Managing Suspense and Diary Dates&amp;quot;&quot;/&gt;&lt;property id=&quot;20307&quot; value=&quot;264&quot;/&gt;&lt;/object&gt;&lt;object type=&quot;3&quot; unique_id=&quot;10377&quot;&gt;&lt;property id=&quot;20148&quot; value=&quot;5&quot;/&gt;&lt;property id=&quot;20300&quot; value=&quot;Slide 16 - &amp;quot;Documenting the Status of Exam Review&amp;quot;&quot;/&gt;&lt;property id=&quot;20307&quot; value=&quot;265&quot;/&gt;&lt;/object&gt;&lt;object type=&quot;3&quot; unique_id=&quot;10378&quot;&gt;&lt;property id=&quot;20148&quot; value=&quot;5&quot;/&gt;&lt;property id=&quot;20300&quot; value=&quot;Slide 17 - &amp;quot;Documenting the Status of Exam Review&amp;quot;&quot;/&gt;&lt;property id=&quot;20307&quot; value=&quot;266&quot;/&gt;&lt;/object&gt;&lt;object type=&quot;3&quot; unique_id=&quot;10379&quot;&gt;&lt;property id=&quot;20148&quot; value=&quot;5&quot;/&gt;&lt;property id=&quot;20300&quot; value=&quot;Slide 18 - &amp;quot;Documenting the Status of Exam Review&amp;quot;&quot;/&gt;&lt;property id=&quot;20307&quot; value=&quot;267&quot;/&gt;&lt;/object&gt;&lt;object type=&quot;3&quot; unique_id=&quot;10380&quot;&gt;&lt;property id=&quot;20148&quot; value=&quot;5&quot;/&gt;&lt;property id=&quot;20300&quot; value=&quot;Slide 19 - &amp;quot;Documenting the Status of Exam Review&amp;quot;&quot;/&gt;&lt;property id=&quot;20307&quot; value=&quot;268&quot;/&gt;&lt;/object&gt;&lt;object type=&quot;3&quot; unique_id=&quot;10381&quot;&gt;&lt;property id=&quot;20148&quot; value=&quot;5&quot;/&gt;&lt;property id=&quot;20300&quot; value=&quot;Slide 20 - &amp;quot;Documenting the Status of Exam Review&amp;quot;&quot;/&gt;&lt;property id=&quot;20307&quot; value=&quot;269&quot;/&gt;&lt;/object&gt;&lt;object type=&quot;3&quot; unique_id=&quot;10382&quot;&gt;&lt;property id=&quot;20148&quot; value=&quot;5&quot;/&gt;&lt;property id=&quot;20300&quot; value=&quot;Slide 21 - &amp;quot;Documenting the Status of Exam Review&amp;quot;&quot;/&gt;&lt;property id=&quot;20307&quot; value=&quot;270&quot;/&gt;&lt;/object&gt;&lt;object type=&quot;3&quot; unique_id=&quot;10383&quot;&gt;&lt;property id=&quot;20148&quot; value=&quot;5&quot;/&gt;&lt;property id=&quot;20300&quot; value=&quot;Slide 22 - &amp;quot;Documenting the Status of Exam Review&amp;quot;&quot;/&gt;&lt;property id=&quot;20307&quot; value=&quot;271&quot;/&gt;&lt;/object&gt;&lt;object type=&quot;3&quot; unique_id=&quot;10384&quot;&gt;&lt;property id=&quot;20148&quot; value=&quot;5&quot;/&gt;&lt;property id=&quot;20300&quot; value=&quot;Slide 23 - &amp;quot;Identifying Contentions&amp;quot;&quot;/&gt;&lt;property id=&quot;20307&quot; value=&quot;272&quot;/&gt;&lt;/object&gt;&lt;object type=&quot;3&quot; unique_id=&quot;10385&quot;&gt;&lt;property id=&quot;20148&quot; value=&quot;5&quot;/&gt;&lt;property id=&quot;20300&quot; value=&quot;Slide 24 - &amp;quot;Identifying Contentions&amp;quot;&quot;/&gt;&lt;property id=&quot;20307&quot; value=&quot;273&quot;/&gt;&lt;/object&gt;&lt;object type=&quot;3&quot; unique_id=&quot;10386&quot;&gt;&lt;property id=&quot;20148&quot; value=&quot;5&quot;/&gt;&lt;property id=&quot;20300&quot; value=&quot;Slide 25 - &amp;quot;Identifying Contentions&amp;quot;&quot;/&gt;&lt;property id=&quot;20307&quot; value=&quot;274&quot;/&gt;&lt;/object&gt;&lt;object type=&quot;3&quot; unique_id=&quot;10387&quot;&gt;&lt;property id=&quot;20148&quot; value=&quot;5&quot;/&gt;&lt;property id=&quot;20300&quot; value=&quot;Slide 26 - &amp;quot;Work Items&amp;quot;&quot;/&gt;&lt;property id=&quot;20307&quot; value=&quot;275&quot;/&gt;&lt;/object&gt;&lt;object type=&quot;3&quot; unique_id=&quot;10388&quot;&gt;&lt;property id=&quot;20148&quot; value=&quot;5&quot;/&gt;&lt;property id=&quot;20300&quot; value=&quot;Slide 27 - &amp;quot;Processing VA Form 21-0538&amp;quot;&quot;/&gt;&lt;property id=&quot;20307&quot; value=&quot;276&quot;/&gt;&lt;/object&gt;&lt;object type=&quot;3&quot; unique_id=&quot;10389&quot;&gt;&lt;property id=&quot;20148&quot; value=&quot;5&quot;/&gt;&lt;property id=&quot;20300&quot; value=&quot;Slide 28 - &amp;quot;Processing VA Form 21-0538&amp;quot;&quot;/&gt;&lt;property id=&quot;20307&quot; value=&quot;277&quot;/&gt;&lt;/object&gt;&lt;object type=&quot;3&quot; unique_id=&quot;10390&quot;&gt;&lt;property id=&quot;20148&quot; value=&quot;5&quot;/&gt;&lt;property id=&quot;20300&quot; value=&quot;Slide 29 - &amp;quot;Processing VA Form 21-0538&amp;quot;&quot;/&gt;&lt;property id=&quot;20307&quot; value=&quot;278&quot;/&gt;&lt;/object&gt;&lt;object type=&quot;3&quot; unique_id=&quot;10391&quot;&gt;&lt;property id=&quot;20148&quot; value=&quot;5&quot;/&gt;&lt;property id=&quot;20300&quot; value=&quot;Slide 30 - &amp;quot;Processing VA Form 21-0538&amp;quot;&quot;/&gt;&lt;property id=&quot;20307&quot; value=&quot;279&quot;/&gt;&lt;/object&gt;&lt;object type=&quot;3&quot; unique_id=&quot;10392&quot;&gt;&lt;property id=&quot;20148&quot; value=&quot;5&quot;/&gt;&lt;property id=&quot;20300&quot; value=&quot;Slide 31 - &amp;quot;Processing VA Form 21-0538&amp;quot;&quot;/&gt;&lt;property id=&quot;20307&quot; value=&quot;280&quot;/&gt;&lt;/object&gt;&lt;object type=&quot;3&quot; unique_id=&quot;10393&quot;&gt;&lt;property id=&quot;20148&quot; value=&quot;5&quot;/&gt;&lt;property id=&quot;20300&quot; value=&quot;Slide 32 - &amp;quot;Processing VA Form 21-0538&amp;quot;&quot;/&gt;&lt;property id=&quot;20307&quot; value=&quot;281&quot;/&gt;&lt;/object&gt;&lt;object type=&quot;3&quot; unique_id=&quot;10394&quot;&gt;&lt;property id=&quot;20148&quot; value=&quot;5&quot;/&gt;&lt;property id=&quot;20300&quot; value=&quot;Slide 33 - &amp;quot;Processing VA Form 21-0538&amp;quot;&quot;/&gt;&lt;property id=&quot;20307&quot; value=&quot;282&quot;/&gt;&lt;/object&gt;&lt;object type=&quot;3&quot; unique_id=&quot;10395&quot;&gt;&lt;property id=&quot;20148&quot; value=&quot;5&quot;/&gt;&lt;property id=&quot;20300&quot; value=&quot;Slide 34 - &amp;quot;Disposition of an 800 Series Work Item&amp;quot;&quot;/&gt;&lt;property id=&quot;20307&quot; value=&quot;283&quot;/&gt;&lt;/object&gt;&lt;object type=&quot;3&quot; unique_id=&quot;10396&quot;&gt;&lt;property id=&quot;20148&quot; value=&quot;5&quot;/&gt;&lt;property id=&quot;20300&quot; value=&quot;Slide 35 - &amp;quot;Disposition of an 800 Series Work Item&amp;quot;&quot;/&gt;&lt;property id=&quot;20307&quot; value=&quot;284&quot;/&gt;&lt;/object&gt;&lt;object type=&quot;3&quot; unique_id=&quot;10397&quot;&gt;&lt;property id=&quot;20148&quot; value=&quot;5&quot;/&gt;&lt;property id=&quot;20300&quot; value=&quot;Slide 36 - &amp;quot;Disposition of an 800 Series Work Item&amp;quot;&quot;/&gt;&lt;property id=&quot;20307&quot; value=&quot;285&quot;/&gt;&lt;/object&gt;&lt;object type=&quot;3&quot; unique_id=&quot;10398&quot;&gt;&lt;property id=&quot;20148&quot; value=&quot;5&quot;/&gt;&lt;property id=&quot;20300&quot; value=&quot;Slide 37 - &amp;quot;Disposition of an 800 Series Work Item&amp;quot;&quot;/&gt;&lt;property id=&quot;20307&quot; value=&quot;286&quot;/&gt;&lt;/object&gt;&lt;object type=&quot;3&quot; unique_id=&quot;10399&quot;&gt;&lt;property id=&quot;20148&quot; value=&quot;5&quot;/&gt;&lt;property id=&quot;20300&quot; value=&quot;Slide 38 - &amp;quot;Establishing the DOC for an 800 Series WI&amp;quot;&quot;/&gt;&lt;property id=&quot;20307&quot; value=&quot;287&quot;/&gt;&lt;/object&gt;&lt;object type=&quot;3&quot; unique_id=&quot;10401&quot;&gt;&lt;property id=&quot;20148&quot; value=&quot;5&quot;/&gt;&lt;property id=&quot;20300&quot; value=&quot;Slide 53 - &amp;quot;When to Request a General Medical Exam&amp;quot;&quot;/&gt;&lt;property id=&quot;20307&quot; value=&quot;289&quot;/&gt;&lt;/object&gt;&lt;object type=&quot;3&quot; unique_id=&quot;10402&quot;&gt;&lt;property id=&quot;20148&quot; value=&quot;5&quot;/&gt;&lt;property id=&quot;20300&quot; value=&quot;Slide 54 - &amp;quot;When to Request a General Medical Exam&amp;quot;&quot;/&gt;&lt;property id=&quot;20307&quot; value=&quot;290&quot;/&gt;&lt;/object&gt;&lt;object type=&quot;3&quot; unique_id=&quot;10403&quot;&gt;&lt;property id=&quot;20148&quot; value=&quot;5&quot;/&gt;&lt;property id=&quot;20300&quot; value=&quot;Slide 55 - &amp;quot;Requesting Examinations in IU Claims&amp;quot;&quot;/&gt;&lt;property id=&quot;20307&quot; value=&quot;291&quot;/&gt;&lt;/object&gt;&lt;object type=&quot;3&quot; unique_id=&quot;10404&quot;&gt;&lt;property id=&quot;20148&quot; value=&quot;5&quot;/&gt;&lt;property id=&quot;20300&quot; value=&quot;Slide 56 - &amp;quot;Requesting Gulf War General Medical Exams&amp;quot;&quot;/&gt;&lt;property id=&quot;20307&quot; value=&quot;292&quot;/&gt;&lt;/object&gt;&lt;object type=&quot;3&quot; unique_id=&quot;11199&quot;&gt;&lt;property id=&quot;20148&quot; value=&quot;5&quot;/&gt;&lt;property id=&quot;20300&quot; value=&quot;Slide 39 - &amp;quot; &amp;quot;&quot;/&gt;&lt;property id=&quot;20307&quot; value=&quot;301&quot;/&gt;&lt;/object&gt;&lt;object type=&quot;3&quot; unique_id=&quot;11200&quot;&gt;&lt;property id=&quot;20148&quot; value=&quot;5&quot;/&gt;&lt;property id=&quot;20300&quot; value=&quot;Slide 40 - &amp;quot;VA Treatment Records / CAPRI&amp;quot;&quot;/&gt;&lt;property id=&quot;20307&quot; value=&quot;302&quot;/&gt;&lt;/object&gt;&lt;object type=&quot;3&quot; unique_id=&quot;11201&quot;&gt;&lt;property id=&quot;20148&quot; value=&quot;5&quot;/&gt;&lt;property id=&quot;20300&quot; value=&quot;Slide 41 - &amp;quot;VA Treatment Records / CAPRI&amp;quot;&quot;/&gt;&lt;property id=&quot;20307&quot; value=&quot;303&quot;/&gt;&lt;/object&gt;&lt;object type=&quot;3&quot; unique_id=&quot;11202&quot;&gt;&lt;property id=&quot;20148&quot; value=&quot;5&quot;/&gt;&lt;property id=&quot;20300&quot; value=&quot;Slide 42 - &amp;quot;Documenting Non-Relevant Records&amp;quot;&quot;/&gt;&lt;property id=&quot;20307&quot; value=&quot;304&quot;/&gt;&lt;/object&gt;&lt;object type=&quot;3&quot; unique_id=&quot;11203&quot;&gt;&lt;property id=&quot;20148&quot; value=&quot;5&quot;/&gt;&lt;property id=&quot;20300&quot; value=&quot;Slide 43 - &amp;quot;VA Treatment Records / CAPRI&amp;quot;&quot;/&gt;&lt;property id=&quot;20307&quot; value=&quot;305&quot;/&gt;&lt;/object&gt;&lt;object type=&quot;3&quot; unique_id=&quot;11204&quot;&gt;&lt;property id=&quot;20148&quot; value=&quot;5&quot;/&gt;&lt;property id=&quot;20300&quot; value=&quot;Slide 44 - &amp;quot;VA Treatment Records / CAPRI&amp;quot;&quot;/&gt;&lt;property id=&quot;20307&quot; value=&quot;306&quot;/&gt;&lt;/object&gt;&lt;object type=&quot;3&quot; unique_id=&quot;11205&quot;&gt;&lt;property id=&quot;20148&quot; value=&quot;5&quot;/&gt;&lt;property id=&quot;20300&quot; value=&quot;Slide 45 - &amp;quot;Obtaining VA Medical Records&amp;quot;&quot;/&gt;&lt;property id=&quot;20307&quot; value=&quot;307&quot;/&gt;&lt;/object&gt;&lt;object type=&quot;3&quot; unique_id=&quot;11206&quot;&gt;&lt;property id=&quot;20148&quot; value=&quot;5&quot;/&gt;&lt;property id=&quot;20300&quot; value=&quot;Slide 46 - &amp;quot;VA Treatment Records / CAPRI&amp;quot;&quot;/&gt;&lt;property id=&quot;20307&quot; value=&quot;308&quot;/&gt;&lt;/object&gt;&lt;object type=&quot;3&quot; unique_id=&quot;11207&quot;&gt;&lt;property id=&quot;20148&quot; value=&quot;5&quot;/&gt;&lt;property id=&quot;20300&quot; value=&quot;Slide 47 - &amp;quot;Certifying VAMC and VR&amp;amp;E Records are Unavailable&amp;quot;&quot;/&gt;&lt;property id=&quot;20307&quot; value=&quot;309&quot;/&gt;&lt;/object&gt;&lt;object type=&quot;3&quot; unique_id=&quot;11208&quot;&gt;&lt;property id=&quot;20148&quot; value=&quot;5&quot;/&gt;&lt;property id=&quot;20300&quot; value=&quot;Slide 48 - &amp;quot;Tracked Items&amp;quot;&quot;/&gt;&lt;property id=&quot;20307&quot; value=&quot;310&quot;/&gt;&lt;/object&gt;&lt;object type=&quot;3&quot; unique_id=&quot;11209&quot;&gt;&lt;property id=&quot;20148&quot; value=&quot;5&quot;/&gt;&lt;property id=&quot;20300&quot; value=&quot;Slide 49 - &amp;quot;Preparing the VA Form 27-0820&amp;quot;&quot;/&gt;&lt;property id=&quot;20307&quot; value=&quot;311&quot;/&gt;&lt;/object&gt;&lt;object type=&quot;3&quot; unique_id=&quot;11210&quot;&gt;&lt;property id=&quot;20148&quot; value=&quot;5&quot;/&gt;&lt;property id=&quot;20300&quot; value=&quot;Slide 50 - &amp;quot;Rating Decision Requirements&amp;quot;&quot;/&gt;&lt;property id=&quot;20307&quot; value=&quot;312&quot;/&gt;&lt;/object&gt;&lt;object type=&quot;3&quot; unique_id=&quot;11211&quot;&gt;&lt;property id=&quot;20148&quot; value=&quot;5&quot;/&gt;&lt;property id=&quot;20300&quot; value=&quot;Slide 51 - &amp;quot;Promulgation&amp;quot;&quot;/&gt;&lt;property id=&quot;20307&quot; value=&quot;313&quot;/&gt;&lt;/object&gt;&lt;object type=&quot;3&quot; unique_id=&quot;12301&quot;&gt;&lt;property id=&quot;20148&quot; value=&quot;5&quot;/&gt;&lt;property id=&quot;20300&quot; value=&quot;Slide 52 - &amp;quot;Examinations&amp;quot;&quot;/&gt;&lt;property id=&quot;20307&quot; value=&quot;314&quot;/&gt;&lt;/object&gt;&lt;object type=&quot;3&quot; unique_id=&quot;12302&quot;&gt;&lt;property id=&quot;20148&quot; value=&quot;5&quot;/&gt;&lt;property id=&quot;20300&quot; value=&quot;Slide 57&quot;/&gt;&lt;property id=&quot;20307&quot; value=&quot;315&quot;/&gt;&lt;/object&gt;&lt;/object&gt;&lt;/object&gt;&lt;/database&gt;"/>
  <p:tag name="SECTOMILLISECCONVERTED"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1253</TotalTime>
  <Words>2285</Words>
  <Application>Microsoft Office PowerPoint</Application>
  <PresentationFormat>Custom</PresentationFormat>
  <Paragraphs>383</Paragraphs>
  <Slides>57</Slides>
  <Notes>7</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57</vt:i4>
      </vt:variant>
    </vt:vector>
  </HeadingPairs>
  <TitlesOfParts>
    <vt:vector size="67" baseType="lpstr">
      <vt:lpstr>Arial</vt:lpstr>
      <vt:lpstr>Calibri</vt:lpstr>
      <vt:lpstr>Century Schoolbook</vt:lpstr>
      <vt:lpstr>Tahoma</vt:lpstr>
      <vt:lpstr>Times New Roman</vt:lpstr>
      <vt:lpstr>Verdana</vt:lpstr>
      <vt:lpstr>Wingdings</vt:lpstr>
      <vt:lpstr>Ppt0000000</vt:lpstr>
      <vt:lpstr>1_Ppt0000000</vt:lpstr>
      <vt:lpstr>2_Ppt0000000</vt:lpstr>
      <vt:lpstr>PowerPoint Presentation</vt:lpstr>
      <vt:lpstr>References</vt:lpstr>
      <vt:lpstr> </vt:lpstr>
      <vt:lpstr>Date of Claim and End Products</vt:lpstr>
      <vt:lpstr>Payees’ Addresses (Including Direct Deposit)</vt:lpstr>
      <vt:lpstr>Veteran’s Service</vt:lpstr>
      <vt:lpstr>Power of Attorney</vt:lpstr>
      <vt:lpstr>Special Issues</vt:lpstr>
      <vt:lpstr>Corporate Flashes</vt:lpstr>
      <vt:lpstr>Contentions</vt:lpstr>
      <vt:lpstr>Tracked Items</vt:lpstr>
      <vt:lpstr>Tracked Items</vt:lpstr>
      <vt:lpstr>Accuracy of Tracked Items</vt:lpstr>
      <vt:lpstr>Managing Suspense and Diary Dates</vt:lpstr>
      <vt:lpstr>Managing Suspense and Diary Dates</vt:lpstr>
      <vt:lpstr>Documenting the Status of Exam Review</vt:lpstr>
      <vt:lpstr>Documenting the Status of Exam Review</vt:lpstr>
      <vt:lpstr>Documenting the Status of Exam Review</vt:lpstr>
      <vt:lpstr>Documenting the Status of Exam Review</vt:lpstr>
      <vt:lpstr>Documenting the Status of Exam Review</vt:lpstr>
      <vt:lpstr>Documenting the Status of Exam Review</vt:lpstr>
      <vt:lpstr>Documenting the Status of Exam Review</vt:lpstr>
      <vt:lpstr>Identifying Contentions</vt:lpstr>
      <vt:lpstr>Identifying Contentions</vt:lpstr>
      <vt:lpstr>Identifying Contentions</vt:lpstr>
      <vt:lpstr>Work Items</vt:lpstr>
      <vt:lpstr>Processing VA Form 21-0538</vt:lpstr>
      <vt:lpstr>Processing VA Form 21-0538</vt:lpstr>
      <vt:lpstr>Processing VA Form 21-0538</vt:lpstr>
      <vt:lpstr>Processing VA Form 21-0538</vt:lpstr>
      <vt:lpstr>Processing VA Form 21-0538</vt:lpstr>
      <vt:lpstr>Processing VA Form 21-0538</vt:lpstr>
      <vt:lpstr>Processing VA Form 21-0538</vt:lpstr>
      <vt:lpstr>Disposition of an 800 Series Work Item</vt:lpstr>
      <vt:lpstr>Disposition of an 800 Series Work Item</vt:lpstr>
      <vt:lpstr>Disposition of an 800 Series Work Item</vt:lpstr>
      <vt:lpstr>Disposition of an 800 Series Work Item</vt:lpstr>
      <vt:lpstr>Establishing the DOC for an 800 Series WI</vt:lpstr>
      <vt:lpstr> </vt:lpstr>
      <vt:lpstr>VA Treatment Records / CAPRI</vt:lpstr>
      <vt:lpstr>VA Treatment Records / CAPRI</vt:lpstr>
      <vt:lpstr>Documenting Non-Relevant Records</vt:lpstr>
      <vt:lpstr>VA Treatment Records / CAPRI</vt:lpstr>
      <vt:lpstr>VA Treatment Records / CAPRI</vt:lpstr>
      <vt:lpstr>Obtaining VA Medical Records</vt:lpstr>
      <vt:lpstr>VA Treatment Records / CAPRI</vt:lpstr>
      <vt:lpstr>Certifying VAMC and VR&amp;E Records are Unavailable</vt:lpstr>
      <vt:lpstr>Tracked Items</vt:lpstr>
      <vt:lpstr>Preparing the VA Form 27-0820</vt:lpstr>
      <vt:lpstr>Rating Decision Requirements</vt:lpstr>
      <vt:lpstr>Promulgation</vt:lpstr>
      <vt:lpstr>Examinations</vt:lpstr>
      <vt:lpstr>When to Request a General Medical Exam</vt:lpstr>
      <vt:lpstr>When to Request a General Medical Exam</vt:lpstr>
      <vt:lpstr>Requesting Examinations in IU Claims</vt:lpstr>
      <vt:lpstr>Requesting Gulf War General Medical Exams</vt:lpstr>
      <vt:lpstr>PowerPoint Presentation</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Reno and Las Vegas CA and VSR Site Visit Training PowerPoint Presentation</dc:title>
  <dc:subject>VSR, AQRS, Special Ops VSR, Claims Assistant</dc:subject>
  <dc:creator>Department of Veterans Affairs, Veterans Benefits Administration, Compensation Service, STAFF</dc:creator>
  <dc:description>Reno and Las Vegas VSR Site Visit Training</dc:description>
  <cp:lastModifiedBy>Kathy Poole</cp:lastModifiedBy>
  <cp:revision>22</cp:revision>
  <dcterms:created xsi:type="dcterms:W3CDTF">2018-05-14T14:12:52Z</dcterms:created>
  <dcterms:modified xsi:type="dcterms:W3CDTF">2018-05-21T16:56:09Z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