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29"/>
  </p:notesMasterIdLst>
  <p:handoutMasterIdLst>
    <p:handoutMasterId r:id="rId30"/>
  </p:handoutMasterIdLst>
  <p:sldIdLst>
    <p:sldId id="257" r:id="rId5"/>
    <p:sldId id="258" r:id="rId6"/>
    <p:sldId id="273" r:id="rId7"/>
    <p:sldId id="299" r:id="rId8"/>
    <p:sldId id="284" r:id="rId9"/>
    <p:sldId id="285" r:id="rId10"/>
    <p:sldId id="286" r:id="rId11"/>
    <p:sldId id="287" r:id="rId12"/>
    <p:sldId id="288" r:id="rId13"/>
    <p:sldId id="291" r:id="rId14"/>
    <p:sldId id="300" r:id="rId15"/>
    <p:sldId id="293" r:id="rId16"/>
    <p:sldId id="294" r:id="rId17"/>
    <p:sldId id="295" r:id="rId18"/>
    <p:sldId id="296" r:id="rId19"/>
    <p:sldId id="301" r:id="rId20"/>
    <p:sldId id="302" r:id="rId21"/>
    <p:sldId id="297" r:id="rId22"/>
    <p:sldId id="298" r:id="rId23"/>
    <p:sldId id="303" r:id="rId24"/>
    <p:sldId id="304" r:id="rId25"/>
    <p:sldId id="305" r:id="rId26"/>
    <p:sldId id="306" r:id="rId27"/>
    <p:sldId id="283"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partment of Veterans Affairs" initials="DoVA" lastIdx="13" clrIdx="0"/>
  <p:cmAuthor id="1" name="Machelle Harrell" initials="mkh" lastIdx="4" clrIdx="1"/>
  <p:cmAuthor id="2" name="S. Arzola" initials="SArzol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1079" autoAdjust="0"/>
  </p:normalViewPr>
  <p:slideViewPr>
    <p:cSldViewPr snapToGrid="0">
      <p:cViewPr varScale="1">
        <p:scale>
          <a:sx n="97" d="100"/>
          <a:sy n="97" d="100"/>
        </p:scale>
        <p:origin x="972"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1371600" y="1143000"/>
            <a:ext cx="41148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254"/>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254"/>
              </a:spcAft>
              <a:buNone/>
              <a:defRPr sz="2100" b="1">
                <a:solidFill>
                  <a:srgbClr val="1F497D"/>
                </a:solidFill>
              </a:defRPr>
            </a:lvl1pPr>
            <a:lvl5pPr marL="244115"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a:defRPr lang="en-US" sz="2100" b="1" dirty="0">
                <a:solidFill>
                  <a:srgbClr val="1F497D"/>
                </a:solidFill>
              </a:defRPr>
            </a:lvl1pPr>
          </a:lstStyle>
          <a:p>
            <a:pPr lvl="0" algn="ctr">
              <a:lnSpc>
                <a:spcPct val="100000"/>
              </a:lnSpc>
              <a:spcBef>
                <a:spcPts val="0"/>
              </a:spcBef>
              <a:spcAft>
                <a:spcPts val="254"/>
              </a:spcAft>
            </a:pPr>
            <a:r>
              <a:rPr lang="en-US" dirty="0"/>
              <a:t>Date sub-title</a:t>
            </a:r>
          </a:p>
        </p:txBody>
      </p:sp>
    </p:spTree>
    <p:extLst>
      <p:ext uri="{BB962C8B-B14F-4D97-AF65-F5344CB8AC3E}">
        <p14:creationId xmlns:p14="http://schemas.microsoft.com/office/powerpoint/2010/main" val="22999577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122058" indent="-61029">
              <a:spcBef>
                <a:spcPts val="0"/>
              </a:spcBef>
              <a:spcAft>
                <a:spcPts val="191"/>
              </a:spcAft>
              <a:buFont typeface="Arial" panose="020B0604020202020204" pitchFamily="34" charset="0"/>
              <a:buChar char="•"/>
              <a:defRPr sz="570">
                <a:latin typeface="Arial" panose="020B0604020202020204" pitchFamily="34" charset="0"/>
                <a:cs typeface="Arial" panose="020B0604020202020204" pitchFamily="34" charset="0"/>
              </a:defRPr>
            </a:lvl2pPr>
            <a:lvl3pPr marL="183086" indent="-61029">
              <a:spcBef>
                <a:spcPts val="0"/>
              </a:spcBef>
              <a:spcAft>
                <a:spcPts val="191"/>
              </a:spcAft>
              <a:buFont typeface="Arial" panose="020B0604020202020204" pitchFamily="34" charset="0"/>
              <a:buChar char="•"/>
              <a:defRPr sz="506">
                <a:latin typeface="Arial" panose="020B0604020202020204" pitchFamily="34" charset="0"/>
                <a:cs typeface="Arial" panose="020B0604020202020204" pitchFamily="34" charset="0"/>
              </a:defRPr>
            </a:lvl3pPr>
            <a:lvl4pPr marL="244115" indent="-61029">
              <a:spcBef>
                <a:spcPts val="0"/>
              </a:spcBef>
              <a:spcAft>
                <a:spcPts val="191"/>
              </a:spcAft>
              <a:buFont typeface="Arial" panose="020B0604020202020204" pitchFamily="34" charset="0"/>
              <a:buChar char="•"/>
              <a:defRPr sz="443">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a:p>
        </p:txBody>
      </p:sp>
    </p:spTree>
    <p:extLst>
      <p:ext uri="{BB962C8B-B14F-4D97-AF65-F5344CB8AC3E}">
        <p14:creationId xmlns:p14="http://schemas.microsoft.com/office/powerpoint/2010/main" val="2156922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70"/>
            <a:ext cx="9144000" cy="1086867"/>
          </a:xfrm>
        </p:spPr>
        <p:txBody>
          <a:bodyPr anchor="t">
            <a:noAutofit/>
          </a:bodyPr>
          <a:lstStyle>
            <a:lvl1pPr algn="ctr">
              <a:spcAft>
                <a:spcPts val="254"/>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82"/>
            <a:ext cx="2133600" cy="365125"/>
          </a:xfrm>
          <a:prstGeom prst="rect">
            <a:avLst/>
          </a:prstGeom>
        </p:spPr>
        <p:txBody>
          <a:bodyPr/>
          <a:lstStyle>
            <a:lvl1pPr algn="r">
              <a:spcAft>
                <a:spcPts val="254"/>
              </a:spcAft>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402274233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chor="t">
            <a:normAutofit/>
          </a:bodyPr>
          <a:lstStyle>
            <a:lvl1pPr algn="ctr">
              <a:spcAft>
                <a:spcPts val="254"/>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30188" indent="-230188">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461963" indent="-231775">
              <a:spcBef>
                <a:spcPts val="0"/>
              </a:spcBef>
              <a:spcAft>
                <a:spcPts val="600"/>
              </a:spcAft>
              <a:buClr>
                <a:schemeClr val="tx1"/>
              </a:buClr>
              <a:buFont typeface="Arial" panose="020B0604020202020204" pitchFamily="34" charset="0"/>
              <a:buChar char="•"/>
              <a:tabLst>
                <a:tab pos="341313" algn="l"/>
              </a:tabLst>
              <a:defRPr sz="1800">
                <a:latin typeface="Arial" panose="020B0604020202020204" pitchFamily="34" charset="0"/>
                <a:cs typeface="Arial" panose="020B0604020202020204" pitchFamily="34" charset="0"/>
              </a:defRPr>
            </a:lvl2pPr>
            <a:lvl3pPr marL="684213" indent="-222250">
              <a:spcBef>
                <a:spcPts val="0"/>
              </a:spcBef>
              <a:spcAft>
                <a:spcPts val="600"/>
              </a:spcAft>
              <a:buClr>
                <a:schemeClr val="tx1"/>
              </a:buClr>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30188">
              <a:spcBef>
                <a:spcPts val="0"/>
              </a:spcBef>
              <a:spcAft>
                <a:spcPts val="600"/>
              </a:spcAft>
              <a:buClr>
                <a:schemeClr val="tx1"/>
              </a:buClr>
              <a:buFont typeface="Arial" panose="020B0604020202020204" pitchFamily="34" charset="0"/>
              <a:buChar char="•"/>
              <a:defRPr sz="1400">
                <a:latin typeface="Arial" panose="020B0604020202020204" pitchFamily="34" charset="0"/>
                <a:cs typeface="Arial" panose="020B0604020202020204" pitchFamily="34" charset="0"/>
              </a:defRPr>
            </a:lvl4pPr>
            <a:lvl5pPr marL="305144" indent="-61029">
              <a:spcBef>
                <a:spcPts val="0"/>
              </a:spcBef>
              <a:spcAft>
                <a:spcPts val="191"/>
              </a:spcAft>
              <a:buFont typeface="Arial" panose="020B0604020202020204" pitchFamily="34" charset="0"/>
              <a:buChar char="•"/>
              <a:defRPr sz="380">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82"/>
            <a:ext cx="2133600" cy="365125"/>
          </a:xfrm>
          <a:prstGeom prst="rect">
            <a:avLst/>
          </a:prstGeom>
        </p:spPr>
        <p:txBody>
          <a:bodyPr/>
          <a:lstStyle>
            <a:lvl1pPr algn="r">
              <a:spcAft>
                <a:spcPts val="254"/>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a:p>
        </p:txBody>
      </p:sp>
    </p:spTree>
    <p:extLst>
      <p:ext uri="{BB962C8B-B14F-4D97-AF65-F5344CB8AC3E}">
        <p14:creationId xmlns:p14="http://schemas.microsoft.com/office/powerpoint/2010/main" val="39455623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07659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552282"/>
      </p:ext>
    </p:extLst>
  </p:cSld>
  <p:clrMapOvr>
    <a:masterClrMapping/>
  </p:clrMapOvr>
  <p:transition>
    <p:fade thruBlk="1"/>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922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5"/>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6A6A193-2FDC-48DD-8023-1C75B05EEA9A}" type="slidenum">
              <a:rPr lang="en-US" smtClean="0"/>
              <a:t>‹#›</a:t>
            </a:fld>
            <a:endParaRPr lang="en-US"/>
          </a:p>
        </p:txBody>
      </p:sp>
    </p:spTree>
    <p:extLst>
      <p:ext uri="{BB962C8B-B14F-4D97-AF65-F5344CB8AC3E}">
        <p14:creationId xmlns:p14="http://schemas.microsoft.com/office/powerpoint/2010/main" val="30788585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custDataLst>
              <p:tags r:id="rId2"/>
            </p:custDataLst>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0"/>
          <p:cNvSpPr>
            <a:spLocks noGrp="1" noChangeArrowheads="1"/>
          </p:cNvSpPr>
          <p:nvPr>
            <p:ph type="sldNum" sz="quarter" idx="10"/>
            <p:custDataLst>
              <p:tags r:id="rId3"/>
            </p:custDataLst>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73974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1"/>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2"/>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1"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3"/>
            </p:custDataLst>
          </p:nvPr>
        </p:nvSpPr>
        <p:spPr>
          <a:xfrm>
            <a:off x="6931152" y="6601982"/>
            <a:ext cx="2133600" cy="365125"/>
          </a:xfrm>
          <a:prstGeom prst="rect">
            <a:avLst/>
          </a:prstGeom>
        </p:spPr>
        <p:txBody>
          <a:bodyPr tIns="0"/>
          <a:lstStyle>
            <a:lvl1pPr algn="r">
              <a:defRPr sz="332">
                <a:latin typeface="Arial" panose="020B0604020202020204" pitchFamily="34" charset="0"/>
                <a:cs typeface="Arial" panose="020B0604020202020204" pitchFamily="34" charset="0"/>
              </a:defRPr>
            </a:lvl1pPr>
          </a:lstStyle>
          <a:p>
            <a:fld id="{36A6A193-2FDC-48DD-8023-1C75B05EEA9A}" type="slidenum">
              <a:rPr lang="en-US" smtClean="0"/>
              <a:t>‹#›</a:t>
            </a:fld>
            <a:endParaRPr lang="en-US"/>
          </a:p>
        </p:txBody>
      </p:sp>
    </p:spTree>
    <p:extLst>
      <p:ext uri="{BB962C8B-B14F-4D97-AF65-F5344CB8AC3E}">
        <p14:creationId xmlns:p14="http://schemas.microsoft.com/office/powerpoint/2010/main" val="82226526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ftr="0" dt="0"/>
  <p:txStyles>
    <p:titleStyle>
      <a:lvl1pPr algn="ctr" defTabSz="122058" rtl="0" eaLnBrk="1" latinLnBrk="0" hangingPunct="1">
        <a:spcBef>
          <a:spcPct val="0"/>
        </a:spcBef>
        <a:buNone/>
        <a:defRPr sz="1181"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1pPr>
      <a:lvl2pPr marL="61029" indent="0" algn="l" defTabSz="122058" rtl="0" eaLnBrk="1" latinLnBrk="0" hangingPunct="1">
        <a:spcBef>
          <a:spcPct val="20000"/>
        </a:spcBef>
        <a:buFont typeface="Arial" panose="020B0604020202020204" pitchFamily="34" charset="0"/>
        <a:buNone/>
        <a:defRPr sz="321" b="0" i="0" u="none" kern="1200">
          <a:solidFill>
            <a:schemeClr val="tx1"/>
          </a:solidFill>
          <a:latin typeface="Arial" panose="020B0604020202020204" pitchFamily="34" charset="0"/>
          <a:ea typeface="+mn-ea"/>
          <a:cs typeface="Arial" panose="020B0604020202020204" pitchFamily="34" charset="0"/>
        </a:defRPr>
      </a:lvl2pPr>
      <a:lvl3pPr marL="122058"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3pPr>
      <a:lvl4pPr marL="183086"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4pPr>
      <a:lvl5pPr marL="244115" indent="0" algn="l" defTabSz="122058" rtl="0" eaLnBrk="1" latinLnBrk="0" hangingPunct="1">
        <a:spcBef>
          <a:spcPct val="20000"/>
        </a:spcBef>
        <a:buFont typeface="Arial" panose="020B0604020202020204" pitchFamily="34" charset="0"/>
        <a:buNone/>
        <a:defRPr sz="321" kern="1200">
          <a:solidFill>
            <a:schemeClr val="tx1"/>
          </a:solidFill>
          <a:latin typeface="Arial" panose="020B0604020202020204" pitchFamily="34" charset="0"/>
          <a:ea typeface="+mn-ea"/>
          <a:cs typeface="Arial" panose="020B0604020202020204" pitchFamily="34" charset="0"/>
        </a:defRPr>
      </a:lvl5pPr>
      <a:lvl6pPr marL="335659"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6pPr>
      <a:lvl7pPr marL="396688"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7pPr>
      <a:lvl8pPr marL="457717"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8pPr>
      <a:lvl9pPr marL="518746" indent="-30515" algn="l" defTabSz="122058" rtl="0" eaLnBrk="1" latinLnBrk="0" hangingPunct="1">
        <a:spcBef>
          <a:spcPct val="20000"/>
        </a:spcBef>
        <a:buFont typeface="Arial" panose="020B0604020202020204" pitchFamily="34" charset="0"/>
        <a:buChar char="•"/>
        <a:defRPr sz="267" kern="1200">
          <a:solidFill>
            <a:schemeClr val="tx1"/>
          </a:solidFill>
          <a:latin typeface="+mn-lt"/>
          <a:ea typeface="+mn-ea"/>
          <a:cs typeface="+mn-cs"/>
        </a:defRPr>
      </a:lvl9pPr>
    </p:bodyStyle>
    <p:otherStyle>
      <a:defPPr>
        <a:defRPr lang="en-US"/>
      </a:defPPr>
      <a:lvl1pPr marL="0" algn="l" defTabSz="122058" rtl="0" eaLnBrk="1" latinLnBrk="0" hangingPunct="1">
        <a:defRPr sz="241" kern="1200">
          <a:solidFill>
            <a:schemeClr val="tx1"/>
          </a:solidFill>
          <a:latin typeface="+mn-lt"/>
          <a:ea typeface="+mn-ea"/>
          <a:cs typeface="+mn-cs"/>
        </a:defRPr>
      </a:lvl1pPr>
      <a:lvl2pPr marL="61029" algn="l" defTabSz="122058" rtl="0" eaLnBrk="1" latinLnBrk="0" hangingPunct="1">
        <a:defRPr sz="241" kern="1200">
          <a:solidFill>
            <a:schemeClr val="tx1"/>
          </a:solidFill>
          <a:latin typeface="+mn-lt"/>
          <a:ea typeface="+mn-ea"/>
          <a:cs typeface="+mn-cs"/>
        </a:defRPr>
      </a:lvl2pPr>
      <a:lvl3pPr marL="122058" algn="l" defTabSz="122058" rtl="0" eaLnBrk="1" latinLnBrk="0" hangingPunct="1">
        <a:defRPr sz="241" kern="1200">
          <a:solidFill>
            <a:schemeClr val="tx1"/>
          </a:solidFill>
          <a:latin typeface="+mn-lt"/>
          <a:ea typeface="+mn-ea"/>
          <a:cs typeface="+mn-cs"/>
        </a:defRPr>
      </a:lvl3pPr>
      <a:lvl4pPr marL="183086" algn="l" defTabSz="122058" rtl="0" eaLnBrk="1" latinLnBrk="0" hangingPunct="1">
        <a:defRPr sz="241" kern="1200">
          <a:solidFill>
            <a:schemeClr val="tx1"/>
          </a:solidFill>
          <a:latin typeface="+mn-lt"/>
          <a:ea typeface="+mn-ea"/>
          <a:cs typeface="+mn-cs"/>
        </a:defRPr>
      </a:lvl4pPr>
      <a:lvl5pPr marL="244115" algn="l" defTabSz="122058" rtl="0" eaLnBrk="1" latinLnBrk="0" hangingPunct="1">
        <a:defRPr sz="241" kern="1200">
          <a:solidFill>
            <a:schemeClr val="tx1"/>
          </a:solidFill>
          <a:latin typeface="+mn-lt"/>
          <a:ea typeface="+mn-ea"/>
          <a:cs typeface="+mn-cs"/>
        </a:defRPr>
      </a:lvl5pPr>
      <a:lvl6pPr marL="305144" algn="l" defTabSz="122058" rtl="0" eaLnBrk="1" latinLnBrk="0" hangingPunct="1">
        <a:defRPr sz="241" kern="1200">
          <a:solidFill>
            <a:schemeClr val="tx1"/>
          </a:solidFill>
          <a:latin typeface="+mn-lt"/>
          <a:ea typeface="+mn-ea"/>
          <a:cs typeface="+mn-cs"/>
        </a:defRPr>
      </a:lvl6pPr>
      <a:lvl7pPr marL="366173" algn="l" defTabSz="122058" rtl="0" eaLnBrk="1" latinLnBrk="0" hangingPunct="1">
        <a:defRPr sz="241" kern="1200">
          <a:solidFill>
            <a:schemeClr val="tx1"/>
          </a:solidFill>
          <a:latin typeface="+mn-lt"/>
          <a:ea typeface="+mn-ea"/>
          <a:cs typeface="+mn-cs"/>
        </a:defRPr>
      </a:lvl7pPr>
      <a:lvl8pPr marL="427202" algn="l" defTabSz="122058" rtl="0" eaLnBrk="1" latinLnBrk="0" hangingPunct="1">
        <a:defRPr sz="241" kern="1200">
          <a:solidFill>
            <a:schemeClr val="tx1"/>
          </a:solidFill>
          <a:latin typeface="+mn-lt"/>
          <a:ea typeface="+mn-ea"/>
          <a:cs typeface="+mn-cs"/>
        </a:defRPr>
      </a:lvl8pPr>
      <a:lvl9pPr marL="488231" algn="l" defTabSz="122058" rtl="0" eaLnBrk="1" latinLnBrk="0" hangingPunct="1">
        <a:defRPr sz="2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56.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5.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notesSlide" Target="../notesSlides/notesSlide3.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4.xml"/><Relationship Id="rId5" Type="http://schemas.openxmlformats.org/officeDocument/2006/relationships/tags" Target="../tags/tag38.xml"/><Relationship Id="rId4" Type="http://schemas.openxmlformats.org/officeDocument/2006/relationships/tags" Target="../tags/tag37.xml"/></Relationships>
</file>

<file path=ppt/slides/_rels/slide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8.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notesSlide" Target="../notesSlides/notesSlide6.xml"/><Relationship Id="rId5" Type="http://schemas.openxmlformats.org/officeDocument/2006/relationships/slideLayout" Target="../slideLayouts/slideLayout4.xml"/><Relationship Id="rId4" Type="http://schemas.openxmlformats.org/officeDocument/2006/relationships/tags" Target="../tags/tag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CAEB51-5AC0-480A-8EDE-FF68C69C53D2}"/>
              </a:ext>
            </a:extLst>
          </p:cNvPr>
          <p:cNvSpPr>
            <a:spLocks noGrp="1"/>
          </p:cNvSpPr>
          <p:nvPr>
            <p:ph type="ctrTitle"/>
            <p:custDataLst>
              <p:tags r:id="rId1"/>
            </p:custDataLst>
          </p:nvPr>
        </p:nvSpPr>
        <p:spPr>
          <a:xfrm>
            <a:off x="685800" y="2819399"/>
            <a:ext cx="7772400" cy="1381125"/>
          </a:xfrm>
        </p:spPr>
        <p:txBody>
          <a:bodyPr>
            <a:noAutofit/>
          </a:bodyPr>
          <a:lstStyle/>
          <a:p>
            <a:r>
              <a:rPr lang="en-US" dirty="0"/>
              <a:t>Rating Issues Involving Gynecological Conditions and Breast Disorders </a:t>
            </a:r>
            <a:br>
              <a:rPr lang="en-US" dirty="0"/>
            </a:br>
            <a:r>
              <a:rPr lang="en-US" dirty="0"/>
              <a:t>(Post Challenge)</a:t>
            </a:r>
            <a:br>
              <a:rPr lang="en-US" dirty="0"/>
            </a:br>
            <a:endParaRPr lang="en-US" dirty="0"/>
          </a:p>
        </p:txBody>
      </p:sp>
      <p:sp>
        <p:nvSpPr>
          <p:cNvPr id="6" name="Text Placeholder 5">
            <a:extLst>
              <a:ext uri="{FF2B5EF4-FFF2-40B4-BE49-F238E27FC236}">
                <a16:creationId xmlns:a16="http://schemas.microsoft.com/office/drawing/2014/main" id="{DD29A3AB-18DB-4BB9-B1D2-6B8E795DD14C}"/>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a:p>
            <a:endParaRPr lang="en-US" dirty="0"/>
          </a:p>
        </p:txBody>
      </p:sp>
      <p:sp>
        <p:nvSpPr>
          <p:cNvPr id="7" name="Text Placeholder 6">
            <a:extLst>
              <a:ext uri="{FF2B5EF4-FFF2-40B4-BE49-F238E27FC236}">
                <a16:creationId xmlns:a16="http://schemas.microsoft.com/office/drawing/2014/main" id="{AC5A7131-0173-4965-A68B-E40511CBF9E3}"/>
              </a:ext>
            </a:extLst>
          </p:cNvPr>
          <p:cNvSpPr>
            <a:spLocks noGrp="1"/>
          </p:cNvSpPr>
          <p:nvPr>
            <p:ph type="body" sz="quarter" idx="11"/>
            <p:custDataLst>
              <p:tags r:id="rId3"/>
            </p:custDataLst>
          </p:nvPr>
        </p:nvSpPr>
        <p:spPr>
          <a:xfrm>
            <a:off x="6096000" y="4724400"/>
            <a:ext cx="2362200" cy="838200"/>
          </a:xfrm>
        </p:spPr>
        <p:txBody>
          <a:bodyPr/>
          <a:lstStyle/>
          <a:p>
            <a:pPr algn="ctr"/>
            <a:r>
              <a:rPr lang="en-US" dirty="0"/>
              <a:t>March 2018</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Special Considerations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lnSpc>
                <a:spcPct val="150000"/>
              </a:lnSpc>
            </a:pPr>
            <a:r>
              <a:rPr lang="en-US" altLang="en-US" dirty="0"/>
              <a:t>Rating schedule change implications</a:t>
            </a:r>
          </a:p>
          <a:p>
            <a:pPr>
              <a:lnSpc>
                <a:spcPct val="150000"/>
              </a:lnSpc>
            </a:pPr>
            <a:r>
              <a:rPr lang="en-US" altLang="en-US" dirty="0"/>
              <a:t>Presumptive conditions</a:t>
            </a:r>
          </a:p>
          <a:p>
            <a:pPr>
              <a:lnSpc>
                <a:spcPct val="150000"/>
              </a:lnSpc>
            </a:pPr>
            <a:r>
              <a:rPr lang="en-US" altLang="en-US" dirty="0"/>
              <a:t>Special monthly compensation</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10</a:t>
            </a:fld>
            <a:endParaRPr lang="en-US" dirty="0"/>
          </a:p>
        </p:txBody>
      </p:sp>
      <p:sp>
        <p:nvSpPr>
          <p:cNvPr id="6" name="Slide Number Placeholder 3">
            <a:extLst>
              <a:ext uri="{FF2B5EF4-FFF2-40B4-BE49-F238E27FC236}">
                <a16:creationId xmlns:a16="http://schemas.microsoft.com/office/drawing/2014/main" id="{EF36159E-0ABF-4D42-A599-13D7BCDFA803}"/>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10</a:t>
            </a:fld>
            <a:endParaRPr lang="en-US"/>
          </a:p>
        </p:txBody>
      </p:sp>
    </p:spTree>
    <p:extLst>
      <p:ext uri="{BB962C8B-B14F-4D97-AF65-F5344CB8AC3E}">
        <p14:creationId xmlns:p14="http://schemas.microsoft.com/office/powerpoint/2010/main" val="24191633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114800"/>
            <a:ext cx="7772400" cy="1362075"/>
          </a:xfrm>
        </p:spPr>
        <p:txBody>
          <a:bodyPr>
            <a:normAutofit/>
          </a:bodyPr>
          <a:lstStyle/>
          <a:p>
            <a:r>
              <a:rPr lang="en-US" sz="2800" cap="none" dirty="0"/>
              <a:t>Practice and Evaluation</a:t>
            </a:r>
          </a:p>
        </p:txBody>
      </p:sp>
      <p:sp>
        <p:nvSpPr>
          <p:cNvPr id="5" name="Slide Number Placeholder 3">
            <a:extLst>
              <a:ext uri="{FF2B5EF4-FFF2-40B4-BE49-F238E27FC236}">
                <a16:creationId xmlns:a16="http://schemas.microsoft.com/office/drawing/2014/main" id="{96295CAF-B925-440D-ADDE-A4B41D4D8989}"/>
              </a:ext>
            </a:extLst>
          </p:cNvPr>
          <p:cNvSpPr txBox="1">
            <a:spLocks/>
          </p:cNvSpPr>
          <p:nvPr>
            <p:custDataLst>
              <p:tags r:id="rId2"/>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265394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r>
              <a:rPr lang="en-US" dirty="0"/>
              <a:t>Scenario 1</a:t>
            </a:r>
          </a:p>
        </p:txBody>
      </p:sp>
      <p:sp>
        <p:nvSpPr>
          <p:cNvPr id="6" name="Content Placeholder 5"/>
          <p:cNvSpPr>
            <a:spLocks noGrp="1"/>
          </p:cNvSpPr>
          <p:nvPr>
            <p:ph idx="1"/>
            <p:custDataLst>
              <p:tags r:id="rId2"/>
            </p:custDataLst>
          </p:nvPr>
        </p:nvSpPr>
        <p:spPr>
          <a:xfrm>
            <a:off x="457200" y="2057400"/>
            <a:ext cx="8229600" cy="3916363"/>
          </a:xfrm>
        </p:spPr>
        <p:txBody>
          <a:bodyPr/>
          <a:lstStyle/>
          <a:p>
            <a:r>
              <a:rPr lang="en-US" dirty="0"/>
              <a:t>Veteran has incomplete uterine prolapse. There are no other symptoms noted on exam. Examiner opined this was at least as likely as not related to surgical complications of pregnancy during her military service and provides sufficient rationale. Claim received after May 13, 2018. </a:t>
            </a:r>
          </a:p>
          <a:p>
            <a:endParaRPr lang="en-US" dirty="0"/>
          </a:p>
          <a:p>
            <a:pPr marL="385763" indent="-385763">
              <a:buAutoNum type="arabicPeriod"/>
            </a:pPr>
            <a:r>
              <a:rPr lang="en-US" i="1" dirty="0"/>
              <a:t>What diagnostic code would be used in the current rating schedule?</a:t>
            </a:r>
          </a:p>
          <a:p>
            <a:pPr marL="385763" indent="-385763">
              <a:buAutoNum type="arabicPeriod"/>
            </a:pPr>
            <a:r>
              <a:rPr lang="en-US" i="1" dirty="0"/>
              <a:t>What evaluation would be granted?</a:t>
            </a:r>
          </a:p>
          <a:p>
            <a:r>
              <a:rPr lang="en-US" dirty="0"/>
              <a:t> </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296079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r>
              <a:rPr lang="en-US" dirty="0"/>
              <a:t>Scenario 1: Discussion</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r>
              <a:rPr lang="en-US" dirty="0"/>
              <a:t>Veteran has incomplete uterine prolapse. There are no other symptoms noted on exam. Examiner opined this was at least as likely as not related to surgical complications of pregnancy during her military service and provided sufficient rationale. Claim received after May 13, 2018. </a:t>
            </a:r>
          </a:p>
          <a:p>
            <a:endParaRPr lang="en-US" dirty="0"/>
          </a:p>
          <a:p>
            <a:pPr marL="385763" indent="-385763">
              <a:buAutoNum type="arabicPeriod"/>
            </a:pPr>
            <a:r>
              <a:rPr lang="en-US" i="1" dirty="0"/>
              <a:t>What diagnostic code would be used in the current rating schedule? </a:t>
            </a:r>
          </a:p>
          <a:p>
            <a:pPr marL="300038" lvl="1" indent="0">
              <a:buNone/>
            </a:pPr>
            <a:r>
              <a:rPr lang="en-US" sz="2000" b="1" dirty="0"/>
              <a:t>					7621</a:t>
            </a:r>
          </a:p>
          <a:p>
            <a:pPr marL="385763" indent="-385763">
              <a:buAutoNum type="arabicPeriod"/>
            </a:pPr>
            <a:r>
              <a:rPr lang="en-US" i="1" dirty="0"/>
              <a:t>What evaluation would be granted?</a:t>
            </a:r>
          </a:p>
          <a:p>
            <a:r>
              <a:rPr lang="en-US" dirty="0"/>
              <a:t> 							</a:t>
            </a:r>
            <a:r>
              <a:rPr lang="en-US" b="1" dirty="0">
                <a:latin typeface="+mn-lt"/>
              </a:rPr>
              <a:t>10%</a:t>
            </a:r>
            <a:endParaRPr lang="en-US" sz="1800" b="1" dirty="0">
              <a:latin typeface="+mn-lt"/>
            </a:endParaRP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2451163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r>
              <a:rPr lang="en-US" dirty="0"/>
              <a:t>Scenario 2a</a:t>
            </a:r>
          </a:p>
        </p:txBody>
      </p:sp>
      <p:sp>
        <p:nvSpPr>
          <p:cNvPr id="6" name="Content Placeholder 5"/>
          <p:cNvSpPr>
            <a:spLocks noGrp="1"/>
          </p:cNvSpPr>
          <p:nvPr>
            <p:ph idx="1"/>
            <p:custDataLst>
              <p:tags r:id="rId2"/>
            </p:custDataLst>
          </p:nvPr>
        </p:nvSpPr>
        <p:spPr>
          <a:xfrm>
            <a:off x="457200" y="2057400"/>
            <a:ext cx="8229600" cy="3916363"/>
          </a:xfrm>
          <a:solidFill>
            <a:schemeClr val="bg1"/>
          </a:solidFill>
        </p:spPr>
        <p:txBody>
          <a:bodyPr/>
          <a:lstStyle/>
          <a:p>
            <a:r>
              <a:rPr lang="en-US" dirty="0"/>
              <a:t>A Veteran with service connected posttraumatic stress disorder (PTSD) claims an increased evaluation.  Review PTSD DBQ was performed, during which the examiner related the Veteran’s FSAD to the SC PTSD. At the time of your review, there are no medical treatment records confirming a diagnosis of FSAD, only the mental health exam. </a:t>
            </a:r>
          </a:p>
          <a:p>
            <a:endParaRPr lang="en-US" dirty="0"/>
          </a:p>
          <a:p>
            <a:r>
              <a:rPr lang="en-US" i="1" dirty="0"/>
              <a:t>What Gynecological System related actions need to be taken?</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3743595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r>
              <a:rPr lang="en-US" dirty="0"/>
              <a:t>Scenario 2a: Discussion</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marL="228600" indent="-228600">
              <a:buFont typeface="Arial" panose="020B0604020202020204" pitchFamily="34" charset="0"/>
              <a:buChar char="•"/>
            </a:pPr>
            <a:r>
              <a:rPr lang="en-US" i="1" dirty="0"/>
              <a:t>A Veteran with service connected posttraumatic stress disorder (PTSD) claims an increased evaluation. Review PTSD DBQ was performed, during which the examiner related the Veteran’s FSAD to the SC PTSD. At the time of your review, there are no medical treatment records confirming a diagnosis of FSAD, only the mental health exam. </a:t>
            </a:r>
          </a:p>
          <a:p>
            <a:pPr marL="342900" indent="-342900">
              <a:buFont typeface="Arial" panose="020B0604020202020204" pitchFamily="34" charset="0"/>
              <a:buChar char="•"/>
            </a:pPr>
            <a:endParaRPr lang="en-US" i="1" dirty="0"/>
          </a:p>
          <a:p>
            <a:pPr marL="228600" indent="-228600">
              <a:buFont typeface="Arial" panose="020B0604020202020204" pitchFamily="34" charset="0"/>
              <a:buChar char="•"/>
            </a:pPr>
            <a:r>
              <a:rPr lang="en-US" i="1" dirty="0"/>
              <a:t>What Gynecological System related actions need to be taken?</a:t>
            </a:r>
          </a:p>
          <a:p>
            <a:pPr marL="457200" lvl="1" indent="-228600"/>
            <a:r>
              <a:rPr lang="en-US" sz="1800" b="1" dirty="0">
                <a:latin typeface="+mj-lt"/>
                <a:cs typeface="Times New Roman" panose="02020603050405020304" pitchFamily="18" charset="0"/>
              </a:rPr>
              <a:t>Request a Gynecological DBQ</a:t>
            </a:r>
          </a:p>
          <a:p>
            <a:pPr marL="342900" indent="-342900">
              <a:buFont typeface="Arial" panose="020B0604020202020204" pitchFamily="34" charset="0"/>
              <a:buChar char="•"/>
            </a:pPr>
            <a:endParaRPr lang="en-US" b="1"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3902119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2b</a:t>
            </a:r>
          </a:p>
        </p:txBody>
      </p:sp>
      <p:sp>
        <p:nvSpPr>
          <p:cNvPr id="3" name="Content Placeholder 2"/>
          <p:cNvSpPr>
            <a:spLocks noGrp="1"/>
          </p:cNvSpPr>
          <p:nvPr>
            <p:ph idx="1"/>
            <p:custDataLst>
              <p:tags r:id="rId2"/>
            </p:custDataLst>
          </p:nvPr>
        </p:nvSpPr>
        <p:spPr>
          <a:xfrm>
            <a:off x="457200" y="2057400"/>
            <a:ext cx="8229600" cy="3916363"/>
          </a:xfrm>
          <a:solidFill>
            <a:schemeClr val="bg1"/>
          </a:solidFill>
        </p:spPr>
        <p:txBody>
          <a:bodyPr/>
          <a:lstStyle/>
          <a:p>
            <a:pPr hangingPunct="0"/>
            <a:r>
              <a:rPr lang="en-US" dirty="0"/>
              <a:t>Veteran with Diabetes Mellitus, type II has claimed an increased evaluation and secondary service connection for FSAD. She has a diagnosis of Female Sexual Arousal Disorder, which the DBQ associates with the DM II. The C&amp;P examiner completed a GYN DBQ based on the secondary complications found on exam. The examiner confirms a diagnosis of FSAD. An increase evaluation is not shown for the DM. There are no other secondary conditions. </a:t>
            </a:r>
          </a:p>
          <a:p>
            <a:endParaRPr lang="en-US" dirty="0"/>
          </a:p>
          <a:p>
            <a:r>
              <a:rPr lang="en-US" i="1" dirty="0"/>
              <a:t>What actions need to be taken?</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4218813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2b: Discussion</a:t>
            </a:r>
          </a:p>
        </p:txBody>
      </p:sp>
      <p:sp>
        <p:nvSpPr>
          <p:cNvPr id="3" name="Content Placeholder 2"/>
          <p:cNvSpPr>
            <a:spLocks noGrp="1"/>
          </p:cNvSpPr>
          <p:nvPr>
            <p:ph idx="1"/>
            <p:custDataLst>
              <p:tags r:id="rId2"/>
            </p:custDataLst>
          </p:nvPr>
        </p:nvSpPr>
        <p:spPr>
          <a:xfrm>
            <a:off x="457200" y="2057400"/>
            <a:ext cx="8229600" cy="4333875"/>
          </a:xfrm>
        </p:spPr>
        <p:txBody>
          <a:bodyPr>
            <a:normAutofit/>
          </a:bodyPr>
          <a:lstStyle/>
          <a:p>
            <a:r>
              <a:rPr lang="en-US" i="1" dirty="0"/>
              <a:t>Veteran with Diabetes Mellitus, type II has claimed an increased evaluation and secondary service connection for FSAD. She has a diagnosis of Female Sexual Arousal Disorder, which the DBQ associates with the DM II. The C&amp;P examiner completed a GYN DBQ based on the secondary complications found on exam. The examiner confirms a diagnosis of FSAD. An increase evaluation is not shown for the DM. There are no other secondary conditions. </a:t>
            </a:r>
          </a:p>
          <a:p>
            <a:pPr marL="457200" indent="-457200"/>
            <a:r>
              <a:rPr lang="en-US" i="1" dirty="0"/>
              <a:t>	What actions need to be taken?</a:t>
            </a:r>
          </a:p>
          <a:p>
            <a:pPr>
              <a:lnSpc>
                <a:spcPct val="150000"/>
              </a:lnSpc>
            </a:pPr>
            <a:endParaRPr lang="en-US" i="1" dirty="0"/>
          </a:p>
          <a:p>
            <a:pPr marL="228600" indent="-228600">
              <a:buFont typeface="Arial" panose="020B0604020202020204" pitchFamily="34" charset="0"/>
              <a:buChar char="•"/>
            </a:pPr>
            <a:r>
              <a:rPr lang="en-US" b="1" dirty="0"/>
              <a:t>C&amp;C Diabetes Mellitus evaluation now including the </a:t>
            </a:r>
            <a:r>
              <a:rPr lang="en-US" b="1" dirty="0" err="1"/>
              <a:t>noncompensable</a:t>
            </a:r>
            <a:r>
              <a:rPr lang="en-US" b="1" dirty="0"/>
              <a:t> secondary grant of FSAD.</a:t>
            </a:r>
          </a:p>
          <a:p>
            <a:pPr marL="228600" indent="-228600">
              <a:buFont typeface="Arial" panose="020B0604020202020204" pitchFamily="34" charset="0"/>
              <a:buChar char="•"/>
            </a:pPr>
            <a:r>
              <a:rPr lang="en-US" b="1" dirty="0"/>
              <a:t>Grant SMC K for LOU of a creative organ</a:t>
            </a: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2629150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r>
              <a:rPr lang="en-US" dirty="0"/>
              <a:t>Scenario 3</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hangingPunct="0"/>
            <a:r>
              <a:rPr lang="en-US" dirty="0"/>
              <a:t>Female Veteran developed uterine fibroids and had surgical treatment during service. Since separation, she experiences ongoing issues with abnormal bleeding, nausea, vomiting, and had an additional surgery – all documented by private medical records. Currently, she receives continuous treatment that controls symptoms. Veteran claims service connection for uterine fibroids.</a:t>
            </a:r>
            <a:r>
              <a:rPr lang="en-US" u="sng" dirty="0"/>
              <a:t> </a:t>
            </a:r>
            <a:endParaRPr lang="en-US" dirty="0"/>
          </a:p>
          <a:p>
            <a:endParaRPr lang="en-US" dirty="0"/>
          </a:p>
          <a:p>
            <a:pPr marL="385763" indent="-385763">
              <a:buAutoNum type="arabicPeriod"/>
            </a:pPr>
            <a:r>
              <a:rPr lang="en-US" i="1" dirty="0"/>
              <a:t>What diagnostic code would be used to grant SC?</a:t>
            </a:r>
          </a:p>
          <a:p>
            <a:pPr marL="385763" indent="-385763">
              <a:buAutoNum type="arabicPeriod"/>
            </a:pPr>
            <a:r>
              <a:rPr lang="en-US" i="1" dirty="0"/>
              <a:t>What evaluation would be established?</a:t>
            </a:r>
          </a:p>
          <a:p>
            <a:pPr marL="385763" indent="-385763">
              <a:buAutoNum type="arabicPeriod"/>
            </a:pPr>
            <a:r>
              <a:rPr lang="en-US" i="1" dirty="0"/>
              <a:t>Are there additional considerations?</a:t>
            </a:r>
          </a:p>
          <a:p>
            <a:pPr>
              <a:buFontTx/>
              <a:buChar char="-"/>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843291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35"/>
            <a:ext cx="9144000" cy="1086867"/>
          </a:xfrm>
        </p:spPr>
        <p:txBody>
          <a:bodyPr>
            <a:normAutofit/>
          </a:bodyPr>
          <a:lstStyle/>
          <a:p>
            <a:r>
              <a:rPr lang="en-US" dirty="0"/>
              <a:t>Scenario 3: Discussion</a:t>
            </a:r>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hangingPunct="0"/>
            <a:r>
              <a:rPr lang="en-US" i="1" dirty="0"/>
              <a:t>Female Veteran developed uterine fibroids and had surgical treatment during service. Since separation, she experiences ongoing issues with abnormal bleeding, nausea, vomiting, and had an additional surgery – all documented by private medical records. Currently, she receives continuous treatment that controls symptoms. Veteran claims service connection for uterine fibroids.</a:t>
            </a:r>
            <a:r>
              <a:rPr lang="en-US" i="1" u="sng" dirty="0"/>
              <a:t> </a:t>
            </a:r>
            <a:endParaRPr lang="en-US" i="1" dirty="0"/>
          </a:p>
          <a:p>
            <a:endParaRPr lang="en-US" dirty="0"/>
          </a:p>
          <a:p>
            <a:pPr marL="385763" indent="-385763">
              <a:buAutoNum type="arabicPeriod"/>
            </a:pPr>
            <a:r>
              <a:rPr lang="en-US" i="1" dirty="0"/>
              <a:t>What diagnostic code would be used to grant SC? </a:t>
            </a:r>
            <a:r>
              <a:rPr lang="en-US" dirty="0"/>
              <a:t>			</a:t>
            </a:r>
            <a:r>
              <a:rPr lang="en-US" b="1" dirty="0"/>
              <a:t>DC 7628-7613</a:t>
            </a:r>
          </a:p>
          <a:p>
            <a:pPr marL="385763" indent="-385763">
              <a:buAutoNum type="arabicPeriod"/>
            </a:pPr>
            <a:r>
              <a:rPr lang="en-US" i="1" dirty="0"/>
              <a:t>What evaluation would be established?	</a:t>
            </a:r>
            <a:r>
              <a:rPr lang="en-US" dirty="0"/>
              <a:t>												</a:t>
            </a:r>
            <a:r>
              <a:rPr lang="en-US" b="1" dirty="0"/>
              <a:t>10%</a:t>
            </a:r>
          </a:p>
          <a:p>
            <a:pPr marL="385763" indent="-385763">
              <a:buAutoNum type="arabicPeriod"/>
            </a:pPr>
            <a:r>
              <a:rPr lang="en-US" i="1" dirty="0"/>
              <a:t>Are there additional considerations?		</a:t>
            </a:r>
            <a:r>
              <a:rPr lang="en-US" dirty="0"/>
              <a:t>														</a:t>
            </a:r>
            <a:r>
              <a:rPr lang="en-US" b="1" dirty="0"/>
              <a:t>No </a:t>
            </a:r>
          </a:p>
          <a:p>
            <a:pPr>
              <a:buFontTx/>
              <a:buChar char="-"/>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1145941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Objectives</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0" hangingPunct="0"/>
            <a:r>
              <a:rPr lang="en-US" dirty="0">
                <a:latin typeface="+mj-lt"/>
              </a:rPr>
              <a:t>Given the instructor led presentation, handout and exercises, the RVSR will be able to:</a:t>
            </a:r>
          </a:p>
          <a:p>
            <a:pPr lvl="1" hangingPunct="0"/>
            <a:r>
              <a:rPr lang="en-US" dirty="0">
                <a:latin typeface="+mj-lt"/>
                <a:cs typeface="Times New Roman" panose="02020603050405020304" pitchFamily="18" charset="0"/>
              </a:rPr>
              <a:t>Describe five common conditions of the gynecological and breast system.</a:t>
            </a:r>
          </a:p>
          <a:p>
            <a:pPr lvl="1" hangingPunct="0"/>
            <a:r>
              <a:rPr lang="en-US" dirty="0">
                <a:latin typeface="+mj-lt"/>
                <a:cs typeface="Times New Roman" panose="02020603050405020304" pitchFamily="18" charset="0"/>
              </a:rPr>
              <a:t>Discuss rating considerations such to include schedule changes and special monthly compensation (SMC).  </a:t>
            </a:r>
          </a:p>
          <a:p>
            <a:pPr lvl="1" hangingPunct="0"/>
            <a:r>
              <a:rPr lang="en-US" dirty="0">
                <a:latin typeface="+mj-lt"/>
                <a:cs typeface="Times New Roman" panose="02020603050405020304" pitchFamily="18" charset="0"/>
              </a:rPr>
              <a:t>Correctly determine DC, evaluation, and considerations for the following three scenarios related to rating schedule updates. </a:t>
            </a:r>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4</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dirty="0"/>
              <a:t>Veteran was SC for endometrial cancer on March 6, 2015. She underwent treatment and records show remission from September 3, 2016. February 26, 2018, radiology found active gynecological cancer which had metastasized to two additional sites in her lungs. She submitted a claim for increase May 9, 2018. </a:t>
            </a:r>
          </a:p>
          <a:p>
            <a:endParaRPr lang="en-US" b="1" dirty="0"/>
          </a:p>
          <a:p>
            <a:pPr marL="385763" indent="-385763">
              <a:buFont typeface="+mj-lt"/>
              <a:buAutoNum type="arabicPeriod"/>
            </a:pPr>
            <a:r>
              <a:rPr lang="en-US" i="1" dirty="0"/>
              <a:t>What are the appropriate diagnostic codes and evaluations?</a:t>
            </a:r>
          </a:p>
          <a:p>
            <a:pPr marL="385763" indent="-385763">
              <a:buFont typeface="+mj-lt"/>
              <a:buAutoNum type="arabicPeriod"/>
            </a:pPr>
            <a:r>
              <a:rPr lang="en-US" i="1" dirty="0"/>
              <a:t>What other benefits should be granted?</a:t>
            </a:r>
          </a:p>
          <a:p>
            <a:pPr marL="385763" indent="-385763">
              <a:buFont typeface="+mj-lt"/>
              <a:buAutoNum type="arabicPeriod"/>
            </a:pPr>
            <a:r>
              <a:rPr lang="en-US" i="1" dirty="0"/>
              <a:t>What is the appropriate effective date of increase?</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204910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4: Discussion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b="1" dirty="0"/>
              <a:t>Gynecological cancer DC 7627 at 100%, lung cancer DC 6819 at 100%</a:t>
            </a:r>
          </a:p>
          <a:p>
            <a:r>
              <a:rPr lang="en-US" b="1" dirty="0"/>
              <a:t>SMC S </a:t>
            </a:r>
          </a:p>
          <a:p>
            <a:r>
              <a:rPr lang="en-US" b="1" dirty="0"/>
              <a:t>02/26/2018, date entitlement arose</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1713378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Scenario 5</a:t>
            </a:r>
          </a:p>
        </p:txBody>
      </p:sp>
      <p:sp>
        <p:nvSpPr>
          <p:cNvPr id="3" name="Content Placeholder 2"/>
          <p:cNvSpPr>
            <a:spLocks noGrp="1"/>
          </p:cNvSpPr>
          <p:nvPr>
            <p:ph idx="1"/>
            <p:custDataLst>
              <p:tags r:id="rId2"/>
            </p:custDataLst>
          </p:nvPr>
        </p:nvSpPr>
        <p:spPr>
          <a:xfrm>
            <a:off x="457200" y="2057400"/>
            <a:ext cx="8229600" cy="3916363"/>
          </a:xfrm>
        </p:spPr>
        <p:txBody>
          <a:bodyPr/>
          <a:lstStyle/>
          <a:p>
            <a:pPr hangingPunct="0"/>
            <a:r>
              <a:rPr lang="en-US" dirty="0"/>
              <a:t>Veteran submits a claim for increase in a gynecological condition on April 30, 2018.  Medical evidence shows that she met criteria for an increased evaluation under the new law from August 2017; there is no increase warranted under historical criteria. There is no ITF of record. You are reviewing the claim May 20, 2018. </a:t>
            </a:r>
          </a:p>
          <a:p>
            <a:pPr hangingPunct="0"/>
            <a:endParaRPr lang="en-US" dirty="0"/>
          </a:p>
          <a:p>
            <a:pPr hangingPunct="0"/>
            <a:r>
              <a:rPr lang="en-US" i="1" dirty="0"/>
              <a:t>What is the correct effective date? </a:t>
            </a:r>
          </a:p>
          <a:p>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22</a:t>
            </a:fld>
            <a:endParaRPr lang="en-US" dirty="0"/>
          </a:p>
        </p:txBody>
      </p:sp>
    </p:spTree>
    <p:extLst>
      <p:ext uri="{BB962C8B-B14F-4D97-AF65-F5344CB8AC3E}">
        <p14:creationId xmlns:p14="http://schemas.microsoft.com/office/powerpoint/2010/main" val="2371016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lstStyle/>
          <a:p>
            <a:r>
              <a:rPr lang="en-US" dirty="0"/>
              <a:t>Scenario 5: Discussion</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b="1" dirty="0"/>
              <a:t>May 13, 2018 (the date of the law change)</a:t>
            </a:r>
            <a:endParaRPr lang="en-US" dirty="0"/>
          </a:p>
          <a:p>
            <a:endParaRPr lang="en-US" sz="1800"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501640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3008C-4C59-474D-A1D6-4E205A212ADF}"/>
              </a:ext>
            </a:extLst>
          </p:cNvPr>
          <p:cNvSpPr>
            <a:spLocks noGrp="1"/>
          </p:cNvSpPr>
          <p:nvPr>
            <p:ph type="title"/>
            <p:custDataLst>
              <p:tags r:id="rId1"/>
            </p:custDataLst>
          </p:nvPr>
        </p:nvSpPr>
        <p:spPr>
          <a:xfrm>
            <a:off x="0" y="2885570"/>
            <a:ext cx="9144000" cy="1086867"/>
          </a:xfrm>
        </p:spPr>
        <p:txBody>
          <a:bodyPr/>
          <a:lstStyle/>
          <a:p>
            <a:r>
              <a:rPr lang="en-US" dirty="0"/>
              <a:t>Questions</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z="1400" smtClean="0"/>
              <a:t>24</a:t>
            </a:fld>
            <a:endParaRPr lang="en-US" sz="1400" dirty="0"/>
          </a:p>
        </p:txBody>
      </p:sp>
    </p:spTree>
    <p:extLst>
      <p:ext uri="{BB962C8B-B14F-4D97-AF65-F5344CB8AC3E}">
        <p14:creationId xmlns:p14="http://schemas.microsoft.com/office/powerpoint/2010/main" val="400644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5"/>
            <a:ext cx="9144000" cy="1086867"/>
          </a:xfrm>
        </p:spPr>
        <p:txBody>
          <a:bodyPr>
            <a:normAutofit/>
          </a:bodyPr>
          <a:lstStyle/>
          <a:p>
            <a:r>
              <a:rPr lang="en-US" dirty="0"/>
              <a:t>References</a:t>
            </a:r>
          </a:p>
        </p:txBody>
      </p:sp>
      <p:sp>
        <p:nvSpPr>
          <p:cNvPr id="3" name="Content Placeholder 2"/>
          <p:cNvSpPr>
            <a:spLocks noGrp="1"/>
          </p:cNvSpPr>
          <p:nvPr>
            <p:ph idx="1"/>
            <p:custDataLst>
              <p:tags r:id="rId2"/>
            </p:custDataLst>
          </p:nvPr>
        </p:nvSpPr>
        <p:spPr>
          <a:xfrm>
            <a:off x="457200" y="2057400"/>
            <a:ext cx="8686800" cy="4267200"/>
          </a:xfrm>
        </p:spPr>
        <p:txBody>
          <a:bodyPr>
            <a:noAutofit/>
          </a:bodyPr>
          <a:lstStyle/>
          <a:p>
            <a:r>
              <a:rPr lang="en-US" dirty="0"/>
              <a:t>38 CFR 3.304 Direct service connection; wartime and peacetime</a:t>
            </a:r>
          </a:p>
          <a:p>
            <a:r>
              <a:rPr lang="en-US" dirty="0"/>
              <a:t>38 CFR 3.306 Aggravation of preservice disability</a:t>
            </a:r>
          </a:p>
          <a:p>
            <a:r>
              <a:rPr lang="en-US" dirty="0"/>
              <a:t>38 CFR 3.307 Presumptive service connection</a:t>
            </a:r>
          </a:p>
          <a:p>
            <a:r>
              <a:rPr lang="en-US" dirty="0"/>
              <a:t>38 CFR 3.309 Disease subject to presumptive service connection</a:t>
            </a:r>
          </a:p>
          <a:p>
            <a:r>
              <a:rPr lang="en-US" dirty="0"/>
              <a:t>38 CFR 3.311 Claims based on exposure to ionizing radiation</a:t>
            </a:r>
          </a:p>
          <a:p>
            <a:r>
              <a:rPr lang="en-US" dirty="0"/>
              <a:t>38 CFR 3.350 (a) Special monthly compensation ratings</a:t>
            </a:r>
          </a:p>
          <a:p>
            <a:r>
              <a:rPr lang="en-US" dirty="0"/>
              <a:t>38 CFR 4.116 Schedule of ratings-gynecological conditions &amp; disorders of the breast</a:t>
            </a:r>
          </a:p>
          <a:p>
            <a:pPr marL="228600" indent="-228600"/>
            <a:r>
              <a:rPr lang="en-US" dirty="0"/>
              <a:t>M21-1 Part III, Subpart iv, Chapter 4, Section J – Disabilities of the Gynecological System and Breast</a:t>
            </a:r>
          </a:p>
          <a:p>
            <a:pPr marL="228600" indent="-228600"/>
            <a:r>
              <a:rPr lang="en-US" dirty="0"/>
              <a:t>M21-1 Part III, Subpart iv, Chapter 3, Section A – Examination Requests</a:t>
            </a:r>
          </a:p>
          <a:p>
            <a:pPr>
              <a:lnSpc>
                <a:spcPct val="110000"/>
              </a:lnSpc>
            </a:pPr>
            <a:endParaRPr lang="en-US" dirty="0"/>
          </a:p>
        </p:txBody>
      </p:sp>
      <p:sp>
        <p:nvSpPr>
          <p:cNvPr id="4" name="Slide Number Placeholder 3"/>
          <p:cNvSpPr>
            <a:spLocks noGrp="1"/>
          </p:cNvSpPr>
          <p:nvPr>
            <p:ph type="sldNum" sz="quarter" idx="12"/>
            <p:custDataLst>
              <p:tags r:id="rId3"/>
            </p:custDataLst>
          </p:nvPr>
        </p:nvSpPr>
        <p:spPr>
          <a:xfrm>
            <a:off x="6931152" y="6601982"/>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324018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4114800"/>
            <a:ext cx="8267700" cy="1086867"/>
          </a:xfrm>
        </p:spPr>
        <p:txBody>
          <a:bodyPr/>
          <a:lstStyle/>
          <a:p>
            <a:pPr algn="l"/>
            <a:r>
              <a:rPr lang="en-US" dirty="0"/>
              <a:t>Common Conditions and Rating Considerations</a:t>
            </a:r>
          </a:p>
        </p:txBody>
      </p:sp>
      <p:sp>
        <p:nvSpPr>
          <p:cNvPr id="4" name="Slide Number Placeholder 3"/>
          <p:cNvSpPr>
            <a:spLocks noGrp="1"/>
          </p:cNvSpPr>
          <p:nvPr>
            <p:ph type="sldNum" sz="quarter" idx="12"/>
            <p:custDataLst>
              <p:tags r:id="rId2"/>
            </p:custDataLst>
          </p:nvPr>
        </p:nvSpPr>
        <p:spPr>
          <a:xfrm>
            <a:off x="6931152" y="6601982"/>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796909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Gynecological Described</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r>
              <a:rPr lang="en-US" altLang="en-US" dirty="0">
                <a:latin typeface="+mj-lt"/>
                <a:cs typeface="Times New Roman" panose="02020603050405020304" pitchFamily="18" charset="0"/>
              </a:rPr>
              <a:t>Gynecological conditions are related to organs of the female reproductive system</a:t>
            </a:r>
          </a:p>
          <a:p>
            <a:endParaRPr lang="en-US" altLang="en-US" dirty="0">
              <a:latin typeface="+mj-lt"/>
              <a:cs typeface="Times New Roman" panose="02020603050405020304" pitchFamily="18" charset="0"/>
            </a:endParaRPr>
          </a:p>
          <a:p>
            <a:r>
              <a:rPr lang="en-US" altLang="en-US" dirty="0">
                <a:latin typeface="+mj-lt"/>
                <a:cs typeface="Times New Roman" panose="02020603050405020304" pitchFamily="18" charset="0"/>
              </a:rPr>
              <a:t>Structures included are the breasts, the uterus, the ovaries, the fallopian tubes, the vagina, and the external genitalia</a:t>
            </a:r>
          </a:p>
          <a:p>
            <a:endParaRPr lang="en-US" altLang="en-US" dirty="0">
              <a:latin typeface="+mj-lt"/>
              <a:cs typeface="Times New Roman" panose="02020603050405020304" pitchFamily="18" charset="0"/>
            </a:endParaRPr>
          </a:p>
          <a:p>
            <a:r>
              <a:rPr lang="en-US" altLang="en-US" dirty="0">
                <a:latin typeface="+mj-lt"/>
                <a:cs typeface="Times New Roman" panose="02020603050405020304" pitchFamily="18" charset="0"/>
              </a:rPr>
              <a:t>Processes in female reproduction are fertilization, implantation, maintenance of the pregnancy, and the birth of the baby</a:t>
            </a:r>
          </a:p>
          <a:p>
            <a:endParaRPr lang="en-US" dirty="0">
              <a:latin typeface="+mj-lt"/>
              <a:cs typeface="Arial" pitchFamily="34" charset="0"/>
            </a:endParaRPr>
          </a:p>
          <a:p>
            <a:endParaRPr lang="en-US" dirty="0">
              <a:latin typeface="+mj-lt"/>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5</a:t>
            </a:fld>
            <a:endParaRPr lang="en-US" dirty="0"/>
          </a:p>
        </p:txBody>
      </p:sp>
      <p:sp>
        <p:nvSpPr>
          <p:cNvPr id="6" name="Slide Number Placeholder 3">
            <a:extLst>
              <a:ext uri="{FF2B5EF4-FFF2-40B4-BE49-F238E27FC236}">
                <a16:creationId xmlns:a16="http://schemas.microsoft.com/office/drawing/2014/main" id="{6A749328-C49F-41EC-9D95-AF012F816C50}"/>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5</a:t>
            </a:fld>
            <a:endParaRPr lang="en-US"/>
          </a:p>
        </p:txBody>
      </p:sp>
    </p:spTree>
    <p:extLst>
      <p:ext uri="{BB962C8B-B14F-4D97-AF65-F5344CB8AC3E}">
        <p14:creationId xmlns:p14="http://schemas.microsoft.com/office/powerpoint/2010/main" val="2102846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Common Gynecological Conditions</a:t>
            </a:r>
          </a:p>
        </p:txBody>
      </p:sp>
      <p:sp>
        <p:nvSpPr>
          <p:cNvPr id="6148" name="Rectangle 3"/>
          <p:cNvSpPr>
            <a:spLocks noGrp="1" noChangeArrowheads="1"/>
          </p:cNvSpPr>
          <p:nvPr>
            <p:ph idx="1"/>
            <p:custDataLst>
              <p:tags r:id="rId2"/>
            </p:custDataLst>
          </p:nvPr>
        </p:nvSpPr>
        <p:spPr>
          <a:xfrm>
            <a:off x="457200" y="2057400"/>
            <a:ext cx="8229600" cy="4124325"/>
          </a:xfrm>
          <a:prstGeom prst="rect">
            <a:avLst/>
          </a:prstGeom>
        </p:spPr>
        <p:txBody>
          <a:bodyPr>
            <a:normAutofit fontScale="92500" lnSpcReduction="20000"/>
          </a:bodyPr>
          <a:lstStyle/>
          <a:p>
            <a:pPr algn="just">
              <a:defRPr/>
            </a:pPr>
            <a:r>
              <a:rPr lang="en-US" sz="1800" dirty="0"/>
              <a:t>Hysterectomy: surgical removal of the uterus through the abdominal wall or vagina (consider SMC).</a:t>
            </a:r>
          </a:p>
          <a:p>
            <a:pPr algn="just">
              <a:defRPr/>
            </a:pPr>
            <a:endParaRPr lang="en-US" sz="1800" dirty="0"/>
          </a:p>
          <a:p>
            <a:pPr algn="just">
              <a:defRPr/>
            </a:pPr>
            <a:r>
              <a:rPr lang="en-US" sz="1800" dirty="0"/>
              <a:t>Pelvic organ prolapse*: Pelvic organ prolapse refers to loss of support to the uterus, bladder and bowel leading to their descent from the normal anatomic position towards or through the vaginal opening. Can be uterine, vaginal vault, cystocele… </a:t>
            </a:r>
          </a:p>
          <a:p>
            <a:pPr algn="just">
              <a:defRPr/>
            </a:pPr>
            <a:endParaRPr lang="en-US" sz="1800" dirty="0"/>
          </a:p>
          <a:p>
            <a:pPr algn="just">
              <a:defRPr/>
            </a:pPr>
            <a:r>
              <a:rPr lang="en-US" sz="1800" dirty="0"/>
              <a:t>Neoplasms*: malignant or benign; breast(s) or gynecological system</a:t>
            </a:r>
          </a:p>
          <a:p>
            <a:pPr algn="just">
              <a:defRPr/>
            </a:pPr>
            <a:endParaRPr lang="en-US" sz="1800" dirty="0"/>
          </a:p>
          <a:p>
            <a:pPr algn="just">
              <a:defRPr/>
            </a:pPr>
            <a:r>
              <a:rPr lang="en-US" sz="1800" dirty="0"/>
              <a:t>Endometriosis: a condition characterized by abnormal growth of endometrial tissue in the pelvis</a:t>
            </a:r>
          </a:p>
          <a:p>
            <a:pPr algn="just">
              <a:defRPr/>
            </a:pPr>
            <a:endParaRPr lang="en-US" sz="1800" dirty="0"/>
          </a:p>
          <a:p>
            <a:pPr algn="just">
              <a:defRPr/>
            </a:pPr>
            <a:r>
              <a:rPr lang="en-US" sz="1800" dirty="0"/>
              <a:t>Female Sexual Arousal Disorder (FSAD)*: now has it’s own diagnostic code. Don’t forget SMC K!</a:t>
            </a:r>
          </a:p>
          <a:p>
            <a:pPr algn="just">
              <a:defRPr/>
            </a:pPr>
            <a:endParaRPr lang="en-US" sz="1800" dirty="0"/>
          </a:p>
          <a:p>
            <a:pPr algn="just">
              <a:defRPr/>
            </a:pPr>
            <a:endParaRPr lang="en-US" sz="1800" dirty="0"/>
          </a:p>
          <a:p>
            <a:pPr>
              <a:buClr>
                <a:srgbClr val="1D3275"/>
              </a:buClr>
            </a:pPr>
            <a:endParaRPr lang="en-US" sz="1800" dirty="0">
              <a:latin typeface="Arial" pitchFamily="34" charset="0"/>
              <a:cs typeface="Arial" pitchFamily="34" charset="0"/>
            </a:endParaRPr>
          </a:p>
          <a:p>
            <a:pPr>
              <a:buClr>
                <a:srgbClr val="1D3275"/>
              </a:buClr>
            </a:pPr>
            <a:endParaRPr lang="en-US" sz="1800" dirty="0"/>
          </a:p>
          <a:p>
            <a:pPr>
              <a:buClr>
                <a:srgbClr val="1D3275"/>
              </a:buClr>
            </a:pPr>
            <a:endParaRPr lang="en-US" sz="1800" dirty="0">
              <a:latin typeface="Arial" pitchFamily="34" charset="0"/>
              <a:cs typeface="Arial" pitchFamily="34" charset="0"/>
            </a:endParaRPr>
          </a:p>
          <a:p>
            <a:pPr>
              <a:buClr>
                <a:srgbClr val="1D3275"/>
              </a:buClr>
            </a:pPr>
            <a:endParaRPr lang="en-US" sz="1800" dirty="0">
              <a:latin typeface="Arial" pitchFamily="34" charset="0"/>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6</a:t>
            </a:fld>
            <a:endParaRPr lang="en-US" dirty="0"/>
          </a:p>
        </p:txBody>
      </p:sp>
      <p:sp>
        <p:nvSpPr>
          <p:cNvPr id="2" name="TextBox 1"/>
          <p:cNvSpPr txBox="1"/>
          <p:nvPr>
            <p:custDataLst>
              <p:tags r:id="rId4"/>
            </p:custDataLst>
          </p:nvPr>
        </p:nvSpPr>
        <p:spPr>
          <a:xfrm>
            <a:off x="1" y="5957285"/>
            <a:ext cx="9144000" cy="357790"/>
          </a:xfrm>
          <a:prstGeom prst="rect">
            <a:avLst/>
          </a:prstGeom>
          <a:noFill/>
        </p:spPr>
        <p:txBody>
          <a:bodyPr wrap="square" rtlCol="0">
            <a:spAutoFit/>
          </a:bodyPr>
          <a:lstStyle/>
          <a:p>
            <a:pPr algn="ctr"/>
            <a:r>
              <a:rPr lang="en-US" sz="1700" dirty="0">
                <a:solidFill>
                  <a:srgbClr val="C00000"/>
                </a:solidFill>
                <a:latin typeface="+mj-lt"/>
                <a:ea typeface="SimSun-ExtB" panose="02010609060101010101" pitchFamily="49" charset="-122"/>
                <a:cs typeface="Times New Roman" panose="02020603050405020304" pitchFamily="18" charset="0"/>
              </a:rPr>
              <a:t>* Impacted by changes to rating schedule (May 13, 2018)</a:t>
            </a:r>
          </a:p>
        </p:txBody>
      </p:sp>
      <p:sp>
        <p:nvSpPr>
          <p:cNvPr id="8" name="Slide Number Placeholder 3">
            <a:extLst>
              <a:ext uri="{FF2B5EF4-FFF2-40B4-BE49-F238E27FC236}">
                <a16:creationId xmlns:a16="http://schemas.microsoft.com/office/drawing/2014/main" id="{D58359C5-5F07-42C2-83EF-67F344039C7E}"/>
              </a:ext>
            </a:extLst>
          </p:cNvPr>
          <p:cNvSpPr txBox="1">
            <a:spLocks/>
          </p:cNvSpPr>
          <p:nvPr>
            <p:custDataLst>
              <p:tags r:id="rId5"/>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6</a:t>
            </a:fld>
            <a:endParaRPr lang="en-US"/>
          </a:p>
        </p:txBody>
      </p:sp>
    </p:spTree>
    <p:extLst>
      <p:ext uri="{BB962C8B-B14F-4D97-AF65-F5344CB8AC3E}">
        <p14:creationId xmlns:p14="http://schemas.microsoft.com/office/powerpoint/2010/main" val="127400229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104775" y="746010"/>
            <a:ext cx="9144000" cy="1086867"/>
          </a:xfrm>
        </p:spPr>
        <p:txBody>
          <a:bodyPr>
            <a:normAutofit/>
          </a:bodyPr>
          <a:lstStyle/>
          <a:p>
            <a:pPr>
              <a:defRPr/>
            </a:pPr>
            <a:r>
              <a:rPr lang="en-US" dirty="0">
                <a:cs typeface="Times New Roman" panose="02020603050405020304" pitchFamily="18" charset="0"/>
              </a:rPr>
              <a:t>Neoplasms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a:solidFill>
            <a:schemeClr val="bg1"/>
          </a:solidFill>
        </p:spPr>
        <p:txBody>
          <a:bodyPr>
            <a:normAutofit/>
          </a:bodyPr>
          <a:lstStyle/>
          <a:p>
            <a:r>
              <a:rPr lang="en-US" b="1" dirty="0">
                <a:latin typeface="+mj-lt"/>
                <a:cs typeface="Times New Roman" panose="02020603050405020304" pitchFamily="18" charset="0"/>
              </a:rPr>
              <a:t>Benign</a:t>
            </a:r>
          </a:p>
          <a:p>
            <a:r>
              <a:rPr lang="en-US" dirty="0">
                <a:latin typeface="+mj-lt"/>
                <a:cs typeface="Times New Roman" panose="02020603050405020304" pitchFamily="18" charset="0"/>
              </a:rPr>
              <a:t>(DC 7628) Of the gynecological system may include: cysts, polyps, fibroids, or </a:t>
            </a:r>
            <a:r>
              <a:rPr lang="en-US" dirty="0" err="1">
                <a:latin typeface="+mj-lt"/>
                <a:cs typeface="Times New Roman" panose="02020603050405020304" pitchFamily="18" charset="0"/>
              </a:rPr>
              <a:t>hydatidiform</a:t>
            </a:r>
            <a:r>
              <a:rPr lang="en-US" dirty="0">
                <a:latin typeface="+mj-lt"/>
                <a:cs typeface="Times New Roman" panose="02020603050405020304" pitchFamily="18" charset="0"/>
              </a:rPr>
              <a:t>, or abnormal tissue growth in pregnancy </a:t>
            </a:r>
          </a:p>
          <a:p>
            <a:r>
              <a:rPr lang="en-US" dirty="0">
                <a:latin typeface="+mj-lt"/>
                <a:cs typeface="Times New Roman" panose="02020603050405020304" pitchFamily="18" charset="0"/>
              </a:rPr>
              <a:t>(DC 7631) In the breast, fibrocystic disease and </a:t>
            </a:r>
            <a:r>
              <a:rPr lang="en-US" dirty="0" err="1">
                <a:latin typeface="+mj-lt"/>
                <a:cs typeface="Times New Roman" panose="02020603050405020304" pitchFamily="18" charset="0"/>
              </a:rPr>
              <a:t>fibroadenomas</a:t>
            </a:r>
            <a:r>
              <a:rPr lang="en-US" dirty="0">
                <a:latin typeface="+mj-lt"/>
                <a:cs typeface="Times New Roman" panose="02020603050405020304" pitchFamily="18" charset="0"/>
              </a:rPr>
              <a:t> may also be caused by hormonal changes</a:t>
            </a:r>
          </a:p>
          <a:p>
            <a:endParaRPr lang="en-US" dirty="0">
              <a:latin typeface="+mj-lt"/>
              <a:cs typeface="Times New Roman" panose="02020603050405020304" pitchFamily="18" charset="0"/>
            </a:endParaRPr>
          </a:p>
          <a:p>
            <a:pPr>
              <a:buClr>
                <a:srgbClr val="1D3275"/>
              </a:buClr>
              <a:buFont typeface="Wingdings" pitchFamily="2" charset="2"/>
              <a:buNone/>
            </a:pPr>
            <a:r>
              <a:rPr lang="en-US" b="1" dirty="0">
                <a:latin typeface="+mj-lt"/>
              </a:rPr>
              <a:t>Malignant</a:t>
            </a:r>
          </a:p>
          <a:p>
            <a:r>
              <a:rPr lang="en-US" dirty="0">
                <a:latin typeface="+mj-lt"/>
              </a:rPr>
              <a:t>(DC 7627) Examples of gynecological system cancer include: uterine, ovarian, endometrial, cervical, vaginal, vulvar, &amp; primary peritoneal</a:t>
            </a:r>
          </a:p>
          <a:p>
            <a:r>
              <a:rPr lang="en-US" dirty="0">
                <a:latin typeface="+mj-lt"/>
              </a:rPr>
              <a:t>(DC 7630) breast cancer</a:t>
            </a:r>
          </a:p>
          <a:p>
            <a:pPr>
              <a:buClr>
                <a:srgbClr val="1D3275"/>
              </a:buClr>
              <a:buFont typeface="Wingdings" pitchFamily="2" charset="2"/>
              <a:buNone/>
            </a:pPr>
            <a:endParaRPr lang="en-US" sz="2400" dirty="0">
              <a:latin typeface="+mj-lt"/>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7</a:t>
            </a:fld>
            <a:endParaRPr lang="en-US" dirty="0"/>
          </a:p>
        </p:txBody>
      </p:sp>
      <p:sp>
        <p:nvSpPr>
          <p:cNvPr id="6" name="Slide Number Placeholder 3">
            <a:extLst>
              <a:ext uri="{FF2B5EF4-FFF2-40B4-BE49-F238E27FC236}">
                <a16:creationId xmlns:a16="http://schemas.microsoft.com/office/drawing/2014/main" id="{369A471F-7E19-4837-8B56-EF8E516B5E86}"/>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7</a:t>
            </a:fld>
            <a:endParaRPr lang="en-US"/>
          </a:p>
        </p:txBody>
      </p:sp>
    </p:spTree>
    <p:extLst>
      <p:ext uri="{BB962C8B-B14F-4D97-AF65-F5344CB8AC3E}">
        <p14:creationId xmlns:p14="http://schemas.microsoft.com/office/powerpoint/2010/main" val="21602240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cs typeface="Times New Roman" panose="02020603050405020304" pitchFamily="18" charset="0"/>
              </a:rPr>
              <a:t>Not Disabilities for Rating Purposes</a:t>
            </a: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r>
              <a:rPr lang="en-US" altLang="en-US" dirty="0">
                <a:latin typeface="+mj-lt"/>
              </a:rPr>
              <a:t>Natural menopause, primary amenorrhea, and pregnancy and childbirth are not disabilities for rating purposes</a:t>
            </a:r>
          </a:p>
          <a:p>
            <a:endParaRPr lang="en-US" altLang="en-US" sz="1800" dirty="0">
              <a:latin typeface="+mj-lt"/>
            </a:endParaRPr>
          </a:p>
          <a:p>
            <a:pPr lvl="1"/>
            <a:r>
              <a:rPr lang="en-US" altLang="en-US" dirty="0">
                <a:latin typeface="+mj-lt"/>
                <a:cs typeface="Times New Roman" panose="02020603050405020304" pitchFamily="18" charset="0"/>
              </a:rPr>
              <a:t>Exception: chronic residuals of medical or surgical complications of pregnancy may be disabilities for rating purposes</a:t>
            </a:r>
          </a:p>
          <a:p>
            <a:pPr lvl="1"/>
            <a:endParaRPr lang="en-US" altLang="en-US" dirty="0">
              <a:latin typeface="+mj-lt"/>
              <a:cs typeface="Times New Roman" panose="02020603050405020304" pitchFamily="18" charset="0"/>
            </a:endParaRPr>
          </a:p>
          <a:p>
            <a:pPr lvl="1"/>
            <a:r>
              <a:rPr lang="en-US" altLang="en-US" dirty="0">
                <a:latin typeface="+mj-lt"/>
                <a:cs typeface="Times New Roman" panose="02020603050405020304" pitchFamily="18" charset="0"/>
              </a:rPr>
              <a:t>Can you think of an example for this exception?</a:t>
            </a: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8</a:t>
            </a:fld>
            <a:endParaRPr lang="en-US" dirty="0"/>
          </a:p>
        </p:txBody>
      </p:sp>
      <p:sp>
        <p:nvSpPr>
          <p:cNvPr id="6" name="Slide Number Placeholder 3">
            <a:extLst>
              <a:ext uri="{FF2B5EF4-FFF2-40B4-BE49-F238E27FC236}">
                <a16:creationId xmlns:a16="http://schemas.microsoft.com/office/drawing/2014/main" id="{FA6A2AA4-4B66-4027-908A-DDFDFB7553B0}"/>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8</a:t>
            </a:fld>
            <a:endParaRPr lang="en-US"/>
          </a:p>
        </p:txBody>
      </p:sp>
    </p:spTree>
    <p:extLst>
      <p:ext uri="{BB962C8B-B14F-4D97-AF65-F5344CB8AC3E}">
        <p14:creationId xmlns:p14="http://schemas.microsoft.com/office/powerpoint/2010/main" val="299140261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custDataLst>
              <p:tags r:id="rId1"/>
            </p:custDataLst>
          </p:nvPr>
        </p:nvSpPr>
        <p:spPr>
          <a:xfrm>
            <a:off x="0" y="793635"/>
            <a:ext cx="9144000" cy="1086867"/>
          </a:xfrm>
        </p:spPr>
        <p:txBody>
          <a:bodyPr>
            <a:normAutofit/>
          </a:bodyPr>
          <a:lstStyle/>
          <a:p>
            <a:pPr>
              <a:defRPr/>
            </a:pPr>
            <a:r>
              <a:rPr lang="en-US" dirty="0"/>
              <a:t>FSAD</a:t>
            </a:r>
            <a:endParaRPr lang="en-US" dirty="0">
              <a:latin typeface="Times New Roman" panose="02020603050405020304" pitchFamily="18" charset="0"/>
              <a:cs typeface="Times New Roman" panose="02020603050405020304" pitchFamily="18" charset="0"/>
            </a:endParaRPr>
          </a:p>
        </p:txBody>
      </p:sp>
      <p:sp>
        <p:nvSpPr>
          <p:cNvPr id="6148" name="Rectangle 3"/>
          <p:cNvSpPr>
            <a:spLocks noGrp="1" noChangeArrowheads="1"/>
          </p:cNvSpPr>
          <p:nvPr>
            <p:ph idx="1"/>
            <p:custDataLst>
              <p:tags r:id="rId2"/>
            </p:custDataLst>
          </p:nvPr>
        </p:nvSpPr>
        <p:spPr>
          <a:xfrm>
            <a:off x="457200" y="2057400"/>
            <a:ext cx="8229600" cy="3916363"/>
          </a:xfrm>
          <a:prstGeom prst="rect">
            <a:avLst/>
          </a:prstGeom>
          <a:solidFill>
            <a:schemeClr val="bg1"/>
          </a:solidFill>
        </p:spPr>
        <p:txBody>
          <a:bodyPr>
            <a:normAutofit/>
          </a:bodyPr>
          <a:lstStyle/>
          <a:p>
            <a:r>
              <a:rPr lang="en-US" dirty="0">
                <a:latin typeface="+mj-lt"/>
              </a:rPr>
              <a:t>Female Sexual Arousal Disorder (FSAD) may be granted as a standalone disability using DC 7632, with a zero percent evaluation</a:t>
            </a:r>
          </a:p>
          <a:p>
            <a:endParaRPr lang="en-US" dirty="0">
              <a:latin typeface="+mj-lt"/>
            </a:endParaRPr>
          </a:p>
          <a:p>
            <a:r>
              <a:rPr lang="en-US" dirty="0">
                <a:latin typeface="+mj-lt"/>
              </a:rPr>
              <a:t>FSAD is a physical disorder, not a psychiatric condition</a:t>
            </a:r>
          </a:p>
          <a:p>
            <a:pPr lvl="1"/>
            <a:r>
              <a:rPr lang="en-US" dirty="0">
                <a:latin typeface="+mj-lt"/>
                <a:cs typeface="Times New Roman" panose="02020603050405020304" pitchFamily="18" charset="0"/>
              </a:rPr>
              <a:t>If FSAD is diagnosed on a mental health exam, verify diagnosis by appropriate medical provider either in medical evidence of record OR request a gynecological conditions DBQ to confirm the diagnosis.</a:t>
            </a:r>
          </a:p>
          <a:p>
            <a:endParaRPr lang="en-US" dirty="0">
              <a:latin typeface="+mj-lt"/>
            </a:endParaRPr>
          </a:p>
          <a:p>
            <a:r>
              <a:rPr lang="en-US" dirty="0">
                <a:latin typeface="+mj-lt"/>
              </a:rPr>
              <a:t>If FSAD is granted then entitlement to SMC K must also be established for loss of use of a creative organ.</a:t>
            </a:r>
          </a:p>
          <a:p>
            <a:endParaRPr lang="en-US" dirty="0">
              <a:latin typeface="+mj-lt"/>
              <a:cs typeface="Arial" pitchFamily="34" charset="0"/>
            </a:endParaRPr>
          </a:p>
          <a:p>
            <a:endParaRPr lang="en-US" dirty="0">
              <a:latin typeface="+mj-lt"/>
            </a:endParaRPr>
          </a:p>
        </p:txBody>
      </p:sp>
      <p:sp>
        <p:nvSpPr>
          <p:cNvPr id="7" name="Slide Number Placeholder 6" hidden="1"/>
          <p:cNvSpPr>
            <a:spLocks noGrp="1"/>
          </p:cNvSpPr>
          <p:nvPr>
            <p:ph type="sldNum" sz="quarter" idx="12"/>
            <p:custDataLst>
              <p:tags r:id="rId3"/>
            </p:custDataLst>
          </p:nvPr>
        </p:nvSpPr>
        <p:spPr>
          <a:xfrm>
            <a:off x="6931152" y="6601982"/>
            <a:ext cx="2133600" cy="365125"/>
          </a:xfrm>
        </p:spPr>
        <p:txBody>
          <a:bodyPr/>
          <a:lstStyle/>
          <a:p>
            <a:pPr>
              <a:defRPr/>
            </a:pPr>
            <a:fld id="{BA44DA10-E7DA-4D11-84EC-1518B97780F6}" type="slidenum">
              <a:rPr lang="en-US" smtClean="0"/>
              <a:pPr>
                <a:defRPr/>
              </a:pPr>
              <a:t>9</a:t>
            </a:fld>
            <a:endParaRPr lang="en-US" dirty="0"/>
          </a:p>
        </p:txBody>
      </p:sp>
      <p:sp>
        <p:nvSpPr>
          <p:cNvPr id="6" name="Slide Number Placeholder 3">
            <a:extLst>
              <a:ext uri="{FF2B5EF4-FFF2-40B4-BE49-F238E27FC236}">
                <a16:creationId xmlns:a16="http://schemas.microsoft.com/office/drawing/2014/main" id="{DA73CAC3-4DE4-4393-99D3-CA2212938710}"/>
              </a:ext>
            </a:extLst>
          </p:cNvPr>
          <p:cNvSpPr txBox="1">
            <a:spLocks/>
          </p:cNvSpPr>
          <p:nvPr>
            <p:custDataLst>
              <p:tags r:id="rId4"/>
            </p:custDataLst>
          </p:nvPr>
        </p:nvSpPr>
        <p:spPr>
          <a:xfrm>
            <a:off x="6931152" y="6601968"/>
            <a:ext cx="2133600" cy="365125"/>
          </a:xfrm>
          <a:prstGeom prst="rect">
            <a:avLst/>
          </a:prstGeom>
        </p:spPr>
        <p:txBody>
          <a:bodyPr tIns="0"/>
          <a:lstStyle>
            <a:defPPr>
              <a:defRPr lang="en-US"/>
            </a:defPPr>
            <a:lvl1pPr marL="0" algn="r" defTabSz="914400" rtl="0" eaLnBrk="1" latinLnBrk="0" hangingPunct="1">
              <a:spcAft>
                <a:spcPts val="254"/>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7444298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8&quot;/&gt;&lt;lineCharCount val=&quot;33&quot;/&gt;&lt;lineCharCount val=&quot;17&quot;/&gt;&lt;/TableIndex&gt;&lt;/ShapeTextInfo&gt;"/>
  <p:tag name="PRESENTER_DUMMYTAG" val="&lt;DummyForForceWrite&gt;&lt;/DummyForForceWrite&gt;"/>
  <p:tag name="HTML_SHAPEINFO" val="&lt;ThreeDShapeInfo&gt;&lt;uuid val=&quot;{9D4CE935-9BA4-43CE-9E78-56A16AD4F22F}&quot;/&gt;&lt;isInvalidForFieldText val=&quot;0&quot;/&gt;&lt;Image&gt;&lt;filename val=&quot;C:\Users\User\AppData\Local\Temp\CP10520195954812Session\CPTrustFolder10520195954812\PPTImport10520526914234\data\asimages\{9D4CE935-9BA4-43CE-9E78-56A16AD4F22F}_1.png&quot;/&gt;&lt;left val=&quot;71&quot;/&gt;&lt;top val=&quot;288&quot;/&gt;&lt;width val=&quot;817&quot;/&gt;&lt;height val=&quot;16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5ED21E36-4C1A-430D-ADF6-A122E2C8C3A6}&quot;/&gt;&lt;isInvalidForFieldText val=&quot;0&quot;/&gt;&lt;Image&gt;&lt;filename val=&quot;C:\Users\User\AppData\Local\Temp\CP10520195954812Session\CPTrustFolder10520195954812\PPTImport10520526914234\data\asimages\{5ED21E36-4C1A-430D-ADF6-A122E2C8C3A6}_1.png&quot;/&gt;&lt;left val=&quot;71&quot;/&gt;&lt;top val=&quot;491&quot;/&gt;&lt;width val=&quot;249&quot;/&gt;&lt;height val=&quot;9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16D50B18-0A20-4ED6-8D75-1D218C5930D1}&quot;/&gt;&lt;isInvalidForFieldText val=&quot;0&quot;/&gt;&lt;Image&gt;&lt;filename val=&quot;C:\Users\User\AppData\Local\Temp\CP10520195954812Session\CPTrustFolder10520195954812\PPTImport10520526914234\data\asimages\{16D50B18-0A20-4ED6-8D75-1D218C5930D1}_1.png&quot;/&gt;&lt;left val=&quot;639&quot;/&gt;&lt;top val=&quot;491&quot;/&gt;&lt;width val=&quot;249&quot;/&gt;&lt;height val=&quot;9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9ADBAECC-2FC3-4435-871C-FB9BCEF1DADB}&quot;/&gt;&lt;isInvalidForFieldText val=&quot;0&quot;/&gt;&lt;Image&gt;&lt;filename val=&quot;C:\Users\User\AppData\Local\Temp\CP10520195954812Session\CPTrustFolder10520195954812\PPTImport10520526914234\data\asimages\{9ADBAECC-2FC3-4435-871C-FB9BCEF1DADB}_2.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6&quot;/&gt;&lt;lineCharCount val=&quot;22&quot;/&gt;&lt;lineCharCount val=&quot;72&quot;/&gt;&lt;lineCharCount val=&quot;67&quot;/&gt;&lt;lineCharCount val=&quot;38&quot;/&gt;&lt;lineCharCount val=&quot;73&quot;/&gt;&lt;lineCharCount val=&quot;52&quot;/&gt;&lt;/TableIndex&gt;&lt;/ShapeTextInfo&gt;"/>
  <p:tag name="HTML_SHAPEINFO" val="&lt;ThreeDShapeInfo&gt;&lt;uuid val=&quot;{C0DCAD87-1FD4-4A8F-A434-3A4537C20647}&quot;/&gt;&lt;isInvalidForFieldText val=&quot;0&quot;/&gt;&lt;Image&gt;&lt;filename val=&quot;C:\Users\User\AppData\Local\Temp\CP10520195954812Session\CPTrustFolder10520195954812\PPTImport10520526914234\data\asimages\{C0DCAD87-1FD4-4A8F-A434-3A4537C20647}_2.png&quot;/&gt;&lt;left val=&quot;42&quot;/&gt;&lt;top val=&quot;212&quot;/&gt;&lt;width val=&quot;870&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E61BD3B-5275-406F-82C7-783F74E26EA5}&quot;/&gt;&lt;isInvalidForFieldText val=&quot;0&quot;/&gt;&lt;Image&gt;&lt;filename val=&quot;C:\Users\User\AppData\Local\Temp\CP10520195954812Session\CPTrustFolder10520195954812\PPTImport10520526914234\data\asimages\{BE61BD3B-5275-406F-82C7-783F74E26EA5}_2.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B6ED83D1-6F34-41F3-A9B6-60A7FF0B9402}&quot;/&gt;&lt;isInvalidForFieldText val=&quot;0&quot;/&gt;&lt;Image&gt;&lt;filename val=&quot;C:\Users\User\AppData\Local\Temp\CP10520195954812Session\CPTrustFolder10520195954812\PPTImport10520526914234\data\asimages\{B6ED83D1-6F34-41F3-A9B6-60A7FF0B9402}_3.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0&quot;/&gt;&lt;lineCharCount val=&quot;44&quot;/&gt;&lt;lineCharCount val=&quot;63&quot;/&gt;&lt;lineCharCount val=&quot;60&quot;/&gt;&lt;lineCharCount val=&quot;54&quot;/&gt;&lt;lineCharCount val=&quot;70&quot;/&gt;&lt;lineCharCount val=&quot;14&quot;/&gt;&lt;lineCharCount val=&quot;71&quot;/&gt;&lt;lineCharCount val=&quot;32&quot;/&gt;&lt;lineCharCount val=&quot;72&quot;/&gt;&lt;/TableIndex&gt;&lt;/ShapeTextInfo&gt;"/>
  <p:tag name="HTML_SHAPEINFO" val="&lt;ThreeDShapeInfo&gt;&lt;uuid val=&quot;{3FA993DE-791C-427F-8FD5-E76715007775}&quot;/&gt;&lt;isInvalidForFieldText val=&quot;0&quot;/&gt;&lt;Image&gt;&lt;filename val=&quot;C:\Users\User\AppData\Local\Temp\CP10520195954812Session\CPTrustFolder10520195954812\PPTImport10520526914234\data\asimages\{3FA993DE-791C-427F-8FD5-E76715007775}_3.png&quot;/&gt;&lt;left val=&quot;42&quot;/&gt;&lt;top val=&quot;212&quot;/&gt;&lt;width val=&quot;918&quot;/&gt;&lt;height val=&quot;45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00AAF08-F068-4841-9BF8-F329E996C6EA}&quot;/&gt;&lt;isInvalidForFieldText val=&quot;0&quot;/&gt;&lt;Image&gt;&lt;filename val=&quot;C:\Users\User\AppData\Local\Temp\CP10520195954812Session\CPTrustFolder10520195954812\PPTImport10520526914234\data\asimages\{000AAF08-F068-4841-9BF8-F329E996C6EA}_3.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4&quot;/&gt;&lt;/TableIndex&gt;&lt;/ShapeTextInfo&gt;"/>
  <p:tag name="HTML_SHAPEINFO" val="&lt;ThreeDShapeInfo&gt;&lt;uuid val=&quot;{ACAFF668-B422-4347-B2B1-D176C675C825}&quot;/&gt;&lt;isInvalidForFieldText val=&quot;0&quot;/&gt;&lt;Image&gt;&lt;filename val=&quot;C:\Users\User\AppData\Local\Temp\CP10520195954812Session\CPTrustFolder10520195954812\PPTImport10520526914234\data\asimages\{ACAFF668-B422-4347-B2B1-D176C675C825}_4.png&quot;/&gt;&lt;left val=&quot;34&quot;/&gt;&lt;top val=&quot;424&quot;/&gt;&lt;width val=&quot;882&quot;/&gt;&lt;height val=&quot;124&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05CC940-60FA-434D-A709-64C15B8EB6CB}&quot;/&gt;&lt;isInvalidForFieldText val=&quot;0&quot;/&gt;&lt;Image&gt;&lt;filename val=&quot;C:\Users\User\AppData\Local\Temp\CP10520195954812Session\CPTrustFolder10520195954812\PPTImport10520526914234\data\asimages\{905CC940-60FA-434D-A709-64C15B8EB6CB}_4.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62FA130-969D-4427-AA35-A3D7D66DDD52}&quot;/&gt;&lt;isInvalidForFieldText val=&quot;0&quot;/&gt;&lt;Image&gt;&lt;filename val=&quot;C:\Users\User\AppData\Local\Temp\CP10520195954812Session\CPTrustFolder10520195954812\PPTImport10520526914234\data\asimages\{862FA130-969D-4427-AA35-A3D7D66DDD52}_5.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1&quot;/&gt;&lt;lineCharCount val=&quot;20&quot;/&gt;&lt;lineCharCount val=&quot;1&quot;/&gt;&lt;lineCharCount val=&quot;66&quot;/&gt;&lt;lineCharCount val=&quot;56&quot;/&gt;&lt;lineCharCount val=&quot;1&quot;/&gt;&lt;lineCharCount val=&quot;66&quot;/&gt;&lt;lineCharCount val=&quot;56&quot;/&gt;&lt;lineCharCount val=&quot;1&quot;/&gt;&lt;/TableIndex&gt;&lt;/ShapeTextInfo&gt;"/>
  <p:tag name="HTML_SHAPEINFO" val="&lt;ThreeDShapeInfo&gt;&lt;uuid val=&quot;{4944CA1A-8071-482F-B536-675A112654E8}&quot;/&gt;&lt;isInvalidForFieldText val=&quot;0&quot;/&gt;&lt;Image&gt;&lt;filename val=&quot;C:\Users\User\AppData\Local\Temp\CP10520195954812Session\CPTrustFolder10520195954812\PPTImport10520526914234\data\asimages\{4944CA1A-8071-482F-B536-675A112654E8}_5.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4FE76B-E224-4940-85BE-A28F9C717815}&quot;/&gt;&lt;isInvalidForFieldText val=&quot;0&quot;/&gt;&lt;Image&gt;&lt;filename val=&quot;C:\Users\User\AppData\Local\Temp\CP10520195954812Session\CPTrustFolder10520195954812\PPTImport10520526914234\data\asimages\{DD4FE76B-E224-4940-85BE-A28F9C717815}_5.png&quot;/&gt;&lt;left val=&quot;0&quot;/&gt;&lt;top val=&quot;0&quot;/&gt;&lt;width val=&quot;1&quot;/&gt;&lt;height val=&quot;1&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071DBDA-7C3E-4320-9402-156E530A31AE}&quot;/&gt;&lt;isInvalidForFieldText val=&quot;0&quot;/&gt;&lt;Image&gt;&lt;filename val=&quot;C:\Users\User\AppData\Local\Temp\CP10520195954812Session\CPTrustFolder10520195954812\PPTImport10520526914234\data\asimages\{D071DBDA-7C3E-4320-9402-156E530A31AE}_5.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6440C7B4-50E3-468B-A813-C3714CA08F8E}&quot;/&gt;&lt;isInvalidForFieldText val=&quot;0&quot;/&gt;&lt;Image&gt;&lt;filename val=&quot;C:\Users\User\AppData\Local\Temp\CP10520195954812Session\CPTrustFolder10520195954812\PPTImport10520526914234\data\asimages\{6440C7B4-50E3-468B-A813-C3714CA08F8E}_6.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0&quot;/&gt;&lt;lineCharCount val=&quot;75&quot;/&gt;&lt;lineCharCount val=&quot;23&quot;/&gt;&lt;lineCharCount val=&quot;1&quot;/&gt;&lt;lineCharCount val=&quot;79&quot;/&gt;&lt;lineCharCount val=&quot;76&quot;/&gt;&lt;lineCharCount val=&quot;80&quot;/&gt;&lt;lineCharCount val=&quot;12&quot;/&gt;&lt;lineCharCount val=&quot;1&quot;/&gt;&lt;lineCharCount val=&quot;67&quot;/&gt;&lt;lineCharCount val=&quot;1&quot;/&gt;&lt;lineCharCount val=&quot;75&quot;/&gt;&lt;lineCharCount val=&quot;21&quot;/&gt;&lt;lineCharCount val=&quot;1&quot;/&gt;&lt;lineCharCount val=&quot;74&quot;/&gt;&lt;lineCharCount val=&quot;20&quot;/&gt;&lt;lineCharCount val=&quot;1&quot;/&gt;&lt;lineCharCount val=&quot;1&quot;/&gt;&lt;lineCharCount val=&quot;1&quot;/&gt;&lt;lineCharCount val=&quot;1&quot;/&gt;&lt;lineCharCount val=&quot;1&quot;/&gt;&lt;/TableIndex&gt;&lt;/ShapeTextInfo&gt;"/>
  <p:tag name="HTML_SHAPEINFO" val="&lt;ThreeDShapeInfo&gt;&lt;uuid val=&quot;{4B6F62F3-7590-46C3-85AE-102E19A92385}&quot;/&gt;&lt;isInvalidForFieldText val=&quot;0&quot;/&gt;&lt;Image&gt;&lt;filename val=&quot;C:\Users\User\AppData\Local\Temp\CP10520195954812Session\CPTrustFolder10520195954812\PPTImport10520526914234\data\asimages\{4B6F62F3-7590-46C3-85AE-102E19A92385}_6.png&quot;/&gt;&lt;left val=&quot;44&quot;/&gt;&lt;top val=&quot;208&quot;/&gt;&lt;width val=&quot;872&quot;/&gt;&lt;height val=&quot;441&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1A5FD62-EEF3-4BD2-A7A3-8A9FEC8619C1}&quot;/&gt;&lt;isInvalidForFieldText val=&quot;0&quot;/&gt;&lt;Image&gt;&lt;filename val=&quot;C:\Users\User\AppData\Local\Temp\CP10520195954812Session\CPTrustFolder10520195954812\PPTImport10520526914234\data\asimages\{E1A5FD62-EEF3-4BD2-A7A3-8A9FEC8619C1}_6.png&quot;/&gt;&lt;left val=&quot;0&quot;/&gt;&lt;top val=&quot;0&quot;/&gt;&lt;width val=&quot;1&quot;/&gt;&lt;height val=&quot;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41E43DDC-526E-43E6-B077-678293A41F71}&quot;/&gt;&lt;isInvalidForFieldText val=&quot;0&quot;/&gt;&lt;Image&gt;&lt;filename val=&quot;C:\Users\User\AppData\Local\Temp\CP10520195954812Session\CPTrustFolder10520195954812\PPTImport10520526914234\data\asimages\{41E43DDC-526E-43E6-B077-678293A41F71}_6.png&quot;/&gt;&lt;left val=&quot;0&quot;/&gt;&lt;top val=&quot;622&quot;/&gt;&lt;width val=&quot;961&quot;/&gt;&lt;height val=&quot;48&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5488EAD-2F5C-44AB-B08F-8A2297026DAF}&quot;/&gt;&lt;isInvalidForFieldText val=&quot;0&quot;/&gt;&lt;Image&gt;&lt;filename val=&quot;C:\Users\User\AppData\Local\Temp\CP10520195954812Session\CPTrustFolder10520195954812\PPTImport10520526914234\data\asimages\{35488EAD-2F5C-44AB-B08F-8A2297026DAF}_6.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FC3BB5C5-2378-4D8D-82DA-DF853BD75729}&quot;/&gt;&lt;isInvalidForFieldText val=&quot;0&quot;/&gt;&lt;Image&gt;&lt;filename val=&quot;C:\Users\User\AppData\Local\Temp\CP10520195954812Session\CPTrustFolder10520195954812\PPTImport10520526914234\data\asimages\{FC3BB5C5-2378-4D8D-82DA-DF853BD75729}_7.png&quot;/&gt;&lt;left val=&quot;-11&quot;/&gt;&lt;top val=&quot;71&quot;/&gt;&lt;width val=&quot;961&quot;/&gt;&lt;height val=&quot;12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quot;/&gt;&lt;lineCharCount val=&quot;66&quot;/&gt;&lt;lineCharCount val=&quot;67&quot;/&gt;&lt;lineCharCount val=&quot;67&quot;/&gt;&lt;lineCharCount val=&quot;35&quot;/&gt;&lt;lineCharCount val=&quot;1&quot;/&gt;&lt;lineCharCount val=&quot;10&quot;/&gt;&lt;lineCharCount val=&quot;68&quot;/&gt;&lt;lineCharCount val=&quot;70&quot;/&gt;&lt;lineCharCount val=&quot;24&quot;/&gt;&lt;/TableIndex&gt;&lt;/ShapeTextInfo&gt;"/>
  <p:tag name="HTML_SHAPEINFO" val="&lt;ThreeDShapeInfo&gt;&lt;uuid val=&quot;{B82E05AE-30EA-4C2C-A655-DE802DA9334D}&quot;/&gt;&lt;isInvalidForFieldText val=&quot;0&quot;/&gt;&lt;Image&gt;&lt;filename val=&quot;C:\Users\User\AppData\Local\Temp\CP10520195954812Session\CPTrustFolder10520195954812\PPTImport10520526914234\data\asimages\{B82E05AE-30EA-4C2C-A655-DE802DA9334D}_7.png&quot;/&gt;&lt;left val=&quot;40&quot;/&gt;&lt;top val=&quot;212&quot;/&gt;&lt;width val=&quot;871&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F5A9E42-6238-426E-B28F-FB5F4AC1B13E}&quot;/&gt;&lt;isInvalidForFieldText val=&quot;0&quot;/&gt;&lt;Image&gt;&lt;filename val=&quot;C:\Users\User\AppData\Local\Temp\CP10520195954812Session\CPTrustFolder10520195954812\PPTImport10520526914234\data\asimages\{BF5A9E42-6238-426E-B28F-FB5F4AC1B13E}_7.png&quot;/&gt;&lt;left val=&quot;0&quot;/&gt;&lt;top val=&quot;0&quot;/&gt;&lt;width val=&quot;1&quot;/&gt;&lt;height val=&quot;1&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638B7CF-9A1E-4B74-8583-9421613DDDFB}&quot;/&gt;&lt;isInvalidForFieldText val=&quot;0&quot;/&gt;&lt;Image&gt;&lt;filename val=&quot;C:\Users\User\AppData\Local\Temp\CP10520195954812Session\CPTrustFolder10520195954812\PPTImport10520526914234\data\asimages\{A638B7CF-9A1E-4B74-8583-9421613DDDFB}_7.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DA2C5D7B-D5D0-4AD6-9058-8162ED1EC468}&quot;/&gt;&lt;isInvalidForFieldText val=&quot;0&quot;/&gt;&lt;Image&gt;&lt;filename val=&quot;C:\Users\User\AppData\Local\Temp\CP10520195954812Session\CPTrustFolder10520195954812\PPTImport10520526914234\data\asimages\{DA2C5D7B-D5D0-4AD6-9058-8162ED1EC468}_8.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7&quot;/&gt;&lt;lineCharCount val=&quot;52&quot;/&gt;&lt;lineCharCount val=&quot;1&quot;/&gt;&lt;lineCharCount val=&quot;69&quot;/&gt;&lt;lineCharCount val=&quot;50&quot;/&gt;&lt;lineCharCount val=&quot;1&quot;/&gt;&lt;lineCharCount val=&quot;47&quot;/&gt;&lt;/TableIndex&gt;&lt;/ShapeTextInfo&gt;"/>
  <p:tag name="HTML_SHAPEINFO" val="&lt;ThreeDShapeInfo&gt;&lt;uuid val=&quot;{7B36635E-F286-4A0A-B807-512840404E2D}&quot;/&gt;&lt;isInvalidForFieldText val=&quot;0&quot;/&gt;&lt;Image&gt;&lt;filename val=&quot;C:\Users\User\AppData\Local\Temp\CP10520195954812Session\CPTrustFolder10520195954812\PPTImport10520526914234\data\asimages\{7B36635E-F286-4A0A-B807-512840404E2D}_8.png&quot;/&gt;&lt;left val=&quot;42&quot;/&gt;&lt;top val=&quot;212&quot;/&gt;&lt;width val=&quot;870&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B6F2AE0-4486-4CEE-A2B0-19363F3E0A75}&quot;/&gt;&lt;isInvalidForFieldText val=&quot;0&quot;/&gt;&lt;Image&gt;&lt;filename val=&quot;C:\Users\User\AppData\Local\Temp\CP10520195954812Session\CPTrustFolder10520195954812\PPTImport10520526914234\data\asimages\{EB6F2AE0-4486-4CEE-A2B0-19363F3E0A75}_8.png&quot;/&gt;&lt;left val=&quot;0&quot;/&gt;&lt;top val=&quot;0&quot;/&gt;&lt;width val=&quot;1&quot;/&gt;&lt;height val=&quot;1&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F44D409-CD7A-47F5-81C7-43375C7A7EDD}&quot;/&gt;&lt;isInvalidForFieldText val=&quot;0&quot;/&gt;&lt;Image&gt;&lt;filename val=&quot;C:\Users\User\AppData\Local\Temp\CP10520195954812Session\CPTrustFolder10520195954812\PPTImport10520526914234\data\asimages\{DF44D409-CD7A-47F5-81C7-43375C7A7EDD}_8.png&quot;/&gt;&lt;left val=&quot;727&quot;/&gt;&lt;top val=&quot;687&quot;/&gt;&lt;width val=&quot;226&quot;/&gt;&lt;height val=&quot;4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 name="HTML_SHAPEINFO" val="&lt;ThreeDShapeInfo&gt;&lt;uuid val=&quot;{65C669AA-5FBD-4C0D-84A4-C254324A6453}&quot;/&gt;&lt;isInvalidForFieldText val=&quot;0&quot;/&gt;&lt;Image&gt;&lt;filename val=&quot;C:\Users\User\AppData\Local\Temp\CP10520195954812Session\CPTrustFolder10520195954812\PPTImport10520526914234\data\asimages\{65C669AA-5FBD-4C0D-84A4-C254324A6453}_9.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8&quot;/&gt;&lt;lineCharCount val=&quot;68&quot;/&gt;&lt;lineCharCount val=&quot;1&quot;/&gt;&lt;lineCharCount val=&quot;57&quot;/&gt;&lt;lineCharCount val=&quot;66&quot;/&gt;&lt;lineCharCount val=&quot;69&quot;/&gt;&lt;lineCharCount val=&quot;65&quot;/&gt;&lt;lineCharCount val=&quot;1&quot;/&gt;&lt;lineCharCount val=&quot;58&quot;/&gt;&lt;lineCharCount val=&quot;49&quot;/&gt;&lt;lineCharCount val=&quot;1&quot;/&gt;&lt;/TableIndex&gt;&lt;/ShapeTextInfo&gt;"/>
  <p:tag name="HTML_SHAPEINFO" val="&lt;ThreeDShapeInfo&gt;&lt;uuid val=&quot;{4A85CBE8-9F90-4B17-962D-C426E3390B77}&quot;/&gt;&lt;isInvalidForFieldText val=&quot;0&quot;/&gt;&lt;Image&gt;&lt;filename val=&quot;C:\Users\User\AppData\Local\Temp\CP10520195954812Session\CPTrustFolder10520195954812\PPTImport10520526914234\data\asimages\{4A85CBE8-9F90-4B17-962D-C426E3390B77}_9.png&quot;/&gt;&lt;left val=&quot;42&quot;/&gt;&lt;top val=&quot;212&quot;/&gt;&lt;width val=&quot;870&quot;/&gt;&lt;height val=&quot;41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99EEBD9-7C2E-4210-8D9E-630D78FDCC4A}&quot;/&gt;&lt;isInvalidForFieldText val=&quot;0&quot;/&gt;&lt;Image&gt;&lt;filename val=&quot;C:\Users\User\AppData\Local\Temp\CP10520195954812Session\CPTrustFolder10520195954812\PPTImport10520526914234\data\asimages\{699EEBD9-7C2E-4210-8D9E-630D78FDCC4A}_9.png&quot;/&gt;&lt;left val=&quot;0&quot;/&gt;&lt;top val=&quot;0&quot;/&gt;&lt;width val=&quot;1&quot;/&gt;&lt;height val=&quot;1&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60DFB77-6936-4394-8C93-ACED1DA4F2E7}&quot;/&gt;&lt;isInvalidForFieldText val=&quot;0&quot;/&gt;&lt;Image&gt;&lt;filename val=&quot;C:\Users\User\AppData\Local\Temp\CP10520195954812Session\CPTrustFolder10520195954812\PPTImport10520526914234\data\asimages\{060DFB77-6936-4394-8C93-ACED1DA4F2E7}_9.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6FB08216-B719-437A-A1AE-417D977EA539}&quot;/&gt;&lt;isInvalidForFieldText val=&quot;0&quot;/&gt;&lt;Image&gt;&lt;filename val=&quot;C:\Users\User\AppData\Local\Temp\CP10520195954812Session\CPTrustFolder10520195954812\PPTImport10520526914234\data\asimages\{6FB08216-B719-437A-A1AE-417D977EA539}_10.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6&quot;/&gt;&lt;lineCharCount val=&quot;23&quot;/&gt;&lt;lineCharCount val=&quot;28&quot;/&gt;&lt;/TableIndex&gt;&lt;/ShapeTextInfo&gt;"/>
  <p:tag name="HTML_SHAPEINFO" val="&lt;ThreeDShapeInfo&gt;&lt;uuid val=&quot;{3EDB148B-7AF6-4087-9557-5F8540670B08}&quot;/&gt;&lt;isInvalidForFieldText val=&quot;0&quot;/&gt;&lt;Image&gt;&lt;filename val=&quot;C:\Users\User\AppData\Local\Temp\CP10520195954812Session\CPTrustFolder10520195954812\PPTImport10520526914234\data\asimages\{3EDB148B-7AF6-4087-9557-5F8540670B08}_10.png&quot;/&gt;&lt;left val=&quot;42&quot;/&gt;&lt;top val=&quot;215&quot;/&gt;&lt;width val=&quot;870&quot;/&gt;&lt;height val=&quot;41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0EC0DF5-C3D8-43AE-A2B0-4B2A84F9B26D}&quot;/&gt;&lt;isInvalidForFieldText val=&quot;0&quot;/&gt;&lt;Image&gt;&lt;filename val=&quot;C:\Users\User\AppData\Local\Temp\CP10520195954812Session\CPTrustFolder10520195954812\PPTImport10520526914234\data\asimages\{80EC0DF5-C3D8-43AE-A2B0-4B2A84F9B26D}_10.png&quot;/&gt;&lt;left val=&quot;0&quot;/&gt;&lt;top val=&quot;0&quot;/&gt;&lt;width val=&quot;1&quot;/&gt;&lt;height val=&quot;1&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A509A5B-1349-41DA-AC5E-DF344D0A8C22}&quot;/&gt;&lt;isInvalidForFieldText val=&quot;0&quot;/&gt;&lt;Image&gt;&lt;filename val=&quot;C:\Users\User\AppData\Local\Temp\CP10520195954812Session\CPTrustFolder10520195954812\PPTImport10520526914234\data\asimages\{8A509A5B-1349-41DA-AC5E-DF344D0A8C22}_10.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5E5987DD-5880-4782-9D66-88629083942E}&quot;/&gt;&lt;isInvalidForFieldText val=&quot;0&quot;/&gt;&lt;Image&gt;&lt;filename val=&quot;C:\Users\User\AppData\Local\Temp\CP10520195954812Session\CPTrustFolder10520195954812\PPTImport10520526914234\data\asimages\{5E5987DD-5880-4782-9D66-88629083942E}_11.png&quot;/&gt;&lt;left val=&quot;34&quot;/&gt;&lt;top val=&quot;424&quot;/&gt;&lt;width val=&quot;830&quot;/&gt;&lt;height val=&quot;15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EBAB497-D4B2-4A6A-A54D-D849A5A473E0}&quot;/&gt;&lt;isInvalidForFieldText val=&quot;0&quot;/&gt;&lt;Image&gt;&lt;filename val=&quot;C:\Users\User\AppData\Local\Temp\CP10520195954812Session\CPTrustFolder10520195954812\PPTImport10520526914234\data\asimages\{DEBAB497-D4B2-4A6A-A54D-D849A5A473E0}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CCE5831-F2B6-4B80-80A8-EDAE244C0B4A}&quot;/&gt;&lt;isInvalidForFieldText val=&quot;0&quot;/&gt;&lt;Image&gt;&lt;filename val=&quot;C:\Users\User\AppData\Local\Temp\CP10520195954812Session\CPTrustFolder10520195954812\PPTImport10520526914234\data\asimages\{8CCE5831-F2B6-4B80-80A8-EDAE244C0B4A}_12.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9&quot;/&gt;&lt;lineCharCount val=&quot;66&quot;/&gt;&lt;lineCharCount val=&quot;67&quot;/&gt;&lt;lineCharCount val=&quot;72&quot;/&gt;&lt;lineCharCount val=&quot;7&quot;/&gt;&lt;lineCharCount val=&quot;1&quot;/&gt;&lt;lineCharCount val=&quot;67&quot;/&gt;&lt;lineCharCount val=&quot;34&quot;/&gt;&lt;lineCharCount val=&quot;1&quot;/&gt;&lt;/TableIndex&gt;&lt;/ShapeTextInfo&gt;"/>
  <p:tag name="HTML_SHAPEINFO" val="&lt;ThreeDShapeInfo&gt;&lt;uuid val=&quot;{E567E8B4-B573-4200-BA1E-77E37D9B1209}&quot;/&gt;&lt;isInvalidForFieldText val=&quot;0&quot;/&gt;&lt;Image&gt;&lt;filename val=&quot;C:\Users\User\AppData\Local\Temp\CP10520195954812Session\CPTrustFolder10520195954812\PPTImport10520526914234\data\asimages\{E567E8B4-B573-4200-BA1E-77E37D9B1209}_12.png&quot;/&gt;&lt;left val=&quot;40&quot;/&gt;&lt;top val=&quot;212&quot;/&gt;&lt;width val=&quot;881&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F6EE629-1C3E-40B5-9FE4-2D126D6F8137}&quot;/&gt;&lt;isInvalidForFieldText val=&quot;0&quot;/&gt;&lt;Image&gt;&lt;filename val=&quot;C:\Users\User\AppData\Local\Temp\CP10520195954812Session\CPTrustFolder10520195954812\PPTImport10520526914234\data\asimages\{7F6EE629-1C3E-40B5-9FE4-2D126D6F8137}_12.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AED5E99C-4DCA-4CA8-AC42-E77244A84860}&quot;/&gt;&lt;isInvalidForFieldText val=&quot;0&quot;/&gt;&lt;Image&gt;&lt;filename val=&quot;C:\Users\User\AppData\Local\Temp\CP10520195954812Session\CPTrustFolder10520195954812\PPTImport10520526914234\data\asimages\{AED5E99C-4DCA-4CA8-AC42-E77244A84860}_13.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66&quot;/&gt;&lt;lineCharCount val=&quot;67&quot;/&gt;&lt;lineCharCount val=&quot;72&quot;/&gt;&lt;lineCharCount val=&quot;7&quot;/&gt;&lt;lineCharCount val=&quot;1&quot;/&gt;&lt;lineCharCount val=&quot;68&quot;/&gt;&lt;lineCharCount val=&quot;10&quot;/&gt;&lt;lineCharCount val=&quot;34&quot;/&gt;&lt;lineCharCount val=&quot;11&quot;/&gt;&lt;/TableIndex&gt;&lt;/ShapeTextInfo&gt;"/>
  <p:tag name="HTML_SHAPEINFO" val="&lt;ThreeDShapeInfo&gt;&lt;uuid val=&quot;{8340D2EF-50D5-4063-9A9F-BB5230B9CC9F}&quot;/&gt;&lt;isInvalidForFieldText val=&quot;0&quot;/&gt;&lt;Image&gt;&lt;filename val=&quot;C:\Users\User\AppData\Local\Temp\CP10520195954812Session\CPTrustFolder10520195954812\PPTImport10520526914234\data\asimages\{8340D2EF-50D5-4063-9A9F-BB5230B9CC9F}_13.png&quot;/&gt;&lt;left val=&quot;40&quot;/&gt;&lt;top val=&quot;212&quot;/&gt;&lt;width val=&quot;881&quot;/&gt;&lt;height val=&quot;41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2A40B45-D489-49CD-933B-5A435A4ECAC9}&quot;/&gt;&lt;isInvalidForFieldText val=&quot;0&quot;/&gt;&lt;Image&gt;&lt;filename val=&quot;C:\Users\User\AppData\Local\Temp\CP10520195954812Session\CPTrustFolder10520195954812\PPTImport10520526914234\data\asimages\{A2A40B45-D489-49CD-933B-5A435A4ECAC9}_13.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66BE7F05-48DB-4AFB-AEEB-DDD9BF91A025}&quot;/&gt;&lt;isInvalidForFieldText val=&quot;0&quot;/&gt;&lt;Image&gt;&lt;filename val=&quot;C:\Users\User\AppData\Local\Temp\CP10520195954812Session\CPTrustFolder10520195954812\PPTImport10520526914234\data\asimages\{66BE7F05-48DB-4AFB-AEEB-DDD9BF91A025}_14.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64&quot;/&gt;&lt;lineCharCount val=&quot;63&quot;/&gt;&lt;lineCharCount val=&quot;65&quot;/&gt;&lt;lineCharCount val=&quot;70&quot;/&gt;&lt;lineCharCount val=&quot;1&quot;/&gt;&lt;lineCharCount val=&quot;59&quot;/&gt;&lt;/TableIndex&gt;&lt;/ShapeTextInfo&gt;"/>
  <p:tag name="HTML_SHAPEINFO" val="&lt;ThreeDShapeInfo&gt;&lt;uuid val=&quot;{64832011-AF0C-43A1-B2FD-3CC2DEFE85BB}&quot;/&gt;&lt;isInvalidForFieldText val=&quot;0&quot;/&gt;&lt;Image&gt;&lt;filename val=&quot;C:\Users\User\AppData\Local\Temp\CP10520195954812Session\CPTrustFolder10520195954812\PPTImport10520526914234\data\asimages\{64832011-AF0C-43A1-B2FD-3CC2DEFE85BB}_14.png&quot;/&gt;&lt;left val=&quot;40&quot;/&gt;&lt;top val=&quot;212&quot;/&gt;&lt;width val=&quot;878&quot;/&gt;&lt;height val=&quot;41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D8BB8C3-B760-41E4-B573-1D4E80D71D87}&quot;/&gt;&lt;isInvalidForFieldText val=&quot;0&quot;/&gt;&lt;Image&gt;&lt;filename val=&quot;C:\Users\User\AppData\Local\Temp\CP10520195954812Session\CPTrustFolder10520195954812\PPTImport10520526914234\data\asimages\{6D8BB8C3-B760-41E4-B573-1D4E80D71D87}_14.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81E095F3-5925-4744-A7B8-C486EEB33AB4}&quot;/&gt;&lt;isInvalidForFieldText val=&quot;0&quot;/&gt;&lt;Image&gt;&lt;filename val=&quot;C:\Users\User\AppData\Local\Temp\CP10520195954812Session\CPTrustFolder10520195954812\PPTImport10520526914234\data\asimages\{81E095F3-5925-4744-A7B8-C486EEB33AB4}_15.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3&quot;/&gt;&lt;lineCharCount val=&quot;59&quot;/&gt;&lt;lineCharCount val=&quot;67&quot;/&gt;&lt;lineCharCount val=&quot;62&quot;/&gt;&lt;lineCharCount val=&quot;66&quot;/&gt;&lt;lineCharCount val=&quot;14&quot;/&gt;&lt;lineCharCount val=&quot;1&quot;/&gt;&lt;lineCharCount val=&quot;60&quot;/&gt;&lt;lineCharCount val=&quot;28&quot;/&gt;&lt;/TableIndex&gt;&lt;/ShapeTextInfo&gt;"/>
  <p:tag name="HTML_SHAPEINFO" val="&lt;ThreeDShapeInfo&gt;&lt;uuid val=&quot;{55A841C6-14D5-496E-AA96-C5C0079312B0}&quot;/&gt;&lt;isInvalidForFieldText val=&quot;0&quot;/&gt;&lt;Image&gt;&lt;filename val=&quot;C:\Users\User\AppData\Local\Temp\CP10520195954812Session\CPTrustFolder10520195954812\PPTImport10520526914234\data\asimages\{55A841C6-14D5-496E-AA96-C5C0079312B0}_15.png&quot;/&gt;&lt;left val=&quot;42&quot;/&gt;&lt;top val=&quot;212&quot;/&gt;&lt;width val=&quot;870&quot;/&gt;&lt;height val=&quot;41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3418A72-5A6B-4832-A87F-D20BD60F64AF}&quot;/&gt;&lt;isInvalidForFieldText val=&quot;0&quot;/&gt;&lt;Image&gt;&lt;filename val=&quot;C:\Users\User\AppData\Local\Temp\CP10520195954812Session\CPTrustFolder10520195954812\PPTImport10520526914234\data\asimages\{43418A72-5A6B-4832-A87F-D20BD60F64AF}_15.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2C3B29C7-1612-4ECC-A7CE-3ADE7CA24513}&quot;/&gt;&lt;isInvalidForFieldText val=&quot;0&quot;/&gt;&lt;Image&gt;&lt;filename val=&quot;C:\Users\User\AppData\Local\Temp\CP10520195954812Session\CPTrustFolder10520195954812\PPTImport10520526914234\data\asimages\{2C3B29C7-1612-4ECC-A7CE-3ADE7CA24513}_16.png&quot;/&gt;&lt;left val=&quot;0&quot;/&gt;&lt;top val=&quot;76&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5&quot;/&gt;&lt;lineCharCount val=&quot;64&quot;/&gt;&lt;lineCharCount val=&quot;59&quot;/&gt;&lt;lineCharCount val=&quot;64&quot;/&gt;&lt;lineCharCount val=&quot;65&quot;/&gt;&lt;lineCharCount val=&quot;70&quot;/&gt;&lt;lineCharCount val=&quot;50&quot;/&gt;&lt;lineCharCount val=&quot;1&quot;/&gt;&lt;lineCharCount val=&quot;31&quot;/&gt;&lt;/TableIndex&gt;&lt;/ShapeTextInfo&gt;"/>
  <p:tag name="HTML_SHAPEINFO" val="&lt;ThreeDShapeInfo&gt;&lt;uuid val=&quot;{436A5BB2-23CA-4E7F-94D1-FA9B4B44395D}&quot;/&gt;&lt;isInvalidForFieldText val=&quot;0&quot;/&gt;&lt;Image&gt;&lt;filename val=&quot;C:\Users\User\AppData\Local\Temp\CP10520195954812Session\CPTrustFolder10520195954812\PPTImport10520526914234\data\asimages\{436A5BB2-23CA-4E7F-94D1-FA9B4B44395D}_16.png&quot;/&gt;&lt;left val=&quot;40&quot;/&gt;&lt;top val=&quot;212&quot;/&gt;&lt;width val=&quot;871&quot;/&gt;&lt;height val=&quot;41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7D2EC5-0D89-4580-AB35-37F53C7DB239}&quot;/&gt;&lt;isInvalidForFieldText val=&quot;0&quot;/&gt;&lt;Image&gt;&lt;filename val=&quot;C:\Users\User\AppData\Local\Temp\CP10520195954812Session\CPTrustFolder10520195954812\PPTImport10520526914234\data\asimages\{BC7D2EC5-0D89-4580-AB35-37F53C7DB239}_16.png&quot;/&gt;&lt;left val=&quot;727&quot;/&gt;&lt;top val=&quot;687&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78A77248-45A9-4483-8D5D-0F12AD80E14E}&quot;/&gt;&lt;isInvalidForFieldText val=&quot;0&quot;/&gt;&lt;Image&gt;&lt;filename val=&quot;C:\Users\User\AppData\Local\Temp\CP10520195954812Session\CPTrustFolder10520195954812\PPTImport10520526914234\data\asimages\{78A77248-45A9-4483-8D5D-0F12AD80E14E}_17.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5&quot;/&gt;&lt;lineCharCount val=&quot;64&quot;/&gt;&lt;lineCharCount val=&quot;59&quot;/&gt;&lt;lineCharCount val=&quot;64&quot;/&gt;&lt;lineCharCount val=&quot;65&quot;/&gt;&lt;lineCharCount val=&quot;70&quot;/&gt;&lt;lineCharCount val=&quot;50&quot;/&gt;&lt;lineCharCount val=&quot;32&quot;/&gt;&lt;lineCharCount val=&quot;1&quot;/&gt;&lt;lineCharCount val=&quot;51&quot;/&gt;&lt;lineCharCount val=&quot;40&quot;/&gt;&lt;lineCharCount val=&quot;39&quot;/&gt;&lt;/TableIndex&gt;&lt;/ShapeTextInfo&gt;"/>
  <p:tag name="HTML_SHAPEINFO" val="&lt;ThreeDShapeInfo&gt;&lt;uuid val=&quot;{1B8F648D-67BA-4163-852C-F2B92164C88B}&quot;/&gt;&lt;isInvalidForFieldText val=&quot;0&quot;/&gt;&lt;Image&gt;&lt;filename val=&quot;C:\Users\User\AppData\Local\Temp\CP10520195954812Session\CPTrustFolder10520195954812\PPTImport10520526914234\data\asimages\{1B8F648D-67BA-4163-852C-F2B92164C88B}_17.png&quot;/&gt;&lt;left val=&quot;40&quot;/&gt;&lt;top val=&quot;212&quot;/&gt;&lt;width val=&quot;871&quot;/&gt;&lt;height val=&quot;45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250C179-927E-4B2A-BECF-E11D8E3AAEEC}&quot;/&gt;&lt;isInvalidForFieldText val=&quot;0&quot;/&gt;&lt;Image&gt;&lt;filename val=&quot;C:\Users\User\AppData\Local\Temp\CP10520195954812Session\CPTrustFolder10520195954812\PPTImport10520526914234\data\asimages\{4250C179-927E-4B2A-BECF-E11D8E3AAEEC}_17.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655C94B1-C1D7-4AC5-8A5B-0788EF629C7E}&quot;/&gt;&lt;isInvalidForFieldText val=&quot;0&quot;/&gt;&lt;Image&gt;&lt;filename val=&quot;C:\Users\User\AppData\Local\Temp\CP10520195954812Session\CPTrustFolder10520195954812\PPTImport10520526914234\data\asimages\{655C94B1-C1D7-4AC5-8A5B-0788EF629C7E}_18.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70&quot;/&gt;&lt;lineCharCount val=&quot;69&quot;/&gt;&lt;lineCharCount val=&quot;67&quot;/&gt;&lt;lineCharCount val=&quot;68&quot;/&gt;&lt;lineCharCount val=&quot;34&quot;/&gt;&lt;lineCharCount val=&quot;1&quot;/&gt;&lt;lineCharCount val=&quot;48&quot;/&gt;&lt;lineCharCount val=&quot;38&quot;/&gt;&lt;lineCharCount val=&quot;37&quot;/&gt;&lt;/TableIndex&gt;&lt;/ShapeTextInfo&gt;"/>
  <p:tag name="HTML_SHAPEINFO" val="&lt;ThreeDShapeInfo&gt;&lt;uuid val=&quot;{CB47019B-60DF-4B76-A97D-3E509AE143CE}&quot;/&gt;&lt;isInvalidForFieldText val=&quot;0&quot;/&gt;&lt;Image&gt;&lt;filename val=&quot;C:\Users\User\AppData\Local\Temp\CP10520195954812Session\CPTrustFolder10520195954812\PPTImport10520526914234\data\asimages\{CB47019B-60DF-4B76-A97D-3E509AE143CE}_18.png&quot;/&gt;&lt;left val=&quot;40&quot;/&gt;&lt;top val=&quot;212&quot;/&gt;&lt;width val=&quot;871&quot;/&gt;&lt;height val=&quot;41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9E0764E-01FC-4EFB-ADC2-B9C1AA87CF84}&quot;/&gt;&lt;isInvalidForFieldText val=&quot;0&quot;/&gt;&lt;Image&gt;&lt;filename val=&quot;C:\Users\User\AppData\Local\Temp\CP10520195954812Session\CPTrustFolder10520195954812\PPTImport10520526914234\data\asimages\{99E0764E-01FC-4EFB-ADC2-B9C1AA87CF84}_18.png&quot;/&gt;&lt;left val=&quot;727&quot;/&gt;&lt;top val=&quot;687&quot;/&gt;&lt;width val=&quot;226&quot;/&gt;&lt;height val=&quot;45&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A9ADBA81-E2D1-4FBB-9934-DB19042098E6}&quot;/&gt;&lt;isInvalidForFieldText val=&quot;0&quot;/&gt;&lt;Image&gt;&lt;filename val=&quot;C:\Users\User\AppData\Local\Temp\CP10520195954812Session\CPTrustFolder10520195954812\PPTImport10520526914234\data\asimages\{A9ADBA81-E2D1-4FBB-9934-DB19042098E6}_19.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9&quot;/&gt;&lt;lineCharCount val=&quot;70&quot;/&gt;&lt;lineCharCount val=&quot;69&quot;/&gt;&lt;lineCharCount val=&quot;67&quot;/&gt;&lt;lineCharCount val=&quot;68&quot;/&gt;&lt;lineCharCount val=&quot;34&quot;/&gt;&lt;lineCharCount val=&quot;1&quot;/&gt;&lt;lineCharCount val=&quot;64&quot;/&gt;&lt;lineCharCount val=&quot;54&quot;/&gt;&lt;lineCharCount val=&quot;56&quot;/&gt;&lt;/TableIndex&gt;&lt;/ShapeTextInfo&gt;"/>
  <p:tag name="HTML_SHAPEINFO" val="&lt;ThreeDShapeInfo&gt;&lt;uuid val=&quot;{619A8879-7A49-4D40-ABB7-7D4A741B9EC6}&quot;/&gt;&lt;isInvalidForFieldText val=&quot;0&quot;/&gt;&lt;Image&gt;&lt;filename val=&quot;C:\Users\User\AppData\Local\Temp\CP10520195954812Session\CPTrustFolder10520195954812\PPTImport10520526914234\data\asimages\{619A8879-7A49-4D40-ABB7-7D4A741B9EC6}_19.png&quot;/&gt;&lt;left val=&quot;40&quot;/&gt;&lt;top val=&quot;212&quot;/&gt;&lt;width val=&quot;872&quot;/&gt;&lt;height val=&quot;41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31E9B20-83AF-4EC9-BE04-92C82E22F3B4}&quot;/&gt;&lt;isInvalidForFieldText val=&quot;0&quot;/&gt;&lt;Image&gt;&lt;filename val=&quot;C:\Users\User\AppData\Local\Temp\CP10520195954812Session\CPTrustFolder10520195954812\PPTImport10520526914234\data\asimages\{831E9B20-83AF-4EC9-BE04-92C82E22F3B4}_19.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291C3BA-DECD-4089-A604-DCE12A842717}&quot;/&gt;&lt;isInvalidForFieldText val=&quot;0&quot;/&gt;&lt;Image&gt;&lt;filename val=&quot;C:\Users\User\AppData\Local\Temp\CP10520195954812Session\CPTrustFolder10520195954812\PPTImport10520526914234\data\asimages\{8291C3BA-DECD-4089-A604-DCE12A842717}_20.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0&quot;/&gt;&lt;lineCharCount val=&quot;65&quot;/&gt;&lt;lineCharCount val=&quot;69&quot;/&gt;&lt;lineCharCount val=&quot;65&quot;/&gt;&lt;lineCharCount val=&quot;45&quot;/&gt;&lt;lineCharCount val=&quot;1&quot;/&gt;&lt;lineCharCount val=&quot;59&quot;/&gt;&lt;lineCharCount val=&quot;39&quot;/&gt;&lt;lineCharCount val=&quot;52&quot;/&gt;&lt;/TableIndex&gt;&lt;/ShapeTextInfo&gt;"/>
  <p:tag name="HTML_SHAPEINFO" val="&lt;ThreeDShapeInfo&gt;&lt;uuid val=&quot;{5A894867-919C-4964-9E3C-9AD2AB922004}&quot;/&gt;&lt;isInvalidForFieldText val=&quot;0&quot;/&gt;&lt;Image&gt;&lt;filename val=&quot;C:\Users\User\AppData\Local\Temp\CP10520195954812Session\CPTrustFolder10520195954812\PPTImport10520526914234\data\asimages\{5A894867-919C-4964-9E3C-9AD2AB922004}_20.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4627BE9-E882-48DD-9B8B-74E301DF0946}&quot;/&gt;&lt;isInvalidForFieldText val=&quot;0&quot;/&gt;&lt;Image&gt;&lt;filename val=&quot;C:\Users\User\AppData\Local\Temp\CP10520195954812Session\CPTrustFolder10520195954812\PPTImport10520526914234\data\asimages\{24627BE9-E882-48DD-9B8B-74E301DF0946}_20.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5CCA4E75-D232-48B3-B1C5-86783ADAE531}&quot;/&gt;&lt;isInvalidForFieldText val=&quot;0&quot;/&gt;&lt;Image&gt;&lt;filename val=&quot;C:\Users\User\AppData\Local\Temp\CP10520195954812Session\CPTrustFolder10520195954812\PPTImport10520526914234\data\asimages\{5CCA4E75-D232-48B3-B1C5-86783ADAE531}_21.png&quot;/&gt;&lt;left val=&quot;0&quot;/&gt;&lt;top val=&quot;76&quot;/&gt;&lt;width val=&quot;961&quot;/&gt;&lt;height val=&quot;12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1&quot;/&gt;&lt;lineCharCount val=&quot;5&quot;/&gt;&lt;lineCharCount val=&quot;7&quot;/&gt;&lt;lineCharCount val=&quot;35&quot;/&gt;&lt;/TableIndex&gt;&lt;/ShapeTextInfo&gt;"/>
  <p:tag name="HTML_SHAPEINFO" val="&lt;ThreeDShapeInfo&gt;&lt;uuid val=&quot;{6D3FE775-136B-41B4-AA36-9746EE7F35D1}&quot;/&gt;&lt;isInvalidForFieldText val=&quot;0&quot;/&gt;&lt;Image&gt;&lt;filename val=&quot;C:\Users\User\AppData\Local\Temp\CP10520195954812Session\CPTrustFolder10520195954812\PPTImport10520526914234\data\asimages\{6D3FE775-136B-41B4-AA36-9746EE7F35D1}_21.png&quot;/&gt;&lt;left val=&quot;42&quot;/&gt;&lt;top val=&quot;212&quot;/&gt;&lt;width val=&quot;870&quot;/&gt;&lt;height val=&quot;415&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F2DF8B9-AA94-4AB0-89BC-87975FFC1E50}&quot;/&gt;&lt;isInvalidForFieldText val=&quot;0&quot;/&gt;&lt;Image&gt;&lt;filename val=&quot;C:\Users\User\AppData\Local\Temp\CP10520195954812Session\CPTrustFolder10520195954812\PPTImport10520526914234\data\asimages\{3F2DF8B9-AA94-4AB0-89BC-87975FFC1E50}_21.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9111E88-DD58-4402-B16E-BD7790708C8F}&quot;/&gt;&lt;isInvalidForFieldText val=&quot;0&quot;/&gt;&lt;Image&gt;&lt;filename val=&quot;C:\Users\User\AppData\Local\Temp\CP10520195954812Session\CPTrustFolder10520195954812\PPTImport10520526914234\data\asimages\{89111E88-DD58-4402-B16E-BD7790708C8F}_22.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69&quot;/&gt;&lt;lineCharCount val=&quot;69&quot;/&gt;&lt;lineCharCount val=&quot;73&quot;/&gt;&lt;lineCharCount val=&quot;43&quot;/&gt;&lt;lineCharCount val=&quot;1&quot;/&gt;&lt;lineCharCount val=&quot;37&quot;/&gt;&lt;/TableIndex&gt;&lt;/ShapeTextInfo&gt;"/>
  <p:tag name="HTML_SHAPEINFO" val="&lt;ThreeDShapeInfo&gt;&lt;uuid val=&quot;{931A19F4-983A-41E0-9D44-ACA9DFD4442F}&quot;/&gt;&lt;isInvalidForFieldText val=&quot;0&quot;/&gt;&lt;Image&gt;&lt;filename val=&quot;C:\Users\User\AppData\Local\Temp\CP10520195954812Session\CPTrustFolder10520195954812\PPTImport10520526914234\data\asimages\{931A19F4-983A-41E0-9D44-ACA9DFD4442F}_22.png&quot;/&gt;&lt;left val=&quot;40&quot;/&gt;&lt;top val=&quot;212&quot;/&gt;&lt;width val=&quot;871&quot;/&gt;&lt;height val=&quot;41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19166E7-3F94-473A-9C83-7F44D003CDDC}&quot;/&gt;&lt;isInvalidForFieldText val=&quot;0&quot;/&gt;&lt;Image&gt;&lt;filename val=&quot;C:\Users\User\AppData\Local\Temp\CP10520195954812Session\CPTrustFolder10520195954812\PPTImport10520526914234\data\asimages\{619166E7-3F94-473A-9C83-7F44D003CDDC}_22.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10D4AE0C-1B10-4AD7-BA3C-9BE0FD0D0054}&quot;/&gt;&lt;isInvalidForFieldText val=&quot;0&quot;/&gt;&lt;Image&gt;&lt;filename val=&quot;C:\Users\User\AppData\Local\Temp\CP10520195954812Session\CPTrustFolder10520195954812\PPTImport10520526914234\data\asimages\{10D4AE0C-1B10-4AD7-BA3C-9BE0FD0D0054}_23.png&quot;/&gt;&lt;left val=&quot;0&quot;/&gt;&lt;top val=&quot;76&quot;/&gt;&lt;width val=&quot;961&quot;/&gt;&lt;height val=&quot;122&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D8E58BDA-FAE5-49AC-B778-93C354FBDFDF}&quot;/&gt;&lt;isInvalidForFieldText val=&quot;0&quot;/&gt;&lt;Image&gt;&lt;filename val=&quot;C:\Users\User\AppData\Local\Temp\CP10520195954812Session\CPTrustFolder10520195954812\PPTImport10520526914234\data\asimages\{D8E58BDA-FAE5-49AC-B778-93C354FBDFDF}_23.png&quot;/&gt;&lt;left val=&quot;42&quot;/&gt;&lt;top val=&quot;212&quot;/&gt;&lt;width val=&quot;870&quot;/&gt;&lt;height val=&quot;41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4BA8E97-837D-411E-B26A-15CE3BB5E55E}&quot;/&gt;&lt;isInvalidForFieldText val=&quot;0&quot;/&gt;&lt;Image&gt;&lt;filename val=&quot;C:\Users\User\AppData\Local\Temp\CP10520195954812Session\CPTrustFolder10520195954812\PPTImport10520526914234\data\asimages\{24BA8E97-837D-411E-B26A-15CE3BB5E55E}_23.png&quot;/&gt;&lt;left val=&quot;727&quot;/&gt;&lt;top val=&quot;687&quot;/&gt;&lt;width val=&quot;226&quot;/&gt;&lt;height val=&quot;45&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24DD962D-A14B-4846-A6D9-6707C803238A}&quot;/&gt;&lt;isInvalidForFieldText val=&quot;0&quot;/&gt;&lt;Image&gt;&lt;filename val=&quot;C:\Users\User\AppData\Local\Temp\CP10520195954812Session\CPTrustFolder10520195954812\PPTImport10520526914234\data\asimages\{24DD962D-A14B-4846-A6D9-6707C803238A}_24.png&quot;/&gt;&lt;left val=&quot;0&quot;/&gt;&lt;top val=&quot;278&quot;/&gt;&lt;width val=&quot;961&quot;/&gt;&lt;height val=&quot;202&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62844B-8229-4244-B8ED-B39EB811C44A}&quot;/&gt;&lt;isInvalidForFieldText val=&quot;0&quot;/&gt;&lt;Image&gt;&lt;filename val=&quot;C:\Users\User\AppData\Local\Temp\CP10520195954812Session\CPTrustFolder10520195954812\PPTImport10520526914234\data\asimages\{8762844B-8229-4244-B8ED-B39EB811C44A}_24.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Final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Final Theme" id="{4AF325B3-39A9-457B-AAAD-715D05D2A176}" vid="{1B51375F-91D2-4004-B9C1-89CFABF030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Final Theme</Template>
  <TotalTime>10598</TotalTime>
  <Words>1427</Words>
  <Application>Microsoft Office PowerPoint</Application>
  <PresentationFormat>On-screen Show (4:3)</PresentationFormat>
  <Paragraphs>157</Paragraphs>
  <Slides>24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SimSun-ExtB</vt:lpstr>
      <vt:lpstr>Arial</vt:lpstr>
      <vt:lpstr>Calibri</vt:lpstr>
      <vt:lpstr>Tahoma</vt:lpstr>
      <vt:lpstr>Times New Roman</vt:lpstr>
      <vt:lpstr>Wingdings</vt:lpstr>
      <vt:lpstr>VA Final Theme</vt:lpstr>
      <vt:lpstr>Rating Issues Involving Gynecological Conditions and Breast Disorders  (Post Challenge) </vt:lpstr>
      <vt:lpstr>Objectives</vt:lpstr>
      <vt:lpstr>References</vt:lpstr>
      <vt:lpstr>Common Conditions and Rating Considerations</vt:lpstr>
      <vt:lpstr>Gynecological Described</vt:lpstr>
      <vt:lpstr>Common Gynecological Conditions</vt:lpstr>
      <vt:lpstr>Neoplasms</vt:lpstr>
      <vt:lpstr>Not Disabilities for Rating Purposes</vt:lpstr>
      <vt:lpstr>FSAD</vt:lpstr>
      <vt:lpstr>Special Considerations</vt:lpstr>
      <vt:lpstr>Practice and Evaluation</vt:lpstr>
      <vt:lpstr>Scenario 1</vt:lpstr>
      <vt:lpstr>Scenario 1: Discussion</vt:lpstr>
      <vt:lpstr>Scenario 2a</vt:lpstr>
      <vt:lpstr>Scenario 2a: Discussion</vt:lpstr>
      <vt:lpstr>Scenario 2b</vt:lpstr>
      <vt:lpstr>Scenario 2b: Discussion</vt:lpstr>
      <vt:lpstr>Scenario 3</vt:lpstr>
      <vt:lpstr>Scenario 3: Discussion</vt:lpstr>
      <vt:lpstr>Scenario 4</vt:lpstr>
      <vt:lpstr>Scenario 4: Discussion</vt:lpstr>
      <vt:lpstr>Scenario 5</vt:lpstr>
      <vt:lpstr>Scenario 5: Discussion</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Issues Involving Gynecological Conditions and Breast Disorders (Post Challenge) PowerPoint Presentation</dc:title>
  <dc:subject>RVSR, RQRS, DRO</dc:subject>
  <dc:creator>Department of Veterans Affairs, Veterans Benefits Administration, Compensation Service, STAFF</dc:creator>
  <cp:keywords>Gyn, Gynecological, Breast Disorders, Female, FSAD</cp:keywords>
  <dc:description>This lesson reviews the Rating Schedule for Gynecological and Breast Conditions and important considerations particularly in light of May 13, 2018 rating schedule changes.</dc:description>
  <cp:lastModifiedBy>Kathy Poole</cp:lastModifiedBy>
  <cp:revision>475</cp:revision>
  <dcterms:created xsi:type="dcterms:W3CDTF">2014-04-30T02:32:11Z</dcterms:created>
  <dcterms:modified xsi:type="dcterms:W3CDTF">2018-08-14T19:01:35Z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