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9.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20.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4.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25.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6.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7.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8.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29.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30.xml" ContentType="application/vnd.openxmlformats-officedocument.theme+xml"/>
  <Override PartName="/ppt/theme/theme3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342" r:id="rId19"/>
    <p:sldMasterId id="2147484472" r:id="rId20"/>
    <p:sldMasterId id="2147484603" r:id="rId21"/>
    <p:sldMasterId id="2147484672" r:id="rId22"/>
    <p:sldMasterId id="2147484680" r:id="rId23"/>
    <p:sldMasterId id="2147484708" r:id="rId24"/>
    <p:sldMasterId id="2147484842" r:id="rId25"/>
    <p:sldMasterId id="2147484848" r:id="rId26"/>
    <p:sldMasterId id="2147484860" r:id="rId27"/>
    <p:sldMasterId id="2147484863" r:id="rId28"/>
    <p:sldMasterId id="2147484866" r:id="rId29"/>
    <p:sldMasterId id="2147484869" r:id="rId30"/>
    <p:sldMasterId id="2147484872" r:id="rId31"/>
    <p:sldMasterId id="2147484875" r:id="rId32"/>
  </p:sldMasterIdLst>
  <p:notesMasterIdLst>
    <p:notesMasterId r:id="rId45"/>
  </p:notesMasterIdLst>
  <p:handoutMasterIdLst>
    <p:handoutMasterId r:id="rId46"/>
  </p:handoutMasterIdLst>
  <p:sldIdLst>
    <p:sldId id="987" r:id="rId33"/>
    <p:sldId id="963" r:id="rId34"/>
    <p:sldId id="1002" r:id="rId35"/>
    <p:sldId id="1007" r:id="rId36"/>
    <p:sldId id="1006" r:id="rId37"/>
    <p:sldId id="1005" r:id="rId38"/>
    <p:sldId id="1004" r:id="rId39"/>
    <p:sldId id="1009" r:id="rId40"/>
    <p:sldId id="1008" r:id="rId41"/>
    <p:sldId id="988" r:id="rId42"/>
    <p:sldId id="964" r:id="rId43"/>
    <p:sldId id="1011" r:id="rId44"/>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68">
          <p15:clr>
            <a:srgbClr val="A4A3A4"/>
          </p15:clr>
        </p15:guide>
        <p15:guide id="4" pos="4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00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782" autoAdjust="0"/>
    <p:restoredTop sz="97749" autoAdjust="0"/>
  </p:normalViewPr>
  <p:slideViewPr>
    <p:cSldViewPr>
      <p:cViewPr varScale="1">
        <p:scale>
          <a:sx n="120" d="100"/>
          <a:sy n="120" d="100"/>
        </p:scale>
        <p:origin x="2034" y="96"/>
      </p:cViewPr>
      <p:guideLst>
        <p:guide orient="horz" pos="2160"/>
        <p:guide pos="2880"/>
        <p:guide orient="horz" pos="768"/>
        <p:guide pos="432"/>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4.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12.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6/19/2018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dirty="0"/>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6/19/2018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dirty="0"/>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0.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6.emf"/><Relationship Id="rId4" Type="http://schemas.openxmlformats.org/officeDocument/2006/relationships/oleObject" Target="../embeddings/oleObject21.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3.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6.emf"/><Relationship Id="rId4" Type="http://schemas.openxmlformats.org/officeDocument/2006/relationships/oleObject" Target="../embeddings/oleObject24.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6.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6.emf"/><Relationship Id="rId4" Type="http://schemas.openxmlformats.org/officeDocument/2006/relationships/oleObject" Target="../embeddings/oleObject27.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9.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6.emf"/><Relationship Id="rId4" Type="http://schemas.openxmlformats.org/officeDocument/2006/relationships/oleObject" Target="../embeddings/oleObject30.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32.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6.emf"/><Relationship Id="rId4" Type="http://schemas.openxmlformats.org/officeDocument/2006/relationships/oleObject" Target="../embeddings/oleObject33.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35.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6.emf"/><Relationship Id="rId4" Type="http://schemas.openxmlformats.org/officeDocument/2006/relationships/oleObject" Target="../embeddings/oleObject36.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38.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6.emf"/><Relationship Id="rId4" Type="http://schemas.openxmlformats.org/officeDocument/2006/relationships/oleObject" Target="../embeddings/oleObject39.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41.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6.emf"/><Relationship Id="rId4" Type="http://schemas.openxmlformats.org/officeDocument/2006/relationships/oleObject" Target="../embeddings/oleObject42.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44.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6.emf"/><Relationship Id="rId4" Type="http://schemas.openxmlformats.org/officeDocument/2006/relationships/oleObject" Target="../embeddings/oleObject45.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dirty="0"/>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2476323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24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35134312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65499147"/>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34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604234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538877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85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ctrTitle"/>
          </p:nvPr>
        </p:nvSpPr>
        <p:spPr>
          <a:xfrm>
            <a:off x="2951002"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6" y="4803730"/>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7903"/>
            <a:ext cx="3886200" cy="865219"/>
          </a:xfrm>
          <a:prstGeom prst="rect">
            <a:avLst/>
          </a:prstGeom>
        </p:spPr>
      </p:pic>
    </p:spTree>
    <p:extLst>
      <p:ext uri="{BB962C8B-B14F-4D97-AF65-F5344CB8AC3E}">
        <p14:creationId xmlns:p14="http://schemas.microsoft.com/office/powerpoint/2010/main" val="13680626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0111802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95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29195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984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010356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June 19,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June 19,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dirty="0">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r>
              <a:t>Pre-Decisional Deliberative Document - Internal VA Use Only</a:t>
            </a: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fld id="{6EF4A7D3-2E4B-4872-9C5A-C8BA78F30933}" type="datetime4">
              <a:rPr lang="en-US" smtClean="0">
                <a:solidFill>
                  <a:srgbClr val="000000"/>
                </a:solidFill>
                <a:cs typeface="Arial" pitchFamily="34" charset="0"/>
              </a:rPr>
              <a:pPr>
                <a:defRPr/>
              </a:pPr>
              <a:t>June 19, 2018</a:t>
            </a:fld>
            <a:endParaRPr lang="en-US" dirty="0">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dirty="0">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46B76D34-F326-4FA6-B1B5-72D273B94AC6}" type="datetime1">
              <a:rPr lang="en-US" smtClean="0">
                <a:solidFill>
                  <a:prstClr val="black">
                    <a:tint val="75000"/>
                  </a:prstClr>
                </a:solidFill>
              </a:rPr>
              <a:pPr>
                <a:defRPr/>
              </a:pPr>
              <a:t>6/19/2018</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5AA-D668-4F7C-AF84-D5B2EA8ABF17}" type="datetime1">
              <a:rPr lang="en-US" smtClean="0">
                <a:solidFill>
                  <a:prstClr val="black">
                    <a:tint val="75000"/>
                  </a:prstClr>
                </a:solidFill>
              </a:rPr>
              <a:pPr>
                <a:defRPr/>
              </a:pPr>
              <a:t>6/19/2018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D4AA5FB-16F3-4C01-95E7-4AD9A292D313}" type="datetime1">
              <a:rPr lang="en-US" smtClean="0">
                <a:solidFill>
                  <a:prstClr val="black">
                    <a:tint val="75000"/>
                  </a:prstClr>
                </a:solidFill>
              </a:rPr>
              <a:pPr>
                <a:defRPr/>
              </a:pPr>
              <a:t>6/19/2018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FB7949D-538B-4F4F-8BC9-7D75C718A4C1}" type="datetime1">
              <a:rPr lang="en-US" smtClean="0">
                <a:solidFill>
                  <a:prstClr val="black">
                    <a:tint val="75000"/>
                  </a:prstClr>
                </a:solidFill>
              </a:rPr>
              <a:pPr>
                <a:defRPr/>
              </a:pPr>
              <a:t>6/19/2018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8647760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fld id="{B28EE2FA-8E37-4415-A27D-3447A091616C}" type="datetime1">
              <a:rPr lang="en-US" smtClean="0">
                <a:solidFill>
                  <a:prstClr val="black">
                    <a:tint val="75000"/>
                  </a:prstClr>
                </a:solidFill>
              </a:rPr>
              <a:pPr>
                <a:defRPr/>
              </a:pPr>
              <a:t>6/19/2018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it-IT">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36972682"/>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3158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28082153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74216906"/>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326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865226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3240041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489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40275616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73395894"/>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499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994650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81461038"/>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520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19224579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5301402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5303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021452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4884200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5503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42631369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61314704"/>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5605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606416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5882478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5809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411050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5704204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56286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5912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980280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7117794"/>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611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21295539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67946608"/>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621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090519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45788801"/>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6525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4032540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13733549"/>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6628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823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10077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322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dirty="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00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9341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2"/>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03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dirty="0"/>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dirty="0">
                <a:solidFill>
                  <a:prstClr val="black"/>
                </a:solidFill>
              </a:rPr>
              <a:t>Department of Veterans Affairs </a:t>
            </a:r>
          </a:p>
          <a:p>
            <a:pPr algn="r"/>
            <a:r>
              <a:rPr lang="en-US" sz="1100" b="1" dirty="0">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530D-ACA1-4634-B164-52F5894E2BD3}" type="datetime4">
              <a:rPr lang="en-US" smtClean="0"/>
              <a:pPr/>
              <a:t>June 19,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EF942-E61C-4CED-89E6-91939CBCCC48}" type="datetime4">
              <a:rPr lang="en-US" smtClean="0"/>
              <a:pPr/>
              <a:t>June 19,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6EC7B-0AC5-480E-8CDB-0D2799245CFB}" type="datetime4">
              <a:rPr lang="en-US" smtClean="0"/>
              <a:pPr/>
              <a:t>June 19, 2018</a:t>
            </a:fld>
            <a:endParaRPr lang="en-US" dirty="0"/>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D06BE-CE1B-447D-951A-56D5467CB80A}" type="datetime4">
              <a:rPr lang="en-US" smtClean="0"/>
              <a:pPr/>
              <a:t>June 19, 2018</a:t>
            </a:fld>
            <a:endParaRPr lang="en-US" dirty="0"/>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dirty="0"/>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600370-FE74-4E2F-9E25-F8175EAC3DBB}" type="datetime4">
              <a:rPr lang="en-US" smtClean="0"/>
              <a:pPr/>
              <a:t>June 19, 2018</a:t>
            </a:fld>
            <a:endParaRPr lang="en-US" dirty="0"/>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dirty="0"/>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E1D5-0FE3-4306-A94D-F919408ED7BC}" type="datetime4">
              <a:rPr lang="en-US" smtClean="0"/>
              <a:pPr/>
              <a:t>June 19, 2018</a:t>
            </a:fld>
            <a:endParaRPr lang="en-US" dirty="0"/>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dirty="0"/>
              <a:t>Click to add Subtitle</a:t>
            </a:r>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dirty="0"/>
              <a:t>XX/XX/XXXX</a:t>
            </a:r>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dirty="0">
                <a:latin typeface="Arial" panose="020B0604020202020204" pitchFamily="34" charset="0"/>
                <a:cs typeface="Arial" panose="020B0604020202020204" pitchFamily="34" charset="0"/>
              </a:rPr>
              <a:t>Click to add Title</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693136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dirty="0">
                <a:solidFill>
                  <a:srgbClr val="FFFFFF"/>
                </a:solidFill>
                <a:latin typeface="Arial" panose="020B0604020202020204" pitchFamily="34" charset="0"/>
                <a:cs typeface="Arial" panose="020B0604020202020204" pitchFamily="34" charset="0"/>
              </a:rPr>
              <a:t>Agenda</a:t>
            </a: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84010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3063089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895299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893367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92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66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86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81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02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224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429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295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dirty="0">
                <a:solidFill>
                  <a:srgbClr val="0093C9"/>
                </a:solidFill>
                <a:cs typeface="Calibri"/>
              </a:rPr>
              <a:t>Presented by the MyVA Direct Scheduling Implementation Team </a:t>
            </a:r>
          </a:p>
          <a:p>
            <a:pPr algn="ctr" fontAlgn="base"/>
            <a:endParaRPr lang="en-US" sz="1400" dirty="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8FD8308C-6DE1-4A08-B5A9-0627C0E25B9B}" type="datetime1">
              <a:rPr lang="en-US" smtClean="0">
                <a:solidFill>
                  <a:srgbClr val="000000"/>
                </a:solidFill>
              </a:rPr>
              <a:pPr defTabSz="457200"/>
              <a:t>6/19/2018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61942082-868F-4451-8F0E-4210CE0E2B16}" type="datetime1">
              <a:rPr lang="en-US" smtClean="0">
                <a:solidFill>
                  <a:srgbClr val="000000"/>
                </a:solidFill>
              </a:rPr>
              <a:pPr defTabSz="457200"/>
              <a:t>6/19/2018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327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819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51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1232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4602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0912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523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June 19,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June 19,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18790200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32420589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645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17496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2.xml"/><Relationship Id="rId7" Type="http://schemas.openxmlformats.org/officeDocument/2006/relationships/oleObject" Target="../embeddings/oleObject9.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10.xml"/><Relationship Id="rId5" Type="http://schemas.openxmlformats.org/officeDocument/2006/relationships/vmlDrawing" Target="../drawings/vmlDrawing9.v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5.xml"/><Relationship Id="rId7" Type="http://schemas.openxmlformats.org/officeDocument/2006/relationships/oleObject" Target="../embeddings/oleObject1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8.xml"/><Relationship Id="rId7" Type="http://schemas.openxmlformats.org/officeDocument/2006/relationships/oleObject" Target="../embeddings/oleObject1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4.xml"/><Relationship Id="rId5" Type="http://schemas.openxmlformats.org/officeDocument/2006/relationships/vmlDrawing" Target="../drawings/vmlDrawing13.v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1.xml"/><Relationship Id="rId7" Type="http://schemas.openxmlformats.org/officeDocument/2006/relationships/oleObject" Target="../embeddings/oleObject15.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6.xml"/><Relationship Id="rId5" Type="http://schemas.openxmlformats.org/officeDocument/2006/relationships/vmlDrawing" Target="../drawings/vmlDrawing15.v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4.xml"/><Relationship Id="rId7" Type="http://schemas.openxmlformats.org/officeDocument/2006/relationships/oleObject" Target="../embeddings/oleObject1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18.xml"/><Relationship Id="rId5" Type="http://schemas.openxmlformats.org/officeDocument/2006/relationships/vmlDrawing" Target="../drawings/vmlDrawing17.v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4.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19.xml"/><Relationship Id="rId7" Type="http://schemas.openxmlformats.org/officeDocument/2006/relationships/image" Target="../media/image16.emf"/><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oleObject" Target="../embeddings/oleObject19.bin"/><Relationship Id="rId5" Type="http://schemas.openxmlformats.org/officeDocument/2006/relationships/tags" Target="../tags/tag20.xml"/><Relationship Id="rId4" Type="http://schemas.openxmlformats.org/officeDocument/2006/relationships/vmlDrawing" Target="../drawings/vmlDrawing19.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07.xml"/><Relationship Id="rId7" Type="http://schemas.openxmlformats.org/officeDocument/2006/relationships/oleObject" Target="../embeddings/oleObject22.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tags" Target="../tags/tag23.xml"/><Relationship Id="rId5" Type="http://schemas.openxmlformats.org/officeDocument/2006/relationships/vmlDrawing" Target="../drawings/vmlDrawing22.vml"/><Relationship Id="rId4" Type="http://schemas.openxmlformats.org/officeDocument/2006/relationships/theme" Target="../theme/theme20.xml"/><Relationship Id="rId9"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10" Type="http://schemas.openxmlformats.org/officeDocument/2006/relationships/image" Target="../media/image1.png"/><Relationship Id="rId4" Type="http://schemas.openxmlformats.org/officeDocument/2006/relationships/slideLayout" Target="../slideLayouts/slideLayout111.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18.xml"/><Relationship Id="rId7" Type="http://schemas.openxmlformats.org/officeDocument/2006/relationships/image" Target="../media/image18.jpeg"/><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theme" Target="../theme/theme22.xml"/><Relationship Id="rId5" Type="http://schemas.openxmlformats.org/officeDocument/2006/relationships/slideLayout" Target="../slideLayouts/slideLayout120.xml"/><Relationship Id="rId4" Type="http://schemas.openxmlformats.org/officeDocument/2006/relationships/slideLayout" Target="../slideLayouts/slideLayout119.xml"/></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3.xml"/><Relationship Id="rId7" Type="http://schemas.openxmlformats.org/officeDocument/2006/relationships/image" Target="../media/image16.emf"/><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oleObject" Target="../embeddings/oleObject25.bin"/><Relationship Id="rId5" Type="http://schemas.openxmlformats.org/officeDocument/2006/relationships/tags" Target="../tags/tag26.xml"/><Relationship Id="rId4" Type="http://schemas.openxmlformats.org/officeDocument/2006/relationships/vmlDrawing" Target="../drawings/vmlDrawing25.v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4.xml"/><Relationship Id="rId7" Type="http://schemas.openxmlformats.org/officeDocument/2006/relationships/image" Target="../media/image16.emf"/><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oleObject" Target="../embeddings/oleObject28.bin"/><Relationship Id="rId5" Type="http://schemas.openxmlformats.org/officeDocument/2006/relationships/tags" Target="../tags/tag29.xml"/><Relationship Id="rId4" Type="http://schemas.openxmlformats.org/officeDocument/2006/relationships/vmlDrawing" Target="../drawings/vmlDrawing28.vml"/></Relationships>
</file>

<file path=ppt/slideMasters/_rels/slideMaster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5.xml"/><Relationship Id="rId7" Type="http://schemas.openxmlformats.org/officeDocument/2006/relationships/image" Target="../media/image16.emf"/><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oleObject" Target="../embeddings/oleObject31.bin"/><Relationship Id="rId5" Type="http://schemas.openxmlformats.org/officeDocument/2006/relationships/tags" Target="../tags/tag32.xml"/><Relationship Id="rId4" Type="http://schemas.openxmlformats.org/officeDocument/2006/relationships/vmlDrawing" Target="../drawings/vmlDrawing31.vml"/></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6.xml"/><Relationship Id="rId7" Type="http://schemas.openxmlformats.org/officeDocument/2006/relationships/image" Target="../media/image16.emf"/><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oleObject" Target="../embeddings/oleObject34.bin"/><Relationship Id="rId5" Type="http://schemas.openxmlformats.org/officeDocument/2006/relationships/tags" Target="../tags/tag35.xml"/><Relationship Id="rId4" Type="http://schemas.openxmlformats.org/officeDocument/2006/relationships/vmlDrawing" Target="../drawings/vmlDrawing34.vml"/></Relationships>
</file>

<file path=ppt/slideMasters/_rels/slideMaster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7.xml"/><Relationship Id="rId7" Type="http://schemas.openxmlformats.org/officeDocument/2006/relationships/image" Target="../media/image16.emf"/><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oleObject" Target="../embeddings/oleObject37.bin"/><Relationship Id="rId5" Type="http://schemas.openxmlformats.org/officeDocument/2006/relationships/tags" Target="../tags/tag38.xml"/><Relationship Id="rId4" Type="http://schemas.openxmlformats.org/officeDocument/2006/relationships/vmlDrawing" Target="../drawings/vmlDrawing37.vml"/></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8.xml"/><Relationship Id="rId7" Type="http://schemas.openxmlformats.org/officeDocument/2006/relationships/image" Target="../media/image16.emf"/><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oleObject" Target="../embeddings/oleObject40.bin"/><Relationship Id="rId5" Type="http://schemas.openxmlformats.org/officeDocument/2006/relationships/tags" Target="../tags/tag41.xml"/><Relationship Id="rId4" Type="http://schemas.openxmlformats.org/officeDocument/2006/relationships/vmlDrawing" Target="../drawings/vmlDrawing40.vml"/></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9.xml"/><Relationship Id="rId7" Type="http://schemas.openxmlformats.org/officeDocument/2006/relationships/image" Target="../media/image16.emf"/><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oleObject" Target="../embeddings/oleObject43.bin"/><Relationship Id="rId5" Type="http://schemas.openxmlformats.org/officeDocument/2006/relationships/tags" Target="../tags/tag44.xml"/><Relationship Id="rId4" Type="http://schemas.openxmlformats.org/officeDocument/2006/relationships/vmlDrawing" Target="../drawings/vmlDrawing43.v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jpeg"/><Relationship Id="rId4" Type="http://schemas.openxmlformats.org/officeDocument/2006/relationships/slideLayout" Target="../slideLayouts/slideLayout2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1.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3.xml"/><Relationship Id="rId7"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7.xml"/><Relationship Id="rId9"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6.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6.xml"/><Relationship Id="rId5" Type="http://schemas.openxmlformats.org/officeDocument/2006/relationships/vmlDrawing" Target="../drawings/vmlDrawing5.vml"/><Relationship Id="rId4" Type="http://schemas.openxmlformats.org/officeDocument/2006/relationships/theme" Target="../theme/theme8.xml"/><Relationship Id="rId9" Type="http://schemas.openxmlformats.org/officeDocument/2006/relationships/image" Target="../media/image12.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9.xml"/><Relationship Id="rId7" Type="http://schemas.openxmlformats.org/officeDocument/2006/relationships/oleObject" Target="../embeddings/oleObject7.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9.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712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917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122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327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193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47369222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1978679029"/>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137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1924160"/>
      </p:ext>
    </p:extLst>
  </p:cSld>
  <p:clrMap bg1="lt1" tx1="dk1" bg2="lt2" tx2="dk2" accent1="accent1" accent2="accent2" accent3="accent3" accent4="accent4" accent5="accent5" accent6="accent6" hlink="hlink" folHlink="folHlink"/>
  <p:sldLayoutIdLst>
    <p:sldLayoutId id="2147484673" r:id="rId1"/>
    <p:sldLayoutId id="214748467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dirty="0"/>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6"/>
            </p:custDataLst>
            <p:extLst>
              <p:ext uri="{D42A27DB-BD31-4B8C-83A1-F6EECF244321}">
                <p14:modId xmlns:p14="http://schemas.microsoft.com/office/powerpoint/2010/main" val="58174350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751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75628691"/>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fld id="{C65CC441-5531-4747-B0C6-44C69B6012CE}" type="datetime1">
              <a:rPr lang="en-US" smtClean="0">
                <a:solidFill>
                  <a:prstClr val="black">
                    <a:tint val="75000"/>
                  </a:prstClr>
                </a:solidFill>
                <a:latin typeface="Arial" charset="0"/>
              </a:rPr>
              <a:pPr fontAlgn="base">
                <a:spcBef>
                  <a:spcPct val="0"/>
                </a:spcBef>
                <a:spcAft>
                  <a:spcPct val="0"/>
                </a:spcAft>
                <a:defRPr/>
              </a:pPr>
              <a:t>6/19/2018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r>
              <a:rPr lang="en-US" dirty="0">
                <a:solidFill>
                  <a:prstClr val="black">
                    <a:tint val="75000"/>
                  </a:prstClr>
                </a:solidFill>
                <a:latin typeface="Arial" charset="0"/>
              </a:rPr>
              <a:t>Working Draft, Information Only, Decision Making-No Funding Impact</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dirty="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dirty="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4250571291"/>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3055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4302985"/>
      </p:ext>
    </p:extLst>
  </p:cSld>
  <p:clrMap bg1="lt1" tx1="dk1" bg2="lt2" tx2="dk2" accent1="accent1" accent2="accent2" accent3="accent3" accent4="accent4" accent5="accent5" accent6="accent6" hlink="hlink" folHlink="folHlink"/>
  <p:sldLayoutIdLst>
    <p:sldLayoutId id="2147484849" r:id="rId1"/>
    <p:sldLayoutId id="2147484850"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1774825108"/>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4793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28112989"/>
      </p:ext>
    </p:extLst>
  </p:cSld>
  <p:clrMap bg1="lt1" tx1="dk1" bg2="lt2" tx2="dk2" accent1="accent1" accent2="accent2" accent3="accent3" accent4="accent4" accent5="accent5" accent6="accent6" hlink="hlink" folHlink="folHlink"/>
  <p:sldLayoutIdLst>
    <p:sldLayoutId id="2147484861" r:id="rId1"/>
    <p:sldLayoutId id="2147484862"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109648335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5098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12762286"/>
      </p:ext>
    </p:extLst>
  </p:cSld>
  <p:clrMap bg1="lt1" tx1="dk1" bg2="lt2" tx2="dk2" accent1="accent1" accent2="accent2" accent3="accent3" accent4="accent4" accent5="accent5" accent6="accent6" hlink="hlink" folHlink="folHlink"/>
  <p:sldLayoutIdLst>
    <p:sldLayoutId id="2147484864" r:id="rId1"/>
    <p:sldLayoutId id="2147484865"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3714434306"/>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5400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784704747"/>
      </p:ext>
    </p:extLst>
  </p:cSld>
  <p:clrMap bg1="lt1" tx1="dk1" bg2="lt2" tx2="dk2" accent1="accent1" accent2="accent2" accent3="accent3" accent4="accent4" accent5="accent5" accent6="accent6" hlink="hlink" folHlink="folHlink"/>
  <p:sldLayoutIdLst>
    <p:sldLayoutId id="2147484867" r:id="rId1"/>
    <p:sldLayoutId id="2147484868"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132136072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5707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47218270"/>
      </p:ext>
    </p:extLst>
  </p:cSld>
  <p:clrMap bg1="lt1" tx1="dk1" bg2="lt2" tx2="dk2" accent1="accent1" accent2="accent2" accent3="accent3" accent4="accent4" accent5="accent5" accent6="accent6" hlink="hlink" folHlink="folHlink"/>
  <p:sldLayoutIdLst>
    <p:sldLayoutId id="2147484870" r:id="rId1"/>
    <p:sldLayoutId id="2147484871"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1634745134"/>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6014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23036160"/>
      </p:ext>
    </p:extLst>
  </p:cSld>
  <p:clrMap bg1="lt1" tx1="dk1" bg2="lt2" tx2="dk2" accent1="accent1" accent2="accent2" accent3="accent3" accent4="accent4" accent5="accent5" accent6="accent6" hlink="hlink" folHlink="folHlink"/>
  <p:sldLayoutIdLst>
    <p:sldLayoutId id="2147484873" r:id="rId1"/>
    <p:sldLayoutId id="214748487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14895197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6423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976279348"/>
      </p:ext>
    </p:extLst>
  </p:cSld>
  <p:clrMap bg1="lt1" tx1="dk1" bg2="lt2" tx2="dk2" accent1="accent1" accent2="accent2" accent3="accent3" accent4="accent4" accent5="accent5" accent6="accent6" hlink="hlink" folHlink="folHlink"/>
  <p:sldLayoutIdLst>
    <p:sldLayoutId id="2147484876" r:id="rId1"/>
    <p:sldLayoutId id="2147484877"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fld id="{D9B61AED-C919-4E53-BB61-F5C4CD500E63}" type="datetime4">
              <a:rPr lang="en-US" smtClean="0"/>
              <a:pPr/>
              <a:t>June 19, 2018</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dirty="0"/>
          </a:p>
        </p:txBody>
      </p:sp>
      <p:cxnSp>
        <p:nvCxnSpPr>
          <p:cNvPr id="14" name="Straight Connector 13"/>
          <p:cNvCxnSpPr/>
          <p:nvPr userDrawn="1"/>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822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62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767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a:t>
            </a:fld>
            <a:endParaRPr lang="en-US" dirty="0">
              <a:solidFill>
                <a:prstClr val="white"/>
              </a:solidFill>
            </a:endParaRPr>
          </a:p>
        </p:txBody>
      </p:sp>
      <p:sp>
        <p:nvSpPr>
          <p:cNvPr id="5" name="Rectangle 4"/>
          <p:cNvSpPr/>
          <p:nvPr/>
        </p:nvSpPr>
        <p:spPr>
          <a:xfrm>
            <a:off x="990600" y="1759565"/>
            <a:ext cx="7162800" cy="2431435"/>
          </a:xfrm>
          <a:prstGeom prst="rect">
            <a:avLst/>
          </a:prstGeom>
        </p:spPr>
        <p:txBody>
          <a:bodyPr wrap="square">
            <a:spAutoFit/>
          </a:bodyPr>
          <a:lstStyle/>
          <a:p>
            <a:pPr algn="ctr"/>
            <a:r>
              <a:rPr lang="en-US" sz="3200" dirty="0">
                <a:solidFill>
                  <a:prstClr val="black"/>
                </a:solidFill>
                <a:latin typeface="Arial"/>
                <a:ea typeface="MS ????"/>
              </a:rPr>
              <a:t>Integrated Disability Evaluation System (IDES)</a:t>
            </a:r>
            <a:endParaRPr lang="en-US" sz="3200" dirty="0">
              <a:solidFill>
                <a:prstClr val="black"/>
              </a:solidFill>
              <a:latin typeface="Times New Roman"/>
              <a:ea typeface="Times New Roman"/>
            </a:endParaRPr>
          </a:p>
          <a:p>
            <a:pPr marL="274320" indent="-274320" algn="ctr">
              <a:tabLst>
                <a:tab pos="342265" algn="l"/>
                <a:tab pos="3257550" algn="ctr"/>
                <a:tab pos="3657600" algn="l"/>
                <a:tab pos="4114800" algn="l"/>
                <a:tab pos="4572000" algn="l"/>
                <a:tab pos="5029200" algn="l"/>
                <a:tab pos="5486400" algn="l"/>
                <a:tab pos="5943600" algn="l"/>
              </a:tabLst>
            </a:pPr>
            <a:r>
              <a:rPr lang="en-US" sz="3200" dirty="0">
                <a:solidFill>
                  <a:prstClr val="black"/>
                </a:solidFill>
                <a:latin typeface="Arial"/>
                <a:ea typeface="MS ????"/>
              </a:rPr>
              <a:t>Conference Call</a:t>
            </a:r>
            <a:endParaRPr lang="en-US" sz="3200" dirty="0">
              <a:solidFill>
                <a:prstClr val="black"/>
              </a:solidFill>
              <a:latin typeface="Times New Roman"/>
              <a:ea typeface="Times New Roman"/>
            </a:endParaRPr>
          </a:p>
          <a:p>
            <a:pPr marL="274320" indent="-274320" algn="ctr">
              <a:tabLst>
                <a:tab pos="342265" algn="l"/>
                <a:tab pos="3257550" algn="ctr"/>
                <a:tab pos="3657600" algn="l"/>
                <a:tab pos="4114800" algn="l"/>
                <a:tab pos="4572000" algn="l"/>
                <a:tab pos="5029200" algn="l"/>
                <a:tab pos="5486400" algn="l"/>
                <a:tab pos="5943600" algn="l"/>
              </a:tabLst>
            </a:pPr>
            <a:endParaRPr lang="en-US" sz="3200" dirty="0">
              <a:solidFill>
                <a:prstClr val="black"/>
              </a:solidFill>
              <a:latin typeface="Times New Roman"/>
              <a:ea typeface="Times New Roman"/>
            </a:endParaRPr>
          </a:p>
          <a:p>
            <a:pPr algn="ctr"/>
            <a:r>
              <a:rPr lang="en-US" sz="2400" dirty="0">
                <a:solidFill>
                  <a:prstClr val="black"/>
                </a:solidFill>
                <a:latin typeface="Arial"/>
                <a:ea typeface="MS ????"/>
              </a:rPr>
              <a:t>May 8, 2018—2 PM EDT</a:t>
            </a:r>
            <a:endParaRPr lang="en-US" sz="2400" dirty="0">
              <a:solidFill>
                <a:prstClr val="black"/>
              </a:solidFill>
              <a:latin typeface="Times New Roman"/>
              <a:ea typeface="Times New Roman"/>
            </a:endParaRPr>
          </a:p>
        </p:txBody>
      </p:sp>
      <p:sp>
        <p:nvSpPr>
          <p:cNvPr id="6" name="Rectangle 5"/>
          <p:cNvSpPr/>
          <p:nvPr/>
        </p:nvSpPr>
        <p:spPr>
          <a:xfrm>
            <a:off x="1862207" y="44301"/>
            <a:ext cx="5376793" cy="584775"/>
          </a:xfrm>
          <a:prstGeom prst="rect">
            <a:avLst/>
          </a:prstGeom>
        </p:spPr>
        <p:txBody>
          <a:bodyPr wrap="none">
            <a:spAutoFit/>
          </a:bodyPr>
          <a:lstStyle/>
          <a:p>
            <a:r>
              <a:rPr lang="en-US" sz="3200" dirty="0">
                <a:solidFill>
                  <a:prstClr val="white"/>
                </a:solidFill>
                <a:latin typeface="Arial" panose="020B0604020202020204" pitchFamily="34" charset="0"/>
                <a:cs typeface="Arial" panose="020B0604020202020204" pitchFamily="34" charset="0"/>
              </a:rPr>
              <a:t>Compensation Service (212)</a:t>
            </a:r>
          </a:p>
        </p:txBody>
      </p:sp>
    </p:spTree>
    <p:extLst>
      <p:ext uri="{BB962C8B-B14F-4D97-AF65-F5344CB8AC3E}">
        <p14:creationId xmlns:p14="http://schemas.microsoft.com/office/powerpoint/2010/main" val="123906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5" name="Title 1"/>
          <p:cNvSpPr>
            <a:spLocks noGrp="1"/>
          </p:cNvSpPr>
          <p:nvPr>
            <p:ph type="title"/>
          </p:nvPr>
        </p:nvSpPr>
        <p:spPr>
          <a:xfrm>
            <a:off x="0" y="0"/>
            <a:ext cx="9067800" cy="609600"/>
          </a:xfrm>
        </p:spPr>
        <p:txBody>
          <a:bodyPr/>
          <a:lstStyle/>
          <a:p>
            <a:r>
              <a:rPr lang="en-US" b="0" dirty="0">
                <a:latin typeface="Arial" panose="020B0604020202020204" pitchFamily="34" charset="0"/>
                <a:cs typeface="Arial" panose="020B0604020202020204" pitchFamily="34" charset="0"/>
              </a:rPr>
              <a:t>Veterans Tracking Application (VTA) Reminders </a:t>
            </a:r>
          </a:p>
        </p:txBody>
      </p:sp>
      <p:sp>
        <p:nvSpPr>
          <p:cNvPr id="6" name="Content Placeholder 5"/>
          <p:cNvSpPr>
            <a:spLocks noGrp="1"/>
          </p:cNvSpPr>
          <p:nvPr>
            <p:ph idx="1"/>
          </p:nvPr>
        </p:nvSpPr>
        <p:spPr>
          <a:xfrm>
            <a:off x="533400" y="1143000"/>
            <a:ext cx="8229600" cy="1371600"/>
          </a:xfrm>
        </p:spPr>
        <p:txBody>
          <a:bodyPr>
            <a:noAutofi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VTA Training: May 15 (9ET) and 16 (1ET) </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There will be no VA instructors on the call (DoD will cover VA Tabs) </a:t>
            </a:r>
          </a:p>
        </p:txBody>
      </p:sp>
    </p:spTree>
    <p:extLst>
      <p:ext uri="{BB962C8B-B14F-4D97-AF65-F5344CB8AC3E}">
        <p14:creationId xmlns:p14="http://schemas.microsoft.com/office/powerpoint/2010/main" val="56636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5" name="Title 1"/>
          <p:cNvSpPr txBox="1">
            <a:spLocks/>
          </p:cNvSpPr>
          <p:nvPr/>
        </p:nvSpPr>
        <p:spPr>
          <a:xfrm>
            <a:off x="1057975" y="0"/>
            <a:ext cx="7010399" cy="6065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sz="3200" dirty="0">
                <a:solidFill>
                  <a:prstClr val="white"/>
                </a:solidFill>
                <a:latin typeface="Arial" panose="020B0604020202020204" pitchFamily="34" charset="0"/>
                <a:cs typeface="Arial" panose="020B0604020202020204" pitchFamily="34" charset="0"/>
              </a:rPr>
              <a:t>Next Call and Open Floor</a:t>
            </a:r>
          </a:p>
        </p:txBody>
      </p:sp>
      <p:sp>
        <p:nvSpPr>
          <p:cNvPr id="6" name="Rectangle 5"/>
          <p:cNvSpPr/>
          <p:nvPr/>
        </p:nvSpPr>
        <p:spPr>
          <a:xfrm>
            <a:off x="514475" y="1092321"/>
            <a:ext cx="8324725" cy="2123658"/>
          </a:xfrm>
          <a:prstGeom prst="rect">
            <a:avLst/>
          </a:prstGeom>
        </p:spPr>
        <p:txBody>
          <a:bodyPr wrap="square">
            <a:spAutoFit/>
          </a:bodyPr>
          <a:lstStyle/>
          <a:p>
            <a:pPr marL="342900" lvl="1" indent="-288925">
              <a:buFont typeface="Wingdings" panose="05000000000000000000" pitchFamily="2" charset="2"/>
              <a:buChar char="Ø"/>
            </a:pPr>
            <a:r>
              <a:rPr lang="en-US" sz="2600" dirty="0">
                <a:solidFill>
                  <a:srgbClr val="000000"/>
                </a:solidFill>
                <a:latin typeface="Arial" panose="020B0604020202020204" pitchFamily="34" charset="0"/>
                <a:cs typeface="Arial" panose="020B0604020202020204" pitchFamily="34" charset="0"/>
              </a:rPr>
              <a:t> TMS </a:t>
            </a:r>
            <a:r>
              <a:rPr lang="en-US" sz="2600">
                <a:solidFill>
                  <a:srgbClr val="000000"/>
                </a:solidFill>
                <a:latin typeface="Arial" panose="020B0604020202020204" pitchFamily="34" charset="0"/>
                <a:cs typeface="Arial" panose="020B0604020202020204" pitchFamily="34" charset="0"/>
              </a:rPr>
              <a:t>#</a:t>
            </a:r>
            <a:r>
              <a:rPr lang="en-US" sz="2600">
                <a:latin typeface="Arial" panose="020B0604020202020204" pitchFamily="34" charset="0"/>
                <a:cs typeface="Arial" panose="020B0604020202020204" pitchFamily="34" charset="0"/>
              </a:rPr>
              <a:t>:  4449921</a:t>
            </a:r>
            <a:endParaRPr lang="en-US" sz="2600" dirty="0">
              <a:solidFill>
                <a:srgbClr val="000000"/>
              </a:solidFill>
              <a:latin typeface="Arial" panose="020B0604020202020204" pitchFamily="34" charset="0"/>
              <a:ea typeface="Times New Roman"/>
              <a:cs typeface="Arial" panose="020B0604020202020204" pitchFamily="34" charset="0"/>
            </a:endParaRPr>
          </a:p>
          <a:p>
            <a:pPr marL="0" lvl="1"/>
            <a:endParaRPr lang="en-US" sz="2600" dirty="0">
              <a:solidFill>
                <a:srgbClr val="FF0000"/>
              </a:solidFill>
              <a:latin typeface="Arial" panose="020B0604020202020204" pitchFamily="34" charset="0"/>
              <a:ea typeface="Times New Roman"/>
              <a:cs typeface="Arial" panose="020B0604020202020204" pitchFamily="34" charset="0"/>
            </a:endParaRPr>
          </a:p>
          <a:p>
            <a:pPr marL="342900" indent="-288925">
              <a:buFont typeface="Wingdings" panose="05000000000000000000" pitchFamily="2" charset="2"/>
              <a:buChar char="Ø"/>
            </a:pPr>
            <a:r>
              <a:rPr lang="en-US" sz="2600" dirty="0">
                <a:solidFill>
                  <a:srgbClr val="000000"/>
                </a:solidFill>
                <a:latin typeface="Arial" panose="020B0604020202020204" pitchFamily="34" charset="0"/>
                <a:ea typeface="Times New Roman"/>
                <a:cs typeface="Arial" panose="020B0604020202020204" pitchFamily="34" charset="0"/>
              </a:rPr>
              <a:t> Next Teleconference: June 12, 2018</a:t>
            </a:r>
          </a:p>
          <a:p>
            <a:endParaRPr lang="en-US" sz="2600" dirty="0">
              <a:solidFill>
                <a:srgbClr val="000000"/>
              </a:solidFill>
              <a:latin typeface="Arial" panose="020B0604020202020204" pitchFamily="34" charset="0"/>
              <a:ea typeface="Times New Roman"/>
              <a:cs typeface="Arial" panose="020B0604020202020204" pitchFamily="34" charset="0"/>
            </a:endParaRPr>
          </a:p>
          <a:p>
            <a:pPr marL="342900" indent="-288925">
              <a:buFont typeface="Wingdings" panose="05000000000000000000" pitchFamily="2" charset="2"/>
              <a:buChar char="Ø"/>
            </a:pPr>
            <a:r>
              <a:rPr lang="en-US" sz="2600" dirty="0">
                <a:solidFill>
                  <a:srgbClr val="000000"/>
                </a:solidFill>
                <a:latin typeface="Arial" panose="020B0604020202020204" pitchFamily="34" charset="0"/>
                <a:ea typeface="Times New Roman"/>
                <a:cs typeface="Arial" panose="020B0604020202020204" pitchFamily="34" charset="0"/>
              </a:rPr>
              <a:t> Open Floor/Questions</a:t>
            </a:r>
            <a:endParaRPr lang="en-US" sz="2200" dirty="0">
              <a:solidFill>
                <a:srgbClr val="000000"/>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13156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5" name="Title 4"/>
          <p:cNvSpPr>
            <a:spLocks noGrp="1"/>
          </p:cNvSpPr>
          <p:nvPr>
            <p:ph type="title"/>
          </p:nvPr>
        </p:nvSpPr>
        <p:spPr>
          <a:xfrm>
            <a:off x="304800" y="17060"/>
            <a:ext cx="8839200" cy="685800"/>
          </a:xfrm>
        </p:spPr>
        <p:txBody>
          <a:bodyPr/>
          <a:lstStyle/>
          <a:p>
            <a:r>
              <a:rPr lang="en-US" sz="3000" b="0" dirty="0">
                <a:latin typeface="Arial" panose="020B0604020202020204" pitchFamily="34" charset="0"/>
                <a:cs typeface="Arial" panose="020B0604020202020204" pitchFamily="34" charset="0"/>
              </a:rPr>
              <a:t>MSC Conference (</a:t>
            </a:r>
            <a:r>
              <a:rPr lang="en-US" sz="3000" b="0" dirty="0" err="1">
                <a:latin typeface="Arial" panose="020B0604020202020204" pitchFamily="34" charset="0"/>
                <a:cs typeface="Arial" panose="020B0604020202020204" pitchFamily="34" charset="0"/>
              </a:rPr>
              <a:t>Misc</a:t>
            </a:r>
            <a:r>
              <a:rPr lang="en-US" sz="3000" b="0" dirty="0">
                <a:latin typeface="Arial" panose="020B0604020202020204" pitchFamily="34" charset="0"/>
                <a:cs typeface="Arial" panose="020B0604020202020204" pitchFamily="34" charset="0"/>
              </a:rPr>
              <a:t>)</a:t>
            </a:r>
            <a:endParaRPr lang="en-US" sz="3000" b="0" dirty="0"/>
          </a:p>
        </p:txBody>
      </p:sp>
      <p:sp>
        <p:nvSpPr>
          <p:cNvPr id="7" name="Rectangle 6"/>
          <p:cNvSpPr/>
          <p:nvPr/>
        </p:nvSpPr>
        <p:spPr>
          <a:xfrm>
            <a:off x="0" y="914400"/>
            <a:ext cx="9144000" cy="3477875"/>
          </a:xfrm>
          <a:prstGeom prst="rect">
            <a:avLst/>
          </a:prstGeom>
        </p:spPr>
        <p:txBody>
          <a:bodyPr wrap="square">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There will be an Indianapolis Indians Minor League baseball game on Monday May 21, 2018 at 7 pm. The game is at Victory Field which is about 1 mile from the Hilton. It is Dollar Menu Night which includes hot dogs, peanuts, potato chips, cracker jacks and popcorn </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If you are interested in going, please email Michelle and Andy NLT noon Thursday the 10</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We can get a group ticket sale with 25 or more folks. Each person would buy tickets individually and the ticket cost is about $15 </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Once we get an estimated #, we will provide specific information on purchasing tickets, etc. </a:t>
            </a:r>
          </a:p>
        </p:txBody>
      </p:sp>
      <p:pic>
        <p:nvPicPr>
          <p:cNvPr id="563202" name="Picture 2" descr="C:\Users\QSLAREES\AppData\Local\Microsoft\Windows\Temporary Internet Files\Content.IE5\JW376HVB\baseball_glove_ba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409563"/>
            <a:ext cx="2386080" cy="1598223"/>
          </a:xfrm>
          <a:prstGeom prst="rect">
            <a:avLst/>
          </a:prstGeom>
          <a:noFill/>
          <a:extLst>
            <a:ext uri="{909E8E84-426E-40DD-AFC4-6F175D3DCCD1}">
              <a14:hiddenFill xmlns:a14="http://schemas.microsoft.com/office/drawing/2010/main">
                <a:solidFill>
                  <a:srgbClr val="FFFFFF"/>
                </a:solidFill>
              </a14:hiddenFill>
            </a:ext>
          </a:extLst>
        </p:spPr>
      </p:pic>
      <p:pic>
        <p:nvPicPr>
          <p:cNvPr id="563203" name="Picture 3" descr="C:\Users\QSLAREES\Desktop\I-INDIANS-SLAB-A-B_500.jpg"/>
          <p:cNvPicPr>
            <a:picLocks noChangeAspect="1" noChangeArrowheads="1"/>
          </p:cNvPicPr>
          <p:nvPr/>
        </p:nvPicPr>
        <p:blipFill rotWithShape="1">
          <a:blip r:embed="rId3">
            <a:extLst>
              <a:ext uri="{28A0092B-C50C-407E-A947-70E740481C1C}">
                <a14:useLocalDpi xmlns:a14="http://schemas.microsoft.com/office/drawing/2010/main" val="0"/>
              </a:ext>
            </a:extLst>
          </a:blip>
          <a:srcRect l="26502" t="17260" r="25928" b="56663"/>
          <a:stretch/>
        </p:blipFill>
        <p:spPr bwMode="auto">
          <a:xfrm>
            <a:off x="381000" y="4470138"/>
            <a:ext cx="2821536" cy="154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4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5" name="Title 1"/>
          <p:cNvSpPr txBox="1">
            <a:spLocks/>
          </p:cNvSpPr>
          <p:nvPr/>
        </p:nvSpPr>
        <p:spPr>
          <a:xfrm>
            <a:off x="2476100" y="0"/>
            <a:ext cx="4163573" cy="6065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sz="3200" dirty="0">
                <a:solidFill>
                  <a:prstClr val="white"/>
                </a:solidFill>
                <a:latin typeface="Arial" panose="020B0604020202020204" pitchFamily="34" charset="0"/>
                <a:cs typeface="Arial" panose="020B0604020202020204" pitchFamily="34" charset="0"/>
              </a:rPr>
              <a:t>Agenda </a:t>
            </a:r>
          </a:p>
        </p:txBody>
      </p:sp>
      <p:sp>
        <p:nvSpPr>
          <p:cNvPr id="6" name="Rectangle 5"/>
          <p:cNvSpPr/>
          <p:nvPr/>
        </p:nvSpPr>
        <p:spPr>
          <a:xfrm>
            <a:off x="459211" y="1478101"/>
            <a:ext cx="8782982" cy="3908762"/>
          </a:xfrm>
          <a:prstGeom prst="rect">
            <a:avLst/>
          </a:prstGeom>
        </p:spPr>
        <p:txBody>
          <a:bodyPr wrap="none">
            <a:spAutoFit/>
          </a:bodyPr>
          <a:lstStyle/>
          <a:p>
            <a:pPr marL="457200" lvl="0" indent="-339725">
              <a:buFont typeface="Wingdings" panose="05000000000000000000" pitchFamily="2" charset="2"/>
              <a:buChar char="Ø"/>
            </a:pPr>
            <a:r>
              <a:rPr lang="en-US" sz="2800" dirty="0">
                <a:solidFill>
                  <a:srgbClr val="000000"/>
                </a:solidFill>
                <a:latin typeface="Arial"/>
                <a:ea typeface="Times New Roman"/>
              </a:rPr>
              <a:t>Topics for Discussion</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QTC and Exam Management System (EMS) in VBMS </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IDES Participant Flash</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Remarks to Include in Examination Request</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Obtaining Electronic Signatures on Applications </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IDES </a:t>
            </a:r>
            <a:r>
              <a:rPr lang="en-US" sz="2400" dirty="0" err="1">
                <a:latin typeface="Arial" panose="020B0604020202020204" pitchFamily="34" charset="0"/>
                <a:cs typeface="Arial" panose="020B0604020202020204" pitchFamily="34" charset="0"/>
              </a:rPr>
              <a:t>Servicemember</a:t>
            </a:r>
            <a:r>
              <a:rPr lang="en-US" sz="2400" dirty="0">
                <a:latin typeface="Arial" panose="020B0604020202020204" pitchFamily="34" charset="0"/>
                <a:cs typeface="Arial" panose="020B0604020202020204" pitchFamily="34" charset="0"/>
              </a:rPr>
              <a:t> Satisfaction Survey Report</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MSC Conference</a:t>
            </a:r>
          </a:p>
          <a:p>
            <a:pPr marL="914400" lvl="1"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indent="-347663">
              <a:buSzPct val="110000"/>
              <a:buFont typeface="Wingdings" panose="05000000000000000000" pitchFamily="2" charset="2"/>
              <a:buChar char="Ø"/>
            </a:pPr>
            <a:r>
              <a:rPr lang="en-US" sz="2800" dirty="0">
                <a:latin typeface="Arial" panose="020B0604020202020204" pitchFamily="34" charset="0"/>
                <a:cs typeface="Arial" panose="020B0604020202020204" pitchFamily="34" charset="0"/>
              </a:rPr>
              <a:t>VTA Reminders</a:t>
            </a:r>
          </a:p>
          <a:p>
            <a:pPr marL="908050" lvl="2" indent="-444500" defTabSz="519113">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VTA Training</a:t>
            </a:r>
            <a:endParaRPr lang="en-US" sz="2800" u="sng" dirty="0">
              <a:solidFill>
                <a:srgbClr val="000000"/>
              </a:solidFill>
              <a:latin typeface="Arial"/>
              <a:ea typeface="Times New Roman"/>
            </a:endParaRPr>
          </a:p>
        </p:txBody>
      </p:sp>
    </p:spTree>
    <p:extLst>
      <p:ext uri="{BB962C8B-B14F-4D97-AF65-F5344CB8AC3E}">
        <p14:creationId xmlns:p14="http://schemas.microsoft.com/office/powerpoint/2010/main" val="215821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3933" y="1088408"/>
            <a:ext cx="8452923" cy="2514599"/>
          </a:xfrm>
        </p:spPr>
        <p:txBody>
          <a:bodyPr>
            <a:no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QTC is now supported by EMS, and MSCs will begin submitting QTC exam requests through EMS on May 14, 2018</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MSCs will continue to submit IDES exam requests to VHA through CAPRI in accordance with M21-1 lll.i.2.D.6. Users will be notified when VHA is ready to accept Pre-Discharge exam scheduling requests through EMS  </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The ERRA tool will continue providing guidance to ensure the exam scheduling request is submitted through the correct VBA system.  As a reminder, the ERRA tool is only mandatory for IDES participants who are not located at or near the referring MTF in accordance with M21-1 lll.i.2.D.6.r</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Note:  See March 2018 IDES Call Notes for TMS training classes</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5" name="Title 4"/>
          <p:cNvSpPr>
            <a:spLocks noGrp="1"/>
          </p:cNvSpPr>
          <p:nvPr>
            <p:ph type="title"/>
          </p:nvPr>
        </p:nvSpPr>
        <p:spPr/>
        <p:txBody>
          <a:bodyPr/>
          <a:lstStyle/>
          <a:p>
            <a:r>
              <a:rPr lang="en-US" sz="2900" b="0" dirty="0">
                <a:latin typeface="Arial" panose="020B0604020202020204" pitchFamily="34" charset="0"/>
                <a:ea typeface="Times New Roman"/>
                <a:cs typeface="Arial" panose="020B0604020202020204" pitchFamily="34" charset="0"/>
              </a:rPr>
              <a:t>QTC and Exam Management System  (EMS) in VBMS</a:t>
            </a:r>
            <a:endParaRPr lang="en-US" sz="2900" b="0" dirty="0"/>
          </a:p>
        </p:txBody>
      </p:sp>
    </p:spTree>
    <p:extLst>
      <p:ext uri="{BB962C8B-B14F-4D97-AF65-F5344CB8AC3E}">
        <p14:creationId xmlns:p14="http://schemas.microsoft.com/office/powerpoint/2010/main" val="426077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3933" y="1088408"/>
            <a:ext cx="8452923" cy="2514599"/>
          </a:xfrm>
        </p:spPr>
        <p:txBody>
          <a:bodyPr>
            <a:noAutofi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MSCs must add the IDES Participant corporate flash when establishing EP 689 per M21-1 lll.i.2.D.3.d (step 9)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The flash is not removed regardless of the outcome of the case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The DRAS must ensure the flash remains attached to the participant’s record after the final rating is completed (M21-1 III.i.2.E.4.e)</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5" name="Title 4"/>
          <p:cNvSpPr>
            <a:spLocks noGrp="1"/>
          </p:cNvSpPr>
          <p:nvPr>
            <p:ph type="title"/>
          </p:nvPr>
        </p:nvSpPr>
        <p:spPr/>
        <p:txBody>
          <a:bodyPr/>
          <a:lstStyle/>
          <a:p>
            <a:r>
              <a:rPr lang="en-US" b="0" dirty="0">
                <a:latin typeface="Arial" panose="020B0604020202020204" pitchFamily="34" charset="0"/>
                <a:ea typeface="Times New Roman"/>
                <a:cs typeface="Arial" panose="020B0604020202020204" pitchFamily="34" charset="0"/>
              </a:rPr>
              <a:t>IDES Participant Flash</a:t>
            </a:r>
            <a:endParaRPr lang="en-US" b="0" dirty="0"/>
          </a:p>
        </p:txBody>
      </p:sp>
    </p:spTree>
    <p:extLst>
      <p:ext uri="{BB962C8B-B14F-4D97-AF65-F5344CB8AC3E}">
        <p14:creationId xmlns:p14="http://schemas.microsoft.com/office/powerpoint/2010/main" val="408976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3933" y="1088408"/>
            <a:ext cx="8452923" cy="2514599"/>
          </a:xfrm>
        </p:spPr>
        <p:txBody>
          <a:bodyPr>
            <a:noAutofi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MSCs are reminded of the requirement to add the following remarks to requests for examination of IDES participants in accordance with M21-1, lll.i.2.D.6.h:</a:t>
            </a:r>
          </a:p>
          <a:p>
            <a:pPr marL="457200" lvl="1" indent="0">
              <a:buNone/>
            </a:pPr>
            <a:r>
              <a:rPr lang="en-US" sz="1900" dirty="0">
                <a:latin typeface="Arial" panose="020B0604020202020204" pitchFamily="34" charset="0"/>
                <a:cs typeface="Arial" panose="020B0604020202020204" pitchFamily="34" charset="0"/>
              </a:rPr>
              <a:t>•	Referred Disabilities:  [list all referred disabilities]</a:t>
            </a:r>
          </a:p>
          <a:p>
            <a:pPr marL="457200" lvl="1" indent="0">
              <a:buNone/>
            </a:pPr>
            <a:r>
              <a:rPr lang="en-US" sz="1900" dirty="0">
                <a:latin typeface="Arial" panose="020B0604020202020204" pitchFamily="34" charset="0"/>
                <a:cs typeface="Arial" panose="020B0604020202020204" pitchFamily="34" charset="0"/>
              </a:rPr>
              <a:t>•	Claimed Disabilities:  [list all claimed disabilities]</a:t>
            </a:r>
          </a:p>
          <a:p>
            <a:pPr marL="457200" lvl="1" indent="0">
              <a:buNone/>
            </a:pPr>
            <a:r>
              <a:rPr lang="en-US" sz="1900" dirty="0">
                <a:latin typeface="Arial" panose="020B0604020202020204" pitchFamily="34" charset="0"/>
                <a:cs typeface="Arial" panose="020B0604020202020204" pitchFamily="34" charset="0"/>
              </a:rPr>
              <a:t>•	Required Specialty Examinations of Referred Disabilities:  [list all specialty examinations that are required to evaluate disabilities the participant’s service department referred to VA]</a:t>
            </a:r>
          </a:p>
          <a:p>
            <a:pPr marL="457200" lvl="1" indent="0">
              <a:buNone/>
            </a:pPr>
            <a:r>
              <a:rPr lang="en-US" sz="1900" dirty="0">
                <a:latin typeface="Arial" panose="020B0604020202020204" pitchFamily="34" charset="0"/>
                <a:cs typeface="Arial" panose="020B0604020202020204" pitchFamily="34" charset="0"/>
              </a:rPr>
              <a:t>•	As soon as the examinations are scheduled, please notify the MSC and PEBLO of the dates and times</a:t>
            </a:r>
          </a:p>
          <a:p>
            <a:pPr marL="457200" lvl="1" indent="0">
              <a:buNone/>
            </a:pPr>
            <a:r>
              <a:rPr lang="en-US" sz="1900" dirty="0">
                <a:latin typeface="Arial" panose="020B0604020202020204" pitchFamily="34" charset="0"/>
                <a:cs typeface="Arial" panose="020B0604020202020204" pitchFamily="34" charset="0"/>
              </a:rPr>
              <a:t>•	MSC:  [provide name, title, complete mailing address, phone and fax number, and e-mail address of MSC], and</a:t>
            </a:r>
          </a:p>
          <a:p>
            <a:pPr marL="457200" lvl="1" indent="0">
              <a:buNone/>
            </a:pPr>
            <a:r>
              <a:rPr lang="en-US" sz="1900" dirty="0">
                <a:latin typeface="Arial" panose="020B0604020202020204" pitchFamily="34" charset="0"/>
                <a:cs typeface="Arial" panose="020B0604020202020204" pitchFamily="34" charset="0"/>
              </a:rPr>
              <a:t>•	PEBLO:  [provide name, location, phone and fax number, and e-mail address of the participant’s PEBLO]</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5" name="Title 4"/>
          <p:cNvSpPr>
            <a:spLocks noGrp="1"/>
          </p:cNvSpPr>
          <p:nvPr>
            <p:ph type="title"/>
          </p:nvPr>
        </p:nvSpPr>
        <p:spPr/>
        <p:txBody>
          <a:bodyPr/>
          <a:lstStyle/>
          <a:p>
            <a:r>
              <a:rPr lang="en-US" b="0" dirty="0">
                <a:latin typeface="Arial" panose="020B0604020202020204" pitchFamily="34" charset="0"/>
                <a:ea typeface="Times New Roman"/>
                <a:cs typeface="Arial" panose="020B0604020202020204" pitchFamily="34" charset="0"/>
              </a:rPr>
              <a:t>Remarks to Include in Examination Request</a:t>
            </a:r>
            <a:endParaRPr lang="en-US" b="0" dirty="0"/>
          </a:p>
        </p:txBody>
      </p:sp>
    </p:spTree>
    <p:extLst>
      <p:ext uri="{BB962C8B-B14F-4D97-AF65-F5344CB8AC3E}">
        <p14:creationId xmlns:p14="http://schemas.microsoft.com/office/powerpoint/2010/main" val="408976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3933" y="1088408"/>
            <a:ext cx="8452923" cy="2514599"/>
          </a:xfrm>
        </p:spPr>
        <p:txBody>
          <a:bodyPr>
            <a:noAutofi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Electronic signatures are acceptable per M21-1 lll.ii.1.C.2.f</a:t>
            </a:r>
          </a:p>
          <a:p>
            <a:pPr marL="0" indent="0">
              <a:buNone/>
            </a:pPr>
            <a:r>
              <a:rPr lang="en-US" sz="2400" dirty="0">
                <a:latin typeface="Arial" panose="020B0604020202020204" pitchFamily="34" charset="0"/>
                <a:cs typeface="Arial" panose="020B0604020202020204" pitchFamily="34" charset="0"/>
              </a:rPr>
              <a:t>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Further, MSCs do not need to print electronic documents solely to apply a date stamp per M21-1 III.i.2.D.3.m</a:t>
            </a:r>
          </a:p>
          <a:p>
            <a:pP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In order to obtain electronic signatures, MSCs are authorized to use e-signature pads, which can be purchased by the VARO</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5" name="Title 4"/>
          <p:cNvSpPr>
            <a:spLocks noGrp="1"/>
          </p:cNvSpPr>
          <p:nvPr>
            <p:ph type="title"/>
          </p:nvPr>
        </p:nvSpPr>
        <p:spPr/>
        <p:txBody>
          <a:bodyPr/>
          <a:lstStyle/>
          <a:p>
            <a:r>
              <a:rPr lang="en-US" b="0" dirty="0">
                <a:latin typeface="Arial" panose="020B0604020202020204" pitchFamily="34" charset="0"/>
                <a:ea typeface="Times New Roman"/>
                <a:cs typeface="Arial" panose="020B0604020202020204" pitchFamily="34" charset="0"/>
              </a:rPr>
              <a:t>Obtaining Electronic Signatures on Applications </a:t>
            </a:r>
            <a:endParaRPr lang="en-US" b="0" dirty="0"/>
          </a:p>
        </p:txBody>
      </p:sp>
    </p:spTree>
    <p:extLst>
      <p:ext uri="{BB962C8B-B14F-4D97-AF65-F5344CB8AC3E}">
        <p14:creationId xmlns:p14="http://schemas.microsoft.com/office/powerpoint/2010/main" val="408976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68656" y="990601"/>
            <a:ext cx="8229600" cy="914399"/>
          </a:xfrm>
        </p:spPr>
        <p:txBody>
          <a:bodyPr>
            <a:noAutofit/>
          </a:bodyPr>
          <a:lstStyle/>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Each quarter, the Office of Warrior Care Policy (WCP) reports on the results of telephonic and online satisfaction surveys administered to SMs who are going through the IDES process. Data for each report spans the preceding six-month period (this report is data between Oct 2017 and Mar 2018 from 26,243 IDES SMs who were invited to participate in the survey after completing the MEB or PEB phase)</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93% of survey respondents expressed satisfaction with the IDES process. This rate continues to exceed the DoD and VA goal of 80%. Active and Reserve component </a:t>
            </a:r>
            <a:r>
              <a:rPr lang="en-US" sz="2200" dirty="0" err="1">
                <a:latin typeface="Arial" panose="020B0604020202020204" pitchFamily="34" charset="0"/>
                <a:cs typeface="Arial" panose="020B0604020202020204" pitchFamily="34" charset="0"/>
              </a:rPr>
              <a:t>Servicemember</a:t>
            </a:r>
            <a:r>
              <a:rPr lang="en-US" sz="2200" dirty="0">
                <a:latin typeface="Arial" panose="020B0604020202020204" pitchFamily="34" charset="0"/>
                <a:cs typeface="Arial" panose="020B0604020202020204" pitchFamily="34" charset="0"/>
              </a:rPr>
              <a:t> overall satisfaction rates were 95% and 87% respectively</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5" name="Title 4"/>
          <p:cNvSpPr>
            <a:spLocks noGrp="1"/>
          </p:cNvSpPr>
          <p:nvPr>
            <p:ph type="title"/>
          </p:nvPr>
        </p:nvSpPr>
        <p:spPr>
          <a:xfrm>
            <a:off x="0" y="17060"/>
            <a:ext cx="9144000" cy="685800"/>
          </a:xfrm>
        </p:spPr>
        <p:txBody>
          <a:bodyPr/>
          <a:lstStyle/>
          <a:p>
            <a:r>
              <a:rPr lang="en-US" sz="2700" b="0" dirty="0">
                <a:latin typeface="Arial" panose="020B0604020202020204" pitchFamily="34" charset="0"/>
                <a:cs typeface="Arial" panose="020B0604020202020204" pitchFamily="34" charset="0"/>
              </a:rPr>
              <a:t>IDES </a:t>
            </a:r>
            <a:r>
              <a:rPr lang="en-US" sz="2700" b="0" dirty="0" err="1">
                <a:latin typeface="Arial" panose="020B0604020202020204" pitchFamily="34" charset="0"/>
                <a:cs typeface="Arial" panose="020B0604020202020204" pitchFamily="34" charset="0"/>
              </a:rPr>
              <a:t>Servicemember</a:t>
            </a:r>
            <a:r>
              <a:rPr lang="en-US" sz="2700" b="0" dirty="0">
                <a:latin typeface="Arial" panose="020B0604020202020204" pitchFamily="34" charset="0"/>
                <a:cs typeface="Arial" panose="020B0604020202020204" pitchFamily="34" charset="0"/>
              </a:rPr>
              <a:t> Satisfaction Survey Report (1 of 2)</a:t>
            </a:r>
            <a:endParaRPr lang="en-US" sz="2700" b="0" dirty="0"/>
          </a:p>
        </p:txBody>
      </p:sp>
    </p:spTree>
    <p:extLst>
      <p:ext uri="{BB962C8B-B14F-4D97-AF65-F5344CB8AC3E}">
        <p14:creationId xmlns:p14="http://schemas.microsoft.com/office/powerpoint/2010/main" val="121694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5" name="Title 4"/>
          <p:cNvSpPr>
            <a:spLocks noGrp="1"/>
          </p:cNvSpPr>
          <p:nvPr>
            <p:ph type="title"/>
          </p:nvPr>
        </p:nvSpPr>
        <p:spPr>
          <a:xfrm>
            <a:off x="0" y="17060"/>
            <a:ext cx="9144000" cy="685800"/>
          </a:xfrm>
        </p:spPr>
        <p:txBody>
          <a:bodyPr/>
          <a:lstStyle/>
          <a:p>
            <a:r>
              <a:rPr lang="en-US" sz="2700" b="0" dirty="0">
                <a:latin typeface="Arial" panose="020B0604020202020204" pitchFamily="34" charset="0"/>
                <a:cs typeface="Arial" panose="020B0604020202020204" pitchFamily="34" charset="0"/>
              </a:rPr>
              <a:t>IDES </a:t>
            </a:r>
            <a:r>
              <a:rPr lang="en-US" sz="2700" b="0" dirty="0" err="1">
                <a:latin typeface="Arial" panose="020B0604020202020204" pitchFamily="34" charset="0"/>
                <a:cs typeface="Arial" panose="020B0604020202020204" pitchFamily="34" charset="0"/>
              </a:rPr>
              <a:t>Servicemember</a:t>
            </a:r>
            <a:r>
              <a:rPr lang="en-US" sz="2700" b="0" dirty="0">
                <a:latin typeface="Arial" panose="020B0604020202020204" pitchFamily="34" charset="0"/>
                <a:cs typeface="Arial" panose="020B0604020202020204" pitchFamily="34" charset="0"/>
              </a:rPr>
              <a:t> Satisfaction Survey Report  (2 of 2)</a:t>
            </a:r>
            <a:endParaRPr lang="en-US" sz="2700" b="0" dirty="0"/>
          </a:p>
        </p:txBody>
      </p:sp>
      <p:sp>
        <p:nvSpPr>
          <p:cNvPr id="4" name="Rectangle 3"/>
          <p:cNvSpPr/>
          <p:nvPr/>
        </p:nvSpPr>
        <p:spPr>
          <a:xfrm>
            <a:off x="0" y="685800"/>
            <a:ext cx="9144000" cy="5324535"/>
          </a:xfrm>
          <a:prstGeom prst="rect">
            <a:avLst/>
          </a:prstGeom>
        </p:spPr>
        <p:txBody>
          <a:bodyPr wrap="square">
            <a:spAutoFit/>
          </a:bodyPr>
          <a:lstStyle/>
          <a:p>
            <a:pPr marL="28575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Satisfaction with VA MSCs </a:t>
            </a:r>
          </a:p>
          <a:p>
            <a:r>
              <a:rPr lang="en-US" sz="2000" dirty="0">
                <a:latin typeface="Arial" panose="020B0604020202020204" pitchFamily="34" charset="0"/>
                <a:cs typeface="Arial" panose="020B0604020202020204" pitchFamily="34" charset="0"/>
              </a:rPr>
              <a:t>In the MEB Phase, SMs indicated 91% satisfaction with MSC customer service, which is a two percent increase from the last report. MSCs are commended for their dedicated service. Thank you for your exceptional service to our wounded, ill and injured SMs! </a:t>
            </a:r>
          </a:p>
          <a:p>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Exit Interview Completion </a:t>
            </a:r>
          </a:p>
          <a:p>
            <a:r>
              <a:rPr lang="en-US" sz="2000" dirty="0">
                <a:latin typeface="Arial" panose="020B0604020202020204" pitchFamily="34" charset="0"/>
                <a:cs typeface="Arial" panose="020B0604020202020204" pitchFamily="34" charset="0"/>
              </a:rPr>
              <a:t>The survey showed that 70% of PEB respondents received an exit interview.  However, nearly one-third (30%) of SMs did not have an exit interview with their VA MSC, and the report included a recommendation that all participants be given the opportunity to meet with their MSC before their </a:t>
            </a:r>
            <a:r>
              <a:rPr lang="en-US" sz="2000" dirty="0" err="1">
                <a:latin typeface="Arial" panose="020B0604020202020204" pitchFamily="34" charset="0"/>
                <a:cs typeface="Arial" panose="020B0604020202020204" pitchFamily="34" charset="0"/>
              </a:rPr>
              <a:t>DoS</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pPr marL="520700" lvl="2" indent="284163">
              <a:buFont typeface="Arial" panose="020B0604020202020204" pitchFamily="34" charset="0"/>
              <a:buChar char="•"/>
            </a:pPr>
            <a:r>
              <a:rPr lang="en-US" sz="2000" dirty="0">
                <a:latin typeface="Arial" panose="020B0604020202020204" pitchFamily="34" charset="0"/>
                <a:cs typeface="Arial" panose="020B0604020202020204" pitchFamily="34" charset="0"/>
              </a:rPr>
              <a:t>MSCs are reminded of the importance of exit interviews and that an exit interview is required in all IDES cases, regardless of whether the participant is returned to duty or found unfit for duty. Per M21-1 III.i.2.E.5.a</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IDES SM Satisfaction Survey Report is posted on the IDES Homepage</a:t>
            </a:r>
          </a:p>
        </p:txBody>
      </p:sp>
    </p:spTree>
    <p:extLst>
      <p:ext uri="{BB962C8B-B14F-4D97-AF65-F5344CB8AC3E}">
        <p14:creationId xmlns:p14="http://schemas.microsoft.com/office/powerpoint/2010/main" val="18674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68656" y="990601"/>
            <a:ext cx="8229600" cy="914399"/>
          </a:xfrm>
        </p:spPr>
        <p:txBody>
          <a:bodyPr>
            <a:noAutofit/>
          </a:bodyPr>
          <a:lstStyle/>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The first of two FY18 MSC Conferences is scheduled for May 21-24, 2018 in Indianapolis (date/location of the second conference is to be determined).  </a:t>
            </a:r>
          </a:p>
          <a:p>
            <a:pPr>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The Office of Field Operations (OFO) sent out an email on Friday 4 May to the Districts which contained information for attendees. If you have not received/seen, email Andy and Michelle </a:t>
            </a:r>
          </a:p>
          <a:p>
            <a:pPr>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Register for hotel and the conference (2 separate actions). Please complete NLT </a:t>
            </a:r>
            <a:r>
              <a:rPr lang="en-US" sz="2200" dirty="0" err="1">
                <a:latin typeface="Arial" panose="020B0604020202020204" pitchFamily="34" charset="0"/>
                <a:cs typeface="Arial" panose="020B0604020202020204" pitchFamily="34" charset="0"/>
              </a:rPr>
              <a:t>CoB</a:t>
            </a:r>
            <a:r>
              <a:rPr lang="en-US" sz="2200" dirty="0">
                <a:latin typeface="Arial" panose="020B0604020202020204" pitchFamily="34" charset="0"/>
                <a:cs typeface="Arial" panose="020B0604020202020204" pitchFamily="34" charset="0"/>
              </a:rPr>
              <a:t> 9 May. </a:t>
            </a:r>
          </a:p>
          <a:p>
            <a:pPr>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Contact this office with any questions</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5" name="Title 4"/>
          <p:cNvSpPr>
            <a:spLocks noGrp="1"/>
          </p:cNvSpPr>
          <p:nvPr>
            <p:ph type="title"/>
          </p:nvPr>
        </p:nvSpPr>
        <p:spPr>
          <a:xfrm>
            <a:off x="304800" y="17060"/>
            <a:ext cx="8839200" cy="685800"/>
          </a:xfrm>
        </p:spPr>
        <p:txBody>
          <a:bodyPr/>
          <a:lstStyle/>
          <a:p>
            <a:r>
              <a:rPr lang="en-US" sz="3000" b="0" dirty="0">
                <a:latin typeface="Arial" panose="020B0604020202020204" pitchFamily="34" charset="0"/>
                <a:cs typeface="Arial" panose="020B0604020202020204" pitchFamily="34" charset="0"/>
              </a:rPr>
              <a:t>MSC Conference</a:t>
            </a:r>
            <a:endParaRPr lang="en-US" sz="3000" b="0" dirty="0"/>
          </a:p>
        </p:txBody>
      </p:sp>
    </p:spTree>
    <p:extLst>
      <p:ext uri="{BB962C8B-B14F-4D97-AF65-F5344CB8AC3E}">
        <p14:creationId xmlns:p14="http://schemas.microsoft.com/office/powerpoint/2010/main" val="852001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3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3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4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4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4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4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4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4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27A37B24-EF00-4490-8F23-301C48D178D4}" vid="{431D7A15-CD5F-49C3-A8D1-457E3B0C78CC}"/>
    </a:ext>
  </a:ext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5135822C7E9A4FBBC0FB0034D17B0A" ma:contentTypeVersion="0" ma:contentTypeDescription="Create a new document." ma:contentTypeScope="" ma:versionID="fb16c13aa178fec9a33e1bc6140d72f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932419-1077-4BA7-92CE-E9F222FADF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5BABBC1-510B-498E-8648-BB5C1F939242}">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8B54EB79-0DCF-40E4-877B-24A99FE1C6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12208</TotalTime>
  <Words>984</Words>
  <Application>Microsoft Office PowerPoint</Application>
  <PresentationFormat>On-screen Show (4:3)</PresentationFormat>
  <Paragraphs>90</Paragraphs>
  <Slides>12</Slides>
  <Notes>0</Notes>
  <HiddenSlides>0</HiddenSlides>
  <MMClips>0</MMClips>
  <ScaleCrop>false</ScaleCrop>
  <HeadingPairs>
    <vt:vector size="8" baseType="variant">
      <vt:variant>
        <vt:lpstr>Fonts Used</vt:lpstr>
      </vt:variant>
      <vt:variant>
        <vt:i4>6</vt:i4>
      </vt:variant>
      <vt:variant>
        <vt:lpstr>Theme</vt:lpstr>
      </vt:variant>
      <vt:variant>
        <vt:i4>29</vt:i4>
      </vt:variant>
      <vt:variant>
        <vt:lpstr>Embedded OLE Servers</vt:lpstr>
      </vt:variant>
      <vt:variant>
        <vt:i4>1</vt:i4>
      </vt:variant>
      <vt:variant>
        <vt:lpstr>Slide Titles</vt:lpstr>
      </vt:variant>
      <vt:variant>
        <vt:i4>12</vt:i4>
      </vt:variant>
    </vt:vector>
  </HeadingPairs>
  <TitlesOfParts>
    <vt:vector size="48" baseType="lpstr">
      <vt:lpstr>Arial</vt:lpstr>
      <vt:lpstr>Calibri</vt:lpstr>
      <vt:lpstr>Courier New</vt:lpstr>
      <vt:lpstr>MS ????</vt:lpstr>
      <vt:lpstr>Times New Roman</vt:lpstr>
      <vt:lpstr>Wingdings</vt: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9_Office Theme</vt:lpstr>
      <vt:lpstr>10_Office Theme</vt:lpstr>
      <vt:lpstr>12_Office Theme</vt:lpstr>
      <vt:lpstr>36_Office Theme</vt:lpstr>
      <vt:lpstr>39_Office Theme</vt:lpstr>
      <vt:lpstr>14_Office Theme</vt:lpstr>
      <vt:lpstr>OM Standard Slides</vt:lpstr>
      <vt:lpstr>37_Office Theme</vt:lpstr>
      <vt:lpstr>42_Office Theme</vt:lpstr>
      <vt:lpstr>43_Office Theme</vt:lpstr>
      <vt:lpstr>44_Office Theme</vt:lpstr>
      <vt:lpstr>45_Office Theme</vt:lpstr>
      <vt:lpstr>46_Office Theme</vt:lpstr>
      <vt:lpstr>47_Office Theme</vt:lpstr>
      <vt:lpstr>think-cell Slide</vt:lpstr>
      <vt:lpstr>PowerPoint Presentation</vt:lpstr>
      <vt:lpstr>PowerPoint Presentation</vt:lpstr>
      <vt:lpstr>QTC and Exam Management System  (EMS) in VBMS</vt:lpstr>
      <vt:lpstr>IDES Participant Flash</vt:lpstr>
      <vt:lpstr>Remarks to Include in Examination Request</vt:lpstr>
      <vt:lpstr>Obtaining Electronic Signatures on Applications </vt:lpstr>
      <vt:lpstr>IDES Servicemember Satisfaction Survey Report (1 of 2)</vt:lpstr>
      <vt:lpstr>IDES Servicemember Satisfaction Survey Report  (2 of 2)</vt:lpstr>
      <vt:lpstr>MSC Conference</vt:lpstr>
      <vt:lpstr>Veterans Tracking Application (VTA) Reminders </vt:lpstr>
      <vt:lpstr>PowerPoint Presentation</vt:lpstr>
      <vt:lpstr>MSC Conference (Misc)</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2018 IDES Teleconference PowerPoint Presentation</dc:title>
  <dc:subject>Pre-Discharge MSC</dc:subject>
  <dc:creator>Department of Veterans Affairs, Veterans Benefits Administration, Compensation Service, STAFF</dc:creator>
  <cp:keywords>IDES Conference Call</cp:keywords>
  <dc:description>This is the presentation for the May 8, 2018  IDES Teleconference.</dc:description>
  <cp:lastModifiedBy>Kathy Poole</cp:lastModifiedBy>
  <cp:revision>875</cp:revision>
  <cp:lastPrinted>2017-06-05T12:03:36Z</cp:lastPrinted>
  <dcterms:created xsi:type="dcterms:W3CDTF">2016-05-04T17:57:56Z</dcterms:created>
  <dcterms:modified xsi:type="dcterms:W3CDTF">2018-06-19T14:25:02Z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0x010100745135822C7E9A4FBBC0FB0034D17B0A</vt:lpwstr>
  </property>
  <property fmtid="{D5CDD505-2E9C-101B-9397-08002B2CF9AE}" pid="3" name="Language">
    <vt:lpwstr>en</vt:lpwstr>
  </property>
  <property fmtid="{D5CDD505-2E9C-101B-9397-08002B2CF9AE}" pid="4" name="Type">
    <vt:lpwstr>Presentation</vt:lpwstr>
  </property>
</Properties>
</file>