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3.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5"/>
  </p:sldMasterIdLst>
  <p:notesMasterIdLst>
    <p:notesMasterId r:id="rId46"/>
  </p:notesMasterIdLst>
  <p:handoutMasterIdLst>
    <p:handoutMasterId r:id="rId47"/>
  </p:handoutMasterIdLst>
  <p:sldIdLst>
    <p:sldId id="257" r:id="rId6"/>
    <p:sldId id="258" r:id="rId7"/>
    <p:sldId id="259" r:id="rId8"/>
    <p:sldId id="260" r:id="rId9"/>
    <p:sldId id="263" r:id="rId10"/>
    <p:sldId id="264" r:id="rId11"/>
    <p:sldId id="289" r:id="rId12"/>
    <p:sldId id="330" r:id="rId13"/>
    <p:sldId id="290" r:id="rId14"/>
    <p:sldId id="333" r:id="rId15"/>
    <p:sldId id="317" r:id="rId16"/>
    <p:sldId id="318" r:id="rId17"/>
    <p:sldId id="308" r:id="rId18"/>
    <p:sldId id="320" r:id="rId19"/>
    <p:sldId id="322" r:id="rId20"/>
    <p:sldId id="324" r:id="rId21"/>
    <p:sldId id="310" r:id="rId22"/>
    <p:sldId id="311" r:id="rId23"/>
    <p:sldId id="312" r:id="rId24"/>
    <p:sldId id="313" r:id="rId25"/>
    <p:sldId id="325" r:id="rId26"/>
    <p:sldId id="314" r:id="rId27"/>
    <p:sldId id="265" r:id="rId28"/>
    <p:sldId id="256" r:id="rId29"/>
    <p:sldId id="268" r:id="rId30"/>
    <p:sldId id="326" r:id="rId31"/>
    <p:sldId id="327" r:id="rId32"/>
    <p:sldId id="328" r:id="rId33"/>
    <p:sldId id="276" r:id="rId34"/>
    <p:sldId id="331" r:id="rId35"/>
    <p:sldId id="266" r:id="rId36"/>
    <p:sldId id="297" r:id="rId37"/>
    <p:sldId id="329" r:id="rId38"/>
    <p:sldId id="302" r:id="rId39"/>
    <p:sldId id="303" r:id="rId40"/>
    <p:sldId id="304" r:id="rId41"/>
    <p:sldId id="306" r:id="rId42"/>
    <p:sldId id="332" r:id="rId43"/>
    <p:sldId id="274" r:id="rId44"/>
    <p:sldId id="334"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3" clrIdx="0"/>
  <p:cmAuthor id="1" name="Angela Hiller, Manual Editor" initials="A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2359" autoAdjust="0"/>
  </p:normalViewPr>
  <p:slideViewPr>
    <p:cSldViewPr snapToGrid="0">
      <p:cViewPr varScale="1">
        <p:scale>
          <a:sx n="98" d="100"/>
          <a:sy n="98" d="100"/>
        </p:scale>
        <p:origin x="11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415901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1951902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1052151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39</a:t>
            </a:fld>
            <a:endParaRPr lang="en-US"/>
          </a:p>
        </p:txBody>
      </p:sp>
    </p:spTree>
    <p:extLst>
      <p:ext uri="{BB962C8B-B14F-4D97-AF65-F5344CB8AC3E}">
        <p14:creationId xmlns:p14="http://schemas.microsoft.com/office/powerpoint/2010/main" val="271907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326254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54065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326787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2143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318389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380651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84180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4211078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254"/>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254"/>
              </a:spcAft>
              <a:buNone/>
              <a:defRPr sz="2100" b="1">
                <a:solidFill>
                  <a:srgbClr val="1F497D"/>
                </a:solidFill>
              </a:defRPr>
            </a:lvl1pPr>
            <a:lvl5pPr marL="24411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254"/>
              </a:spcAft>
              <a:buNone/>
              <a:defRPr sz="2100" b="1">
                <a:solidFill>
                  <a:srgbClr val="1F497D"/>
                </a:solidFill>
              </a:defRPr>
            </a:lvl1pPr>
            <a:lvl5pPr marL="244115" indent="0">
              <a:buNone/>
              <a:defRPr/>
            </a:lvl5pPr>
          </a:lstStyle>
          <a:p>
            <a:pPr lvl="0"/>
            <a:r>
              <a:rPr lang="en-US" dirty="0"/>
              <a:t>Date sub-title</a:t>
            </a:r>
          </a:p>
        </p:txBody>
      </p:sp>
    </p:spTree>
    <p:extLst>
      <p:ext uri="{BB962C8B-B14F-4D97-AF65-F5344CB8AC3E}">
        <p14:creationId xmlns:p14="http://schemas.microsoft.com/office/powerpoint/2010/main" val="34004593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861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454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122058" indent="-61029">
              <a:spcBef>
                <a:spcPts val="0"/>
              </a:spcBef>
              <a:spcAft>
                <a:spcPts val="191"/>
              </a:spcAft>
              <a:buFont typeface="Arial" panose="020B0604020202020204" pitchFamily="34" charset="0"/>
              <a:buChar char="•"/>
              <a:defRPr sz="570">
                <a:latin typeface="Arial" panose="020B0604020202020204" pitchFamily="34" charset="0"/>
                <a:cs typeface="Arial" panose="020B0604020202020204" pitchFamily="34" charset="0"/>
              </a:defRPr>
            </a:lvl2pPr>
            <a:lvl3pPr marL="183086" indent="-61029">
              <a:spcBef>
                <a:spcPts val="0"/>
              </a:spcBef>
              <a:spcAft>
                <a:spcPts val="191"/>
              </a:spcAft>
              <a:buFont typeface="Arial" panose="020B0604020202020204" pitchFamily="34" charset="0"/>
              <a:buChar char="•"/>
              <a:defRPr sz="506">
                <a:latin typeface="Arial" panose="020B0604020202020204" pitchFamily="34" charset="0"/>
                <a:cs typeface="Arial" panose="020B0604020202020204" pitchFamily="34" charset="0"/>
              </a:defRPr>
            </a:lvl3pPr>
            <a:lvl4pPr marL="244115" indent="-61029">
              <a:spcBef>
                <a:spcPts val="0"/>
              </a:spcBef>
              <a:spcAft>
                <a:spcPts val="191"/>
              </a:spcAft>
              <a:buFont typeface="Arial" panose="020B0604020202020204" pitchFamily="34" charset="0"/>
              <a:buChar char="•"/>
              <a:defRPr sz="443">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365056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254"/>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28565081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tabLst>
                <a:tab pos="461963" algn="l"/>
              </a:tabLst>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78222768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32009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077616"/>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37534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5"/>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24227785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8401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4"/>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5"/>
            </p:custDataLst>
          </p:nvPr>
        </p:nvSpPr>
        <p:spPr>
          <a:xfrm>
            <a:off x="6931152" y="6601982"/>
            <a:ext cx="2133600" cy="365125"/>
          </a:xfrm>
          <a:prstGeom prst="rect">
            <a:avLst/>
          </a:prstGeom>
        </p:spPr>
        <p:txBody>
          <a:bodyPr tIns="0"/>
          <a:lstStyle>
            <a:lvl1pPr algn="r">
              <a:defRPr sz="332">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
        <p:nvSpPr>
          <p:cNvPr id="6" name="Rectangle 5">
            <a:extLst>
              <a:ext uri="{FF2B5EF4-FFF2-40B4-BE49-F238E27FC236}">
                <a16:creationId xmlns:a16="http://schemas.microsoft.com/office/drawing/2014/main" id="{F67FFCEE-FCF9-4E1C-9981-C39365B67AEC}"/>
              </a:ext>
            </a:extLst>
          </p:cNvPr>
          <p:cNvSpPr/>
          <p:nvPr userDrawn="1">
            <p:custDataLst>
              <p:tags r:id="rId16"/>
            </p:custDataLst>
          </p:nvPr>
        </p:nvSpPr>
        <p:spPr bwMode="auto">
          <a:xfrm>
            <a:off x="409575" y="6273800"/>
            <a:ext cx="7915275" cy="482600"/>
          </a:xfrm>
          <a:prstGeom prst="rect">
            <a:avLst/>
          </a:prstGeom>
          <a:solidFill>
            <a:schemeClr val="bg1"/>
          </a:solid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0141981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ctr" defTabSz="122058" rtl="0" eaLnBrk="1" latinLnBrk="0" hangingPunct="1">
        <a:spcBef>
          <a:spcPct val="0"/>
        </a:spcBef>
        <a:buNone/>
        <a:defRPr sz="1181"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1pPr>
      <a:lvl2pPr marL="61029" indent="0" algn="l" defTabSz="122058" rtl="0" eaLnBrk="1" latinLnBrk="0" hangingPunct="1">
        <a:spcBef>
          <a:spcPct val="20000"/>
        </a:spcBef>
        <a:buFont typeface="Arial" panose="020B0604020202020204" pitchFamily="34" charset="0"/>
        <a:buNone/>
        <a:defRPr sz="321" b="0" i="0" u="none" kern="1200">
          <a:solidFill>
            <a:schemeClr val="tx1"/>
          </a:solidFill>
          <a:latin typeface="Arial" panose="020B0604020202020204" pitchFamily="34" charset="0"/>
          <a:ea typeface="+mn-ea"/>
          <a:cs typeface="Arial" panose="020B0604020202020204" pitchFamily="34" charset="0"/>
        </a:defRPr>
      </a:lvl2pPr>
      <a:lvl3pPr marL="122058"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3pPr>
      <a:lvl4pPr marL="183086"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4pPr>
      <a:lvl5pPr marL="244115"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5pPr>
      <a:lvl6pPr marL="335659"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6pPr>
      <a:lvl7pPr marL="396688"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7pPr>
      <a:lvl8pPr marL="457717"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8pPr>
      <a:lvl9pPr marL="518746"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9pPr>
    </p:bodyStyle>
    <p:otherStyle>
      <a:defPPr>
        <a:defRPr lang="en-US"/>
      </a:defPPr>
      <a:lvl1pPr marL="0" algn="l" defTabSz="122058" rtl="0" eaLnBrk="1" latinLnBrk="0" hangingPunct="1">
        <a:defRPr sz="241" kern="1200">
          <a:solidFill>
            <a:schemeClr val="tx1"/>
          </a:solidFill>
          <a:latin typeface="+mn-lt"/>
          <a:ea typeface="+mn-ea"/>
          <a:cs typeface="+mn-cs"/>
        </a:defRPr>
      </a:lvl1pPr>
      <a:lvl2pPr marL="61029" algn="l" defTabSz="122058" rtl="0" eaLnBrk="1" latinLnBrk="0" hangingPunct="1">
        <a:defRPr sz="241" kern="1200">
          <a:solidFill>
            <a:schemeClr val="tx1"/>
          </a:solidFill>
          <a:latin typeface="+mn-lt"/>
          <a:ea typeface="+mn-ea"/>
          <a:cs typeface="+mn-cs"/>
        </a:defRPr>
      </a:lvl2pPr>
      <a:lvl3pPr marL="122058" algn="l" defTabSz="122058" rtl="0" eaLnBrk="1" latinLnBrk="0" hangingPunct="1">
        <a:defRPr sz="241" kern="1200">
          <a:solidFill>
            <a:schemeClr val="tx1"/>
          </a:solidFill>
          <a:latin typeface="+mn-lt"/>
          <a:ea typeface="+mn-ea"/>
          <a:cs typeface="+mn-cs"/>
        </a:defRPr>
      </a:lvl3pPr>
      <a:lvl4pPr marL="183086" algn="l" defTabSz="122058" rtl="0" eaLnBrk="1" latinLnBrk="0" hangingPunct="1">
        <a:defRPr sz="241" kern="1200">
          <a:solidFill>
            <a:schemeClr val="tx1"/>
          </a:solidFill>
          <a:latin typeface="+mn-lt"/>
          <a:ea typeface="+mn-ea"/>
          <a:cs typeface="+mn-cs"/>
        </a:defRPr>
      </a:lvl4pPr>
      <a:lvl5pPr marL="244115" algn="l" defTabSz="122058" rtl="0" eaLnBrk="1" latinLnBrk="0" hangingPunct="1">
        <a:defRPr sz="241" kern="1200">
          <a:solidFill>
            <a:schemeClr val="tx1"/>
          </a:solidFill>
          <a:latin typeface="+mn-lt"/>
          <a:ea typeface="+mn-ea"/>
          <a:cs typeface="+mn-cs"/>
        </a:defRPr>
      </a:lvl5pPr>
      <a:lvl6pPr marL="305144" algn="l" defTabSz="122058" rtl="0" eaLnBrk="1" latinLnBrk="0" hangingPunct="1">
        <a:defRPr sz="241" kern="1200">
          <a:solidFill>
            <a:schemeClr val="tx1"/>
          </a:solidFill>
          <a:latin typeface="+mn-lt"/>
          <a:ea typeface="+mn-ea"/>
          <a:cs typeface="+mn-cs"/>
        </a:defRPr>
      </a:lvl6pPr>
      <a:lvl7pPr marL="366173" algn="l" defTabSz="122058" rtl="0" eaLnBrk="1" latinLnBrk="0" hangingPunct="1">
        <a:defRPr sz="241" kern="1200">
          <a:solidFill>
            <a:schemeClr val="tx1"/>
          </a:solidFill>
          <a:latin typeface="+mn-lt"/>
          <a:ea typeface="+mn-ea"/>
          <a:cs typeface="+mn-cs"/>
        </a:defRPr>
      </a:lvl7pPr>
      <a:lvl8pPr marL="427202" algn="l" defTabSz="122058" rtl="0" eaLnBrk="1" latinLnBrk="0" hangingPunct="1">
        <a:defRPr sz="241" kern="1200">
          <a:solidFill>
            <a:schemeClr val="tx1"/>
          </a:solidFill>
          <a:latin typeface="+mn-lt"/>
          <a:ea typeface="+mn-ea"/>
          <a:cs typeface="+mn-cs"/>
        </a:defRPr>
      </a:lvl8pPr>
      <a:lvl9pPr marL="488231" algn="l" defTabSz="122058" rtl="0" eaLnBrk="1" latinLnBrk="0" hangingPunct="1">
        <a:defRPr sz="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notesSlide" Target="../notesSlides/notesSlide1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4.xml"/><Relationship Id="rId5" Type="http://schemas.openxmlformats.org/officeDocument/2006/relationships/tags" Target="../tags/tag92.xml"/><Relationship Id="rId4" Type="http://schemas.openxmlformats.org/officeDocument/2006/relationships/tags" Target="../tags/tag91.xml"/></Relationships>
</file>

<file path=ppt/slides/_rels/slide25.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Layout" Target="../slideLayouts/slideLayout4.xml"/><Relationship Id="rId4" Type="http://schemas.openxmlformats.org/officeDocument/2006/relationships/tags" Target="../tags/tag96.xml"/></Relationships>
</file>

<file path=ppt/slides/_rels/slide26.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Layout" Target="../slideLayouts/slideLayout4.xml"/><Relationship Id="rId4" Type="http://schemas.openxmlformats.org/officeDocument/2006/relationships/tags" Target="../tags/tag103.xml"/></Relationships>
</file>

<file path=ppt/slides/_rels/slide2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2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hyperlink" Target="http://vbaw.vba.va.gov/VBMS/Resources_Technical_Information.asp" TargetMode="Externa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Layout" Target="../slideLayouts/slideLayout4.xml"/><Relationship Id="rId4" Type="http://schemas.openxmlformats.org/officeDocument/2006/relationships/tags" Target="../tags/tag27.xml"/></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s>
</file>

<file path=ppt/slides/_rels/slide32.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4.xml"/><Relationship Id="rId1" Type="http://schemas.openxmlformats.org/officeDocument/2006/relationships/tags" Target="../tags/tag143.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1"/>
            </p:custDataLst>
          </p:nvPr>
        </p:nvSpPr>
        <p:spPr bwMode="auto">
          <a:xfrm>
            <a:off x="900120" y="4829176"/>
            <a:ext cx="7575947" cy="457200"/>
          </a:xfrm>
          <a:prstGeom prst="rect">
            <a:avLst/>
          </a:prstGeom>
          <a:noFill/>
          <a:ln w="9525">
            <a:noFill/>
            <a:miter lim="800000"/>
            <a:headEnd/>
            <a:tailEnd/>
          </a:ln>
          <a:effectLst/>
        </p:spPr>
        <p:txBody>
          <a:bodyPr vert="horz" wrap="square" lIns="69056" tIns="34529" rIns="69056" bIns="34529"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endParaRPr lang="en-US" sz="4500" i="1" kern="0" dirty="0">
              <a:solidFill>
                <a:srgbClr val="003366"/>
              </a:solidFill>
              <a:latin typeface="Verdana" pitchFamily="34" charset="0"/>
            </a:endParaRPr>
          </a:p>
        </p:txBody>
      </p:sp>
      <p:sp>
        <p:nvSpPr>
          <p:cNvPr id="5" name="Title 4">
            <a:extLst>
              <a:ext uri="{FF2B5EF4-FFF2-40B4-BE49-F238E27FC236}">
                <a16:creationId xmlns:a16="http://schemas.microsoft.com/office/drawing/2014/main" id="{24B6A99F-3BD3-4087-80E0-64839A220387}"/>
              </a:ext>
            </a:extLst>
          </p:cNvPr>
          <p:cNvSpPr>
            <a:spLocks noGrp="1"/>
          </p:cNvSpPr>
          <p:nvPr>
            <p:ph type="ctrTitle"/>
            <p:custDataLst>
              <p:tags r:id="rId2"/>
            </p:custDataLst>
          </p:nvPr>
        </p:nvSpPr>
        <p:spPr>
          <a:xfrm>
            <a:off x="685800" y="2819400"/>
            <a:ext cx="7772400" cy="1219200"/>
          </a:xfrm>
        </p:spPr>
        <p:txBody>
          <a:bodyPr>
            <a:noAutofit/>
          </a:bodyPr>
          <a:lstStyle/>
          <a:p>
            <a:r>
              <a:rPr lang="en-US" dirty="0"/>
              <a:t>Introduction to </a:t>
            </a:r>
            <a:br>
              <a:rPr lang="en-US" dirty="0"/>
            </a:br>
            <a:r>
              <a:rPr lang="en-US" dirty="0"/>
              <a:t>Eye Rating Schedule Changes</a:t>
            </a:r>
            <a:br>
              <a:rPr lang="en-US" dirty="0"/>
            </a:br>
            <a:endParaRPr lang="en-US" dirty="0"/>
          </a:p>
        </p:txBody>
      </p:sp>
      <p:sp>
        <p:nvSpPr>
          <p:cNvPr id="6" name="Text Placeholder 5">
            <a:extLst>
              <a:ext uri="{FF2B5EF4-FFF2-40B4-BE49-F238E27FC236}">
                <a16:creationId xmlns:a16="http://schemas.microsoft.com/office/drawing/2014/main" id="{3229D71A-E2EF-4666-ABD2-8E4342471040}"/>
              </a:ext>
            </a:extLst>
          </p:cNvPr>
          <p:cNvSpPr>
            <a:spLocks noGrp="1"/>
          </p:cNvSpPr>
          <p:nvPr>
            <p:ph type="body" sz="quarter" idx="10"/>
            <p:custDataLst>
              <p:tags r:id="rId3"/>
            </p:custDataLst>
          </p:nvPr>
        </p:nvSpPr>
        <p:spPr>
          <a:xfrm>
            <a:off x="685800" y="4724400"/>
            <a:ext cx="2362200" cy="838200"/>
          </a:xfrm>
        </p:spPr>
        <p:txBody>
          <a:bodyPr/>
          <a:lstStyle/>
          <a:p>
            <a:r>
              <a:rPr lang="en-US" dirty="0"/>
              <a:t>Compensation Service</a:t>
            </a:r>
          </a:p>
          <a:p>
            <a:endParaRPr lang="en-US" dirty="0"/>
          </a:p>
        </p:txBody>
      </p:sp>
      <p:sp>
        <p:nvSpPr>
          <p:cNvPr id="7" name="Text Placeholder 6">
            <a:extLst>
              <a:ext uri="{FF2B5EF4-FFF2-40B4-BE49-F238E27FC236}">
                <a16:creationId xmlns:a16="http://schemas.microsoft.com/office/drawing/2014/main" id="{15838716-0DC0-43C5-A0FE-74D249988818}"/>
              </a:ext>
            </a:extLst>
          </p:cNvPr>
          <p:cNvSpPr>
            <a:spLocks noGrp="1"/>
          </p:cNvSpPr>
          <p:nvPr>
            <p:ph type="body" sz="quarter" idx="11"/>
            <p:custDataLst>
              <p:tags r:id="rId4"/>
            </p:custDataLst>
          </p:nvPr>
        </p:nvSpPr>
        <p:spPr>
          <a:xfrm>
            <a:off x="6096000" y="4724400"/>
            <a:ext cx="2362200" cy="838200"/>
          </a:xfrm>
        </p:spPr>
        <p:txBody>
          <a:bodyPr/>
          <a:lstStyle/>
          <a:p>
            <a:r>
              <a:rPr lang="en-US" dirty="0"/>
              <a:t>May 2018</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Diagnostic codes 6000, 6006, and 6009</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6000 – </a:t>
            </a:r>
            <a:r>
              <a:rPr lang="en-US" dirty="0" err="1">
                <a:latin typeface="+mj-lt"/>
              </a:rPr>
              <a:t>choroidopathy</a:t>
            </a:r>
            <a:r>
              <a:rPr lang="en-US" dirty="0">
                <a:latin typeface="+mj-lt"/>
              </a:rPr>
              <a:t>, including uveitis, iritis, </a:t>
            </a:r>
            <a:r>
              <a:rPr lang="en-US" dirty="0" err="1">
                <a:latin typeface="+mj-lt"/>
              </a:rPr>
              <a:t>cyclitis</a:t>
            </a:r>
            <a:r>
              <a:rPr lang="en-US" dirty="0">
                <a:latin typeface="+mj-lt"/>
              </a:rPr>
              <a:t>, </a:t>
            </a:r>
            <a:r>
              <a:rPr lang="en-US" b="1" dirty="0">
                <a:latin typeface="+mj-lt"/>
              </a:rPr>
              <a:t>or </a:t>
            </a:r>
            <a:r>
              <a:rPr lang="en-US" dirty="0">
                <a:latin typeface="+mj-lt"/>
              </a:rPr>
              <a:t>choroiditis</a:t>
            </a:r>
          </a:p>
          <a:p>
            <a:pPr lvl="1"/>
            <a:r>
              <a:rPr lang="en-US" dirty="0">
                <a:latin typeface="+mj-lt"/>
                <a:cs typeface="Times New Roman" panose="02020603050405020304" pitchFamily="18" charset="0"/>
              </a:rPr>
              <a:t>Note the change in subordinate conjunctions from “and” to “or”</a:t>
            </a:r>
          </a:p>
          <a:p>
            <a:r>
              <a:rPr lang="en-US" dirty="0">
                <a:latin typeface="+mj-lt"/>
              </a:rPr>
              <a:t>6006 Retinopathy or maculopathy</a:t>
            </a:r>
          </a:p>
          <a:p>
            <a:pPr lvl="1"/>
            <a:r>
              <a:rPr lang="en-US" dirty="0">
                <a:latin typeface="+mj-lt"/>
                <a:cs typeface="Times New Roman" panose="02020603050405020304" pitchFamily="18" charset="0"/>
              </a:rPr>
              <a:t>Change in title to retinopathy or maculopathy, not otherwise specified</a:t>
            </a:r>
          </a:p>
          <a:p>
            <a:r>
              <a:rPr lang="en-US" dirty="0">
                <a:latin typeface="+mj-lt"/>
              </a:rPr>
              <a:t>6009 – unhealed eye injury</a:t>
            </a:r>
          </a:p>
          <a:p>
            <a:pPr lvl="1"/>
            <a:r>
              <a:rPr lang="en-US" dirty="0">
                <a:latin typeface="+mj-lt"/>
                <a:cs typeface="Times New Roman" panose="02020603050405020304" pitchFamily="18" charset="0"/>
              </a:rPr>
              <a:t>New note:  This includes orbital trauma, as well as penetrating and non-penetrating eye injury</a:t>
            </a:r>
            <a:endParaRPr lang="en-US" sz="1600" dirty="0">
              <a:latin typeface="+mj-lt"/>
              <a:cs typeface="Times New Roman" panose="02020603050405020304" pitchFamily="18" charset="0"/>
            </a:endParaRPr>
          </a:p>
          <a:p>
            <a:endParaRPr lang="en-US" sz="160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303711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6011 Retinal scars, atrophy, or irregularities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Expand rating criteria, evaluation based on what would </a:t>
            </a:r>
            <a:r>
              <a:rPr lang="en-US" dirty="0">
                <a:latin typeface="+mj-lt"/>
                <a:cs typeface="Times New Roman" panose="02020603050405020304" pitchFamily="18" charset="0"/>
              </a:rPr>
              <a:t>allow the higher evaluation: </a:t>
            </a:r>
          </a:p>
          <a:p>
            <a:pPr lvl="1"/>
            <a:r>
              <a:rPr lang="en-US" dirty="0">
                <a:latin typeface="+mj-lt"/>
                <a:cs typeface="Times New Roman" panose="02020603050405020304" pitchFamily="18" charset="0"/>
              </a:rPr>
              <a:t>Minimum 10 percent evaluation for localized scars, atrophy, or irregularities of the retina, unilateral or bilateral, that are centrally located and that result in an irregular, duplicated, enlarged, or diminished image, or; </a:t>
            </a:r>
          </a:p>
          <a:p>
            <a:pPr lvl="1"/>
            <a:r>
              <a:rPr lang="en-US" dirty="0">
                <a:latin typeface="+mj-lt"/>
                <a:cs typeface="Times New Roman" panose="02020603050405020304" pitchFamily="18" charset="0"/>
              </a:rPr>
              <a:t>General Rating Formula for Diseases of the Eye</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196406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Diagnostic codes 6012-6013</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6012 Angle-closure glaucoma</a:t>
            </a:r>
          </a:p>
          <a:p>
            <a:pPr lvl="1"/>
            <a:r>
              <a:rPr lang="en-US" dirty="0">
                <a:latin typeface="+mj-lt"/>
                <a:cs typeface="Times New Roman" panose="02020603050405020304" pitchFamily="18" charset="0"/>
              </a:rPr>
              <a:t>Evaluate under the General Rating Formula for Diseases of the Eye, or; </a:t>
            </a:r>
          </a:p>
          <a:p>
            <a:pPr lvl="1"/>
            <a:r>
              <a:rPr lang="en-US" dirty="0">
                <a:latin typeface="+mj-lt"/>
                <a:cs typeface="Times New Roman" panose="02020603050405020304" pitchFamily="18" charset="0"/>
              </a:rPr>
              <a:t>Assign minimum 10 percent when continuous medication is required</a:t>
            </a:r>
          </a:p>
          <a:p>
            <a:r>
              <a:rPr lang="en-US" dirty="0">
                <a:latin typeface="+mj-lt"/>
              </a:rPr>
              <a:t>6013 Open-angle glaucoma</a:t>
            </a:r>
          </a:p>
          <a:p>
            <a:pPr lvl="1"/>
            <a:r>
              <a:rPr lang="en-US" dirty="0">
                <a:latin typeface="+mj-lt"/>
                <a:cs typeface="Times New Roman" panose="02020603050405020304" pitchFamily="18" charset="0"/>
              </a:rPr>
              <a:t>Evaluate under </a:t>
            </a:r>
            <a:r>
              <a:rPr lang="en-US" sz="1800" dirty="0">
                <a:latin typeface="+mj-lt"/>
                <a:cs typeface="Times New Roman" panose="02020603050405020304" pitchFamily="18" charset="0"/>
              </a:rPr>
              <a:t>General Rating Formula for Diseases of the Eye, or;</a:t>
            </a:r>
          </a:p>
          <a:p>
            <a:pPr lvl="1"/>
            <a:r>
              <a:rPr lang="en-US" dirty="0">
                <a:latin typeface="+mj-lt"/>
                <a:cs typeface="Times New Roman" panose="02020603050405020304" pitchFamily="18" charset="0"/>
              </a:rPr>
              <a:t>Assign minimum 10 percent when continuous medication is required</a:t>
            </a:r>
          </a:p>
          <a:p>
            <a:endParaRPr lang="en-US" sz="2400" dirty="0">
              <a:latin typeface="+mj-lt"/>
            </a:endParaRPr>
          </a:p>
          <a:p>
            <a:endParaRPr lang="en-US" sz="240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279807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Diagnostic codes 6014 - 6015</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Language update:  replace eyeball for eye</a:t>
            </a:r>
          </a:p>
          <a:p>
            <a:r>
              <a:rPr lang="en-US" dirty="0"/>
              <a:t>No change in evaluation criteria</a:t>
            </a:r>
          </a:p>
          <a:p>
            <a:r>
              <a:rPr lang="en-US" dirty="0"/>
              <a:t>Name change for disability associated with diagnostic code</a:t>
            </a:r>
          </a:p>
          <a:p>
            <a:pPr lvl="1"/>
            <a:r>
              <a:rPr lang="en-US" dirty="0">
                <a:latin typeface="+mj-lt"/>
                <a:cs typeface="Times New Roman" panose="02020603050405020304" pitchFamily="18" charset="0"/>
              </a:rPr>
              <a:t>6014 Malignant neoplasms of the eye, orbit, and adnexa (excluding skin)</a:t>
            </a:r>
          </a:p>
          <a:p>
            <a:pPr lvl="1"/>
            <a:r>
              <a:rPr lang="en-US" dirty="0">
                <a:latin typeface="+mj-lt"/>
                <a:cs typeface="Times New Roman" panose="02020603050405020304" pitchFamily="18" charset="0"/>
              </a:rPr>
              <a:t>6015 Benign neoplasms of the eye, orbit, and adnexa (excluding skin)</a:t>
            </a:r>
          </a:p>
          <a:p>
            <a:endParaRPr lang="en-US" sz="2400"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109066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Diagnostic codes 6017-6018</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r>
              <a:rPr lang="en-US" sz="1800" dirty="0">
                <a:latin typeface="+mj-lt"/>
              </a:rPr>
              <a:t>Expands rating criteria, evaluation for active disease based on what would allow the higher evaluation: </a:t>
            </a:r>
          </a:p>
          <a:p>
            <a:pPr lvl="1"/>
            <a:r>
              <a:rPr lang="en-US" sz="1600" dirty="0">
                <a:latin typeface="+mj-lt"/>
                <a:cs typeface="Times New Roman" panose="02020603050405020304" pitchFamily="18" charset="0"/>
              </a:rPr>
              <a:t>General Rating Formula for Diseases of the Eye, or;</a:t>
            </a:r>
          </a:p>
          <a:p>
            <a:pPr lvl="1"/>
            <a:r>
              <a:rPr lang="en-US" sz="1600" dirty="0">
                <a:latin typeface="+mj-lt"/>
                <a:cs typeface="Times New Roman" panose="02020603050405020304" pitchFamily="18" charset="0"/>
              </a:rPr>
              <a:t>Minimum evaluation for active disease listed in rating schedule for the specific diagnostic code</a:t>
            </a:r>
          </a:p>
          <a:p>
            <a:r>
              <a:rPr lang="en-US" sz="1800" dirty="0">
                <a:latin typeface="+mj-lt"/>
              </a:rPr>
              <a:t>DC 6017 – trachomatous conjunctivitis</a:t>
            </a:r>
          </a:p>
          <a:p>
            <a:pPr lvl="1"/>
            <a:r>
              <a:rPr lang="en-US" sz="1600" dirty="0">
                <a:latin typeface="+mj-lt"/>
                <a:cs typeface="Times New Roman" panose="02020603050405020304" pitchFamily="18" charset="0"/>
              </a:rPr>
              <a:t>Active – minimum 30 percent evaluation</a:t>
            </a:r>
          </a:p>
          <a:p>
            <a:pPr lvl="1"/>
            <a:r>
              <a:rPr lang="en-US" sz="1600" dirty="0">
                <a:latin typeface="+mj-lt"/>
                <a:cs typeface="Times New Roman" panose="02020603050405020304" pitchFamily="18" charset="0"/>
              </a:rPr>
              <a:t>Inactive – evaluate based on residuals, such as visual impairment and disfigurement (DC 7800)</a:t>
            </a:r>
          </a:p>
          <a:p>
            <a:r>
              <a:rPr lang="en-US" sz="1800" dirty="0">
                <a:latin typeface="+mj-lt"/>
              </a:rPr>
              <a:t>DC 6018 – chronic conjunctivitis (</a:t>
            </a:r>
            <a:r>
              <a:rPr lang="en-US" sz="1800" dirty="0" err="1">
                <a:latin typeface="+mj-lt"/>
              </a:rPr>
              <a:t>nontrachomatous</a:t>
            </a:r>
            <a:r>
              <a:rPr lang="en-US" sz="1800" dirty="0">
                <a:latin typeface="+mj-lt"/>
              </a:rPr>
              <a:t>)</a:t>
            </a:r>
          </a:p>
          <a:p>
            <a:pPr lvl="1"/>
            <a:r>
              <a:rPr lang="en-US" sz="1600" dirty="0">
                <a:latin typeface="+mj-lt"/>
                <a:cs typeface="Times New Roman" panose="02020603050405020304" pitchFamily="18" charset="0"/>
              </a:rPr>
              <a:t>Active (with objective findings, such as red, thick conjunctivae, mucous secretion, etc.) – minimum 10 percent evaluation</a:t>
            </a:r>
          </a:p>
          <a:p>
            <a:pPr lvl="1"/>
            <a:r>
              <a:rPr lang="en-US" sz="1600" dirty="0">
                <a:latin typeface="+mj-lt"/>
                <a:cs typeface="Times New Roman" panose="02020603050405020304" pitchFamily="18" charset="0"/>
              </a:rPr>
              <a:t>Inactive – evaluate based on residuals, such as visual impairment and disfigurement (DC 7800)</a:t>
            </a:r>
          </a:p>
          <a:p>
            <a:pPr lvl="1"/>
            <a:endParaRPr lang="en-US" sz="1600" dirty="0">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332616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Diagnostic Codes 6026 - 6027</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7013" lvl="1" indent="-227013"/>
            <a:r>
              <a:rPr lang="en-US" sz="2000" dirty="0">
                <a:latin typeface="+mj-lt"/>
                <a:cs typeface="Times New Roman" panose="02020603050405020304" pitchFamily="18" charset="0"/>
              </a:rPr>
              <a:t>6026 Optic neuropathy </a:t>
            </a:r>
          </a:p>
          <a:p>
            <a:pPr marL="461963" lvl="2" indent="-234950"/>
            <a:r>
              <a:rPr lang="en-US" sz="1800" dirty="0">
                <a:latin typeface="+mj-lt"/>
                <a:cs typeface="Times New Roman" panose="02020603050405020304" pitchFamily="18" charset="0"/>
              </a:rPr>
              <a:t>Evaluate under General Rating Formula for Diseases of the Eye </a:t>
            </a:r>
          </a:p>
          <a:p>
            <a:r>
              <a:rPr lang="en-US" dirty="0">
                <a:latin typeface="+mj-lt"/>
              </a:rPr>
              <a:t>6027 – Cataract of any type</a:t>
            </a:r>
          </a:p>
          <a:p>
            <a:pPr lvl="1"/>
            <a:r>
              <a:rPr lang="en-US" dirty="0">
                <a:latin typeface="+mj-lt"/>
                <a:cs typeface="Times New Roman" panose="02020603050405020304" pitchFamily="18" charset="0"/>
              </a:rPr>
              <a:t>Preoperative – evaluate under General Rating Formula for Diseases of the Eye </a:t>
            </a:r>
          </a:p>
          <a:p>
            <a:pPr lvl="1"/>
            <a:r>
              <a:rPr lang="en-US" dirty="0">
                <a:latin typeface="+mj-lt"/>
                <a:cs typeface="Times New Roman" panose="02020603050405020304" pitchFamily="18" charset="0"/>
              </a:rPr>
              <a:t>Postoperative – replacement lens present, evaluate under General Rating Formula for Diseases of the Eye.  If no replacement lens, evaluate based on </a:t>
            </a:r>
            <a:r>
              <a:rPr lang="en-US" dirty="0" err="1">
                <a:latin typeface="+mj-lt"/>
                <a:cs typeface="Times New Roman" panose="02020603050405020304" pitchFamily="18" charset="0"/>
              </a:rPr>
              <a:t>aphakia</a:t>
            </a:r>
            <a:r>
              <a:rPr lang="en-US" dirty="0">
                <a:latin typeface="+mj-lt"/>
                <a:cs typeface="Times New Roman" panose="02020603050405020304" pitchFamily="18" charset="0"/>
              </a:rPr>
              <a:t> (DC 6029)</a:t>
            </a:r>
          </a:p>
          <a:p>
            <a:pPr marL="342900" lvl="1" indent="-342900"/>
            <a:endParaRPr lang="en-US" sz="2000" dirty="0">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3583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6034  Pterygium</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Expands criteria to include evaluation based on the General Rating Formula for Diseases of the Eye, rather than visual impairment.  </a:t>
            </a:r>
          </a:p>
          <a:p>
            <a:r>
              <a:rPr lang="en-US" dirty="0">
                <a:latin typeface="+mj-lt"/>
              </a:rPr>
              <a:t>Change in language about combining evaluations</a:t>
            </a:r>
          </a:p>
          <a:p>
            <a:pPr lvl="1"/>
            <a:r>
              <a:rPr lang="en-US" sz="2000" dirty="0">
                <a:latin typeface="+mj-lt"/>
                <a:cs typeface="Times New Roman" panose="02020603050405020304" pitchFamily="18" charset="0"/>
              </a:rPr>
              <a:t>Evaluate under General Rating Formula for Diseases of the Eye, disfigurement (diagnostic code 7800), conjunctivitis (diagnostic code 6018), etc., depending on the particular findings and combine in accordance with 38 CFR 4.25.  </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39625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Diagnostic codes 6035 - 6036</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6035 Keratoconus</a:t>
            </a:r>
          </a:p>
          <a:p>
            <a:pPr lvl="1"/>
            <a:r>
              <a:rPr lang="en-US" dirty="0">
                <a:latin typeface="+mj-lt"/>
                <a:cs typeface="Times New Roman" panose="02020603050405020304" pitchFamily="18" charset="0"/>
              </a:rPr>
              <a:t>Evaluate under General Rating Formula for Diseases of the Eye</a:t>
            </a:r>
          </a:p>
          <a:p>
            <a:pPr lvl="1"/>
            <a:endParaRPr lang="en-US" dirty="0">
              <a:latin typeface="+mj-lt"/>
              <a:cs typeface="Times New Roman" panose="02020603050405020304" pitchFamily="18" charset="0"/>
            </a:endParaRPr>
          </a:p>
          <a:p>
            <a:r>
              <a:rPr lang="en-US" dirty="0">
                <a:latin typeface="+mj-lt"/>
              </a:rPr>
              <a:t>6036 Status post corneal transplant</a:t>
            </a:r>
          </a:p>
          <a:p>
            <a:pPr lvl="1"/>
            <a:r>
              <a:rPr lang="en-US" dirty="0">
                <a:latin typeface="+mj-lt"/>
                <a:cs typeface="Times New Roman" panose="02020603050405020304" pitchFamily="18" charset="0"/>
              </a:rPr>
              <a:t>Evaluate under General Rating Formula for Diseases of the Eye; or </a:t>
            </a:r>
          </a:p>
          <a:p>
            <a:pPr lvl="1"/>
            <a:r>
              <a:rPr lang="en-US" dirty="0">
                <a:latin typeface="+mj-lt"/>
                <a:cs typeface="Times New Roman" panose="02020603050405020304" pitchFamily="18" charset="0"/>
              </a:rPr>
              <a:t>Minimum 10 percent evaluation if there is pain, photophobia, and glare sensitivity</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365928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New DC: 6040 Diabetic retinopathy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DC 6040 Diabetic retinopathy (includes proliferative and non-proliferative types</a:t>
            </a:r>
          </a:p>
          <a:p>
            <a:pPr marL="227013" lvl="1" indent="-227013"/>
            <a:r>
              <a:rPr lang="en-US" sz="2000" dirty="0">
                <a:latin typeface="+mj-lt"/>
                <a:cs typeface="Times New Roman" panose="02020603050405020304" pitchFamily="18" charset="0"/>
              </a:rPr>
              <a:t>Evaluate under General Rating Formula for Diseases of the Eye </a:t>
            </a:r>
          </a:p>
          <a:p>
            <a:endParaRPr lang="en-US" sz="240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278005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New DC: 6042 Retinal dystrophy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DC 6042 Retinal dystrophy (includes retinitis </a:t>
            </a:r>
            <a:r>
              <a:rPr lang="en-US" dirty="0" err="1">
                <a:latin typeface="+mj-lt"/>
              </a:rPr>
              <a:t>pigmentosa</a:t>
            </a:r>
            <a:r>
              <a:rPr lang="en-US" dirty="0">
                <a:latin typeface="+mj-lt"/>
              </a:rPr>
              <a:t>, wet or dry macular degeneration, early-onset macular degeneration, rod and/or cone dystrophy)</a:t>
            </a:r>
          </a:p>
          <a:p>
            <a:pPr marL="227013" lvl="1" indent="-227013"/>
            <a:r>
              <a:rPr lang="en-US" sz="2000" dirty="0">
                <a:latin typeface="+mj-lt"/>
                <a:cs typeface="Times New Roman" panose="02020603050405020304" pitchFamily="18" charset="0"/>
              </a:rPr>
              <a:t>Evaluate under General Rating Formula for Diseases of the Eye</a:t>
            </a:r>
            <a:endParaRPr lang="en-US" sz="160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19</a:t>
            </a:fld>
            <a:endParaRPr lang="en-US"/>
          </a:p>
        </p:txBody>
      </p:sp>
    </p:spTree>
    <p:extLst>
      <p:ext uri="{BB962C8B-B14F-4D97-AF65-F5344CB8AC3E}">
        <p14:creationId xmlns:p14="http://schemas.microsoft.com/office/powerpoint/2010/main" val="76566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Objectives</a:t>
            </a:r>
            <a:endParaRPr lang="en-US" sz="14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buFont typeface="Arial" panose="020B0604020202020204" pitchFamily="34" charset="0"/>
              <a:buChar char="•"/>
            </a:pPr>
            <a:r>
              <a:rPr lang="en-US" dirty="0"/>
              <a:t>Review updates and changes to the rating schedule for eyes</a:t>
            </a:r>
          </a:p>
          <a:p>
            <a:pPr>
              <a:buFont typeface="Arial" panose="020B0604020202020204" pitchFamily="34" charset="0"/>
              <a:buChar char="•"/>
            </a:pPr>
            <a:r>
              <a:rPr lang="en-US" dirty="0"/>
              <a:t>Determine correct evaluations and effective dates with consideration of historical and new criteria</a:t>
            </a:r>
          </a:p>
          <a:p>
            <a:pPr>
              <a:buFont typeface="Arial" panose="020B0604020202020204" pitchFamily="34" charset="0"/>
              <a:buChar char="•"/>
            </a:pPr>
            <a:r>
              <a:rPr lang="en-US" dirty="0"/>
              <a:t>Evaluate eye conditions with 80 percent accuracy in scenarios provided</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New DC: 6046 Post-</a:t>
            </a:r>
            <a:r>
              <a:rPr lang="en-US" dirty="0" err="1"/>
              <a:t>chiasmal</a:t>
            </a:r>
            <a:r>
              <a:rPr lang="en-US" dirty="0"/>
              <a:t> disorders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DC 6046 Post-</a:t>
            </a:r>
            <a:r>
              <a:rPr lang="en-US" dirty="0" err="1">
                <a:latin typeface="+mj-lt"/>
              </a:rPr>
              <a:t>chiasmal</a:t>
            </a:r>
            <a:r>
              <a:rPr lang="en-US" dirty="0">
                <a:latin typeface="+mj-lt"/>
              </a:rPr>
              <a:t> disorders</a:t>
            </a:r>
          </a:p>
          <a:p>
            <a:pPr lvl="1"/>
            <a:r>
              <a:rPr lang="en-US" dirty="0">
                <a:latin typeface="+mj-lt"/>
                <a:cs typeface="Times New Roman" panose="02020603050405020304" pitchFamily="18" charset="0"/>
              </a:rPr>
              <a:t>Includes agnosia, apraxia, alexia, agraphia, or other integrative brain dysfunctions with ocular manifestations such as cortical blindness, visual hallucinations, </a:t>
            </a:r>
            <a:r>
              <a:rPr lang="en-US" dirty="0" err="1">
                <a:latin typeface="+mj-lt"/>
                <a:cs typeface="Times New Roman" panose="02020603050405020304" pitchFamily="18" charset="0"/>
              </a:rPr>
              <a:t>pallinopsia</a:t>
            </a:r>
            <a:r>
              <a:rPr lang="en-US" dirty="0">
                <a:latin typeface="+mj-lt"/>
                <a:cs typeface="Times New Roman" panose="02020603050405020304" pitchFamily="18" charset="0"/>
              </a:rPr>
              <a:t> (visual preservation)</a:t>
            </a:r>
          </a:p>
          <a:p>
            <a:pPr marL="227013" lvl="1" indent="-227013"/>
            <a:r>
              <a:rPr lang="en-US" sz="2000" dirty="0">
                <a:latin typeface="+mj-lt"/>
                <a:cs typeface="Times New Roman" panose="02020603050405020304" pitchFamily="18" charset="0"/>
              </a:rPr>
              <a:t>Evaluate under General Rating Formula for Diseases of the Eye</a:t>
            </a:r>
            <a:endParaRPr lang="en-US" sz="160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1550870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a:xfrm>
            <a:off x="0" y="793635"/>
            <a:ext cx="9144000" cy="1086867"/>
          </a:xfrm>
        </p:spPr>
        <p:txBody>
          <a:bodyPr>
            <a:normAutofit/>
          </a:bodyPr>
          <a:lstStyle/>
          <a:p>
            <a:r>
              <a:rPr lang="en-US" dirty="0"/>
              <a:t>6091 </a:t>
            </a:r>
            <a:r>
              <a:rPr lang="en-US" dirty="0" err="1"/>
              <a:t>Symblepharon</a:t>
            </a:r>
            <a:endParaRPr lang="en-US" dirty="0"/>
          </a:p>
        </p:txBody>
      </p:sp>
      <p:sp>
        <p:nvSpPr>
          <p:cNvPr id="7" name="Content Placeholder 6"/>
          <p:cNvSpPr>
            <a:spLocks noGrp="1"/>
          </p:cNvSpPr>
          <p:nvPr>
            <p:ph idx="1"/>
            <p:custDataLst>
              <p:tags r:id="rId2"/>
            </p:custDataLst>
          </p:nvPr>
        </p:nvSpPr>
        <p:spPr>
          <a:xfrm>
            <a:off x="457200" y="2057400"/>
            <a:ext cx="8229600" cy="3916363"/>
          </a:xfrm>
        </p:spPr>
        <p:txBody>
          <a:bodyPr>
            <a:normAutofit/>
          </a:bodyPr>
          <a:lstStyle/>
          <a:p>
            <a:r>
              <a:rPr lang="en-US" dirty="0">
                <a:latin typeface="+mj-lt"/>
              </a:rPr>
              <a:t>Expands criteria to include evaluation based on the General Rating Formula for Diseases of the Eye, rather than visual impairment.  </a:t>
            </a:r>
          </a:p>
          <a:p>
            <a:r>
              <a:rPr lang="en-US" dirty="0">
                <a:latin typeface="+mj-lt"/>
              </a:rPr>
              <a:t>Change in language about combining evaluations</a:t>
            </a:r>
          </a:p>
          <a:p>
            <a:pPr lvl="1"/>
            <a:r>
              <a:rPr lang="en-US" dirty="0">
                <a:latin typeface="+mj-lt"/>
                <a:cs typeface="Times New Roman" panose="02020603050405020304" pitchFamily="18" charset="0"/>
              </a:rPr>
              <a:t>Evaluate under General Rating Formula for Diseases of the Eye, </a:t>
            </a:r>
            <a:r>
              <a:rPr lang="en-US" dirty="0" err="1">
                <a:latin typeface="+mj-lt"/>
                <a:cs typeface="Times New Roman" panose="02020603050405020304" pitchFamily="18" charset="0"/>
              </a:rPr>
              <a:t>lagophthalmos</a:t>
            </a:r>
            <a:r>
              <a:rPr lang="en-US" dirty="0">
                <a:latin typeface="+mj-lt"/>
                <a:cs typeface="Times New Roman" panose="02020603050405020304" pitchFamily="18" charset="0"/>
              </a:rPr>
              <a:t> (DC 6022), disfigurement (7800), etc., depending on the particular findings, and combine in accordance with §4.25</a:t>
            </a:r>
          </a:p>
        </p:txBody>
      </p:sp>
      <p:sp>
        <p:nvSpPr>
          <p:cNvPr id="5" name="Slide Number Placeholder 4"/>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21</a:t>
            </a:fld>
            <a:endParaRPr lang="en-US"/>
          </a:p>
        </p:txBody>
      </p:sp>
    </p:spTree>
    <p:extLst>
      <p:ext uri="{BB962C8B-B14F-4D97-AF65-F5344CB8AC3E}">
        <p14:creationId xmlns:p14="http://schemas.microsoft.com/office/powerpoint/2010/main" val="1852473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939019" y="2028385"/>
            <a:ext cx="7649308" cy="1015663"/>
          </a:xfrm>
          <a:prstGeom prst="rect">
            <a:avLst/>
          </a:prstGeom>
          <a:noFill/>
        </p:spPr>
        <p:txBody>
          <a:bodyPr wrap="square" rtlCol="0">
            <a:spAutoFit/>
          </a:bodyPr>
          <a:lstStyle/>
          <a:p>
            <a:r>
              <a:rPr lang="en-US" sz="2000" dirty="0">
                <a:latin typeface="+mj-lt"/>
                <a:cs typeface="Times New Roman" panose="02020603050405020304" pitchFamily="18" charset="0"/>
              </a:rPr>
              <a:t>Unless otherwise directed by the rating schedule, evaluate the following under the General Rating Formula for Diseases of  the Eye, as it was amended:</a:t>
            </a:r>
          </a:p>
        </p:txBody>
      </p:sp>
      <p:sp>
        <p:nvSpPr>
          <p:cNvPr id="3" name="Content Placeholder 2"/>
          <p:cNvSpPr>
            <a:spLocks noGrp="1"/>
          </p:cNvSpPr>
          <p:nvPr>
            <p:ph idx="1"/>
            <p:custDataLst>
              <p:tags r:id="rId2"/>
            </p:custDataLst>
          </p:nvPr>
        </p:nvSpPr>
        <p:spPr>
          <a:xfrm>
            <a:off x="2351987" y="3191930"/>
            <a:ext cx="1343320" cy="3410052"/>
          </a:xfrm>
        </p:spPr>
        <p:txBody>
          <a:bodyPr>
            <a:normAutofit/>
          </a:bodyPr>
          <a:lstStyle/>
          <a:p>
            <a:pPr marL="227013" lvl="1" indent="-227013">
              <a:spcAft>
                <a:spcPts val="600"/>
              </a:spcAft>
            </a:pPr>
            <a:r>
              <a:rPr lang="en-US" sz="2000" dirty="0">
                <a:latin typeface="+mj-lt"/>
                <a:cs typeface="Times New Roman" panose="02020603050405020304" pitchFamily="18" charset="0"/>
              </a:rPr>
              <a:t>6001</a:t>
            </a:r>
          </a:p>
          <a:p>
            <a:pPr marL="227013" lvl="1" indent="-227013">
              <a:spcAft>
                <a:spcPts val="600"/>
              </a:spcAft>
            </a:pPr>
            <a:r>
              <a:rPr lang="en-US" sz="2000" dirty="0">
                <a:latin typeface="+mj-lt"/>
                <a:cs typeface="Times New Roman" panose="02020603050405020304" pitchFamily="18" charset="0"/>
              </a:rPr>
              <a:t>6002</a:t>
            </a:r>
          </a:p>
          <a:p>
            <a:pPr marL="227013" lvl="1" indent="-227013">
              <a:spcAft>
                <a:spcPts val="600"/>
              </a:spcAft>
            </a:pPr>
            <a:r>
              <a:rPr lang="en-US" sz="2000" dirty="0">
                <a:latin typeface="+mj-lt"/>
                <a:cs typeface="Times New Roman" panose="02020603050405020304" pitchFamily="18" charset="0"/>
              </a:rPr>
              <a:t>6007</a:t>
            </a:r>
          </a:p>
          <a:p>
            <a:pPr marL="227013" lvl="1" indent="-227013">
              <a:spcAft>
                <a:spcPts val="600"/>
              </a:spcAft>
            </a:pPr>
            <a:r>
              <a:rPr lang="en-US" sz="2000" dirty="0">
                <a:latin typeface="+mj-lt"/>
                <a:cs typeface="Times New Roman" panose="02020603050405020304" pitchFamily="18" charset="0"/>
              </a:rPr>
              <a:t>6008</a:t>
            </a:r>
          </a:p>
          <a:p>
            <a:pPr marL="227013" lvl="1" indent="-227013">
              <a:spcAft>
                <a:spcPts val="600"/>
              </a:spcAft>
            </a:pPr>
            <a:r>
              <a:rPr lang="en-US" sz="2000" dirty="0">
                <a:latin typeface="+mj-lt"/>
                <a:cs typeface="Times New Roman" panose="02020603050405020304" pitchFamily="18" charset="0"/>
              </a:rPr>
              <a:t>6010</a:t>
            </a:r>
          </a:p>
          <a:p>
            <a:pPr marL="227013" lvl="1" indent="-227013">
              <a:spcAft>
                <a:spcPts val="600"/>
              </a:spcAft>
            </a:pPr>
            <a:r>
              <a:rPr lang="en-US" sz="2000" dirty="0">
                <a:latin typeface="+mj-lt"/>
                <a:cs typeface="Times New Roman" panose="02020603050405020304" pitchFamily="18" charset="0"/>
              </a:rPr>
              <a:t>6016</a:t>
            </a:r>
          </a:p>
          <a:p>
            <a:pPr marL="227013" lvl="1" indent="-227013">
              <a:spcAft>
                <a:spcPts val="600"/>
              </a:spcAft>
            </a:pPr>
            <a:r>
              <a:rPr lang="en-US" sz="2000" dirty="0">
                <a:latin typeface="+mj-lt"/>
                <a:cs typeface="Times New Roman" panose="02020603050405020304" pitchFamily="18" charset="0"/>
              </a:rPr>
              <a:t>6019</a:t>
            </a:r>
          </a:p>
          <a:p>
            <a:pPr marL="227013" lvl="1" indent="-227013">
              <a:spcAft>
                <a:spcPts val="600"/>
              </a:spcAft>
            </a:pPr>
            <a:r>
              <a:rPr lang="en-US" sz="2000" dirty="0">
                <a:latin typeface="+mj-lt"/>
                <a:cs typeface="Times New Roman" panose="02020603050405020304" pitchFamily="18" charset="0"/>
              </a:rPr>
              <a:t>6020</a:t>
            </a:r>
          </a:p>
          <a:p>
            <a:pPr marL="342900" lvl="1"/>
            <a:endParaRPr lang="en-US" sz="2000" dirty="0">
              <a:latin typeface="+mj-lt"/>
            </a:endParaRPr>
          </a:p>
        </p:txBody>
      </p:sp>
      <p:sp>
        <p:nvSpPr>
          <p:cNvPr id="2" name="Title 1"/>
          <p:cNvSpPr>
            <a:spLocks noGrp="1"/>
          </p:cNvSpPr>
          <p:nvPr>
            <p:ph type="title"/>
            <p:custDataLst>
              <p:tags r:id="rId3"/>
            </p:custDataLst>
          </p:nvPr>
        </p:nvSpPr>
        <p:spPr>
          <a:xfrm>
            <a:off x="0" y="793635"/>
            <a:ext cx="9144000" cy="1086867"/>
          </a:xfrm>
        </p:spPr>
        <p:txBody>
          <a:bodyPr/>
          <a:lstStyle/>
          <a:p>
            <a:r>
              <a:rPr lang="en-US" dirty="0"/>
              <a:t>No Major Change to the Following Diagnostic Codes</a:t>
            </a:r>
          </a:p>
        </p:txBody>
      </p:sp>
      <p:sp>
        <p:nvSpPr>
          <p:cNvPr id="4" name="Slide Number Placeholder 3"/>
          <p:cNvSpPr>
            <a:spLocks noGrp="1"/>
          </p:cNvSpPr>
          <p:nvPr>
            <p:ph type="sldNum" sz="quarter" idx="12"/>
            <p:custDataLst>
              <p:tags r:id="rId4"/>
            </p:custDataLst>
          </p:nvPr>
        </p:nvSpPr>
        <p:spPr>
          <a:xfrm>
            <a:off x="6931152" y="6601982"/>
            <a:ext cx="2133600" cy="365125"/>
          </a:xfrm>
        </p:spPr>
        <p:txBody>
          <a:bodyPr/>
          <a:lstStyle/>
          <a:p>
            <a:fld id="{7C414AED-89CE-4A48-8B2B-1B3A5C68EA2A}" type="slidenum">
              <a:rPr lang="en-US" smtClean="0"/>
              <a:t>22</a:t>
            </a:fld>
            <a:endParaRPr lang="en-US"/>
          </a:p>
        </p:txBody>
      </p:sp>
      <p:sp>
        <p:nvSpPr>
          <p:cNvPr id="5" name="Content Placeholder 4"/>
          <p:cNvSpPr>
            <a:spLocks noGrp="1"/>
          </p:cNvSpPr>
          <p:nvPr>
            <p:ph sz="half" idx="4294967295"/>
            <p:custDataLst>
              <p:tags r:id="rId5"/>
            </p:custDataLst>
          </p:nvPr>
        </p:nvSpPr>
        <p:spPr>
          <a:xfrm>
            <a:off x="4918321" y="3191930"/>
            <a:ext cx="1510760" cy="3312564"/>
          </a:xfrm>
        </p:spPr>
        <p:txBody>
          <a:bodyPr>
            <a:normAutofit fontScale="92500" lnSpcReduction="10000"/>
          </a:bodyPr>
          <a:lstStyle/>
          <a:p>
            <a:pPr marL="227013" lvl="1" indent="-227013">
              <a:lnSpc>
                <a:spcPct val="110000"/>
              </a:lnSpc>
              <a:spcBef>
                <a:spcPts val="0"/>
              </a:spcBef>
              <a:spcAft>
                <a:spcPts val="600"/>
              </a:spcAft>
              <a:buChar char="•"/>
            </a:pPr>
            <a:r>
              <a:rPr lang="en-US" sz="2200" dirty="0">
                <a:latin typeface="+mj-lt"/>
                <a:cs typeface="Times New Roman" panose="02020603050405020304" pitchFamily="18" charset="0"/>
              </a:rPr>
              <a:t>6021</a:t>
            </a:r>
          </a:p>
          <a:p>
            <a:pPr marL="227013" lvl="1" indent="-227013">
              <a:lnSpc>
                <a:spcPct val="110000"/>
              </a:lnSpc>
              <a:spcBef>
                <a:spcPts val="0"/>
              </a:spcBef>
              <a:spcAft>
                <a:spcPts val="600"/>
              </a:spcAft>
              <a:buChar char="•"/>
            </a:pPr>
            <a:r>
              <a:rPr lang="en-US" sz="2200" dirty="0">
                <a:latin typeface="+mj-lt"/>
                <a:cs typeface="Times New Roman" panose="02020603050405020304" pitchFamily="18" charset="0"/>
              </a:rPr>
              <a:t>6023</a:t>
            </a:r>
          </a:p>
          <a:p>
            <a:pPr marL="227013" lvl="1" indent="-227013">
              <a:lnSpc>
                <a:spcPct val="110000"/>
              </a:lnSpc>
              <a:spcBef>
                <a:spcPts val="0"/>
              </a:spcBef>
              <a:spcAft>
                <a:spcPts val="600"/>
              </a:spcAft>
              <a:buChar char="•"/>
            </a:pPr>
            <a:r>
              <a:rPr lang="en-US" sz="2200" dirty="0">
                <a:latin typeface="+mj-lt"/>
                <a:cs typeface="Times New Roman" panose="02020603050405020304" pitchFamily="18" charset="0"/>
              </a:rPr>
              <a:t>6024</a:t>
            </a:r>
          </a:p>
          <a:p>
            <a:pPr marL="227013" lvl="1" indent="-227013">
              <a:lnSpc>
                <a:spcPct val="110000"/>
              </a:lnSpc>
              <a:spcBef>
                <a:spcPts val="0"/>
              </a:spcBef>
              <a:spcAft>
                <a:spcPts val="600"/>
              </a:spcAft>
              <a:buChar char="•"/>
            </a:pPr>
            <a:r>
              <a:rPr lang="en-US" sz="2200" dirty="0">
                <a:latin typeface="+mj-lt"/>
                <a:cs typeface="Times New Roman" panose="02020603050405020304" pitchFamily="18" charset="0"/>
              </a:rPr>
              <a:t>6025</a:t>
            </a:r>
          </a:p>
          <a:p>
            <a:pPr marL="227013" lvl="1" indent="-227013">
              <a:lnSpc>
                <a:spcPct val="110000"/>
              </a:lnSpc>
              <a:spcBef>
                <a:spcPts val="0"/>
              </a:spcBef>
              <a:spcAft>
                <a:spcPts val="600"/>
              </a:spcAft>
              <a:buChar char="•"/>
            </a:pPr>
            <a:r>
              <a:rPr lang="en-US" sz="2200" dirty="0">
                <a:latin typeface="+mj-lt"/>
                <a:cs typeface="Times New Roman" panose="02020603050405020304" pitchFamily="18" charset="0"/>
              </a:rPr>
              <a:t>6029</a:t>
            </a:r>
          </a:p>
          <a:p>
            <a:pPr marL="227013" lvl="1" indent="-227013">
              <a:lnSpc>
                <a:spcPct val="110000"/>
              </a:lnSpc>
              <a:spcBef>
                <a:spcPts val="0"/>
              </a:spcBef>
              <a:spcAft>
                <a:spcPts val="600"/>
              </a:spcAft>
              <a:buChar char="•"/>
            </a:pPr>
            <a:r>
              <a:rPr lang="en-US" sz="2200" dirty="0">
                <a:latin typeface="+mj-lt"/>
                <a:cs typeface="Times New Roman" panose="02020603050405020304" pitchFamily="18" charset="0"/>
              </a:rPr>
              <a:t>6030</a:t>
            </a:r>
          </a:p>
          <a:p>
            <a:pPr marL="227013" lvl="1" indent="-227013">
              <a:lnSpc>
                <a:spcPct val="110000"/>
              </a:lnSpc>
              <a:spcBef>
                <a:spcPts val="0"/>
              </a:spcBef>
              <a:spcAft>
                <a:spcPts val="600"/>
              </a:spcAft>
              <a:buChar char="•"/>
            </a:pPr>
            <a:r>
              <a:rPr lang="en-US" sz="2200" dirty="0">
                <a:latin typeface="+mj-lt"/>
                <a:cs typeface="Times New Roman" panose="02020603050405020304" pitchFamily="18" charset="0"/>
              </a:rPr>
              <a:t>6032</a:t>
            </a:r>
          </a:p>
          <a:p>
            <a:pPr marL="227013" lvl="1" indent="-227013">
              <a:lnSpc>
                <a:spcPct val="110000"/>
              </a:lnSpc>
              <a:spcBef>
                <a:spcPts val="0"/>
              </a:spcBef>
              <a:spcAft>
                <a:spcPts val="600"/>
              </a:spcAft>
              <a:buChar char="•"/>
            </a:pPr>
            <a:r>
              <a:rPr lang="en-US" sz="2200" dirty="0">
                <a:latin typeface="+mj-lt"/>
                <a:cs typeface="Times New Roman" panose="02020603050405020304" pitchFamily="18" charset="0"/>
              </a:rPr>
              <a:t>6037</a:t>
            </a:r>
          </a:p>
          <a:p>
            <a:pPr marL="227013" lvl="1" indent="-227013">
              <a:lnSpc>
                <a:spcPct val="110000"/>
              </a:lnSpc>
              <a:spcBef>
                <a:spcPts val="0"/>
              </a:spcBef>
              <a:spcAft>
                <a:spcPts val="600"/>
              </a:spcAft>
              <a:buChar char="•"/>
            </a:pP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17625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457200" y="4114800"/>
            <a:ext cx="5528821" cy="1086867"/>
          </a:xfrm>
        </p:spPr>
        <p:txBody>
          <a:bodyPr>
            <a:normAutofit/>
          </a:bodyPr>
          <a:lstStyle/>
          <a:p>
            <a:pPr algn="l"/>
            <a:r>
              <a:rPr lang="en-US" sz="2800" cap="none" dirty="0"/>
              <a:t>Important Considerations</a:t>
            </a:r>
            <a:endParaRPr lang="en-US" sz="2800" dirty="0"/>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23</a:t>
            </a:fld>
            <a:endParaRPr lang="en-US"/>
          </a:p>
        </p:txBody>
      </p:sp>
    </p:spTree>
    <p:extLst>
      <p:ext uri="{BB962C8B-B14F-4D97-AF65-F5344CB8AC3E}">
        <p14:creationId xmlns:p14="http://schemas.microsoft.com/office/powerpoint/2010/main" val="273376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79248" y="707338"/>
            <a:ext cx="9144000" cy="1086867"/>
          </a:xfrm>
        </p:spPr>
        <p:txBody>
          <a:bodyPr>
            <a:normAutofit/>
          </a:bodyPr>
          <a:lstStyle/>
          <a:p>
            <a:r>
              <a:rPr lang="en-US" dirty="0"/>
              <a:t>Which Criteria Apply?</a:t>
            </a:r>
          </a:p>
        </p:txBody>
      </p:sp>
      <p:sp>
        <p:nvSpPr>
          <p:cNvPr id="4" name="Content Placeholder 3"/>
          <p:cNvSpPr>
            <a:spLocks noGrp="1"/>
          </p:cNvSpPr>
          <p:nvPr>
            <p:ph idx="1"/>
            <p:custDataLst>
              <p:tags r:id="rId3"/>
            </p:custDataLst>
          </p:nvPr>
        </p:nvSpPr>
        <p:spPr>
          <a:xfrm>
            <a:off x="457200" y="2057400"/>
            <a:ext cx="8229600" cy="3916363"/>
          </a:xfrm>
        </p:spPr>
        <p:txBody>
          <a:bodyPr>
            <a:normAutofit/>
          </a:bodyPr>
          <a:lstStyle/>
          <a:p>
            <a:r>
              <a:rPr lang="en-US" dirty="0"/>
              <a:t>Does the Veteran warrant a higher evaluation under historical criteria? </a:t>
            </a:r>
          </a:p>
          <a:p>
            <a:r>
              <a:rPr lang="en-US" dirty="0"/>
              <a:t>Do they qualify for an increase under  the new criteria?</a:t>
            </a:r>
          </a:p>
          <a:p>
            <a:pPr lvl="0"/>
            <a:r>
              <a:rPr lang="en-US" dirty="0"/>
              <a:t>Is there an intent to file (ITF) to consider?</a:t>
            </a:r>
          </a:p>
          <a:p>
            <a:r>
              <a:rPr lang="en-US" dirty="0"/>
              <a:t>What date did the claim come in?</a:t>
            </a:r>
          </a:p>
          <a:p>
            <a:pPr lvl="0"/>
            <a:r>
              <a:rPr lang="en-US" dirty="0"/>
              <a:t>Is the date entitlement arose based on increase shown in medical records the applicable effective date?</a:t>
            </a:r>
          </a:p>
          <a:p>
            <a:pPr lvl="0"/>
            <a:r>
              <a:rPr lang="en-US" dirty="0"/>
              <a:t>When was the Veteran released from active duty? Should the effective date be RAD+1? </a:t>
            </a:r>
          </a:p>
          <a:p>
            <a:pPr lvl="0" hangingPunct="0">
              <a:buFont typeface="Arial" charset="0"/>
              <a:buChar char="•"/>
            </a:pPr>
            <a:endParaRPr lang="en-US" sz="1800" dirty="0"/>
          </a:p>
          <a:p>
            <a:pPr hangingPunct="0"/>
            <a:endParaRPr lang="en-US" sz="1800" dirty="0"/>
          </a:p>
          <a:p>
            <a:endParaRPr lang="en-US" dirty="0"/>
          </a:p>
        </p:txBody>
      </p:sp>
      <p:sp>
        <p:nvSpPr>
          <p:cNvPr id="2" name="Slide Number Placeholder 1"/>
          <p:cNvSpPr>
            <a:spLocks noGrp="1"/>
          </p:cNvSpPr>
          <p:nvPr>
            <p:ph type="sldNum" sz="quarter" idx="12"/>
            <p:custDataLst>
              <p:tags r:id="rId4"/>
            </p:custDataLst>
          </p:nvPr>
        </p:nvSpPr>
        <p:spPr>
          <a:xfrm>
            <a:off x="6931152" y="6601982"/>
            <a:ext cx="2133600" cy="365125"/>
          </a:xfrm>
        </p:spPr>
        <p:txBody>
          <a:bodyPr/>
          <a:lstStyle/>
          <a:p>
            <a:fld id="{7C414AED-89CE-4A48-8B2B-1B3A5C68EA2A}" type="slidenum">
              <a:rPr lang="en-US" smtClean="0"/>
              <a:t>24</a:t>
            </a:fld>
            <a:endParaRPr lang="en-US"/>
          </a:p>
        </p:txBody>
      </p:sp>
      <p:sp>
        <p:nvSpPr>
          <p:cNvPr id="6" name="Rectangle 5"/>
          <p:cNvSpPr/>
          <p:nvPr>
            <p:custDataLst>
              <p:tags r:id="rId5"/>
            </p:custDataLst>
          </p:nvPr>
        </p:nvSpPr>
        <p:spPr bwMode="auto">
          <a:xfrm>
            <a:off x="770558" y="5477614"/>
            <a:ext cx="7602884" cy="673048"/>
          </a:xfrm>
          <a:prstGeom prst="rect">
            <a:avLst/>
          </a:prstGeom>
          <a:solidFill>
            <a:schemeClr val="bg1"/>
          </a:solidFill>
          <a:ln w="38100" cap="flat" cmpd="sng" algn="ctr">
            <a:solidFill>
              <a:srgbClr val="C0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000" b="1" dirty="0">
                <a:solidFill>
                  <a:srgbClr val="1F497D"/>
                </a:solidFill>
                <a:latin typeface="+mj-lt"/>
                <a:cs typeface="Times New Roman" panose="02020603050405020304" pitchFamily="18" charset="0"/>
              </a:rPr>
              <a:t>May 13, 2018, </a:t>
            </a:r>
            <a:r>
              <a:rPr lang="en-US" sz="2000" dirty="0">
                <a:solidFill>
                  <a:srgbClr val="1F497D"/>
                </a:solidFill>
                <a:latin typeface="+mj-lt"/>
                <a:cs typeface="Times New Roman" panose="02020603050405020304" pitchFamily="18" charset="0"/>
              </a:rPr>
              <a:t>Eye Rating Schedule Change </a:t>
            </a:r>
          </a:p>
          <a:p>
            <a:pPr algn="ctr" defTabSz="685800" fontAlgn="base">
              <a:spcBef>
                <a:spcPct val="0"/>
              </a:spcBef>
              <a:spcAft>
                <a:spcPct val="0"/>
              </a:spcAft>
            </a:pPr>
            <a:r>
              <a:rPr lang="en-US" sz="2000" dirty="0">
                <a:solidFill>
                  <a:srgbClr val="1F497D"/>
                </a:solidFill>
                <a:latin typeface="+mj-lt"/>
                <a:cs typeface="Times New Roman" panose="02020603050405020304" pitchFamily="18" charset="0"/>
              </a:rPr>
              <a:t>(</a:t>
            </a:r>
            <a:r>
              <a:rPr lang="en-US" sz="2000" i="1" dirty="0">
                <a:solidFill>
                  <a:srgbClr val="1F497D"/>
                </a:solidFill>
                <a:latin typeface="+mj-lt"/>
                <a:cs typeface="Times New Roman" panose="02020603050405020304" pitchFamily="18" charset="0"/>
              </a:rPr>
              <a:t>Not Liberalizing Legislation</a:t>
            </a:r>
            <a:r>
              <a:rPr lang="en-US" sz="2000" dirty="0">
                <a:solidFill>
                  <a:srgbClr val="1F497D"/>
                </a:solidFill>
                <a:latin typeface="+mj-lt"/>
                <a:cs typeface="Times New Roman" panose="02020603050405020304" pitchFamily="18" charset="0"/>
              </a:rPr>
              <a:t>)</a:t>
            </a:r>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5"/>
            <a:ext cx="9144000" cy="1086867"/>
          </a:xfrm>
        </p:spPr>
        <p:txBody>
          <a:bodyPr>
            <a:normAutofit/>
          </a:bodyPr>
          <a:lstStyle/>
          <a:p>
            <a:r>
              <a:rPr lang="en-US" dirty="0"/>
              <a:t>Eye Conditions Disability Benefits Questionnaire (DBQ)</a:t>
            </a:r>
          </a:p>
        </p:txBody>
      </p:sp>
      <p:sp>
        <p:nvSpPr>
          <p:cNvPr id="4" name="Content Placeholder 3"/>
          <p:cNvSpPr>
            <a:spLocks noGrp="1"/>
          </p:cNvSpPr>
          <p:nvPr>
            <p:ph idx="1"/>
            <p:custDataLst>
              <p:tags r:id="rId3"/>
            </p:custDataLst>
          </p:nvPr>
        </p:nvSpPr>
        <p:spPr>
          <a:xfrm>
            <a:off x="457200" y="2057400"/>
            <a:ext cx="8229600" cy="3916363"/>
          </a:xfrm>
        </p:spPr>
        <p:txBody>
          <a:bodyPr>
            <a:normAutofit/>
          </a:bodyPr>
          <a:lstStyle/>
          <a:p>
            <a:r>
              <a:rPr lang="en-US" dirty="0"/>
              <a:t>Does the DBQ or exam of record give information needed for current criteria?</a:t>
            </a:r>
          </a:p>
          <a:p>
            <a:r>
              <a:rPr lang="en-US" dirty="0"/>
              <a:t>Did you check for issues considered within the scope of the claim or inferred issues that were brought to issue on the DBQ?</a:t>
            </a:r>
          </a:p>
          <a:p>
            <a:r>
              <a:rPr lang="en-US" dirty="0"/>
              <a:t>Was the examination conducted by a licensed ophthalmologist or licensed optometrist?</a:t>
            </a:r>
          </a:p>
          <a:p>
            <a:r>
              <a:rPr lang="en-US" dirty="0"/>
              <a:t>Were all relevant sections pertaining to the condition completed?</a:t>
            </a:r>
          </a:p>
          <a:p>
            <a:pPr>
              <a:buFont typeface="Arial" charset="0"/>
              <a:buChar char="•"/>
            </a:pPr>
            <a:endParaRPr lang="en-US" dirty="0"/>
          </a:p>
          <a:p>
            <a:endParaRPr lang="en-US" dirty="0"/>
          </a:p>
        </p:txBody>
      </p:sp>
      <p:sp>
        <p:nvSpPr>
          <p:cNvPr id="2" name="Slide Number Placeholder 1"/>
          <p:cNvSpPr>
            <a:spLocks noGrp="1"/>
          </p:cNvSpPr>
          <p:nvPr>
            <p:ph type="sldNum" sz="quarter" idx="12"/>
            <p:custDataLst>
              <p:tags r:id="rId4"/>
            </p:custDataLst>
          </p:nvPr>
        </p:nvSpPr>
        <p:spPr>
          <a:xfrm>
            <a:off x="6931152" y="6601982"/>
            <a:ext cx="2133600" cy="365125"/>
          </a:xfrm>
        </p:spPr>
        <p:txBody>
          <a:bodyPr/>
          <a:lstStyle/>
          <a:p>
            <a:fld id="{7C414AED-89CE-4A48-8B2B-1B3A5C68EA2A}" type="slidenum">
              <a:rPr lang="en-US" smtClean="0"/>
              <a:t>25</a:t>
            </a:fld>
            <a:endParaRPr lang="en-US"/>
          </a:p>
        </p:txBody>
      </p:sp>
    </p:spTree>
    <p:custDataLst>
      <p:tags r:id="rId1"/>
    </p:custDataLst>
    <p:extLst>
      <p:ext uri="{BB962C8B-B14F-4D97-AF65-F5344CB8AC3E}">
        <p14:creationId xmlns:p14="http://schemas.microsoft.com/office/powerpoint/2010/main" val="317368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Eye Conditions DBQ Sections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Section I – Diagnosis</a:t>
            </a:r>
          </a:p>
          <a:p>
            <a:r>
              <a:rPr lang="en-US" dirty="0"/>
              <a:t>Section II – Medical History</a:t>
            </a:r>
          </a:p>
          <a:p>
            <a:r>
              <a:rPr lang="en-US" dirty="0"/>
              <a:t>Section III – Physical Examination</a:t>
            </a:r>
          </a:p>
          <a:p>
            <a:r>
              <a:rPr lang="en-US" dirty="0"/>
              <a:t>Section IV – Eye Conditions</a:t>
            </a:r>
          </a:p>
          <a:p>
            <a:r>
              <a:rPr lang="en-US" dirty="0"/>
              <a:t>Section V – Scarring and Disfigurement</a:t>
            </a:r>
          </a:p>
          <a:p>
            <a:r>
              <a:rPr lang="en-US" dirty="0"/>
              <a:t>Section VI – Incapacitating Episodes</a:t>
            </a:r>
          </a:p>
          <a:p>
            <a:r>
              <a:rPr lang="en-US" dirty="0"/>
              <a:t>Section VII – Functional Impact</a:t>
            </a:r>
          </a:p>
          <a:p>
            <a:r>
              <a:rPr lang="en-US" dirty="0"/>
              <a:t>Section VIII – Remarks</a:t>
            </a:r>
          </a:p>
          <a:p>
            <a:r>
              <a:rPr lang="en-US" dirty="0"/>
              <a:t>Section IX – Optometrist/Physician’s Certification and Signature</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26</a:t>
            </a:fld>
            <a:endParaRPr lang="en-US"/>
          </a:p>
        </p:txBody>
      </p:sp>
    </p:spTree>
    <p:extLst>
      <p:ext uri="{BB962C8B-B14F-4D97-AF65-F5344CB8AC3E}">
        <p14:creationId xmlns:p14="http://schemas.microsoft.com/office/powerpoint/2010/main" val="3816841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Closer Look: Eye Conditions DBQ – Section IV </a:t>
            </a:r>
          </a:p>
        </p:txBody>
      </p:sp>
      <p:sp>
        <p:nvSpPr>
          <p:cNvPr id="5" name="Content Placeholder 4"/>
          <p:cNvSpPr>
            <a:spLocks noGrp="1"/>
          </p:cNvSpPr>
          <p:nvPr>
            <p:ph idx="1"/>
            <p:custDataLst>
              <p:tags r:id="rId2"/>
            </p:custDataLst>
          </p:nvPr>
        </p:nvSpPr>
        <p:spPr>
          <a:xfrm>
            <a:off x="457200" y="2057400"/>
            <a:ext cx="4114800" cy="3916363"/>
          </a:xfrm>
        </p:spPr>
        <p:txBody>
          <a:bodyPr>
            <a:normAutofit/>
          </a:bodyPr>
          <a:lstStyle/>
          <a:p>
            <a:pPr marL="385763" indent="-385763">
              <a:buFont typeface="+mj-lt"/>
              <a:buAutoNum type="arabicPeriod"/>
            </a:pPr>
            <a:r>
              <a:rPr lang="en-US" dirty="0"/>
              <a:t>Conditions</a:t>
            </a:r>
          </a:p>
          <a:p>
            <a:pPr marL="385763" indent="-385763">
              <a:buFont typeface="+mj-lt"/>
              <a:buAutoNum type="arabicPeriod"/>
            </a:pPr>
            <a:r>
              <a:rPr lang="en-US" dirty="0"/>
              <a:t>External eye condition, including the eyelash, eyelid, and eyebrow</a:t>
            </a:r>
          </a:p>
          <a:p>
            <a:pPr marL="385763" indent="-385763">
              <a:buFont typeface="+mj-lt"/>
              <a:buAutoNum type="arabicPeriod"/>
            </a:pPr>
            <a:r>
              <a:rPr lang="en-US" dirty="0"/>
              <a:t>Lacrimal System Conditions, Including Dry Eye Syndrome</a:t>
            </a:r>
          </a:p>
          <a:p>
            <a:pPr marL="385763" indent="-385763">
              <a:buFont typeface="+mj-lt"/>
              <a:buAutoNum type="arabicPeriod"/>
            </a:pPr>
            <a:r>
              <a:rPr lang="en-US" dirty="0"/>
              <a:t>Cornea/Conjunctiva Conditions</a:t>
            </a:r>
          </a:p>
          <a:p>
            <a:pPr marL="385763" indent="-385763">
              <a:buFont typeface="+mj-lt"/>
              <a:buAutoNum type="arabicPeriod"/>
            </a:pPr>
            <a:r>
              <a:rPr lang="en-US" dirty="0"/>
              <a:t>Glaucoma</a:t>
            </a:r>
          </a:p>
          <a:p>
            <a:pPr marL="385763" indent="-385763">
              <a:buFont typeface="+mj-lt"/>
              <a:buAutoNum type="arabicPeriod"/>
            </a:pPr>
            <a:r>
              <a:rPr lang="en-US" dirty="0"/>
              <a:t>Uveal Tract Conditions</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27</a:t>
            </a:fld>
            <a:endParaRPr lang="en-US"/>
          </a:p>
        </p:txBody>
      </p:sp>
      <p:sp>
        <p:nvSpPr>
          <p:cNvPr id="6" name="Content Placeholder 5"/>
          <p:cNvSpPr>
            <a:spLocks noGrp="1"/>
          </p:cNvSpPr>
          <p:nvPr>
            <p:ph sz="half" idx="4294967295"/>
            <p:custDataLst>
              <p:tags r:id="rId4"/>
            </p:custDataLst>
          </p:nvPr>
        </p:nvSpPr>
        <p:spPr>
          <a:xfrm>
            <a:off x="4677936" y="2057400"/>
            <a:ext cx="4008863" cy="4262437"/>
          </a:xfrm>
        </p:spPr>
        <p:txBody>
          <a:bodyPr>
            <a:normAutofit/>
          </a:bodyPr>
          <a:lstStyle/>
          <a:p>
            <a:pPr marL="339725" indent="-339725">
              <a:spcBef>
                <a:spcPts val="0"/>
              </a:spcBef>
              <a:spcAft>
                <a:spcPts val="600"/>
              </a:spcAft>
              <a:buClr>
                <a:schemeClr val="tx1"/>
              </a:buClr>
              <a:buFont typeface="+mj-lt"/>
              <a:buAutoNum type="arabicPeriod" startAt="7"/>
            </a:pPr>
            <a:r>
              <a:rPr lang="en-US" sz="2000" dirty="0"/>
              <a:t>Lens Conditions, including Cataracts</a:t>
            </a:r>
          </a:p>
          <a:p>
            <a:pPr marL="339725" indent="-339725">
              <a:spcBef>
                <a:spcPts val="0"/>
              </a:spcBef>
              <a:spcAft>
                <a:spcPts val="600"/>
              </a:spcAft>
              <a:buClr>
                <a:schemeClr val="tx1"/>
              </a:buClr>
              <a:buFont typeface="+mj-lt"/>
              <a:buAutoNum type="arabicPeriod" startAt="7"/>
            </a:pPr>
            <a:r>
              <a:rPr lang="en-US" sz="2000" dirty="0"/>
              <a:t>Retina, Macula, or Vitreous Conditions</a:t>
            </a:r>
          </a:p>
          <a:p>
            <a:pPr marL="385763" indent="-385763">
              <a:spcBef>
                <a:spcPts val="0"/>
              </a:spcBef>
              <a:spcAft>
                <a:spcPts val="600"/>
              </a:spcAft>
              <a:buClr>
                <a:schemeClr val="tx1"/>
              </a:buClr>
              <a:buFont typeface="+mj-lt"/>
              <a:buAutoNum type="arabicPeriod" startAt="7"/>
            </a:pPr>
            <a:r>
              <a:rPr lang="en-US" sz="2000" dirty="0"/>
              <a:t>Neuro-</a:t>
            </a:r>
            <a:r>
              <a:rPr lang="en-US" sz="2000" dirty="0" err="1"/>
              <a:t>opthamalic</a:t>
            </a:r>
            <a:r>
              <a:rPr lang="en-US" sz="2000" dirty="0"/>
              <a:t> Conditions</a:t>
            </a:r>
          </a:p>
          <a:p>
            <a:pPr marL="385763" indent="-385763">
              <a:spcBef>
                <a:spcPts val="0"/>
              </a:spcBef>
              <a:spcAft>
                <a:spcPts val="600"/>
              </a:spcAft>
              <a:buClr>
                <a:schemeClr val="tx1"/>
              </a:buClr>
              <a:buFont typeface="+mj-lt"/>
              <a:buAutoNum type="arabicPeriod" startAt="7"/>
            </a:pPr>
            <a:r>
              <a:rPr lang="en-US" sz="2000" dirty="0"/>
              <a:t>Ocular Neoplasms</a:t>
            </a:r>
          </a:p>
          <a:p>
            <a:pPr marL="385763" indent="-385763">
              <a:spcBef>
                <a:spcPts val="0"/>
              </a:spcBef>
              <a:spcAft>
                <a:spcPts val="600"/>
              </a:spcAft>
              <a:buClr>
                <a:schemeClr val="tx1"/>
              </a:buClr>
              <a:buFont typeface="+mj-lt"/>
              <a:buAutoNum type="arabicPeriod" startAt="7"/>
            </a:pPr>
            <a:r>
              <a:rPr lang="en-US" sz="2000" dirty="0"/>
              <a:t>Trauma/Hemorrhage</a:t>
            </a:r>
          </a:p>
          <a:p>
            <a:pPr marL="385763" indent="-385763">
              <a:spcBef>
                <a:spcPts val="0"/>
              </a:spcBef>
              <a:spcAft>
                <a:spcPts val="600"/>
              </a:spcAft>
              <a:buClr>
                <a:schemeClr val="tx1"/>
              </a:buClr>
              <a:buFont typeface="+mj-lt"/>
              <a:buAutoNum type="arabicPeriod" startAt="7"/>
            </a:pPr>
            <a:r>
              <a:rPr lang="en-US" sz="2000" dirty="0"/>
              <a:t>Other Eye condition(s) not Covered by Items 2-10</a:t>
            </a:r>
          </a:p>
        </p:txBody>
      </p:sp>
    </p:spTree>
    <p:extLst>
      <p:ext uri="{BB962C8B-B14F-4D97-AF65-F5344CB8AC3E}">
        <p14:creationId xmlns:p14="http://schemas.microsoft.com/office/powerpoint/2010/main" val="322498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Eye Conditions Tip Sheet </a:t>
            </a:r>
          </a:p>
        </p:txBody>
      </p:sp>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2412010394"/>
              </p:ext>
            </p:extLst>
          </p:nvPr>
        </p:nvGraphicFramePr>
        <p:xfrm>
          <a:off x="606856" y="3081430"/>
          <a:ext cx="8225562" cy="3048875"/>
        </p:xfrm>
        <a:graphic>
          <a:graphicData uri="http://schemas.openxmlformats.org/drawingml/2006/table">
            <a:tbl>
              <a:tblPr firstRow="1" bandRow="1">
                <a:tableStyleId>{5C22544A-7EE6-4342-B048-85BDC9FD1C3A}</a:tableStyleId>
              </a:tblPr>
              <a:tblGrid>
                <a:gridCol w="4120882">
                  <a:extLst>
                    <a:ext uri="{9D8B030D-6E8A-4147-A177-3AD203B41FA5}">
                      <a16:colId xmlns:a16="http://schemas.microsoft.com/office/drawing/2014/main" val="20000"/>
                    </a:ext>
                  </a:extLst>
                </a:gridCol>
                <a:gridCol w="4104680">
                  <a:extLst>
                    <a:ext uri="{9D8B030D-6E8A-4147-A177-3AD203B41FA5}">
                      <a16:colId xmlns:a16="http://schemas.microsoft.com/office/drawing/2014/main" val="20001"/>
                    </a:ext>
                  </a:extLst>
                </a:gridCol>
              </a:tblGrid>
              <a:tr h="278130">
                <a:tc>
                  <a:txBody>
                    <a:bodyPr/>
                    <a:lstStyle/>
                    <a:p>
                      <a:r>
                        <a:rPr lang="en-US" sz="1400" dirty="0"/>
                        <a:t> Diagnostic</a:t>
                      </a:r>
                      <a:r>
                        <a:rPr lang="en-US" sz="1400" baseline="0" dirty="0"/>
                        <a:t> c</a:t>
                      </a:r>
                      <a:r>
                        <a:rPr lang="en-US" sz="1400" dirty="0"/>
                        <a:t>ategory of the eye disease</a:t>
                      </a:r>
                    </a:p>
                  </a:txBody>
                  <a:tcPr marL="68580" marR="68580" marT="34290" marB="34290">
                    <a:solidFill>
                      <a:schemeClr val="bg1">
                        <a:lumMod val="50000"/>
                      </a:schemeClr>
                    </a:solidFill>
                  </a:tcPr>
                </a:tc>
                <a:tc>
                  <a:txBody>
                    <a:bodyPr/>
                    <a:lstStyle/>
                    <a:p>
                      <a:r>
                        <a:rPr lang="en-US" sz="1400" dirty="0"/>
                        <a:t>Diagnostic Codes</a:t>
                      </a:r>
                    </a:p>
                  </a:txBody>
                  <a:tcPr marL="68580" marR="68580" marT="34290" marB="34290">
                    <a:solidFill>
                      <a:schemeClr val="bg1">
                        <a:lumMod val="50000"/>
                      </a:schemeClr>
                    </a:solidFill>
                  </a:tcPr>
                </a:tc>
                <a:extLst>
                  <a:ext uri="{0D108BD9-81ED-4DB2-BD59-A6C34878D82A}">
                    <a16:rowId xmlns:a16="http://schemas.microsoft.com/office/drawing/2014/main" val="10000"/>
                  </a:ext>
                </a:extLst>
              </a:tr>
              <a:tr h="278130">
                <a:tc>
                  <a:txBody>
                    <a:bodyPr/>
                    <a:lstStyle/>
                    <a:p>
                      <a:r>
                        <a:rPr lang="en-US" sz="1400" dirty="0"/>
                        <a:t>External Eye Diseases,</a:t>
                      </a:r>
                      <a:r>
                        <a:rPr lang="en-US" sz="1400" baseline="0" dirty="0"/>
                        <a:t> including eyelash, eyelid, and eyebrow</a:t>
                      </a:r>
                      <a:endParaRPr lang="en-US" sz="1400" dirty="0"/>
                    </a:p>
                  </a:txBody>
                  <a:tcPr marL="68580" marR="68580" marT="34290" marB="34290">
                    <a:solidFill>
                      <a:schemeClr val="bg1">
                        <a:lumMod val="75000"/>
                      </a:schemeClr>
                    </a:solidFill>
                  </a:tcPr>
                </a:tc>
                <a:tc>
                  <a:txBody>
                    <a:bodyPr/>
                    <a:lstStyle/>
                    <a:p>
                      <a:r>
                        <a:rPr lang="en-US" sz="1400" dirty="0"/>
                        <a:t>6020, 6021, 6022, 6023, 6024, 6032, 6034, 6037, 6091</a:t>
                      </a:r>
                    </a:p>
                  </a:txBody>
                  <a:tcPr marL="68580" marR="68580" marT="34290" marB="34290">
                    <a:solidFill>
                      <a:schemeClr val="bg1">
                        <a:lumMod val="75000"/>
                      </a:schemeClr>
                    </a:solidFill>
                  </a:tcPr>
                </a:tc>
                <a:extLst>
                  <a:ext uri="{0D108BD9-81ED-4DB2-BD59-A6C34878D82A}">
                    <a16:rowId xmlns:a16="http://schemas.microsoft.com/office/drawing/2014/main" val="10001"/>
                  </a:ext>
                </a:extLst>
              </a:tr>
              <a:tr h="298055">
                <a:tc>
                  <a:txBody>
                    <a:bodyPr/>
                    <a:lstStyle/>
                    <a:p>
                      <a:r>
                        <a:rPr lang="en-US" sz="1400" dirty="0"/>
                        <a:t>Lacrimal System Conditions</a:t>
                      </a:r>
                    </a:p>
                  </a:txBody>
                  <a:tcPr marL="68580" marR="68580" marT="34290" marB="34290">
                    <a:solidFill>
                      <a:schemeClr val="bg1">
                        <a:lumMod val="95000"/>
                      </a:schemeClr>
                    </a:solidFill>
                  </a:tcPr>
                </a:tc>
                <a:tc>
                  <a:txBody>
                    <a:bodyPr/>
                    <a:lstStyle/>
                    <a:p>
                      <a:r>
                        <a:rPr lang="en-US" sz="1400" dirty="0"/>
                        <a:t>6025</a:t>
                      </a:r>
                    </a:p>
                  </a:txBody>
                  <a:tcPr marL="68580" marR="68580" marT="34290" marB="34290">
                    <a:solidFill>
                      <a:schemeClr val="bg1">
                        <a:lumMod val="95000"/>
                      </a:schemeClr>
                    </a:solidFill>
                  </a:tcPr>
                </a:tc>
                <a:extLst>
                  <a:ext uri="{0D108BD9-81ED-4DB2-BD59-A6C34878D82A}">
                    <a16:rowId xmlns:a16="http://schemas.microsoft.com/office/drawing/2014/main" val="10002"/>
                  </a:ext>
                </a:extLst>
              </a:tr>
              <a:tr h="278130">
                <a:tc>
                  <a:txBody>
                    <a:bodyPr/>
                    <a:lstStyle/>
                    <a:p>
                      <a:r>
                        <a:rPr lang="en-US" sz="1400" kern="1200" dirty="0">
                          <a:solidFill>
                            <a:schemeClr val="dk1"/>
                          </a:solidFill>
                          <a:latin typeface="+mn-lt"/>
                          <a:ea typeface="+mn-ea"/>
                          <a:cs typeface="+mn-cs"/>
                        </a:rPr>
                        <a:t>Cornea/Conjunctiva Conditions</a:t>
                      </a:r>
                    </a:p>
                  </a:txBody>
                  <a:tcPr marL="68580" marR="68580" marT="34290" marB="34290">
                    <a:solidFill>
                      <a:schemeClr val="bg1">
                        <a:lumMod val="75000"/>
                      </a:schemeClr>
                    </a:solidFill>
                  </a:tcPr>
                </a:tc>
                <a:tc>
                  <a:txBody>
                    <a:bodyPr/>
                    <a:lstStyle/>
                    <a:p>
                      <a:r>
                        <a:rPr lang="en-US" sz="1400" kern="1200" dirty="0">
                          <a:solidFill>
                            <a:schemeClr val="dk1"/>
                          </a:solidFill>
                          <a:latin typeface="+mn-lt"/>
                          <a:ea typeface="+mn-ea"/>
                          <a:cs typeface="+mn-cs"/>
                        </a:rPr>
                        <a:t>6001, 6017, 6018, 6035, 6036</a:t>
                      </a:r>
                    </a:p>
                  </a:txBody>
                  <a:tcPr marL="68580" marR="68580" marT="34290" marB="34290">
                    <a:solidFill>
                      <a:schemeClr val="bg1">
                        <a:lumMod val="75000"/>
                      </a:schemeClr>
                    </a:solidFill>
                  </a:tcPr>
                </a:tc>
                <a:extLst>
                  <a:ext uri="{0D108BD9-81ED-4DB2-BD59-A6C34878D82A}">
                    <a16:rowId xmlns:a16="http://schemas.microsoft.com/office/drawing/2014/main" val="10003"/>
                  </a:ext>
                </a:extLst>
              </a:tr>
              <a:tr h="278130">
                <a:tc>
                  <a:txBody>
                    <a:bodyPr/>
                    <a:lstStyle/>
                    <a:p>
                      <a:r>
                        <a:rPr lang="en-US" sz="1400" dirty="0"/>
                        <a:t>Glaucoma</a:t>
                      </a:r>
                    </a:p>
                  </a:txBody>
                  <a:tcPr marL="68580" marR="68580" marT="34290" marB="34290">
                    <a:solidFill>
                      <a:schemeClr val="bg1">
                        <a:lumMod val="95000"/>
                      </a:schemeClr>
                    </a:solidFill>
                  </a:tcPr>
                </a:tc>
                <a:tc>
                  <a:txBody>
                    <a:bodyPr/>
                    <a:lstStyle/>
                    <a:p>
                      <a:r>
                        <a:rPr lang="en-US" sz="1400" dirty="0"/>
                        <a:t>6012, 6013</a:t>
                      </a:r>
                    </a:p>
                  </a:txBody>
                  <a:tcPr marL="68580" marR="68580" marT="34290" marB="34290">
                    <a:solidFill>
                      <a:schemeClr val="bg1">
                        <a:lumMod val="95000"/>
                      </a:schemeClr>
                    </a:solidFill>
                  </a:tcPr>
                </a:tc>
                <a:extLst>
                  <a:ext uri="{0D108BD9-81ED-4DB2-BD59-A6C34878D82A}">
                    <a16:rowId xmlns:a16="http://schemas.microsoft.com/office/drawing/2014/main" val="10004"/>
                  </a:ext>
                </a:extLst>
              </a:tr>
              <a:tr h="278130">
                <a:tc>
                  <a:txBody>
                    <a:bodyPr/>
                    <a:lstStyle/>
                    <a:p>
                      <a:pPr marL="0" algn="l" defTabSz="122058" rtl="0" eaLnBrk="1" latinLnBrk="0" hangingPunct="1"/>
                      <a:r>
                        <a:rPr lang="en-US" sz="1400" kern="1200" dirty="0">
                          <a:solidFill>
                            <a:schemeClr val="dk1"/>
                          </a:solidFill>
                          <a:latin typeface="+mn-lt"/>
                          <a:ea typeface="+mn-ea"/>
                          <a:cs typeface="+mn-cs"/>
                        </a:rPr>
                        <a:t>Uveal Tract Conditions</a:t>
                      </a:r>
                    </a:p>
                  </a:txBody>
                  <a:tcPr marL="68580" marR="68580" marT="34290" marB="34290">
                    <a:solidFill>
                      <a:schemeClr val="bg1">
                        <a:lumMod val="75000"/>
                      </a:schemeClr>
                    </a:solidFill>
                  </a:tcPr>
                </a:tc>
                <a:tc>
                  <a:txBody>
                    <a:bodyPr/>
                    <a:lstStyle/>
                    <a:p>
                      <a:pPr marL="0" algn="l" defTabSz="122058" rtl="0" eaLnBrk="1" latinLnBrk="0" hangingPunct="1"/>
                      <a:r>
                        <a:rPr lang="en-US" sz="1400" kern="1200" dirty="0">
                          <a:solidFill>
                            <a:schemeClr val="dk1"/>
                          </a:solidFill>
                          <a:latin typeface="+mn-lt"/>
                          <a:ea typeface="+mn-ea"/>
                          <a:cs typeface="+mn-cs"/>
                        </a:rPr>
                        <a:t>6000, 6002, 6010</a:t>
                      </a:r>
                    </a:p>
                  </a:txBody>
                  <a:tcPr marL="68580" marR="68580" marT="34290" marB="34290">
                    <a:solidFill>
                      <a:schemeClr val="bg1">
                        <a:lumMod val="75000"/>
                      </a:schemeClr>
                    </a:solidFill>
                  </a:tcPr>
                </a:tc>
                <a:extLst>
                  <a:ext uri="{0D108BD9-81ED-4DB2-BD59-A6C34878D82A}">
                    <a16:rowId xmlns:a16="http://schemas.microsoft.com/office/drawing/2014/main" val="10005"/>
                  </a:ext>
                </a:extLst>
              </a:tr>
              <a:tr h="278130">
                <a:tc>
                  <a:txBody>
                    <a:bodyPr/>
                    <a:lstStyle/>
                    <a:p>
                      <a:r>
                        <a:rPr lang="en-US" sz="1400" dirty="0"/>
                        <a:t>Lens Conditions, including Cataracts</a:t>
                      </a:r>
                    </a:p>
                  </a:txBody>
                  <a:tcPr marL="68580" marR="68580" marT="34290" marB="34290">
                    <a:solidFill>
                      <a:schemeClr val="bg1">
                        <a:lumMod val="95000"/>
                      </a:schemeClr>
                    </a:solidFill>
                  </a:tcPr>
                </a:tc>
                <a:tc>
                  <a:txBody>
                    <a:bodyPr/>
                    <a:lstStyle/>
                    <a:p>
                      <a:r>
                        <a:rPr lang="en-US" sz="1400" dirty="0"/>
                        <a:t>6027, 6029</a:t>
                      </a:r>
                    </a:p>
                  </a:txBody>
                  <a:tcPr marL="68580" marR="68580" marT="34290" marB="34290">
                    <a:solidFill>
                      <a:schemeClr val="bg1">
                        <a:lumMod val="95000"/>
                      </a:schemeClr>
                    </a:solidFill>
                  </a:tcPr>
                </a:tc>
                <a:extLst>
                  <a:ext uri="{0D108BD9-81ED-4DB2-BD59-A6C34878D82A}">
                    <a16:rowId xmlns:a16="http://schemas.microsoft.com/office/drawing/2014/main" val="10006"/>
                  </a:ext>
                </a:extLst>
              </a:tr>
              <a:tr h="278130">
                <a:tc>
                  <a:txBody>
                    <a:bodyPr/>
                    <a:lstStyle/>
                    <a:p>
                      <a:r>
                        <a:rPr lang="en-US" sz="1400" dirty="0"/>
                        <a:t>Retina, Macula, or Vitreous</a:t>
                      </a:r>
                      <a:r>
                        <a:rPr lang="en-US" sz="1400" baseline="0" dirty="0"/>
                        <a:t> Conditions</a:t>
                      </a:r>
                      <a:endParaRPr lang="en-US" sz="1400" dirty="0"/>
                    </a:p>
                  </a:txBody>
                  <a:tcPr marL="68580" marR="68580" marT="34290" marB="34290">
                    <a:solidFill>
                      <a:schemeClr val="bg1">
                        <a:lumMod val="75000"/>
                      </a:schemeClr>
                    </a:solidFill>
                  </a:tcPr>
                </a:tc>
                <a:tc>
                  <a:txBody>
                    <a:bodyPr/>
                    <a:lstStyle/>
                    <a:p>
                      <a:r>
                        <a:rPr lang="en-US" sz="1400" dirty="0"/>
                        <a:t>6006,</a:t>
                      </a:r>
                      <a:r>
                        <a:rPr lang="en-US" sz="1400" baseline="0" dirty="0"/>
                        <a:t> 6008, 6011, 6040, 6042</a:t>
                      </a:r>
                      <a:endParaRPr lang="en-US" sz="1400" dirty="0"/>
                    </a:p>
                  </a:txBody>
                  <a:tcPr marL="68580" marR="68580" marT="34290" marB="34290">
                    <a:solidFill>
                      <a:schemeClr val="bg1">
                        <a:lumMod val="75000"/>
                      </a:schemeClr>
                    </a:solidFill>
                  </a:tcPr>
                </a:tc>
                <a:extLst>
                  <a:ext uri="{0D108BD9-81ED-4DB2-BD59-A6C34878D82A}">
                    <a16:rowId xmlns:a16="http://schemas.microsoft.com/office/drawing/2014/main" val="10007"/>
                  </a:ext>
                </a:extLst>
              </a:tr>
              <a:tr h="278130">
                <a:tc>
                  <a:txBody>
                    <a:bodyPr/>
                    <a:lstStyle/>
                    <a:p>
                      <a:r>
                        <a:rPr lang="en-US" sz="1400" dirty="0"/>
                        <a:t>Neuro-</a:t>
                      </a:r>
                      <a:r>
                        <a:rPr lang="en-US" sz="1400" dirty="0" err="1"/>
                        <a:t>opthalmic</a:t>
                      </a:r>
                      <a:r>
                        <a:rPr lang="en-US" sz="1400" dirty="0"/>
                        <a:t> Conditions</a:t>
                      </a:r>
                    </a:p>
                  </a:txBody>
                  <a:tcPr marL="68580" marR="68580" marT="34290" marB="34290">
                    <a:solidFill>
                      <a:schemeClr val="bg1">
                        <a:lumMod val="95000"/>
                      </a:schemeClr>
                    </a:solidFill>
                  </a:tcPr>
                </a:tc>
                <a:tc>
                  <a:txBody>
                    <a:bodyPr/>
                    <a:lstStyle/>
                    <a:p>
                      <a:r>
                        <a:rPr lang="en-US" sz="1400" dirty="0"/>
                        <a:t>6016, 6019, 6026, 6030, 6046</a:t>
                      </a:r>
                    </a:p>
                  </a:txBody>
                  <a:tcPr marL="68580" marR="68580" marT="34290" marB="34290">
                    <a:solidFill>
                      <a:schemeClr val="bg1">
                        <a:lumMod val="95000"/>
                      </a:schemeClr>
                    </a:solidFill>
                  </a:tcPr>
                </a:tc>
                <a:extLst>
                  <a:ext uri="{0D108BD9-81ED-4DB2-BD59-A6C34878D82A}">
                    <a16:rowId xmlns:a16="http://schemas.microsoft.com/office/drawing/2014/main" val="10008"/>
                  </a:ext>
                </a:extLst>
              </a:tr>
              <a:tr h="278130">
                <a:tc>
                  <a:txBody>
                    <a:bodyPr/>
                    <a:lstStyle/>
                    <a:p>
                      <a:r>
                        <a:rPr lang="en-US" sz="1400" dirty="0"/>
                        <a:t>Ocular Neoplasms/Trauma</a:t>
                      </a:r>
                    </a:p>
                  </a:txBody>
                  <a:tcPr marL="68580" marR="68580" marT="34290" marB="34290">
                    <a:solidFill>
                      <a:schemeClr val="bg1">
                        <a:lumMod val="75000"/>
                      </a:schemeClr>
                    </a:solidFill>
                  </a:tcPr>
                </a:tc>
                <a:tc>
                  <a:txBody>
                    <a:bodyPr/>
                    <a:lstStyle/>
                    <a:p>
                      <a:r>
                        <a:rPr lang="en-US" sz="1400" dirty="0"/>
                        <a:t>6007, 6009, 6014, 6015</a:t>
                      </a:r>
                    </a:p>
                  </a:txBody>
                  <a:tcPr marL="68580" marR="68580" marT="34290" marB="34290">
                    <a:solidFill>
                      <a:schemeClr val="bg1">
                        <a:lumMod val="75000"/>
                      </a:schemeClr>
                    </a:solidFill>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28</a:t>
            </a:fld>
            <a:endParaRPr lang="en-US"/>
          </a:p>
        </p:txBody>
      </p:sp>
      <p:sp>
        <p:nvSpPr>
          <p:cNvPr id="6" name="TextBox 5"/>
          <p:cNvSpPr txBox="1"/>
          <p:nvPr>
            <p:custDataLst>
              <p:tags r:id="rId4"/>
            </p:custDataLst>
          </p:nvPr>
        </p:nvSpPr>
        <p:spPr>
          <a:xfrm>
            <a:off x="606856" y="2005588"/>
            <a:ext cx="8150645" cy="1015663"/>
          </a:xfrm>
          <a:prstGeom prst="rect">
            <a:avLst/>
          </a:prstGeom>
          <a:noFill/>
        </p:spPr>
        <p:txBody>
          <a:bodyPr wrap="square" rtlCol="0">
            <a:spAutoFit/>
          </a:bodyPr>
          <a:lstStyle/>
          <a:p>
            <a:r>
              <a:rPr lang="en-US" sz="2000" dirty="0">
                <a:latin typeface="+mj-lt"/>
                <a:cs typeface="Times New Roman" panose="02020603050405020304" pitchFamily="18" charset="0"/>
              </a:rPr>
              <a:t>This is not an all inclusive list of the eye conditions and diagnostic codes, but rather a snapshot of the diagnostic codes associated with certain diseases of the eye.  </a:t>
            </a:r>
          </a:p>
        </p:txBody>
      </p:sp>
    </p:spTree>
    <p:extLst>
      <p:ext uri="{BB962C8B-B14F-4D97-AF65-F5344CB8AC3E}">
        <p14:creationId xmlns:p14="http://schemas.microsoft.com/office/powerpoint/2010/main" val="3741665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5"/>
            <a:ext cx="9144000" cy="1086867"/>
          </a:xfrm>
        </p:spPr>
        <p:txBody>
          <a:bodyPr>
            <a:normAutofit/>
          </a:bodyPr>
          <a:lstStyle/>
          <a:p>
            <a:r>
              <a:rPr lang="en-US" dirty="0"/>
              <a:t>Resources Available: VBMS</a:t>
            </a:r>
          </a:p>
        </p:txBody>
      </p:sp>
      <p:sp>
        <p:nvSpPr>
          <p:cNvPr id="4" name="Content Placeholder 3"/>
          <p:cNvSpPr>
            <a:spLocks noGrp="1"/>
          </p:cNvSpPr>
          <p:nvPr>
            <p:ph idx="1"/>
            <p:custDataLst>
              <p:tags r:id="rId3"/>
            </p:custDataLst>
          </p:nvPr>
        </p:nvSpPr>
        <p:spPr>
          <a:xfrm>
            <a:off x="457200" y="2057400"/>
            <a:ext cx="8229600" cy="3916363"/>
          </a:xfrm>
        </p:spPr>
        <p:txBody>
          <a:bodyPr>
            <a:normAutofit/>
          </a:bodyPr>
          <a:lstStyle/>
          <a:p>
            <a:pPr marL="0" lvl="1" indent="0">
              <a:buNone/>
            </a:pPr>
            <a:r>
              <a:rPr lang="en-US" sz="2000" dirty="0">
                <a:latin typeface="+mj-lt"/>
                <a:cs typeface="Times New Roman" panose="02020603050405020304" pitchFamily="18" charset="0"/>
              </a:rPr>
              <a:t>VBMS updates – watch the </a:t>
            </a:r>
            <a:r>
              <a:rPr lang="en-US" sz="2000" dirty="0">
                <a:latin typeface="+mj-lt"/>
                <a:cs typeface="Times New Roman" panose="02020603050405020304" pitchFamily="18" charset="0"/>
                <a:hlinkClick r:id="rId6"/>
              </a:rPr>
              <a:t>VBMS Release Information and User Guides</a:t>
            </a:r>
            <a:r>
              <a:rPr lang="en-US" sz="2000" dirty="0">
                <a:latin typeface="+mj-lt"/>
                <a:cs typeface="Times New Roman" panose="02020603050405020304" pitchFamily="18" charset="0"/>
              </a:rPr>
              <a:t> page for updates to support Rating Schedule Revisions</a:t>
            </a:r>
          </a:p>
          <a:p>
            <a:pPr marL="342900" lvl="1" indent="0">
              <a:buNone/>
            </a:pPr>
            <a:endParaRPr lang="en-US" sz="2000" dirty="0">
              <a:latin typeface="+mj-lt"/>
              <a:cs typeface="Times New Roman" panose="02020603050405020304" pitchFamily="18" charset="0"/>
            </a:endParaRPr>
          </a:p>
          <a:p>
            <a:pPr marL="342900" lvl="1" indent="0">
              <a:buNone/>
            </a:pPr>
            <a:endParaRPr lang="en-US" sz="2000" dirty="0">
              <a:latin typeface="+mj-lt"/>
              <a:cs typeface="Times New Roman" panose="02020603050405020304" pitchFamily="18" charset="0"/>
            </a:endParaRPr>
          </a:p>
        </p:txBody>
      </p:sp>
      <p:sp>
        <p:nvSpPr>
          <p:cNvPr id="2" name="Slide Number Placeholder 1"/>
          <p:cNvSpPr>
            <a:spLocks noGrp="1"/>
          </p:cNvSpPr>
          <p:nvPr>
            <p:ph type="sldNum" sz="quarter" idx="12"/>
            <p:custDataLst>
              <p:tags r:id="rId4"/>
            </p:custDataLst>
          </p:nvPr>
        </p:nvSpPr>
        <p:spPr>
          <a:xfrm>
            <a:off x="6931152" y="6601982"/>
            <a:ext cx="2133600" cy="365125"/>
          </a:xfrm>
        </p:spPr>
        <p:txBody>
          <a:bodyPr/>
          <a:lstStyle/>
          <a:p>
            <a:fld id="{7C414AED-89CE-4A48-8B2B-1B3A5C68EA2A}" type="slidenum">
              <a:rPr lang="en-US" smtClean="0"/>
              <a:t>29</a:t>
            </a:fld>
            <a:endParaRPr lang="en-US"/>
          </a:p>
        </p:txBody>
      </p:sp>
    </p:spTree>
    <p:custDataLst>
      <p:tags r:id="rId1"/>
    </p:custDataLst>
    <p:extLst>
      <p:ext uri="{BB962C8B-B14F-4D97-AF65-F5344CB8AC3E}">
        <p14:creationId xmlns:p14="http://schemas.microsoft.com/office/powerpoint/2010/main" val="4204169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sz="3000" dirty="0"/>
              <a:t>References</a:t>
            </a:r>
            <a:endParaRPr lang="en-US" sz="15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a:buFont typeface="Arial" panose="020B0604020202020204" pitchFamily="34" charset="0"/>
              <a:buChar char="•"/>
            </a:pPr>
            <a:r>
              <a:rPr lang="en-US" dirty="0"/>
              <a:t>38 CFR 3.400 Effective Dates, General</a:t>
            </a:r>
          </a:p>
          <a:p>
            <a:pPr lvl="0">
              <a:buFont typeface="Arial" panose="020B0604020202020204" pitchFamily="34" charset="0"/>
              <a:buChar char="•"/>
            </a:pPr>
            <a:r>
              <a:rPr lang="en-US" dirty="0"/>
              <a:t>38 CFR 4.77 Visual fields</a:t>
            </a:r>
          </a:p>
          <a:p>
            <a:pPr lvl="0">
              <a:buFont typeface="Arial" panose="020B0604020202020204" pitchFamily="34" charset="0"/>
              <a:buChar char="•"/>
            </a:pPr>
            <a:r>
              <a:rPr lang="en-US" dirty="0"/>
              <a:t>38 CFR 4.78 Muscle function</a:t>
            </a:r>
          </a:p>
          <a:p>
            <a:pPr lvl="0">
              <a:buFont typeface="Arial" panose="020B0604020202020204" pitchFamily="34" charset="0"/>
              <a:buChar char="•"/>
            </a:pPr>
            <a:r>
              <a:rPr lang="en-US" dirty="0"/>
              <a:t>38 CFR 4.79 Schedule of ratings – eye</a:t>
            </a:r>
          </a:p>
          <a:p>
            <a:pPr lvl="0">
              <a:buFont typeface="Arial" panose="020B0604020202020204" pitchFamily="34" charset="0"/>
              <a:buChar char="•"/>
            </a:pPr>
            <a:r>
              <a:rPr lang="en-US" dirty="0"/>
              <a:t>38 CFR 3.951(a) Preservation of disability ratings</a:t>
            </a:r>
          </a:p>
          <a:p>
            <a:pPr lvl="0">
              <a:buFont typeface="Arial" panose="020B0604020202020204" pitchFamily="34" charset="0"/>
              <a:buChar char="•"/>
            </a:pPr>
            <a:r>
              <a:rPr lang="en-US" dirty="0"/>
              <a:t>M21-1 Part III, Subpart iv, 4.C – Conditions of Eyes</a:t>
            </a:r>
          </a:p>
          <a:p>
            <a:pPr marL="342900" indent="-342900"/>
            <a:endParaRPr lang="en-US" sz="1800"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a:t>
            </a:fld>
            <a:endParaRPr lang="en-US"/>
          </a:p>
        </p:txBody>
      </p:sp>
      <p:sp>
        <p:nvSpPr>
          <p:cNvPr id="5" name="Rectangle 4"/>
          <p:cNvSpPr/>
          <p:nvPr>
            <p:custDataLst>
              <p:tags r:id="rId4"/>
            </p:custDataLst>
          </p:nvPr>
        </p:nvSpPr>
        <p:spPr bwMode="auto">
          <a:xfrm>
            <a:off x="770558" y="4943925"/>
            <a:ext cx="7602884" cy="731011"/>
          </a:xfrm>
          <a:prstGeom prst="rect">
            <a:avLst/>
          </a:prstGeom>
          <a:solidFill>
            <a:schemeClr val="bg1"/>
          </a:solidFill>
          <a:ln w="38100" cap="flat" cmpd="sng" algn="ctr">
            <a:solidFill>
              <a:srgbClr val="C0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000" b="1" dirty="0">
                <a:solidFill>
                  <a:srgbClr val="1F497D"/>
                </a:solidFill>
                <a:latin typeface="+mj-lt"/>
              </a:rPr>
              <a:t>May 13, 2018, </a:t>
            </a:r>
            <a:r>
              <a:rPr lang="en-US" sz="2000" dirty="0">
                <a:solidFill>
                  <a:srgbClr val="1F497D"/>
                </a:solidFill>
                <a:latin typeface="+mj-lt"/>
              </a:rPr>
              <a:t>is the effective date of the law change for the Eye Rating Schedule section.</a:t>
            </a:r>
          </a:p>
        </p:txBody>
      </p:sp>
    </p:spTree>
    <p:extLst>
      <p:ext uri="{BB962C8B-B14F-4D97-AF65-F5344CB8AC3E}">
        <p14:creationId xmlns:p14="http://schemas.microsoft.com/office/powerpoint/2010/main" val="86282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Historical Rating Schedules</a:t>
            </a:r>
            <a:br>
              <a:rPr lang="en-US" dirty="0"/>
            </a:br>
            <a:r>
              <a:rPr lang="en-US" dirty="0"/>
              <a:t>Available in the Knowledge Management Portal</a:t>
            </a:r>
          </a:p>
        </p:txBody>
      </p:sp>
      <p:pic>
        <p:nvPicPr>
          <p:cNvPr id="1028" name="Picture 4"/>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5368575" y="3848100"/>
            <a:ext cx="35242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30</a:t>
            </a:fld>
            <a:endParaRPr lang="en-US"/>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70324" y="2095500"/>
            <a:ext cx="4523846" cy="354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custDataLst>
              <p:tags r:id="rId3"/>
            </p:custDataLst>
          </p:nvPr>
        </p:nvSpPr>
        <p:spPr bwMode="auto">
          <a:xfrm>
            <a:off x="3686175" y="3848100"/>
            <a:ext cx="838200" cy="40005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a:latin typeface="Tahoma" pitchFamily="34" charset="0"/>
            </a:endParaRPr>
          </a:p>
        </p:txBody>
      </p:sp>
      <p:sp>
        <p:nvSpPr>
          <p:cNvPr id="7" name="Down Arrow 6"/>
          <p:cNvSpPr/>
          <p:nvPr>
            <p:custDataLst>
              <p:tags r:id="rId4"/>
            </p:custDataLst>
          </p:nvPr>
        </p:nvSpPr>
        <p:spPr bwMode="auto">
          <a:xfrm>
            <a:off x="5772150" y="2095500"/>
            <a:ext cx="2514600" cy="1628775"/>
          </a:xfrm>
          <a:prstGeom prst="downArrow">
            <a:avLst/>
          </a:prstGeom>
          <a:solidFill>
            <a:srgbClr val="1F497D"/>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mj-lt"/>
            </a:endParaRPr>
          </a:p>
        </p:txBody>
      </p:sp>
      <p:sp>
        <p:nvSpPr>
          <p:cNvPr id="8" name="TextBox 7"/>
          <p:cNvSpPr txBox="1"/>
          <p:nvPr>
            <p:custDataLst>
              <p:tags r:id="rId5"/>
            </p:custDataLst>
          </p:nvPr>
        </p:nvSpPr>
        <p:spPr>
          <a:xfrm>
            <a:off x="6517481" y="2095500"/>
            <a:ext cx="1023938" cy="1323439"/>
          </a:xfrm>
          <a:prstGeom prst="rect">
            <a:avLst/>
          </a:prstGeom>
          <a:noFill/>
        </p:spPr>
        <p:txBody>
          <a:bodyPr wrap="square" rtlCol="0">
            <a:spAutoFit/>
          </a:bodyPr>
          <a:lstStyle/>
          <a:p>
            <a:endParaRPr lang="en-US" sz="2000" dirty="0">
              <a:latin typeface="+mj-lt"/>
            </a:endParaRPr>
          </a:p>
          <a:p>
            <a:pPr algn="ctr"/>
            <a:r>
              <a:rPr lang="en-US" sz="2000" dirty="0">
                <a:solidFill>
                  <a:schemeClr val="bg1"/>
                </a:solidFill>
                <a:latin typeface="+mj-lt"/>
                <a:cs typeface="Times New Roman" panose="02020603050405020304" pitchFamily="18" charset="0"/>
              </a:rPr>
              <a:t>Scroll Down To</a:t>
            </a:r>
          </a:p>
        </p:txBody>
      </p:sp>
    </p:spTree>
    <p:extLst>
      <p:ext uri="{BB962C8B-B14F-4D97-AF65-F5344CB8AC3E}">
        <p14:creationId xmlns:p14="http://schemas.microsoft.com/office/powerpoint/2010/main" val="1857426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457200" y="4114800"/>
            <a:ext cx="9144000" cy="1086867"/>
          </a:xfrm>
        </p:spPr>
        <p:txBody>
          <a:bodyPr/>
          <a:lstStyle/>
          <a:p>
            <a:pPr algn="l"/>
            <a:r>
              <a:rPr lang="en-US" cap="none" dirty="0"/>
              <a:t>Practice &amp; Evaluate</a:t>
            </a:r>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31</a:t>
            </a:fld>
            <a:endParaRPr lang="en-US"/>
          </a:p>
        </p:txBody>
      </p:sp>
    </p:spTree>
    <p:extLst>
      <p:ext uri="{BB962C8B-B14F-4D97-AF65-F5344CB8AC3E}">
        <p14:creationId xmlns:p14="http://schemas.microsoft.com/office/powerpoint/2010/main" val="2733763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AECD-C15C-4B53-8080-5ACA91934541}"/>
              </a:ext>
            </a:extLst>
          </p:cNvPr>
          <p:cNvSpPr>
            <a:spLocks noGrp="1"/>
          </p:cNvSpPr>
          <p:nvPr>
            <p:ph type="title"/>
            <p:custDataLst>
              <p:tags r:id="rId1"/>
            </p:custDataLst>
          </p:nvPr>
        </p:nvSpPr>
        <p:spPr>
          <a:xfrm>
            <a:off x="0" y="793635"/>
            <a:ext cx="9144000" cy="1086867"/>
          </a:xfrm>
        </p:spPr>
        <p:txBody>
          <a:bodyPr/>
          <a:lstStyle/>
          <a:p>
            <a:r>
              <a:rPr lang="en-US" dirty="0"/>
              <a:t>Eye Law Change Effective Date</a:t>
            </a:r>
          </a:p>
        </p:txBody>
      </p:sp>
      <p:sp>
        <p:nvSpPr>
          <p:cNvPr id="3" name="Content Placeholder 2"/>
          <p:cNvSpPr>
            <a:spLocks noGrp="1"/>
          </p:cNvSpPr>
          <p:nvPr>
            <p:ph idx="1"/>
            <p:custDataLst>
              <p:tags r:id="rId2"/>
            </p:custDataLst>
          </p:nvPr>
        </p:nvSpPr>
        <p:spPr>
          <a:ln>
            <a:solidFill>
              <a:schemeClr val="bg1"/>
            </a:solidFill>
          </a:ln>
        </p:spPr>
        <p:txBody>
          <a:bodyPr>
            <a:normAutofit/>
          </a:bodyPr>
          <a:lstStyle/>
          <a:p>
            <a:pPr algn="ctr"/>
            <a:r>
              <a:rPr lang="en-US" b="1" dirty="0"/>
              <a:t>Remember the eye law change, effective</a:t>
            </a:r>
            <a:br>
              <a:rPr lang="en-US" b="1" dirty="0"/>
            </a:br>
            <a:r>
              <a:rPr lang="en-US" b="1" dirty="0">
                <a:ln>
                  <a:solidFill>
                    <a:srgbClr val="C00000"/>
                  </a:solidFill>
                </a:ln>
                <a:solidFill>
                  <a:srgbClr val="C00000"/>
                </a:solidFill>
              </a:rPr>
              <a:t>May 13, 2018</a:t>
            </a:r>
            <a:endParaRPr lang="en-US" b="1" dirty="0">
              <a:solidFill>
                <a:srgbClr val="C00000"/>
              </a:solidFill>
            </a:endParaRPr>
          </a:p>
          <a:p>
            <a:pPr algn="ctr"/>
            <a:endParaRPr lang="en-US" sz="1600" b="1"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32</a:t>
            </a:fld>
            <a:endParaRPr lang="en-US"/>
          </a:p>
        </p:txBody>
      </p:sp>
    </p:spTree>
    <p:extLst>
      <p:ext uri="{BB962C8B-B14F-4D97-AF65-F5344CB8AC3E}">
        <p14:creationId xmlns:p14="http://schemas.microsoft.com/office/powerpoint/2010/main" val="1044972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1</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b="1" dirty="0"/>
              <a:t>Veteran was service connected for retinopathy (prior to law change) at 10 percent based on visual impairment of 20/50 &amp; 20/40. Veteran submitted a claim after the law change. DBQ shows and medical evidence shows the Veteran has visual acuity of 20/50 &amp; 20/50, and she has had four documented visits to her ophthalmologist specifically for treatment of her retinopathy in the past twelve months. </a:t>
            </a:r>
          </a:p>
          <a:p>
            <a:endParaRPr lang="en-US" dirty="0"/>
          </a:p>
          <a:p>
            <a:pPr marL="342900" indent="-342900">
              <a:buAutoNum type="arabicPeriod"/>
            </a:pPr>
            <a:r>
              <a:rPr lang="en-US" i="1" dirty="0"/>
              <a:t>Would you rate the Veteran under the new criteria or the historical criteria?  </a:t>
            </a:r>
            <a:r>
              <a:rPr lang="en-US" b="1" i="1" u="sng" dirty="0"/>
              <a:t>New</a:t>
            </a:r>
            <a:endParaRPr lang="en-US" i="1" dirty="0"/>
          </a:p>
          <a:p>
            <a:pPr marL="342900" indent="-342900">
              <a:buAutoNum type="arabicPeriod"/>
            </a:pPr>
            <a:r>
              <a:rPr lang="en-US" i="1" dirty="0"/>
              <a:t>What evaluation would you assign?  </a:t>
            </a:r>
            <a:r>
              <a:rPr lang="en-US" b="1" i="1" u="sng" dirty="0"/>
              <a:t>20 percent</a:t>
            </a:r>
            <a:endParaRPr lang="en-US" b="1" u="sng" dirty="0"/>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33</a:t>
            </a:fld>
            <a:endParaRPr lang="en-US"/>
          </a:p>
        </p:txBody>
      </p:sp>
    </p:spTree>
    <p:extLst>
      <p:ext uri="{BB962C8B-B14F-4D97-AF65-F5344CB8AC3E}">
        <p14:creationId xmlns:p14="http://schemas.microsoft.com/office/powerpoint/2010/main" val="2714828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2</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b="1" dirty="0"/>
              <a:t>Veteran submits a claim for increase April 27, 2018. Medical evidence dated December 22, 2017, was submitted with the claim and shows that criteria for increased evaluation under the new criteria were met. The evidence does not support an increased evaluation under historical criteria.</a:t>
            </a:r>
          </a:p>
          <a:p>
            <a:pPr>
              <a:buFontTx/>
              <a:buChar char="-"/>
            </a:pPr>
            <a:endParaRPr lang="en-US" b="1" dirty="0"/>
          </a:p>
          <a:p>
            <a:r>
              <a:rPr lang="en-US" i="1" dirty="0"/>
              <a:t>What is the correct effective date for the </a:t>
            </a:r>
            <a:r>
              <a:rPr lang="en-US" i="1"/>
              <a:t>increased evaluation?  </a:t>
            </a:r>
          </a:p>
          <a:p>
            <a:r>
              <a:rPr lang="en-US" b="1" u="sng"/>
              <a:t>May </a:t>
            </a:r>
            <a:r>
              <a:rPr lang="en-US" b="1" u="sng" dirty="0"/>
              <a:t>13, 2018</a:t>
            </a:r>
            <a:endParaRPr lang="en-US" i="1"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34</a:t>
            </a:fld>
            <a:endParaRPr lang="en-US"/>
          </a:p>
        </p:txBody>
      </p:sp>
    </p:spTree>
    <p:extLst>
      <p:ext uri="{BB962C8B-B14F-4D97-AF65-F5344CB8AC3E}">
        <p14:creationId xmlns:p14="http://schemas.microsoft.com/office/powerpoint/2010/main" val="3715501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3</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b="1" dirty="0"/>
              <a:t>Service connection for </a:t>
            </a:r>
            <a:r>
              <a:rPr lang="en-US" b="1" dirty="0" err="1"/>
              <a:t>choroidopathy</a:t>
            </a:r>
            <a:r>
              <a:rPr lang="en-US" b="1" dirty="0"/>
              <a:t> was established at 10 percent on December 16, 2016, based on incapacitating episodes under the historical criteria. The Veteran submits a claim for increase on May 20, 2018. Review of the DBQ shows no evidence of documented treatment visits for this condition and visual acuity is 20/40 bilaterally. </a:t>
            </a:r>
          </a:p>
          <a:p>
            <a:endParaRPr lang="en-US" dirty="0"/>
          </a:p>
          <a:p>
            <a:r>
              <a:rPr lang="en-US" i="1" dirty="0"/>
              <a:t>Should the evaluation for </a:t>
            </a:r>
            <a:r>
              <a:rPr lang="en-US" i="1" dirty="0" err="1"/>
              <a:t>choroidopathy</a:t>
            </a:r>
            <a:r>
              <a:rPr lang="en-US" i="1" dirty="0"/>
              <a:t> be reduced on May 13, 2018?</a:t>
            </a:r>
          </a:p>
          <a:p>
            <a:r>
              <a:rPr lang="en-US" b="1" u="sng" dirty="0"/>
              <a:t>No, the 10 percent evaluation under the historical criteria would be continued. (38 CFR 3.951(a))  </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35</a:t>
            </a:fld>
            <a:endParaRPr lang="en-US"/>
          </a:p>
        </p:txBody>
      </p:sp>
    </p:spTree>
    <p:extLst>
      <p:ext uri="{BB962C8B-B14F-4D97-AF65-F5344CB8AC3E}">
        <p14:creationId xmlns:p14="http://schemas.microsoft.com/office/powerpoint/2010/main" val="1991537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4</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b="1" dirty="0"/>
              <a:t>Veteran submits a new claim for macular degeneration on March 5, 2019, for which direct service connection can be granted. Evidence shows that he met the criteria for incapacitating episodes, for a 10 percent evaluation, under the new law from June 23, 2018. </a:t>
            </a:r>
          </a:p>
          <a:p>
            <a:endParaRPr lang="en-US" dirty="0"/>
          </a:p>
          <a:p>
            <a:r>
              <a:rPr lang="en-US" i="1" dirty="0"/>
              <a:t>What is the correct effective date? </a:t>
            </a:r>
            <a:r>
              <a:rPr lang="en-US" b="1" u="sng" dirty="0"/>
              <a:t>March 5, 2019, the date of claim</a:t>
            </a:r>
            <a:endParaRPr lang="en-US" i="1" dirty="0"/>
          </a:p>
          <a:p>
            <a:endParaRPr lang="en-US" i="1" dirty="0"/>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36</a:t>
            </a:fld>
            <a:endParaRPr lang="en-US"/>
          </a:p>
        </p:txBody>
      </p:sp>
    </p:spTree>
    <p:extLst>
      <p:ext uri="{BB962C8B-B14F-4D97-AF65-F5344CB8AC3E}">
        <p14:creationId xmlns:p14="http://schemas.microsoft.com/office/powerpoint/2010/main" val="2404663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5</a:t>
            </a: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r>
              <a:rPr lang="en-US" b="1" dirty="0"/>
              <a:t>Veteran is currently evaluated at 10 percent for open angle glaucoma based on requirement of continuous medication, effective July 6, 2010. A claim for increase is received April 8, 2018. The DBQ and medical evidence shows the Veteran still requires continuous medication, has visual acuity of 20/50 bilaterally, and he had three treatment visits for his glaucoma in the past year. </a:t>
            </a:r>
          </a:p>
          <a:p>
            <a:endParaRPr lang="en-US" dirty="0"/>
          </a:p>
          <a:p>
            <a:pPr marL="385763" indent="-385763">
              <a:buAutoNum type="arabicPeriod"/>
            </a:pPr>
            <a:r>
              <a:rPr lang="en-US" i="1" dirty="0"/>
              <a:t>What evaluation would be appropriate from April 8, 2018?  </a:t>
            </a:r>
          </a:p>
          <a:p>
            <a:pPr marL="971550" indent="-971550"/>
            <a:r>
              <a:rPr lang="en-US" i="1" dirty="0"/>
              <a:t>	</a:t>
            </a:r>
            <a:r>
              <a:rPr lang="en-US" b="1" u="sng" dirty="0"/>
              <a:t>Continue 10 percent under the historical schedule</a:t>
            </a:r>
            <a:endParaRPr lang="en-US" i="1" dirty="0"/>
          </a:p>
          <a:p>
            <a:r>
              <a:rPr lang="en-US" i="1" dirty="0"/>
              <a:t>2.   What evaluation would be appropriate from May 13, 2018? </a:t>
            </a:r>
          </a:p>
          <a:p>
            <a:pPr marL="971550" indent="-971550"/>
            <a:r>
              <a:rPr lang="en-US" b="1" dirty="0"/>
              <a:t>	</a:t>
            </a:r>
            <a:r>
              <a:rPr lang="en-US" b="1" u="sng" dirty="0"/>
              <a:t>Increase to 20 percent under the new schedule</a:t>
            </a:r>
            <a:endParaRPr lang="en-US" u="sng" dirty="0"/>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37</a:t>
            </a:fld>
            <a:endParaRPr lang="en-US"/>
          </a:p>
        </p:txBody>
      </p:sp>
    </p:spTree>
    <p:extLst>
      <p:ext uri="{BB962C8B-B14F-4D97-AF65-F5344CB8AC3E}">
        <p14:creationId xmlns:p14="http://schemas.microsoft.com/office/powerpoint/2010/main" val="1912640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6</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r>
              <a:rPr lang="en-US" sz="1600" dirty="0">
                <a:latin typeface="+mj-lt"/>
              </a:rPr>
              <a:t>A Veteran submits a claim for glaucoma on April 10, 2018. The evidence warrants a grant of direct service connection. An examination is completed on May 4, 2018, which indicates a diagnosis open-angle glaucoma. He is prescribed eye drops and has visual acuity of OU 20/50. There is no visual field defect. Treatment records document clinical visits to his ophthalmologist for laser therapy of open-angle glaucoma four times within the last year. The claim status is changed to ready for decision on May 17, 2018. </a:t>
            </a:r>
          </a:p>
          <a:p>
            <a:r>
              <a:rPr lang="en-US" sz="1600" dirty="0">
                <a:latin typeface="+mj-lt"/>
              </a:rPr>
              <a:t> </a:t>
            </a:r>
          </a:p>
          <a:p>
            <a:pPr marL="339725" indent="-339725">
              <a:buFont typeface="+mj-lt"/>
              <a:buAutoNum type="arabicPeriod"/>
            </a:pPr>
            <a:r>
              <a:rPr lang="en-US" sz="1600" dirty="0">
                <a:latin typeface="+mj-lt"/>
              </a:rPr>
              <a:t>Is the evidence sufficient for rating purposes? </a:t>
            </a:r>
          </a:p>
          <a:p>
            <a:pPr marL="574675" lvl="3" indent="-234950"/>
            <a:r>
              <a:rPr lang="en-US" sz="1400" b="1" dirty="0">
                <a:latin typeface="+mj-lt"/>
                <a:cs typeface="Times New Roman" panose="02020603050405020304" pitchFamily="18" charset="0"/>
              </a:rPr>
              <a:t>Yes, though the exam was completed before the law change, it is sufficient for rating purposes.  Also, evaluations are based on all evidence of record, not only the DBQ.</a:t>
            </a:r>
            <a:endParaRPr lang="en-US" sz="1400" dirty="0">
              <a:latin typeface="+mj-lt"/>
              <a:cs typeface="Times New Roman" panose="02020603050405020304" pitchFamily="18" charset="0"/>
            </a:endParaRPr>
          </a:p>
          <a:p>
            <a:pPr marL="339725" indent="-339725">
              <a:buFont typeface="+mj-lt"/>
              <a:buAutoNum type="arabicPeriod"/>
            </a:pPr>
            <a:r>
              <a:rPr lang="en-US" sz="1600" dirty="0">
                <a:latin typeface="+mj-lt"/>
              </a:rPr>
              <a:t>What evaluation(s) are appropriate?</a:t>
            </a:r>
          </a:p>
          <a:p>
            <a:pPr marL="574675" lvl="3" indent="-234950"/>
            <a:r>
              <a:rPr lang="en-US" sz="1400" b="1" dirty="0">
                <a:latin typeface="+mj-lt"/>
                <a:cs typeface="Times New Roman" panose="02020603050405020304" pitchFamily="18" charset="0"/>
              </a:rPr>
              <a:t>10 percent, 20 percent</a:t>
            </a:r>
          </a:p>
          <a:p>
            <a:pPr marL="339725" indent="-339725">
              <a:buFont typeface="+mj-lt"/>
              <a:buAutoNum type="arabicPeriod"/>
            </a:pPr>
            <a:r>
              <a:rPr lang="en-US" sz="1600" dirty="0">
                <a:latin typeface="+mj-lt"/>
              </a:rPr>
              <a:t>What effective date(s) is/are appropriate for the evaluation(s) assigned?</a:t>
            </a:r>
            <a:endParaRPr lang="en-US" sz="1800" dirty="0">
              <a:latin typeface="+mj-lt"/>
            </a:endParaRPr>
          </a:p>
          <a:p>
            <a:pPr marL="574675" lvl="1" indent="-234950"/>
            <a:r>
              <a:rPr lang="en-US" sz="1400" b="1" dirty="0">
                <a:latin typeface="+mj-lt"/>
                <a:cs typeface="Times New Roman" panose="02020603050405020304" pitchFamily="18" charset="0"/>
              </a:rPr>
              <a:t>April 10, 2018 for 10 percent; May 13, 2018 for 20 percent</a:t>
            </a:r>
            <a:endParaRPr lang="en-US" sz="1400" dirty="0">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38</a:t>
            </a:fld>
            <a:endParaRPr lang="en-US"/>
          </a:p>
        </p:txBody>
      </p:sp>
    </p:spTree>
    <p:extLst>
      <p:ext uri="{BB962C8B-B14F-4D97-AF65-F5344CB8AC3E}">
        <p14:creationId xmlns:p14="http://schemas.microsoft.com/office/powerpoint/2010/main" val="547591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5"/>
            <a:ext cx="9144000" cy="1086867"/>
          </a:xfrm>
        </p:spPr>
        <p:txBody>
          <a:bodyPr>
            <a:normAutofit/>
          </a:bodyPr>
          <a:lstStyle/>
          <a:p>
            <a:pPr algn="ctr"/>
            <a:r>
              <a:rPr lang="en-US" dirty="0"/>
              <a:t>Conclusion</a:t>
            </a:r>
          </a:p>
        </p:txBody>
      </p:sp>
      <p:sp>
        <p:nvSpPr>
          <p:cNvPr id="6" name="Content Placeholder 5">
            <a:extLst>
              <a:ext uri="{FF2B5EF4-FFF2-40B4-BE49-F238E27FC236}">
                <a16:creationId xmlns:a16="http://schemas.microsoft.com/office/drawing/2014/main" id="{6D001D89-745D-4ECD-980E-1D88FE4DAE3D}"/>
              </a:ext>
            </a:extLst>
          </p:cNvPr>
          <p:cNvSpPr>
            <a:spLocks noGrp="1"/>
          </p:cNvSpPr>
          <p:nvPr>
            <p:ph idx="1"/>
            <p:custDataLst>
              <p:tags r:id="rId2"/>
            </p:custDataLst>
          </p:nvPr>
        </p:nvSpPr>
        <p:spPr>
          <a:xfrm>
            <a:off x="457200" y="2057400"/>
            <a:ext cx="8229600" cy="3916363"/>
          </a:xfrm>
        </p:spPr>
        <p:txBody>
          <a:bodyPr/>
          <a:lstStyle/>
          <a:p>
            <a:r>
              <a:rPr lang="en-US" dirty="0"/>
              <a:t>This concludes the Introduction to Eye Rating Schedule Changes Lesson. Thank you! </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39</a:t>
            </a:fld>
            <a:endParaRPr lang="en-US"/>
          </a:p>
        </p:txBody>
      </p:sp>
    </p:spTree>
    <p:extLst>
      <p:ext uri="{BB962C8B-B14F-4D97-AF65-F5344CB8AC3E}">
        <p14:creationId xmlns:p14="http://schemas.microsoft.com/office/powerpoint/2010/main" val="51246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457200" y="4114800"/>
            <a:ext cx="5896466" cy="1086867"/>
          </a:xfrm>
        </p:spPr>
        <p:txBody>
          <a:bodyPr/>
          <a:lstStyle/>
          <a:p>
            <a:pPr algn="l"/>
            <a:r>
              <a:rPr lang="en-US" cap="none" dirty="0"/>
              <a:t>Review of Updates and Changes </a:t>
            </a:r>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451858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03E9AC-3AF2-45E1-8CC8-A0BDB466C0EE}"/>
              </a:ext>
            </a:extLst>
          </p:cNvPr>
          <p:cNvSpPr>
            <a:spLocks noGrp="1"/>
          </p:cNvSpPr>
          <p:nvPr>
            <p:ph type="title"/>
            <p:custDataLst>
              <p:tags r:id="rId1"/>
            </p:custDataLst>
          </p:nvPr>
        </p:nvSpPr>
        <p:spPr>
          <a:xfrm>
            <a:off x="0" y="2885570"/>
            <a:ext cx="9144000" cy="1086867"/>
          </a:xfrm>
        </p:spPr>
        <p:txBody>
          <a:bodyPr/>
          <a:lstStyle/>
          <a:p>
            <a:r>
              <a:rPr lang="en-US" dirty="0"/>
              <a:t>Questions</a:t>
            </a:r>
          </a:p>
        </p:txBody>
      </p:sp>
      <p:sp>
        <p:nvSpPr>
          <p:cNvPr id="4" name="Slide Number Placeholder 3">
            <a:extLst>
              <a:ext uri="{FF2B5EF4-FFF2-40B4-BE49-F238E27FC236}">
                <a16:creationId xmlns:a16="http://schemas.microsoft.com/office/drawing/2014/main" id="{D0658386-1D2D-43A7-AA78-26CF31AD73E6}"/>
              </a:ext>
            </a:extLst>
          </p:cNvPr>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pPr/>
              <a:t>40</a:t>
            </a:fld>
            <a:endParaRPr lang="en-US"/>
          </a:p>
        </p:txBody>
      </p:sp>
    </p:spTree>
    <p:extLst>
      <p:ext uri="{BB962C8B-B14F-4D97-AF65-F5344CB8AC3E}">
        <p14:creationId xmlns:p14="http://schemas.microsoft.com/office/powerpoint/2010/main" val="226493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 4.77 – Visual Fields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Examination sufficiency of visual fields:</a:t>
            </a:r>
          </a:p>
          <a:p>
            <a:pPr lvl="1"/>
            <a:r>
              <a:rPr lang="en-US" dirty="0">
                <a:latin typeface="+mj-lt"/>
                <a:cs typeface="Times New Roman" panose="02020603050405020304" pitchFamily="18" charset="0"/>
              </a:rPr>
              <a:t>Examiner must document at least 16 meridians (22 ½ degrees apart) </a:t>
            </a:r>
          </a:p>
          <a:p>
            <a:pPr lvl="1"/>
            <a:r>
              <a:rPr lang="en-US" dirty="0">
                <a:latin typeface="+mj-lt"/>
                <a:cs typeface="Times New Roman" panose="02020603050405020304" pitchFamily="18" charset="0"/>
              </a:rPr>
              <a:t>Examiner must indicate </a:t>
            </a:r>
            <a:r>
              <a:rPr lang="en-US" dirty="0" err="1">
                <a:latin typeface="+mj-lt"/>
                <a:cs typeface="Times New Roman" panose="02020603050405020304" pitchFamily="18" charset="0"/>
              </a:rPr>
              <a:t>Goldmann</a:t>
            </a:r>
            <a:r>
              <a:rPr lang="en-US" dirty="0">
                <a:latin typeface="+mj-lt"/>
                <a:cs typeface="Times New Roman" panose="02020603050405020304" pitchFamily="18" charset="0"/>
              </a:rPr>
              <a:t> equivalent used during testing</a:t>
            </a:r>
          </a:p>
          <a:p>
            <a:pPr lvl="1"/>
            <a:r>
              <a:rPr lang="en-US" dirty="0">
                <a:latin typeface="+mj-lt"/>
                <a:cs typeface="Times New Roman" panose="02020603050405020304" pitchFamily="18" charset="0"/>
              </a:rPr>
              <a:t>Examiner only needs to “document the results” of the testing, rather than provide the actual tracing itself</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135284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 4.78a – Examination of Muscle Function</a:t>
            </a:r>
            <a:endParaRPr lang="en-US" sz="44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Expanding muscle function testing:</a:t>
            </a:r>
          </a:p>
          <a:p>
            <a:pPr lvl="1"/>
            <a:r>
              <a:rPr lang="en-US" dirty="0">
                <a:latin typeface="+mj-lt"/>
                <a:cs typeface="Times New Roman" panose="02020603050405020304" pitchFamily="18" charset="0"/>
              </a:rPr>
              <a:t>Examiner must use </a:t>
            </a:r>
            <a:r>
              <a:rPr lang="en-US" dirty="0" err="1">
                <a:latin typeface="+mj-lt"/>
                <a:cs typeface="Times New Roman" panose="02020603050405020304" pitchFamily="18" charset="0"/>
              </a:rPr>
              <a:t>Goldmann</a:t>
            </a:r>
            <a:r>
              <a:rPr lang="en-US" dirty="0">
                <a:latin typeface="+mj-lt"/>
                <a:cs typeface="Times New Roman" panose="02020603050405020304" pitchFamily="18" charset="0"/>
              </a:rPr>
              <a:t> perimeter chart, or the Tangent Screen method that identifies four major quadrants and the central field</a:t>
            </a:r>
          </a:p>
          <a:p>
            <a:pPr lvl="1"/>
            <a:r>
              <a:rPr lang="en-US" dirty="0">
                <a:latin typeface="+mj-lt"/>
                <a:cs typeface="Times New Roman" panose="02020603050405020304" pitchFamily="18" charset="0"/>
              </a:rPr>
              <a:t>Examiner must document the results of the muscle function testing by identifying the quadrant(s) and range(s) of degrees in which diplopia exists.</a:t>
            </a:r>
          </a:p>
          <a:p>
            <a:pPr marL="342900" lvl="1" indent="0">
              <a:buNone/>
            </a:pPr>
            <a:endParaRPr lang="en-US" sz="1600" dirty="0"/>
          </a:p>
          <a:p>
            <a:pPr marL="342900" lvl="1" indent="0">
              <a:buNone/>
            </a:pPr>
            <a:endParaRPr lang="en-US" sz="1600"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386374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 4.79 – Schedule of Ratings - Eye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New notes updating the General Rating Formula for Diseases of the Eye:</a:t>
            </a:r>
          </a:p>
          <a:p>
            <a:pPr lvl="1"/>
            <a:r>
              <a:rPr lang="en-US" b="1" dirty="0">
                <a:latin typeface="+mj-lt"/>
                <a:cs typeface="Times New Roman" panose="02020603050405020304" pitchFamily="18" charset="0"/>
              </a:rPr>
              <a:t>Note 1</a:t>
            </a:r>
            <a:r>
              <a:rPr lang="en-US" dirty="0">
                <a:latin typeface="+mj-lt"/>
                <a:cs typeface="Times New Roman" panose="02020603050405020304" pitchFamily="18" charset="0"/>
              </a:rPr>
              <a:t>: New definition of incapacitating episodes for eye conditions</a:t>
            </a:r>
          </a:p>
          <a:p>
            <a:pPr lvl="2"/>
            <a:r>
              <a:rPr lang="en-US" dirty="0">
                <a:latin typeface="+mj-lt"/>
                <a:cs typeface="Times New Roman" panose="02020603050405020304" pitchFamily="18" charset="0"/>
              </a:rPr>
              <a:t>An eye condition severe enough to require a clinic visit to a provider specifically for treatment purposes.</a:t>
            </a:r>
          </a:p>
          <a:p>
            <a:pPr marL="342900" lvl="1" indent="0">
              <a:buNone/>
            </a:pPr>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266815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 4.79 continued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7013" lvl="1" indent="-227013"/>
            <a:r>
              <a:rPr lang="en-US" sz="2000" b="1" dirty="0">
                <a:latin typeface="+mj-lt"/>
                <a:cs typeface="Times New Roman" panose="02020603050405020304" pitchFamily="18" charset="0"/>
              </a:rPr>
              <a:t>Note 2</a:t>
            </a:r>
            <a:r>
              <a:rPr lang="en-US" sz="2000" dirty="0">
                <a:latin typeface="+mj-lt"/>
                <a:cs typeface="Times New Roman" panose="02020603050405020304" pitchFamily="18" charset="0"/>
              </a:rPr>
              <a:t>: Offers examples of treatment purposes</a:t>
            </a:r>
          </a:p>
          <a:p>
            <a:pPr marL="461963" lvl="2" indent="-234950"/>
            <a:r>
              <a:rPr lang="en-US" sz="1800" dirty="0">
                <a:latin typeface="+mj-lt"/>
                <a:cs typeface="Times New Roman" panose="02020603050405020304" pitchFamily="18" charset="0"/>
              </a:rPr>
              <a:t>Examples of treatment include but are not limited to: systemic </a:t>
            </a:r>
            <a:r>
              <a:rPr lang="en-US" sz="1800" dirty="0" err="1">
                <a:latin typeface="+mj-lt"/>
                <a:cs typeface="Times New Roman" panose="02020603050405020304" pitchFamily="18" charset="0"/>
              </a:rPr>
              <a:t>immunosuppressants</a:t>
            </a:r>
            <a:r>
              <a:rPr lang="en-US" sz="1800" dirty="0">
                <a:latin typeface="+mj-lt"/>
                <a:cs typeface="Times New Roman" panose="02020603050405020304" pitchFamily="18" charset="0"/>
              </a:rPr>
              <a:t> or biologic agents; intravitreal or </a:t>
            </a:r>
            <a:r>
              <a:rPr lang="en-US" sz="1800" dirty="0" err="1">
                <a:latin typeface="+mj-lt"/>
                <a:cs typeface="Times New Roman" panose="02020603050405020304" pitchFamily="18" charset="0"/>
              </a:rPr>
              <a:t>periovular</a:t>
            </a:r>
            <a:r>
              <a:rPr lang="en-US" sz="1800" dirty="0">
                <a:latin typeface="+mj-lt"/>
                <a:cs typeface="Times New Roman" panose="02020603050405020304" pitchFamily="18" charset="0"/>
              </a:rPr>
              <a:t> injections; laser treatments; or other surgical interventions</a:t>
            </a:r>
          </a:p>
          <a:p>
            <a:pPr marL="227013" lvl="1" indent="-227013"/>
            <a:r>
              <a:rPr lang="en-US" sz="2000" b="1" dirty="0">
                <a:latin typeface="+mj-lt"/>
                <a:cs typeface="Times New Roman" panose="02020603050405020304" pitchFamily="18" charset="0"/>
              </a:rPr>
              <a:t>Note 3</a:t>
            </a:r>
            <a:r>
              <a:rPr lang="en-US" sz="2000" dirty="0">
                <a:latin typeface="+mj-lt"/>
                <a:cs typeface="Times New Roman" panose="02020603050405020304" pitchFamily="18" charset="0"/>
              </a:rPr>
              <a:t>: Identifies the references and diagnostic codes that should be used to evaluate visual impairment</a:t>
            </a:r>
          </a:p>
          <a:p>
            <a:pPr marL="461963" lvl="2" indent="-234950"/>
            <a:r>
              <a:rPr lang="en-US" sz="1800" dirty="0">
                <a:latin typeface="+mj-lt"/>
                <a:cs typeface="Times New Roman" panose="02020603050405020304" pitchFamily="18" charset="0"/>
              </a:rPr>
              <a:t>For the purposes of evaluating visual impairment due to the particular condition, refer to 38 CFR 4.75-4.78 and to §4.79, diagnostic codes 6061-6091. </a:t>
            </a:r>
          </a:p>
          <a:p>
            <a:endParaRPr lang="en-US" sz="160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307040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 4.79 continued</a:t>
            </a:r>
            <a:endParaRPr lang="en-US" sz="32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General Rating Formula for Diseases of the Eye:</a:t>
            </a:r>
          </a:p>
          <a:p>
            <a:pPr lvl="1"/>
            <a:r>
              <a:rPr lang="en-US" dirty="0">
                <a:latin typeface="+mj-lt"/>
                <a:cs typeface="Times New Roman" panose="02020603050405020304" pitchFamily="18" charset="0"/>
              </a:rPr>
              <a:t>Evaluate on basis of either visual impairment due to the particular condition, or on documented incapacitating episodes, whichever results in the higher evaluation</a:t>
            </a:r>
          </a:p>
          <a:p>
            <a:pPr lvl="1"/>
            <a:r>
              <a:rPr lang="en-US" dirty="0">
                <a:latin typeface="+mj-lt"/>
                <a:cs typeface="Times New Roman" panose="02020603050405020304" pitchFamily="18" charset="0"/>
              </a:rPr>
              <a:t>60 percent: 7 or more treatment visits/12 months</a:t>
            </a:r>
          </a:p>
          <a:p>
            <a:pPr lvl="1"/>
            <a:r>
              <a:rPr lang="en-US" dirty="0">
                <a:latin typeface="+mj-lt"/>
                <a:cs typeface="Times New Roman" panose="02020603050405020304" pitchFamily="18" charset="0"/>
              </a:rPr>
              <a:t>40 percent: at least 5 but less than 7 treatment visits/12 months</a:t>
            </a:r>
          </a:p>
          <a:p>
            <a:pPr lvl="1"/>
            <a:r>
              <a:rPr lang="en-US" dirty="0">
                <a:latin typeface="+mj-lt"/>
                <a:cs typeface="Times New Roman" panose="02020603050405020304" pitchFamily="18" charset="0"/>
              </a:rPr>
              <a:t>20 percent: at least 3 but less than 5 treatment visits/12 months</a:t>
            </a:r>
          </a:p>
          <a:p>
            <a:pPr lvl="1"/>
            <a:r>
              <a:rPr lang="en-US" dirty="0">
                <a:latin typeface="+mj-lt"/>
                <a:cs typeface="Times New Roman" panose="02020603050405020304" pitchFamily="18" charset="0"/>
              </a:rPr>
              <a:t>10 percent: at least 1 but less than 3 treatment visits/12 months</a:t>
            </a:r>
          </a:p>
          <a:p>
            <a:endParaRPr lang="en-US" dirty="0">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3049561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64969166-93CA-4BE2-94DC-07CB1D672D32}&quot;/&gt;&lt;isInvalidForFieldText val=&quot;0&quot;/&gt;&lt;Image&gt;&lt;filename val=&quot;C:\Users\User\AppData\Local\Temp\CP10520195954812Session\CPTrustFolder10520195954812\PPTImport10520285136296\data\asimages\{64969166-93CA-4BE2-94DC-07CB1D672D32}_27.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1&quot;/&gt;&lt;lineCharCount val=&quot;24&quot;/&gt;&lt;lineCharCount val=&quot;31&quot;/&gt;&lt;lineCharCount val=&quot;12&quot;/&gt;&lt;lineCharCount val=&quot;28&quot;/&gt;&lt;lineCharCount val=&quot;27&quot;/&gt;&lt;lineCharCount val=&quot;30&quot;/&gt;&lt;lineCharCount val=&quot;9&quot;/&gt;&lt;lineCharCount val=&quot;23&quot;/&gt;&lt;/TableIndex&gt;&lt;/ShapeTextInfo&gt;"/>
  <p:tag name="HTML_SHAPEINFO" val="&lt;ThreeDShapeInfo&gt;&lt;uuid val=&quot;{E34F98E8-9C0B-46FB-9080-96024E44FC1D}&quot;/&gt;&lt;isInvalidForFieldText val=&quot;0&quot;/&gt;&lt;Image&gt;&lt;filename val=&quot;C:\Users\User\AppData\Local\Temp\CP10520195954812Session\CPTrustFolder10520195954812\PPTImport10520285136296\data\asimages\{E34F98E8-9C0B-46FB-9080-96024E44FC1D}_27.png&quot;/&gt;&lt;left val=&quot;42&quot;/&gt;&lt;top val=&quot;212&quot;/&gt;&lt;width val=&quot;440&quot;/&gt;&lt;height val=&quot;41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94F9DED-E85B-4CEF-8918-65D7ACC74AF6}&quot;/&gt;&lt;isInvalidForFieldText val=&quot;0&quot;/&gt;&lt;Image&gt;&lt;filename val=&quot;C:\Users\User\AppData\Local\Temp\CP10520195954812Session\CPTrustFolder10520195954812\PPTImport10520285136296\data\asimages\{E94F9DED-E85B-4CEF-8918-65D7ACC74AF6}_27.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10&quot;/&gt;&lt;lineCharCount val=&quot;28&quot;/&gt;&lt;lineCharCount val=&quot;11&quot;/&gt;&lt;lineCharCount val=&quot;28&quot;/&gt;&lt;lineCharCount val=&quot;17&quot;/&gt;&lt;lineCharCount val=&quot;18&quot;/&gt;&lt;lineCharCount val=&quot;27&quot;/&gt;&lt;lineCharCount val=&quot;21&quot;/&gt;&lt;/TableIndex&gt;&lt;/ShapeTextInfo&gt;"/>
  <p:tag name="HTML_SHAPEINFO" val="&lt;ThreeDShapeInfo&gt;&lt;uuid val=&quot;{84AD7391-A69B-43F7-9215-4DFF969F15F3}&quot;/&gt;&lt;isInvalidForFieldText val=&quot;0&quot;/&gt;&lt;Image&gt;&lt;filename val=&quot;C:\Users\User\AppData\Local\Temp\CP10520195954812Session\CPTrustFolder10520195954812\PPTImport10520285136296\data\asimages\{84AD7391-A69B-43F7-9215-4DFF969F15F3}_27.png&quot;/&gt;&lt;left val=&quot;484&quot;/&gt;&lt;top val=&quot;212&quot;/&gt;&lt;width val=&quot;417&quot;/&gt;&lt;height val=&quot;353&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4C1511C5-803D-41AB-8F67-6B6AEE18FBF1}&quot;/&gt;&lt;isInvalidForFieldText val=&quot;0&quot;/&gt;&lt;Image&gt;&lt;filename val=&quot;C:\Users\User\AppData\Local\Temp\CP10520195954812Session\CPTrustFolder10520195954812\PPTImport10520285136296\data\asimages\{4C1511C5-803D-41AB-8F67-6B6AEE18FBF1}_28.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TableIndex row=&quot;1&quot; col=&quot;2&quot;&gt;&lt;linesCount val=&quot;1&quot;/&gt;&lt;lineCharCount val=&quot;16&quot;/&gt;&lt;/TableIndex&gt;&lt;TableIndex row=&quot;2&quot; col=&quot;1&quot;&gt;&lt;linesCount val=&quot;2&quot;/&gt;&lt;lineCharCount val=&quot;50&quot;/&gt;&lt;lineCharCount val=&quot;11&quot;/&gt;&lt;/TableIndex&gt;&lt;TableIndex row=&quot;2&quot; col=&quot;2&quot;&gt;&lt;linesCount val=&quot;2&quot;/&gt;&lt;lineCharCount val=&quot;48&quot;/&gt;&lt;lineCharCount val=&quot;4&quot;/&gt;&lt;/TableIndex&gt;&lt;TableIndex row=&quot;3&quot; col=&quot;1&quot;&gt;&lt;linesCount val=&quot;1&quot;/&gt;&lt;lineCharCount val=&quot;26&quot;/&gt;&lt;/TableIndex&gt;&lt;TableIndex row=&quot;3&quot; col=&quot;2&quot;&gt;&lt;linesCount val=&quot;1&quot;/&gt;&lt;lineCharCount val=&quot;4&quot;/&gt;&lt;/TableIndex&gt;&lt;TableIndex row=&quot;4&quot; col=&quot;1&quot;&gt;&lt;linesCount val=&quot;1&quot;/&gt;&lt;lineCharCount val=&quot;29&quot;/&gt;&lt;/TableIndex&gt;&lt;TableIndex row=&quot;4&quot; col=&quot;2&quot;&gt;&lt;linesCount val=&quot;1&quot;/&gt;&lt;lineCharCount val=&quot;28&quot;/&gt;&lt;/TableIndex&gt;&lt;TableIndex row=&quot;5&quot; col=&quot;1&quot;&gt;&lt;linesCount val=&quot;1&quot;/&gt;&lt;lineCharCount val=&quot;8&quot;/&gt;&lt;/TableIndex&gt;&lt;TableIndex row=&quot;5&quot; col=&quot;2&quot;&gt;&lt;linesCount val=&quot;1&quot;/&gt;&lt;lineCharCount val=&quot;10&quot;/&gt;&lt;/TableIndex&gt;&lt;TableIndex row=&quot;6&quot; col=&quot;1&quot;&gt;&lt;linesCount val=&quot;1&quot;/&gt;&lt;lineCharCount val=&quot;22&quot;/&gt;&lt;/TableIndex&gt;&lt;TableIndex row=&quot;6&quot; col=&quot;2&quot;&gt;&lt;linesCount val=&quot;1&quot;/&gt;&lt;lineCharCount val=&quot;16&quot;/&gt;&lt;/TableIndex&gt;&lt;TableIndex row=&quot;7&quot; col=&quot;1&quot;&gt;&lt;linesCount val=&quot;1&quot;/&gt;&lt;lineCharCount val=&quot;36&quot;/&gt;&lt;/TableIndex&gt;&lt;TableIndex row=&quot;7&quot; col=&quot;2&quot;&gt;&lt;linesCount val=&quot;1&quot;/&gt;&lt;lineCharCount val=&quot;10&quot;/&gt;&lt;/TableIndex&gt;&lt;TableIndex row=&quot;8&quot; col=&quot;1&quot;&gt;&lt;linesCount val=&quot;1&quot;/&gt;&lt;lineCharCount val=&quot;38&quot;/&gt;&lt;/TableIndex&gt;&lt;TableIndex row=&quot;8&quot; col=&quot;2&quot;&gt;&lt;linesCount val=&quot;1&quot;/&gt;&lt;lineCharCount val=&quot;28&quot;/&gt;&lt;/TableIndex&gt;&lt;TableIndex row=&quot;9&quot; col=&quot;1&quot;&gt;&lt;linesCount val=&quot;1&quot;/&gt;&lt;lineCharCount val=&quot;26&quot;/&gt;&lt;/TableIndex&gt;&lt;TableIndex row=&quot;9&quot; col=&quot;2&quot;&gt;&lt;linesCount val=&quot;1&quot;/&gt;&lt;lineCharCount val=&quot;28&quot;/&gt;&lt;/TableIndex&gt;&lt;TableIndex row=&quot;10&quot; col=&quot;1&quot;&gt;&lt;linesCount val=&quot;1&quot;/&gt;&lt;lineCharCount val=&quot;23&quot;/&gt;&lt;/TableIndex&gt;&lt;TableIndex row=&quot;10&quot; col=&quot;2&quot;&gt;&lt;linesCount val=&quot;1&quot;/&gt;&lt;lineCharCount val=&quot;22&quot;/&gt;&lt;/TableIndex&gt;&lt;/ShapeTextInfo&gt;"/>
  <p:tag name="PRESENTER_SHAPEINFO" val="&lt;ThreeDShapeInfo&gt;&lt;uuid val=&quot;{321CADAF-66A1-4C42-8ECB-ECE3596FF21A}&quot;/&gt;&lt;isInvalidForFieldText val=&quot;0&quot;/&gt;&lt;Image&gt;&lt;filename val=&quot;C:\Users\User\AppData\Local\Temp\CP10520195954812Session\CPTrustFolder10520195954812\PPTImport10520285136296\data\asimages\{321CADAF-66A1-4C42-8ECB-ECE3596FF21A}_28.png&quot;/&gt;&lt;left val=&quot;62&quot;/&gt;&lt;top val=&quot;320&quot;/&gt;&lt;width val=&quot;868&quot;/&gt;&lt;height val=&quot;331&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31EF6F2-6830-4B30-8D64-C712538CD1B2}&quot;/&gt;&lt;isInvalidForFieldText val=&quot;0&quot;/&gt;&lt;Image&gt;&lt;filename val=&quot;C:\Users\User\AppData\Local\Temp\CP10520195954812Session\CPTrustFolder10520195954812\PPTImport10520285136296\data\asimages\{331EF6F2-6830-4B30-8D64-C712538CD1B2}_28.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69&quot;/&gt;&lt;lineCharCount val=&quot;30&quot;/&gt;&lt;/TableIndex&gt;&lt;/ShapeTextInfo&gt;"/>
  <p:tag name="HTML_SHAPEINFO" val="&lt;ThreeDShapeInfo&gt;&lt;uuid val=&quot;{618E77C2-D38E-4855-9149-14A714DB7883}&quot;/&gt;&lt;isInvalidForFieldText val=&quot;0&quot;/&gt;&lt;Image&gt;&lt;filename val=&quot;C:\Users\User\AppData\Local\Temp\CP10520195954812Session\CPTrustFolder10520195954812\PPTImport10520285136296\data\asimages\{618E77C2-D38E-4855-9149-14A714DB7883}_28.png&quot;/&gt;&lt;left val=&quot;56&quot;/&gt;&lt;top val=&quot;206&quot;/&gt;&lt;width val=&quot;863&quot;/&gt;&lt;height val=&quot;12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52B4DFBC-207B-4CDF-A19E-E1D5AD8640D7}&quot;/&gt;&lt;isInvalidForFieldText val=&quot;0&quot;/&gt;&lt;Image&gt;&lt;filename val=&quot;C:\Users\User\AppData\Local\Temp\CP10520195954812Session\CPTrustFolder10520195954812\PPTImport10520285136296\data\asimages\{52B4DFBC-207B-4CDF-A19E-E1D5AD8640D7}_29.png&quot;/&gt;&lt;left val=&quot;0&quot;/&gt;&lt;top val=&quot;76&quot;/&gt;&lt;width val=&quot;961&quot;/&gt;&lt;height val=&quot;12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9&quot;/&gt;&lt;lineCharCount val=&quot;61&quot;/&gt;&lt;lineCharCount val=&quot;1&quot;/&gt;&lt;/TableIndex&gt;&lt;/ShapeTextInfo&gt;"/>
  <p:tag name="HTML_SHAPEINFO" val="&lt;ThreeDShapeInfo&gt;&lt;uuid val=&quot;{BF8A13C5-4BD4-4460-8A84-D25C52941EBC}&quot;/&gt;&lt;isInvalidForFieldText val=&quot;0&quot;/&gt;&lt;Image&gt;&lt;filename val=&quot;C:\Users\User\AppData\Local\Temp\CP10520195954812Session\CPTrustFolder10520195954812\PPTImport10520285136296\data\asimages\{BF8A13C5-4BD4-4460-8A84-D25C52941EBC}_29.png&quot;/&gt;&lt;left val=&quot;40&quot;/&gt;&lt;top val=&quot;212&quot;/&gt;&lt;width val=&quot;871&quot;/&gt;&lt;height val=&quot;41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8913F85-C2E7-4AAD-9AC6-8BCEBBED9ED4}&quot;/&gt;&lt;isInvalidForFieldText val=&quot;0&quot;/&gt;&lt;Image&gt;&lt;filename val=&quot;C:\Users\User\AppData\Local\Temp\CP10520195954812Session\CPTrustFolder10520195954812\PPTImport10520285136296\data\asimages\{78913F85-C2E7-4AAD-9AC6-8BCEBBED9ED4}_29.png&quot;/&gt;&lt;left val=&quot;727&quot;/&gt;&lt;top val=&quot;687&quot;/&gt;&lt;width val=&quot;226&quot;/&gt;&lt;height val=&quot;4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44&quot;/&gt;&lt;/TableIndex&gt;&lt;/ShapeTextInfo&gt;"/>
  <p:tag name="HTML_SHAPEINFO" val="&lt;ThreeDShapeInfo&gt;&lt;uuid val=&quot;{42BD1A67-C24B-4639-85D1-2518ED8BE205}&quot;/&gt;&lt;isInvalidForFieldText val=&quot;0&quot;/&gt;&lt;Image&gt;&lt;filename val=&quot;C:\Users\User\AppData\Local\Temp\CP10520195954812Session\CPTrustFolder10520195954812\PPTImport10520285136296\data\asimages\{42BD1A67-C24B-4639-85D1-2518ED8BE205}_30.png&quot;/&gt;&lt;left val=&quot;0&quot;/&gt;&lt;top val=&quot;76&quot;/&gt;&lt;width val=&quot;961&quot;/&gt;&lt;height val=&quot;124&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95083A9-D6E8-46E7-9811-BE5BCF7F397F}&quot;/&gt;&lt;isInvalidForFieldText val=&quot;0&quot;/&gt;&lt;Image&gt;&lt;filename val=&quot;C:\Users\User\AppData\Local\Temp\CP10520195954812Session\CPTrustFolder10520195954812\PPTImport10520285136296\data\asimages\{595083A9-D6E8-46E7-9811-BE5BCF7F397F}_30.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7&quot;/&gt;&lt;lineCharCount val=&quot;5&quot;/&gt;&lt;lineCharCount val=&quot;2&quot;/&gt;&lt;/TableIndex&gt;&lt;/ShapeTextInfo&gt;"/>
  <p:tag name="HTML_SHAPEINFO" val="&lt;ThreeDShapeInfo&gt;&lt;uuid val=&quot;{7B86170B-A19F-4BD2-B7C0-2AD25E2D3449}&quot;/&gt;&lt;isInvalidForFieldText val=&quot;0&quot;/&gt;&lt;Image&gt;&lt;filename val=&quot;C:\Users\User\AppData\Local\Temp\CP10520195954812Session\CPTrustFolder10520195954812\PPTImport10520285136296\data\asimages\{7B86170B-A19F-4BD2-B7C0-2AD25E2D3449}_30.png&quot;/&gt;&lt;left val=&quot;683&quot;/&gt;&lt;top val=&quot;219&quot;/&gt;&lt;width val=&quot;112&quot;/&gt;&lt;height val=&quot;150&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A1DE0B56-613F-4F85-904F-5A0B1F686E19}&quot;/&gt;&lt;isInvalidForFieldText val=&quot;0&quot;/&gt;&lt;Image&gt;&lt;filename val=&quot;C:\Users\User\AppData\Local\Temp\CP10520195954812Session\CPTrustFolder10520195954812\PPTImport10520285136296\data\asimages\{A1DE0B56-613F-4F85-904F-5A0B1F686E19}_31.png&quot;/&gt;&lt;left val=&quot;34&quot;/&gt;&lt;top val=&quot;424&quot;/&gt;&lt;width val=&quot;974&quot;/&gt;&lt;height val=&quot;12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4AF6618-4EB7-4BFD-8828-4F6C01164AD6}&quot;/&gt;&lt;isInvalidForFieldText val=&quot;0&quot;/&gt;&lt;Image&gt;&lt;filename val=&quot;C:\Users\User\AppData\Local\Temp\CP10520195954812Session\CPTrustFolder10520195954812\PPTImport10520285136296\data\asimages\{D4AF6618-4EB7-4BFD-8828-4F6C01164AD6}_31.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97578D16-21DC-4488-9EB4-91346F64FA86}&quot;/&gt;&lt;isInvalidForFieldText val=&quot;0&quot;/&gt;&lt;Image&gt;&lt;filename val=&quot;C:\Users\User\AppData\Local\Temp\CP10520195954812Session\CPTrustFolder10520195954812\PPTImport10520285136296\data\asimages\{97578D16-21DC-4488-9EB4-91346F64FA86}_32.png&quot;/&gt;&lt;left val=&quot;0&quot;/&gt;&lt;top val=&quot;76&quot;/&gt;&lt;width val=&quot;961&quot;/&gt;&lt;height val=&quot;12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3&quot;/&gt;&lt;/TableIndex&gt;&lt;/ShapeTextInfo&gt;"/>
  <p:tag name="PRESENTER_SHAPEINFO" val="&lt;ThreeDShapeInfo&gt;&lt;uuid val=&quot;{088661CF-4486-4029-9848-379D52E03CE0}&quot;/&gt;&lt;isInvalidForFieldText val=&quot;0&quot;/&gt;&lt;Image&gt;&lt;filename val=&quot;C:\Users\User\AppData\Local\Temp\CP10520195954812Session\CPTrustFolder10520195954812\PPTImport10520285136296\data\asimages\{088661CF-4486-4029-9848-379D52E03CE0}_32.png&quot;/&gt;&lt;left val=&quot;46&quot;/&gt;&lt;top val=&quot;212&quot;/&gt;&lt;width val=&quot;866&quot;/&gt;&lt;height val=&quot;416&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2BB6CA0-514D-428A-B854-7BEF5C62F270}&quot;/&gt;&lt;isInvalidForFieldText val=&quot;0&quot;/&gt;&lt;Image&gt;&lt;filename val=&quot;C:\Users\User\AppData\Local\Temp\CP10520195954812Session\CPTrustFolder10520195954812\PPTImport10520285136296\data\asimages\{02BB6CA0-514D-428A-B854-7BEF5C62F270}_32.png&quot;/&gt;&lt;left val=&quot;727&quot;/&gt;&lt;top val=&quot;687&quot;/&gt;&lt;width val=&quot;226&quot;/&gt;&lt;height val=&quot;4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36ACFF8-40CF-45CC-8286-3FF31622F9D1}&quot;/&gt;&lt;isInvalidForFieldText val=&quot;0&quot;/&gt;&lt;Image&gt;&lt;filename val=&quot;C:\Users\User\AppData\Local\Temp\CP10520195954812Session\CPTrustFolder10520195954812\PPTImport10520285136296\data\asimages\{036ACFF8-40CF-45CC-8286-3FF31622F9D1}_33.png&quot;/&gt;&lt;left val=&quot;0&quot;/&gt;&lt;top val=&quot;76&quot;/&gt;&lt;width val=&quot;961&quot;/&gt;&lt;height val=&quot;122&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0&quot;/&gt;&lt;lineCharCount val=&quot;60&quot;/&gt;&lt;lineCharCount val=&quot;65&quot;/&gt;&lt;lineCharCount val=&quot;66&quot;/&gt;&lt;lineCharCount val=&quot;55&quot;/&gt;&lt;lineCharCount val=&quot;69&quot;/&gt;&lt;lineCharCount val=&quot;21&quot;/&gt;&lt;lineCharCount val=&quot;1&quot;/&gt;&lt;lineCharCount val=&quot;68&quot;/&gt;&lt;lineCharCount val=&quot;15&quot;/&gt;&lt;lineCharCount val=&quot;46&quot;/&gt;&lt;/TableIndex&gt;&lt;/ShapeTextInfo&gt;"/>
  <p:tag name="HTML_SHAPEINFO" val="&lt;ThreeDShapeInfo&gt;&lt;uuid val=&quot;{F3F58F7D-0FBF-4DFC-8B0E-65072FAEC69C}&quot;/&gt;&lt;isInvalidForFieldText val=&quot;0&quot;/&gt;&lt;Image&gt;&lt;filename val=&quot;C:\Users\User\AppData\Local\Temp\CP10520195954812Session\CPTrustFolder10520195954812\PPTImport10520285136296\data\asimages\{F3F58F7D-0FBF-4DFC-8B0E-65072FAEC69C}_33.png&quot;/&gt;&lt;left val=&quot;40&quot;/&gt;&lt;top val=&quot;212&quot;/&gt;&lt;width val=&quot;884&quot;/&gt;&lt;height val=&quot;41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E129C4A-5AF6-46A3-BC1D-D3A88AE2962B}&quot;/&gt;&lt;isInvalidForFieldText val=&quot;0&quot;/&gt;&lt;Image&gt;&lt;filename val=&quot;C:\Users\User\AppData\Local\Temp\CP10520195954812Session\CPTrustFolder10520195954812\PPTImport10520285136296\data\asimages\{AE129C4A-5AF6-46A3-BC1D-D3A88AE2962B}_33.png&quot;/&gt;&lt;left val=&quot;727&quot;/&gt;&lt;top val=&quot;687&quot;/&gt;&lt;width val=&quot;226&quot;/&gt;&lt;height val=&quot;4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F315B25-5FBD-4F4A-B93C-EAAC77516FB7}&quot;/&gt;&lt;isInvalidForFieldText val=&quot;0&quot;/&gt;&lt;Image&gt;&lt;filename val=&quot;C:\Users\User\AppData\Local\Temp\CP10520195954812Session\CPTrustFolder10520195954812\PPTImport10520285136296\data\asimages\{EF315B25-5FBD-4F4A-B93C-EAAC77516FB7}_34.png&quot;/&gt;&lt;left val=&quot;0&quot;/&gt;&lt;top val=&quot;76&quot;/&gt;&lt;width val=&quot;961&quot;/&gt;&lt;height val=&quot;12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1&quot;/&gt;&lt;lineCharCount val=&quot;63&quot;/&gt;&lt;lineCharCount val=&quot;63&quot;/&gt;&lt;lineCharCount val=&quot;62&quot;/&gt;&lt;lineCharCount val=&quot;38&quot;/&gt;&lt;lineCharCount val=&quot;1&quot;/&gt;&lt;lineCharCount val=&quot;67&quot;/&gt;&lt;lineCharCount val=&quot;12&quot;/&gt;&lt;/TableIndex&gt;&lt;/ShapeTextInfo&gt;"/>
  <p:tag name="HTML_SHAPEINFO" val="&lt;ThreeDShapeInfo&gt;&lt;uuid val=&quot;{6108DBC4-19C4-4E2C-B171-AD80EA5ABB65}&quot;/&gt;&lt;isInvalidForFieldText val=&quot;0&quot;/&gt;&lt;Image&gt;&lt;filename val=&quot;C:\Users\User\AppData\Local\Temp\CP10520195954812Session\CPTrustFolder10520195954812\PPTImport10520285136296\data\asimages\{6108DBC4-19C4-4E2C-B171-AD80EA5ABB65}_34.png&quot;/&gt;&lt;left val=&quot;40&quot;/&gt;&lt;top val=&quot;212&quot;/&gt;&lt;width val=&quot;871&quot;/&gt;&lt;height val=&quot;41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102788-A92C-431B-BAFD-F053D0CAA4A8}&quot;/&gt;&lt;isInvalidForFieldText val=&quot;0&quot;/&gt;&lt;Image&gt;&lt;filename val=&quot;C:\Users\User\AppData\Local\Temp\CP10520195954812Session\CPTrustFolder10520195954812\PPTImport10520285136296\data\asimages\{99102788-A92C-431B-BAFD-F053D0CAA4A8}_34.png&quot;/&gt;&lt;left val=&quot;727&quot;/&gt;&lt;top val=&quot;687&quot;/&gt;&lt;width val=&quot;226&quot;/&gt;&lt;height val=&quot;4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37740FA-9BB4-4A7D-8948-61BE5AC823E2}&quot;/&gt;&lt;isInvalidForFieldText val=&quot;0&quot;/&gt;&lt;Image&gt;&lt;filename val=&quot;C:\Users\User\AppData\Local\Temp\CP10520195954812Session\CPTrustFolder10520195954812\PPTImport10520285136296\data\asimages\{937740FA-9BB4-4A7D-8948-61BE5AC823E2}_35.png&quot;/&gt;&lt;left val=&quot;0&quot;/&gt;&lt;top val=&quot;76&quot;/&gt;&lt;width val=&quot;961&quot;/&gt;&lt;height val=&quot;122&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9&quot;/&gt;&lt;lineCharCount val=&quot;63&quot;/&gt;&lt;lineCharCount val=&quot;63&quot;/&gt;&lt;lineCharCount val=&quot;63&quot;/&gt;&lt;lineCharCount val=&quot;68&quot;/&gt;&lt;lineCharCount val=&quot;23&quot;/&gt;&lt;lineCharCount val=&quot;1&quot;/&gt;&lt;lineCharCount val=&quot;68&quot;/&gt;&lt;lineCharCount val=&quot;69&quot;/&gt;&lt;lineCharCount val=&quot;30&quot;/&gt;&lt;/TableIndex&gt;&lt;/ShapeTextInfo&gt;"/>
  <p:tag name="HTML_SHAPEINFO" val="&lt;ThreeDShapeInfo&gt;&lt;uuid val=&quot;{CA9D5D37-2237-48B6-9D39-5FBFE9CDC0B8}&quot;/&gt;&lt;isInvalidForFieldText val=&quot;0&quot;/&gt;&lt;Image&gt;&lt;filename val=&quot;C:\Users\User\AppData\Local\Temp\CP10520195954812Session\CPTrustFolder10520195954812\PPTImport10520285136296\data\asimages\{CA9D5D37-2237-48B6-9D39-5FBFE9CDC0B8}_35.png&quot;/&gt;&lt;left val=&quot;40&quot;/&gt;&lt;top val=&quot;212&quot;/&gt;&lt;width val=&quot;884&quot;/&gt;&lt;height val=&quot;41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1F182B-8FF4-42B0-83E5-99AE2461DBA6}&quot;/&gt;&lt;isInvalidForFieldText val=&quot;0&quot;/&gt;&lt;Image&gt;&lt;filename val=&quot;C:\Users\User\AppData\Local\Temp\CP10520195954812Session\CPTrustFolder10520195954812\PPTImport10520285136296\data\asimages\{681F182B-8FF4-42B0-83E5-99AE2461DBA6}_35.png&quot;/&gt;&lt;left val=&quot;727&quot;/&gt;&lt;top val=&quot;687&quot;/&gt;&lt;width val=&quot;226&quot;/&gt;&lt;height val=&quot;4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2AF081E-B327-4CF3-91AA-BBFE86CB4821}&quot;/&gt;&lt;isInvalidForFieldText val=&quot;0&quot;/&gt;&lt;Image&gt;&lt;filename val=&quot;C:\Users\User\AppData\Local\Temp\CP10520195954812Session\CPTrustFolder10520195954812\PPTImport10520285136296\data\asimages\{42AF081E-B327-4CF3-91AA-BBFE86CB4821}_36.png&quot;/&gt;&lt;left val=&quot;0&quot;/&gt;&lt;top val=&quot;76&quot;/&gt;&lt;width val=&quot;961&quot;/&gt;&lt;height val=&quot;122&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2&quot;/&gt;&lt;lineCharCount val=&quot;61&quot;/&gt;&lt;lineCharCount val=&quot;59&quot;/&gt;&lt;lineCharCount val=&quot;62&quot;/&gt;&lt;lineCharCount val=&quot;16&quot;/&gt;&lt;lineCharCount val=&quot;1&quot;/&gt;&lt;lineCharCount val=&quot;70&quot;/&gt;&lt;lineCharCount val=&quot;1&quot;/&gt;&lt;/TableIndex&gt;&lt;/ShapeTextInfo&gt;"/>
  <p:tag name="HTML_SHAPEINFO" val="&lt;ThreeDShapeInfo&gt;&lt;uuid val=&quot;{4E2CBA72-4D39-4402-ADC1-84568445B9CE}&quot;/&gt;&lt;isInvalidForFieldText val=&quot;0&quot;/&gt;&lt;Image&gt;&lt;filename val=&quot;C:\Users\User\AppData\Local\Temp\CP10520195954812Session\CPTrustFolder10520195954812\PPTImport10520285136296\data\asimages\{4E2CBA72-4D39-4402-ADC1-84568445B9CE}_36.png&quot;/&gt;&lt;left val=&quot;40&quot;/&gt;&lt;top val=&quot;212&quot;/&gt;&lt;width val=&quot;871&quot;/&gt;&lt;height val=&quot;41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B538061-1AC7-470C-B1D4-20C4D6347B41}&quot;/&gt;&lt;isInvalidForFieldText val=&quot;0&quot;/&gt;&lt;Image&gt;&lt;filename val=&quot;C:\Users\User\AppData\Local\Temp\CP10520195954812Session\CPTrustFolder10520195954812\PPTImport10520285136296\data\asimages\{BB538061-1AC7-470C-B1D4-20C4D6347B41}_36.png&quot;/&gt;&lt;left val=&quot;727&quot;/&gt;&lt;top val=&quot;687&quot;/&gt;&lt;width val=&quot;226&quot;/&gt;&lt;height val=&quot;4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242FF22-8472-4A9F-9F89-4E635511DC3F}&quot;/&gt;&lt;isInvalidForFieldText val=&quot;0&quot;/&gt;&lt;Image&gt;&lt;filename val=&quot;C:\Users\User\AppData\Local\Temp\CP10520195954812Session\CPTrustFolder10520195954812\PPTImport10520285136296\data\asimages\{B242FF22-8472-4A9F-9F89-4E635511DC3F}_37.png&quot;/&gt;&lt;left val=&quot;0&quot;/&gt;&lt;top val=&quot;76&quot;/&gt;&lt;width val=&quot;961&quot;/&gt;&lt;height val=&quot;12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0&quot;/&gt;&lt;lineCharCount val=&quot;56&quot;/&gt;&lt;lineCharCount val=&quot;67&quot;/&gt;&lt;lineCharCount val=&quot;60&quot;/&gt;&lt;lineCharCount val=&quot;59&quot;/&gt;&lt;lineCharCount val=&quot;68&quot;/&gt;&lt;lineCharCount val=&quot;16&quot;/&gt;&lt;lineCharCount val=&quot;1&quot;/&gt;&lt;lineCharCount val=&quot;59&quot;/&gt;&lt;lineCharCount val=&quot;51&quot;/&gt;&lt;lineCharCount val=&quot;62&quot;/&gt;&lt;lineCharCount val=&quot;47&quot;/&gt;&lt;lineCharCount val=&quot;1&quot;/&gt;&lt;/TableIndex&gt;&lt;/ShapeTextInfo&gt;"/>
  <p:tag name="HTML_SHAPEINFO" val="&lt;ThreeDShapeInfo&gt;&lt;uuid val=&quot;{D3D5E1A3-71AF-4FAD-8122-3CD052FEA28E}&quot;/&gt;&lt;isInvalidForFieldText val=&quot;0&quot;/&gt;&lt;Image&gt;&lt;filename val=&quot;C:\Users\User\AppData\Local\Temp\CP10520195954812Session\CPTrustFolder10520195954812\PPTImport10520285136296\data\asimages\{D3D5E1A3-71AF-4FAD-8122-3CD052FEA28E}_37.png&quot;/&gt;&lt;left val=&quot;40&quot;/&gt;&lt;top val=&quot;208&quot;/&gt;&lt;width val=&quot;871&quot;/&gt;&lt;height val=&quot;41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0981D50-50C7-49CA-B9E1-E7FFA233B6DB}&quot;/&gt;&lt;isInvalidForFieldText val=&quot;0&quot;/&gt;&lt;Image&gt;&lt;filename val=&quot;C:\Users\User\AppData\Local\Temp\CP10520195954812Session\CPTrustFolder10520195954812\PPTImport10520285136296\data\asimages\{30981D50-50C7-49CA-B9E1-E7FFA233B6DB}_37.png&quot;/&gt;&lt;left val=&quot;727&quot;/&gt;&lt;top val=&quot;687&quot;/&gt;&lt;width val=&quot;226&quot;/&gt;&lt;height val=&quot;4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425BA50-0EF6-4285-A2DD-AD9AD1657719}&quot;/&gt;&lt;isInvalidForFieldText val=&quot;0&quot;/&gt;&lt;Image&gt;&lt;filename val=&quot;C:\Users\User\AppData\Local\Temp\CP10520195954812Session\CPTrustFolder10520195954812\PPTImport10520285136296\data\asimages\{0425BA50-0EF6-4285-A2DD-AD9AD1657719}_38.png&quot;/&gt;&lt;left val=&quot;0&quot;/&gt;&lt;top val=&quot;76&quot;/&gt;&lt;width val=&quot;961&quot;/&gt;&lt;height val=&quot;122&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83&quot;/&gt;&lt;lineCharCount val=&quot;86&quot;/&gt;&lt;lineCharCount val=&quot;85&quot;/&gt;&lt;lineCharCount val=&quot;90&quot;/&gt;&lt;lineCharCount val=&quot;89&quot;/&gt;&lt;lineCharCount val=&quot;83&quot;/&gt;&lt;lineCharCount val=&quot;2&quot;/&gt;&lt;lineCharCount val=&quot;49&quot;/&gt;&lt;lineCharCount val=&quot;86&quot;/&gt;&lt;lineCharCount val=&quot;84&quot;/&gt;&lt;lineCharCount val=&quot;36&quot;/&gt;&lt;lineCharCount val=&quot;23&quot;/&gt;&lt;lineCharCount val=&quot;74&quot;/&gt;&lt;lineCharCount val=&quot;58&quot;/&gt;&lt;/TableIndex&gt;&lt;/ShapeTextInfo&gt;"/>
  <p:tag name="HTML_SHAPEINFO" val="&lt;ThreeDShapeInfo&gt;&lt;uuid val=&quot;{36CE0FB7-9315-4D73-9D78-EC051A8978B1}&quot;/&gt;&lt;isInvalidForFieldText val=&quot;0&quot;/&gt;&lt;Image&gt;&lt;filename val=&quot;C:\Users\User\AppData\Local\Temp\CP10520195954812Session\CPTrustFolder10520195954812\PPTImport10520285136296\data\asimages\{36CE0FB7-9315-4D73-9D78-EC051A8978B1}_38.png&quot;/&gt;&lt;left val=&quot;44&quot;/&gt;&lt;top val=&quot;213&quot;/&gt;&lt;width val=&quot;868&quot;/&gt;&lt;height val=&quot;414&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1CF3BF4-51B1-4F6F-9D55-7ECF4147D094}&quot;/&gt;&lt;isInvalidForFieldText val=&quot;0&quot;/&gt;&lt;Image&gt;&lt;filename val=&quot;C:\Users\User\AppData\Local\Temp\CP10520195954812Session\CPTrustFolder10520195954812\PPTImport10520285136296\data\asimages\{11CF3BF4-51B1-4F6F-9D55-7ECF4147D094}_38.png&quot;/&gt;&lt;left val=&quot;727&quot;/&gt;&lt;top val=&quot;687&quot;/&gt;&lt;width val=&quot;226&quot;/&gt;&lt;height val=&quot;4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F09E37B-099C-461D-9E1B-A43D55D2FF97}&quot;/&gt;&lt;isInvalidForFieldText val=&quot;0&quot;/&gt;&lt;Image&gt;&lt;filename val=&quot;C:\Users\User\AppData\Local\Temp\CP10520195954812Session\CPTrustFolder10520195954812\PPTImport10520285136296\data\asimages\{9F09E37B-099C-461D-9E1B-A43D55D2FF97}_39.png&quot;/&gt;&lt;left val=&quot;0&quot;/&gt;&lt;top val=&quot;76&quot;/&gt;&lt;width val=&quot;961&quot;/&gt;&lt;height val=&quot;122&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21&quot;/&gt;&lt;/TableIndex&gt;&lt;/ShapeTextInfo&gt;"/>
  <p:tag name="HTML_SHAPEINFO" val="&lt;ThreeDShapeInfo&gt;&lt;uuid val=&quot;{D6F8CF2F-37A1-41A9-9319-914518902811}&quot;/&gt;&lt;isInvalidForFieldText val=&quot;0&quot;/&gt;&lt;Image&gt;&lt;filename val=&quot;C:\Users\User\AppData\Local\Temp\CP10520195954812Session\CPTrustFolder10520195954812\PPTImport10520285136296\data\asimages\{D6F8CF2F-37A1-41A9-9319-914518902811}_39.png&quot;/&gt;&lt;left val=&quot;40&quot;/&gt;&lt;top val=&quot;212&quot;/&gt;&lt;width val=&quot;871&quot;/&gt;&lt;height val=&quot;415&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EA439F-2D34-4E1B-B86C-23631AB6DEB9}&quot;/&gt;&lt;isInvalidForFieldText val=&quot;0&quot;/&gt;&lt;Image&gt;&lt;filename val=&quot;C:\Users\User\AppData\Local\Temp\CP10520195954812Session\CPTrustFolder10520195954812\PPTImport10520285136296\data\asimages\{E1EA439F-2D34-4E1B-B86C-23631AB6DEB9}_39.png&quot;/&gt;&lt;left val=&quot;727&quot;/&gt;&lt;top val=&quot;687&quot;/&gt;&lt;width val=&quot;226&quot;/&gt;&lt;height val=&quot;4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E5B600C1-56FD-44DE-AF61-FE7852E9FA25}&quot;/&gt;&lt;isInvalidForFieldText val=&quot;0&quot;/&gt;&lt;Image&gt;&lt;filename val=&quot;C:\Users\User\AppData\Local\Temp\CP10520195954812Session\CPTrustFolder10520195954812\PPTImport10520285136296\data\asimages\{E5B600C1-56FD-44DE-AF61-FE7852E9FA25}_40.png&quot;/&gt;&lt;left val=&quot;0&quot;/&gt;&lt;top val=&quot;278&quot;/&gt;&lt;width val=&quot;961&quot;/&gt;&lt;height val=&quot;202&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3618782-B3E7-4119-A825-240280233BA1}&quot;/&gt;&lt;isInvalidForFieldText val=&quot;0&quot;/&gt;&lt;Image&gt;&lt;filename val=&quot;C:\Users\User\AppData\Local\Temp\CP10520195954812Session\CPTrustFolder10520195954812\PPTImport10520285136296\data\asimages\{23618782-B3E7-4119-A825-240280233BA1}_40.png&quot;/&gt;&lt;left val=&quot;727&quot;/&gt;&lt;top val=&quot;687&quot;/&gt;&lt;width val=&quot;226&quot;/&gt;&lt;height val=&quot;4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28&quot;/&gt;&lt;/TableIndex&gt;&lt;/ShapeTextInfo&gt;"/>
  <p:tag name="PRESENTER_DUMMYTAG" val="&lt;DummyForForceWrite&gt;&lt;/DummyForForceWrite&gt;"/>
  <p:tag name="HTML_SHAPEINFO" val="&lt;ThreeDShapeInfo&gt;&lt;uuid val=&quot;{7286DA51-9BEB-4672-977A-F203303964A3}&quot;/&gt;&lt;isInvalidForFieldText val=&quot;0&quot;/&gt;&lt;Image&gt;&lt;filename val=&quot;C:\Users\User\AppData\Local\Temp\CP10520195954812Session\CPTrustFolder10520195954812\PPTImport10520285136296\data\asimages\{7286DA51-9BEB-4672-977A-F203303964A3}_1.png&quot;/&gt;&lt;left val=&quot;71&quot;/&gt;&lt;top val=&quot;288&quot;/&gt;&lt;width val=&quot;817&quot;/&gt;&lt;height val=&quot;13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A89334CD-5B54-480F-B4AB-0C157928ADC0}&quot;/&gt;&lt;isInvalidForFieldText val=&quot;0&quot;/&gt;&lt;Image&gt;&lt;filename val=&quot;C:\Users\User\AppData\Local\Temp\CP10520195954812Session\CPTrustFolder10520195954812\PPTImport10520285136296\data\asimages\{A89334CD-5B54-480F-B4AB-0C157928ADC0}_1.png&quot;/&gt;&lt;left val=&quot;71&quot;/&gt;&lt;top val=&quot;491&quot;/&gt;&lt;width val=&quot;249&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2233F32C-312B-4C88-8F49-7FE1E18BA806}&quot;/&gt;&lt;isInvalidForFieldText val=&quot;0&quot;/&gt;&lt;Image&gt;&lt;filename val=&quot;C:\Users\User\AppData\Local\Temp\CP10520195954812Session\CPTrustFolder10520195954812\PPTImport10520285136296\data\asimages\{2233F32C-312B-4C88-8F49-7FE1E18BA806}_1.png&quot;/&gt;&lt;left val=&quot;639&quot;/&gt;&lt;top val=&quot;491&quot;/&gt;&lt;width val=&quot;249&quot;/&gt;&lt;height val=&quot;9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2AD9CC6-455B-4A1D-8000-B98762ABEAD1}&quot;/&gt;&lt;isInvalidForFieldText val=&quot;0&quot;/&gt;&lt;Image&gt;&lt;filename val=&quot;C:\Users\User\AppData\Local\Temp\CP10520195954812Session\CPTrustFolder10520195954812\PPTImport10520285136296\data\asimages\{D2AD9CC6-455B-4A1D-8000-B98762ABEAD1}_2.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9&quot;/&gt;&lt;lineCharCount val=&quot;69&quot;/&gt;&lt;lineCharCount val=&quot;31&quot;/&gt;&lt;lineCharCount val=&quot;62&quot;/&gt;&lt;lineCharCount val=&quot;8&quot;/&gt;&lt;/TableIndex&gt;&lt;/ShapeTextInfo&gt;"/>
  <p:tag name="HTML_SHAPEINFO" val="&lt;ThreeDShapeInfo&gt;&lt;uuid val=&quot;{5CAF0A05-12F2-452E-9B17-30B60E4249A9}&quot;/&gt;&lt;isInvalidForFieldText val=&quot;0&quot;/&gt;&lt;Image&gt;&lt;filename val=&quot;C:\Users\User\AppData\Local\Temp\CP10520195954812Session\CPTrustFolder10520195954812\PPTImport10520285136296\data\asimages\{5CAF0A05-12F2-452E-9B17-30B60E4249A9}_2.png&quot;/&gt;&lt;left val=&quot;42&quot;/&gt;&lt;top val=&quot;212&quot;/&gt;&lt;width val=&quot;870&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A93FB83-5E74-4271-9F6A-BA9648424A0D}&quot;/&gt;&lt;isInvalidForFieldText val=&quot;0&quot;/&gt;&lt;Image&gt;&lt;filename val=&quot;C:\Users\User\AppData\Local\Temp\CP10520195954812Session\CPTrustFolder10520195954812\PPTImport10520285136296\data\asimages\{9A93FB83-5E74-4271-9F6A-BA9648424A0D}_2.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786BDED-3E3D-45CD-A848-BDD0659F562B}&quot;/&gt;&lt;isInvalidForFieldText val=&quot;0&quot;/&gt;&lt;Image&gt;&lt;filename val=&quot;C:\Users\User\AppData\Local\Temp\CP10520195954812Session\CPTrustFolder10520195954812\PPTImport10520285136296\data\asimages\{F786BDED-3E3D-45CD-A848-BDD0659F562B}_3.png&quot;/&gt;&lt;left val=&quot;0&quot;/&gt;&lt;top val=&quot;75&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26&quot;/&gt;&lt;lineCharCount val=&quot;28&quot;/&gt;&lt;lineCharCount val=&quot;38&quot;/&gt;&lt;lineCharCount val=&quot;51&quot;/&gt;&lt;lineCharCount val=&quot;53&quot;/&gt;&lt;/TableIndex&gt;&lt;/ShapeTextInfo&gt;"/>
  <p:tag name="HTML_SHAPEINFO" val="&lt;ThreeDShapeInfo&gt;&lt;uuid val=&quot;{1C838480-E581-40A3-9561-5A780CC79D64}&quot;/&gt;&lt;isInvalidForFieldText val=&quot;0&quot;/&gt;&lt;Image&gt;&lt;filename val=&quot;C:\Users\User\AppData\Local\Temp\CP10520195954812Session\CPTrustFolder10520195954812\PPTImport10520285136296\data\asimages\{1C838480-E581-40A3-9561-5A780CC79D64}_3.png&quot;/&gt;&lt;left val=&quot;42&quot;/&gt;&lt;top val=&quot;212&quot;/&gt;&lt;width val=&quot;870&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BFF13A6-0BD3-4203-9923-C5B3522E6916}&quot;/&gt;&lt;isInvalidForFieldText val=&quot;0&quot;/&gt;&lt;Image&gt;&lt;filename val=&quot;C:\Users\User\AppData\Local\Temp\CP10520195954812Session\CPTrustFolder10520195954812\PPTImport10520285136296\data\asimages\{0BFF13A6-0BD3-4203-9923-C5B3522E6916}_3.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24&quot;/&gt;&lt;/TableIndex&gt;&lt;/ShapeTextInfo&gt;"/>
  <p:tag name="HTML_SHAPEINFO" val="&lt;ThreeDShapeInfo&gt;&lt;uuid val=&quot;{5ABBB4C2-A490-41B3-944C-22E16AEEBC78}&quot;/&gt;&lt;isInvalidForFieldText val=&quot;0&quot;/&gt;&lt;Image&gt;&lt;filename val=&quot;C:\Users\User\AppData\Local\Temp\CP10520195954812Session\CPTrustFolder10520195954812\PPTImport10520285136296\data\asimages\{5ABBB4C2-A490-41B3-944C-22E16AEEBC78}_3.png&quot;/&gt;&lt;left val=&quot;80&quot;/&gt;&lt;top val=&quot;513&quot;/&gt;&lt;width val=&quot;803&quot;/&gt;&lt;height val=&quot;8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19209643-DF8B-41D5-B693-C25E00E1BD0D}&quot;/&gt;&lt;isInvalidForFieldText val=&quot;0&quot;/&gt;&lt;Image&gt;&lt;filename val=&quot;C:\Users\User\AppData\Local\Temp\CP10520195954812Session\CPTrustFolder10520195954812\PPTImport10520285136296\data\asimages\{19209643-DF8B-41D5-B693-C25E00E1BD0D}_4.png&quot;/&gt;&lt;left val=&quot;34&quot;/&gt;&lt;top val=&quot;424&quot;/&gt;&lt;width val=&quot;634&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0F1BA4D-E585-4A8E-A8CB-3480AE65E7CF}&quot;/&gt;&lt;isInvalidForFieldText val=&quot;0&quot;/&gt;&lt;Image&gt;&lt;filename val=&quot;C:\Users\User\AppData\Local\Temp\CP10520195954812Session\CPTrustFolder10520195954812\PPTImport10520285136296\data\asimages\{D0F1BA4D-E585-4A8E-A8CB-3480AE65E7CF}_4.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5CE7FF65-FD25-422E-9272-CCFEA3D43CED}&quot;/&gt;&lt;isInvalidForFieldText val=&quot;0&quot;/&gt;&lt;Image&gt;&lt;filename val=&quot;C:\Users\User\AppData\Local\Temp\CP10520195954812Session\CPTrustFolder10520195954812\PPTImport10520285136296\data\asimages\{5CE7FF65-FD25-422E-9272-CCFEA3D43CED}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67&quot;/&gt;&lt;lineCharCount val=&quot;63&quot;/&gt;&lt;lineCharCount val=&quot;74&quot;/&gt;&lt;lineCharCount val=&quot;33&quot;/&gt;&lt;/TableIndex&gt;&lt;/ShapeTextInfo&gt;"/>
  <p:tag name="HTML_SHAPEINFO" val="&lt;ThreeDShapeInfo&gt;&lt;uuid val=&quot;{93C6B643-77A9-4083-B10D-77578C3A24E9}&quot;/&gt;&lt;isInvalidForFieldText val=&quot;0&quot;/&gt;&lt;Image&gt;&lt;filename val=&quot;C:\Users\User\AppData\Local\Temp\CP10520195954812Session\CPTrustFolder10520195954812\PPTImport10520285136296\data\asimages\{93C6B643-77A9-4083-B10D-77578C3A24E9}_5.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3EA5832-BEA8-4DFC-AEC9-BCBD00FA4FB0}&quot;/&gt;&lt;isInvalidForFieldText val=&quot;0&quot;/&gt;&lt;Image&gt;&lt;filename val=&quot;C:\Users\User\AppData\Local\Temp\CP10520195954812Session\CPTrustFolder10520195954812\PPTImport10520285136296\data\asimages\{33EA5832-BEA8-4DFC-AEC9-BCBD00FA4FB0}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770C08FA-743E-4462-80AB-5C9A40A1EB7D}&quot;/&gt;&lt;isInvalidForFieldText val=&quot;0&quot;/&gt;&lt;Image&gt;&lt;filename val=&quot;C:\Users\User\AppData\Local\Temp\CP10520195954812Session\CPTrustFolder10520195954812\PPTImport10520285136296\data\asimages\{770C08FA-743E-4462-80AB-5C9A40A1EB7D}_6.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5&quot;/&gt;&lt;lineCharCount val=&quot;66&quot;/&gt;&lt;lineCharCount val=&quot;66&quot;/&gt;&lt;lineCharCount val=&quot;69&quot;/&gt;&lt;lineCharCount val=&quot;70&quot;/&gt;&lt;lineCharCount val=&quot;8&quot;/&gt;&lt;lineCharCount val=&quot;1&quot;/&gt;&lt;lineCharCount val=&quot;1&quot;/&gt;&lt;/TableIndex&gt;&lt;/ShapeTextInfo&gt;"/>
  <p:tag name="HTML_SHAPEINFO" val="&lt;ThreeDShapeInfo&gt;&lt;uuid val=&quot;{4459BFB3-688A-4284-8A2D-AE39B12FBCDB}&quot;/&gt;&lt;isInvalidForFieldText val=&quot;0&quot;/&gt;&lt;Image&gt;&lt;filename val=&quot;C:\Users\User\AppData\Local\Temp\CP10520195954812Session\CPTrustFolder10520195954812\PPTImport10520285136296\data\asimages\{4459BFB3-688A-4284-8A2D-AE39B12FBCDB}_6.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A149879-3EE5-4251-8176-F73631ACA79F}&quot;/&gt;&lt;isInvalidForFieldText val=&quot;0&quot;/&gt;&lt;Image&gt;&lt;filename val=&quot;C:\Users\User\AppData\Local\Temp\CP10520195954812Session\CPTrustFolder10520195954812\PPTImport10520285136296\data\asimages\{1A149879-3EE5-4251-8176-F73631ACA79F}_6.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E030FE1B-B9E5-4CD3-B556-A9F66C8A56DE}&quot;/&gt;&lt;isInvalidForFieldText val=&quot;0&quot;/&gt;&lt;Image&gt;&lt;filename val=&quot;C:\Users\User\AppData\Local\Temp\CP10520195954812Session\CPTrustFolder10520195954812\PPTImport10520285136296\data\asimages\{E030FE1B-B9E5-4CD3-B556-A9F66C8A56DE}_7.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5&quot;/&gt;&lt;lineCharCount val=&quot;69&quot;/&gt;&lt;lineCharCount val=&quot;84&quot;/&gt;&lt;lineCharCount val=&quot;24&quot;/&gt;&lt;/TableIndex&gt;&lt;/ShapeTextInfo&gt;"/>
  <p:tag name="HTML_SHAPEINFO" val="&lt;ThreeDShapeInfo&gt;&lt;uuid val=&quot;{6F1E0332-8E7C-48CF-B710-83EDFD1A54E2}&quot;/&gt;&lt;isInvalidForFieldText val=&quot;0&quot;/&gt;&lt;Image&gt;&lt;filename val=&quot;C:\Users\User\AppData\Local\Temp\CP10520195954812Session\CPTrustFolder10520195954812\PPTImport10520285136296\data\asimages\{6F1E0332-8E7C-48CF-B710-83EDFD1A54E2}_7.png&quot;/&gt;&lt;left val=&quot;42&quot;/&gt;&lt;top val=&quot;212&quot;/&gt;&lt;width val=&quot;870&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AB3BD68-5341-4CB7-9C5A-C71859C3D27B}&quot;/&gt;&lt;isInvalidForFieldText val=&quot;0&quot;/&gt;&lt;Image&gt;&lt;filename val=&quot;C:\Users\User\AppData\Local\Temp\CP10520195954812Session\CPTrustFolder10520195954812\PPTImport10520285136296\data\asimages\{DAB3BD68-5341-4CB7-9C5A-C71859C3D27B}_7.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A915A1FF-8DEF-42B0-9C41-8DA64ACB53F4}&quot;/&gt;&lt;isInvalidForFieldText val=&quot;0&quot;/&gt;&lt;Image&gt;&lt;filename val=&quot;C:\Users\User\AppData\Local\Temp\CP10520195954812Session\CPTrustFolder10520195954812\PPTImport10520285136296\data\asimages\{A915A1FF-8DEF-42B0-9C41-8DA64ACB53F4}_8.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6&quot;/&gt;&lt;lineCharCount val=&quot;63&quot;/&gt;&lt;lineCharCount val=&quot;66&quot;/&gt;&lt;lineCharCount val=&quot;62&quot;/&gt;&lt;lineCharCount val=&quot;70&quot;/&gt;&lt;lineCharCount val=&quot;35&quot;/&gt;&lt;lineCharCount val=&quot;71&quot;/&gt;&lt;lineCharCount val=&quot;73&quot;/&gt;&lt;lineCharCount val=&quot;7&quot;/&gt;&lt;/TableIndex&gt;&lt;/ShapeTextInfo&gt;"/>
  <p:tag name="HTML_SHAPEINFO" val="&lt;ThreeDShapeInfo&gt;&lt;uuid val=&quot;{0BFE4208-FC0C-4CC6-BC26-7C8E29B90DC8}&quot;/&gt;&lt;isInvalidForFieldText val=&quot;0&quot;/&gt;&lt;Image&gt;&lt;filename val=&quot;C:\Users\User\AppData\Local\Temp\CP10520195954812Session\CPTrustFolder10520195954812\PPTImport10520285136296\data\asimages\{0BFE4208-FC0C-4CC6-BC26-7C8E29B90DC8}_8.png&quot;/&gt;&lt;left val=&quot;42&quot;/&gt;&lt;top val=&quot;212&quot;/&gt;&lt;width val=&quot;876&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954BF8-DFD3-4717-AEFC-31EA1F1354DF}&quot;/&gt;&lt;isInvalidForFieldText val=&quot;0&quot;/&gt;&lt;Image&gt;&lt;filename val=&quot;C:\Users\User\AppData\Local\Temp\CP10520195954812Session\CPTrustFolder10520195954812\PPTImport10520285136296\data\asimages\{DD954BF8-DFD3-4717-AEFC-31EA1F1354DF}_8.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5CA99F9A-6974-4801-985A-66A8072FE1A9}&quot;/&gt;&lt;isInvalidForFieldText val=&quot;0&quot;/&gt;&lt;Image&gt;&lt;filename val=&quot;C:\Users\User\AppData\Local\Temp\CP10520195954812Session\CPTrustFolder10520195954812\PPTImport10520285136296\data\asimages\{5CA99F9A-6974-4801-985A-66A8072FE1A9}_9.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8&quot;/&gt;&lt;lineCharCount val=&quot;68&quot;/&gt;&lt;lineCharCount val=&quot;74&quot;/&gt;&lt;lineCharCount val=&quot;22&quot;/&gt;&lt;lineCharCount val=&quot;49&quot;/&gt;&lt;lineCharCount val=&quot;66&quot;/&gt;&lt;lineCharCount val=&quot;66&quot;/&gt;&lt;lineCharCount val=&quot;66&quot;/&gt;&lt;/TableIndex&gt;&lt;/ShapeTextInfo&gt;"/>
  <p:tag name="HTML_SHAPEINFO" val="&lt;ThreeDShapeInfo&gt;&lt;uuid val=&quot;{28C2D1A7-0209-4EB2-A0B6-39AEF6CF276E}&quot;/&gt;&lt;isInvalidForFieldText val=&quot;0&quot;/&gt;&lt;Image&gt;&lt;filename val=&quot;C:\Users\User\AppData\Local\Temp\CP10520195954812Session\CPTrustFolder10520195954812\PPTImport10520285136296\data\asimages\{28C2D1A7-0209-4EB2-A0B6-39AEF6CF276E}_9.png&quot;/&gt;&lt;left val=&quot;42&quot;/&gt;&lt;top val=&quot;212&quot;/&gt;&lt;width val=&quot;870&quot;/&gt;&lt;height val=&quot;41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59F5D27-3E1C-451E-8E46-9419004443B7}&quot;/&gt;&lt;isInvalidForFieldText val=&quot;0&quot;/&gt;&lt;Image&gt;&lt;filename val=&quot;C:\Users\User\AppData\Local\Temp\CP10520195954812Session\CPTrustFolder10520195954812\PPTImport10520285136296\data\asimages\{B59F5D27-3E1C-451E-8E46-9419004443B7}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953E1FF4-E288-42CD-950D-0D9388265337}&quot;/&gt;&lt;isInvalidForFieldText val=&quot;0&quot;/&gt;&lt;Image&gt;&lt;filename val=&quot;C:\Users\User\AppData\Local\Temp\CP10520195954812Session\CPTrustFolder10520195954812\PPTImport10520285136296\data\asimages\{953E1FF4-E288-42CD-950D-0D9388265337}_10.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4&quot;/&gt;&lt;lineCharCount val=&quot;63&quot;/&gt;&lt;lineCharCount val=&quot;32&quot;/&gt;&lt;lineCharCount val=&quot;71&quot;/&gt;&lt;lineCharCount val=&quot;27&quot;/&gt;&lt;lineCharCount val=&quot;72&quot;/&gt;&lt;lineCharCount val=&quot;23&quot;/&gt;&lt;/TableIndex&gt;&lt;/ShapeTextInfo&gt;"/>
  <p:tag name="HTML_SHAPEINFO" val="&lt;ThreeDShapeInfo&gt;&lt;uuid val=&quot;{43AE8E5A-12E0-4A5B-9138-AA337C20A7C7}&quot;/&gt;&lt;isInvalidForFieldText val=&quot;0&quot;/&gt;&lt;Image&gt;&lt;filename val=&quot;C:\Users\User\AppData\Local\Temp\CP10520195954812Session\CPTrustFolder10520195954812\PPTImport10520285136296\data\asimages\{43AE8E5A-12E0-4A5B-9138-AA337C20A7C7}_10.png&quot;/&gt;&lt;left val=&quot;42&quot;/&gt;&lt;top val=&quot;212&quot;/&gt;&lt;width val=&quot;870&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AD0A612-0F12-4217-AF69-6DD58A6FD5D9}&quot;/&gt;&lt;isInvalidForFieldText val=&quot;0&quot;/&gt;&lt;Image&gt;&lt;filename val=&quot;C:\Users\User\AppData\Local\Temp\CP10520195954812Session\CPTrustFolder10520195954812\PPTImport10520285136296\data\asimages\{2AD0A612-0F12-4217-AF69-6DD58A6FD5D9}_10.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27BD6EB7-DB3D-46C9-9677-B684F8BC2436}&quot;/&gt;&lt;isInvalidForFieldText val=&quot;0&quot;/&gt;&lt;Image&gt;&lt;filename val=&quot;C:\Users\User\AppData\Local\Temp\CP10520195954812Session\CPTrustFolder10520195954812\PPTImport10520285136296\data\asimages\{27BD6EB7-DB3D-46C9-9677-B684F8BC2436}_11.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20&quot;/&gt;&lt;lineCharCount val=&quot;78&quot;/&gt;&lt;lineCharCount val=&quot;83&quot;/&gt;&lt;lineCharCount val=&quot;65&quot;/&gt;&lt;lineCharCount val=&quot;46&quot;/&gt;&lt;/TableIndex&gt;&lt;/ShapeTextInfo&gt;"/>
  <p:tag name="HTML_SHAPEINFO" val="&lt;ThreeDShapeInfo&gt;&lt;uuid val=&quot;{0FC6E8D0-339D-4E71-A4FD-BD893F019565}&quot;/&gt;&lt;isInvalidForFieldText val=&quot;0&quot;/&gt;&lt;Image&gt;&lt;filename val=&quot;C:\Users\User\AppData\Local\Temp\CP10520195954812Session\CPTrustFolder10520195954812\PPTImport10520285136296\data\asimages\{0FC6E8D0-339D-4E71-A4FD-BD893F019565}_11.png&quot;/&gt;&lt;left val=&quot;42&quot;/&gt;&lt;top val=&quot;212&quot;/&gt;&lt;width val=&quot;881&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C3C530E-08C6-43E8-BDC5-8D4E1B293A6B}&quot;/&gt;&lt;isInvalidForFieldText val=&quot;0&quot;/&gt;&lt;Image&gt;&lt;filename val=&quot;C:\Users\User\AppData\Local\Temp\CP10520195954812Session\CPTrustFolder10520195954812\PPTImport10520285136296\data\asimages\{7C3C530E-08C6-43E8-BDC5-8D4E1B293A6B}_11.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7E073CD2-E25C-4FF3-945F-F6DF7DAEB7A9}&quot;/&gt;&lt;isInvalidForFieldText val=&quot;0&quot;/&gt;&lt;Image&gt;&lt;filename val=&quot;C:\Users\User\AppData\Local\Temp\CP10520195954812Session\CPTrustFolder10520195954812\PPTImport10520285136296\data\asimages\{7E073CD2-E25C-4FF3-945F-F6DF7DAEB7A9}_12.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8&quot;/&gt;&lt;lineCharCount val=&quot;72&quot;/&gt;&lt;lineCharCount val=&quot;65&quot;/&gt;&lt;lineCharCount val=&quot;25&quot;/&gt;&lt;lineCharCount val=&quot;67&quot;/&gt;&lt;lineCharCount val=&quot;65&quot;/&gt;&lt;lineCharCount val=&quot;1&quot;/&gt;&lt;/TableIndex&gt;&lt;/ShapeTextInfo&gt;"/>
  <p:tag name="HTML_SHAPEINFO" val="&lt;ThreeDShapeInfo&gt;&lt;uuid val=&quot;{90CFC165-199C-4136-B236-212088443AF0}&quot;/&gt;&lt;isInvalidForFieldText val=&quot;0&quot;/&gt;&lt;Image&gt;&lt;filename val=&quot;C:\Users\User\AppData\Local\Temp\CP10520195954812Session\CPTrustFolder10520195954812\PPTImport10520285136296\data\asimages\{90CFC165-199C-4136-B236-212088443AF0}_12.png&quot;/&gt;&lt;left val=&quot;42&quot;/&gt;&lt;top val=&quot;212&quot;/&gt;&lt;width val=&quot;870&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0F9D64-84E4-4F1E-8DCC-CD69C32BE265}&quot;/&gt;&lt;isInvalidForFieldText val=&quot;0&quot;/&gt;&lt;Image&gt;&lt;filename val=&quot;C:\Users\User\AppData\Local\Temp\CP10520195954812Session\CPTrustFolder10520195954812\PPTImport10520285136296\data\asimages\{200F9D64-84E4-4F1E-8DCC-CD69C32BE265}_12.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C5150E67-BB01-4684-AFFF-49BAA4051482}&quot;/&gt;&lt;isInvalidForFieldText val=&quot;0&quot;/&gt;&lt;Image&gt;&lt;filename val=&quot;C:\Users\User\AppData\Local\Temp\CP10520195954812Session\CPTrustFolder10520195954812\PPTImport10520285136296\data\asimages\{C5150E67-BB01-4684-AFFF-49BAA4051482}_13.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33&quot;/&gt;&lt;lineCharCount val=&quot;59&quot;/&gt;&lt;lineCharCount val=&quot;72&quot;/&gt;&lt;lineCharCount val=&quot;69&quot;/&gt;&lt;/TableIndex&gt;&lt;/ShapeTextInfo&gt;"/>
  <p:tag name="HTML_SHAPEINFO" val="&lt;ThreeDShapeInfo&gt;&lt;uuid val=&quot;{45CCE89F-69AA-4939-8793-A90686BEA6B9}&quot;/&gt;&lt;isInvalidForFieldText val=&quot;0&quot;/&gt;&lt;Image&gt;&lt;filename val=&quot;C:\Users\User\AppData\Local\Temp\CP10520195954812Session\CPTrustFolder10520195954812\PPTImport10520285136296\data\asimages\{45CCE89F-69AA-4939-8793-A90686BEA6B9}_13.png&quot;/&gt;&lt;left val=&quot;42&quot;/&gt;&lt;top val=&quot;212&quot;/&gt;&lt;width val=&quot;870&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B4FAC7C-473D-498C-AFCC-A19DB9EEDF28}&quot;/&gt;&lt;isInvalidForFieldText val=&quot;0&quot;/&gt;&lt;Image&gt;&lt;filename val=&quot;C:\Users\User\AppData\Local\Temp\CP10520195954812Session\CPTrustFolder10520195954812\PPTImport10520285136296\data\asimages\{9B4FAC7C-473D-498C-AFCC-A19DB9EEDF28}_13.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72EEF3F8-391E-4A8E-9BD2-AFDC4B01BCFA}&quot;/&gt;&lt;isInvalidForFieldText val=&quot;0&quot;/&gt;&lt;Image&gt;&lt;filename val=&quot;C:\Users\User\AppData\Local\Temp\CP10520195954812Session\CPTrustFolder10520195954812\PPTImport10520285136296\data\asimages\{72EEF3F8-391E-4A8E-9BD2-AFDC4B01BCFA}_14.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5&quot;/&gt;&lt;lineCharCount val=&quot;30&quot;/&gt;&lt;lineCharCount val=&quot;52&quot;/&gt;&lt;lineCharCount val=&quot;81&quot;/&gt;&lt;lineCharCount val=&quot;16&quot;/&gt;&lt;lineCharCount val=&quot;38&quot;/&gt;&lt;lineCharCount val=&quot;39&quot;/&gt;&lt;lineCharCount val=&quot;84&quot;/&gt;&lt;lineCharCount val=&quot;10&quot;/&gt;&lt;lineCharCount val=&quot;51&quot;/&gt;&lt;lineCharCount val=&quot;84&quot;/&gt;&lt;lineCharCount val=&quot;38&quot;/&gt;&lt;lineCharCount val=&quot;84&quot;/&gt;&lt;lineCharCount val=&quot;10&quot;/&gt;&lt;/TableIndex&gt;&lt;/ShapeTextInfo&gt;"/>
  <p:tag name="HTML_SHAPEINFO" val="&lt;ThreeDShapeInfo&gt;&lt;uuid val=&quot;{A6860593-93B6-49CF-B1F5-1B694123579B}&quot;/&gt;&lt;isInvalidForFieldText val=&quot;0&quot;/&gt;&lt;Image&gt;&lt;filename val=&quot;C:\Users\User\AppData\Local\Temp\CP10520195954812Session\CPTrustFolder10520195954812\PPTImport10520285136296\data\asimages\{A6860593-93B6-49CF-B1F5-1B694123579B}_14.png&quot;/&gt;&lt;left val=&quot;43&quot;/&gt;&lt;top val=&quot;212&quot;/&gt;&lt;width val=&quot;877&quot;/&gt;&lt;height val=&quot;456&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BA9AF18-07CE-42BB-BDAE-E7675D16E2E7}&quot;/&gt;&lt;isInvalidForFieldText val=&quot;0&quot;/&gt;&lt;Image&gt;&lt;filename val=&quot;C:\Users\User\AppData\Local\Temp\CP10520195954812Session\CPTrustFolder10520195954812\PPTImport10520285136296\data\asimages\{2BA9AF18-07CE-42BB-BDAE-E7675D16E2E7}_14.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4353C8F1-6755-4C90-836D-4C470527D63E}&quot;/&gt;&lt;isInvalidForFieldText val=&quot;0&quot;/&gt;&lt;Image&gt;&lt;filename val=&quot;C:\Users\User\AppData\Local\Temp\CP10520195954812Session\CPTrustFolder10520195954812\PPTImport10520285136296\data\asimages\{4353C8F1-6755-4C90-836D-4C470527D63E}_15.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3&quot;/&gt;&lt;lineCharCount val=&quot;63&quot;/&gt;&lt;lineCharCount val=&quot;28&quot;/&gt;&lt;lineCharCount val=&quot;73&quot;/&gt;&lt;lineCharCount val=&quot;5&quot;/&gt;&lt;lineCharCount val=&quot;72&quot;/&gt;&lt;lineCharCount val=&quot;73&quot;/&gt;&lt;lineCharCount val=&quot;21&quot;/&gt;&lt;/TableIndex&gt;&lt;/ShapeTextInfo&gt;"/>
  <p:tag name="HTML_SHAPEINFO" val="&lt;ThreeDShapeInfo&gt;&lt;uuid val=&quot;{6B9EF516-AF6A-4A1D-A614-E80862CDC540}&quot;/&gt;&lt;isInvalidForFieldText val=&quot;0&quot;/&gt;&lt;Image&gt;&lt;filename val=&quot;C:\Users\User\AppData\Local\Temp\CP10520195954812Session\CPTrustFolder10520195954812\PPTImport10520285136296\data\asimages\{6B9EF516-AF6A-4A1D-A614-E80862CDC540}_15.png&quot;/&gt;&lt;left val=&quot;42&quot;/&gt;&lt;top val=&quot;212&quot;/&gt;&lt;width val=&quot;876&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71CCC73-5093-43D0-B3AB-41008E1800F5}&quot;/&gt;&lt;isInvalidForFieldText val=&quot;0&quot;/&gt;&lt;Image&gt;&lt;filename val=&quot;C:\Users\User\AppData\Local\Temp\CP10520195954812Session\CPTrustFolder10520195954812\PPTImport10520285136296\data\asimages\{871CCC73-5093-43D0-B3AB-41008E1800F5}_15.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64AAE3AC-8228-46E0-BEFE-865ABD15D93A}&quot;/&gt;&lt;isInvalidForFieldText val=&quot;0&quot;/&gt;&lt;Image&gt;&lt;filename val=&quot;C:\Users\User\AppData\Local\Temp\CP10520195954812Session\CPTrustFolder10520195954812\PPTImport10520285136296\data\asimages\{64AAE3AC-8228-46E0-BEFE-865ABD15D93A}_1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66&quot;/&gt;&lt;lineCharCount val=&quot;47&quot;/&gt;&lt;lineCharCount val=&quot;63&quot;/&gt;&lt;lineCharCount val=&quot;65&quot;/&gt;&lt;lineCharCount val=&quot;67&quot;/&gt;&lt;lineCharCount val=&quot;33&quot;/&gt;&lt;/TableIndex&gt;&lt;/ShapeTextInfo&gt;"/>
  <p:tag name="HTML_SHAPEINFO" val="&lt;ThreeDShapeInfo&gt;&lt;uuid val=&quot;{5D2DD1AF-AD2E-4923-B5DC-DEDE1C98FEFB}&quot;/&gt;&lt;isInvalidForFieldText val=&quot;0&quot;/&gt;&lt;Image&gt;&lt;filename val=&quot;C:\Users\User\AppData\Local\Temp\CP10520195954812Session\CPTrustFolder10520195954812\PPTImport10520285136296\data\asimages\{5D2DD1AF-AD2E-4923-B5DC-DEDE1C98FEFB}_16.png&quot;/&gt;&lt;left val=&quot;42&quot;/&gt;&lt;top val=&quot;212&quot;/&gt;&lt;width val=&quot;876&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8560252-1A38-4675-9FCE-8457BBFD2419}&quot;/&gt;&lt;isInvalidForFieldText val=&quot;0&quot;/&gt;&lt;Image&gt;&lt;filename val=&quot;C:\Users\User\AppData\Local\Temp\CP10520195954812Session\CPTrustFolder10520195954812\PPTImport10520285136296\data\asimages\{D8560252-1A38-4675-9FCE-8457BBFD2419}_16.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60C965EE-90E4-4A00-B3E7-3855535A1B48}&quot;/&gt;&lt;isInvalidForFieldText val=&quot;0&quot;/&gt;&lt;Image&gt;&lt;filename val=&quot;C:\Users\User\AppData\Local\Temp\CP10520195954812Session\CPTrustFolder10520195954812\PPTImport10520285136296\data\asimages\{60C965EE-90E4-4A00-B3E7-3855535A1B48}_17.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7&quot;/&gt;&lt;lineCharCount val=&quot;62&quot;/&gt;&lt;lineCharCount val=&quot;1&quot;/&gt;&lt;lineCharCount val=&quot;36&quot;/&gt;&lt;lineCharCount val=&quot;67&quot;/&gt;&lt;lineCharCount val=&quot;71&quot;/&gt;&lt;lineCharCount val=&quot;11&quot;/&gt;&lt;/TableIndex&gt;&lt;/ShapeTextInfo&gt;"/>
  <p:tag name="HTML_SHAPEINFO" val="&lt;ThreeDShapeInfo&gt;&lt;uuid val=&quot;{74E8C5CC-2741-44E2-B9BB-CEC4C9F54A9B}&quot;/&gt;&lt;isInvalidForFieldText val=&quot;0&quot;/&gt;&lt;Image&gt;&lt;filename val=&quot;C:\Users\User\AppData\Local\Temp\CP10520195954812Session\CPTrustFolder10520195954812\PPTImport10520285136296\data\asimages\{74E8C5CC-2741-44E2-B9BB-CEC4C9F54A9B}_17.png&quot;/&gt;&lt;left val=&quot;42&quot;/&gt;&lt;top val=&quot;212&quot;/&gt;&lt;width val=&quot;870&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479D8DC-405B-4E32-818F-CBA7CB3FC7F0}&quot;/&gt;&lt;isInvalidForFieldText val=&quot;0&quot;/&gt;&lt;Image&gt;&lt;filename val=&quot;C:\Users\User\AppData\Local\Temp\CP10520195954812Session\CPTrustFolder10520195954812\PPTImport10520285136296\data\asimages\{4479D8DC-405B-4E32-818F-CBA7CB3FC7F0}_17.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BB7784E6-5102-45DE-A8DA-B00838A25D2A}&quot;/&gt;&lt;isInvalidForFieldText val=&quot;0&quot;/&gt;&lt;Image&gt;&lt;filename val=&quot;C:\Users\User\AppData\Local\Temp\CP10520195954812Session\CPTrustFolder10520195954812\PPTImport10520285136296\data\asimages\{BB7784E6-5102-45DE-A8DA-B00838A25D2A}_18.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1&quot;/&gt;&lt;lineCharCount val=&quot;20&quot;/&gt;&lt;lineCharCount val=&quot;63&quot;/&gt;&lt;/TableIndex&gt;&lt;/ShapeTextInfo&gt;"/>
  <p:tag name="HTML_SHAPEINFO" val="&lt;ThreeDShapeInfo&gt;&lt;uuid val=&quot;{DC4D9C00-D1EA-4C42-BD35-D59E2D98076E}&quot;/&gt;&lt;isInvalidForFieldText val=&quot;0&quot;/&gt;&lt;Image&gt;&lt;filename val=&quot;C:\Users\User\AppData\Local\Temp\CP10520195954812Session\CPTrustFolder10520195954812\PPTImport10520285136296\data\asimages\{DC4D9C00-D1EA-4C42-BD35-D59E2D98076E}_18.png&quot;/&gt;&lt;left val=&quot;42&quot;/&gt;&lt;top val=&quot;212&quot;/&gt;&lt;width val=&quot;870&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062B43E-190C-4136-ACD4-221430C15038}&quot;/&gt;&lt;isInvalidForFieldText val=&quot;0&quot;/&gt;&lt;Image&gt;&lt;filename val=&quot;C:\Users\User\AppData\Local\Temp\CP10520195954812Session\CPTrustFolder10520195954812\PPTImport10520285136296\data\asimages\{5062B43E-190C-4136-ACD4-221430C15038}_18.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77DA7DFA-375F-42E5-9A49-36A658617EE1}&quot;/&gt;&lt;isInvalidForFieldText val=&quot;0&quot;/&gt;&lt;Image&gt;&lt;filename val=&quot;C:\Users\User\AppData\Local\Temp\CP10520195954812Session\CPTrustFolder10520195954812\PPTImport10520285136296\data\asimages\{77DA7DFA-375F-42E5-9A49-36A658617EE1}_19.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67&quot;/&gt;&lt;lineCharCount val=&quot;16&quot;/&gt;&lt;lineCharCount val=&quot;61&quot;/&gt;&lt;/TableIndex&gt;&lt;/ShapeTextInfo&gt;"/>
  <p:tag name="HTML_SHAPEINFO" val="&lt;ThreeDShapeInfo&gt;&lt;uuid val=&quot;{EC1D77DB-8228-479B-8254-64C32EFCA273}&quot;/&gt;&lt;isInvalidForFieldText val=&quot;0&quot;/&gt;&lt;Image&gt;&lt;filename val=&quot;C:\Users\User\AppData\Local\Temp\CP10520195954812Session\CPTrustFolder10520195954812\PPTImport10520285136296\data\asimages\{EC1D77DB-8228-479B-8254-64C32EFCA273}_19.png&quot;/&gt;&lt;left val=&quot;42&quot;/&gt;&lt;top val=&quot;212&quot;/&gt;&lt;width val=&quot;870&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6B6672-6150-4232-90F2-49C2CCF394B2}&quot;/&gt;&lt;isInvalidForFieldText val=&quot;0&quot;/&gt;&lt;Image&gt;&lt;filename val=&quot;C:\Users\User\AppData\Local\Temp\CP10520195954812Session\CPTrustFolder10520195954812\PPTImport10520285136296\data\asimages\{996B6672-6150-4232-90F2-49C2CCF394B2}_19.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3926BE54-F1DB-40E5-8A59-7010FDCC07F1}&quot;/&gt;&lt;isInvalidForFieldText val=&quot;0&quot;/&gt;&lt;Image&gt;&lt;filename val=&quot;C:\Users\User\AppData\Local\Temp\CP10520195954812Session\CPTrustFolder10520195954812\PPTImport10520285136296\data\asimages\{3926BE54-F1DB-40E5-8A59-7010FDCC07F1}_20.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2&quot;/&gt;&lt;lineCharCount val=&quot;72&quot;/&gt;&lt;lineCharCount val=&quot;75&quot;/&gt;&lt;lineCharCount val=&quot;50&quot;/&gt;&lt;lineCharCount val=&quot;61&quot;/&gt;&lt;/TableIndex&gt;&lt;/ShapeTextInfo&gt;"/>
  <p:tag name="HTML_SHAPEINFO" val="&lt;ThreeDShapeInfo&gt;&lt;uuid val=&quot;{E4E49EDE-B9A7-4CB4-974E-662E061F4D00}&quot;/&gt;&lt;isInvalidForFieldText val=&quot;0&quot;/&gt;&lt;Image&gt;&lt;filename val=&quot;C:\Users\User\AppData\Local\Temp\CP10520195954812Session\CPTrustFolder10520195954812\PPTImport10520285136296\data\asimages\{E4E49EDE-B9A7-4CB4-974E-662E061F4D00}_20.png&quot;/&gt;&lt;left val=&quot;42&quot;/&gt;&lt;top val=&quot;212&quot;/&gt;&lt;width val=&quot;870&quot;/&gt;&lt;height val=&quot;41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77C5749-DC11-48B9-9A91-233DAE0C3361}&quot;/&gt;&lt;isInvalidForFieldText val=&quot;0&quot;/&gt;&lt;Image&gt;&lt;filename val=&quot;C:\Users\User\AppData\Local\Temp\CP10520195954812Session\CPTrustFolder10520195954812\PPTImport10520285136296\data\asimages\{C77C5749-DC11-48B9-9A91-233DAE0C3361}_20.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8CA47281-F9B6-4C63-8E28-9266894F8205}&quot;/&gt;&lt;isInvalidForFieldText val=&quot;0&quot;/&gt;&lt;Image&gt;&lt;filename val=&quot;C:\Users\User\AppData\Local\Temp\CP10520195954812Session\CPTrustFolder10520195954812\PPTImport10520285136296\data\asimages\{8CA47281-F9B6-4C63-8E28-9266894F8205}_21.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47&quot;/&gt;&lt;lineCharCount val=&quot;63&quot;/&gt;&lt;lineCharCount val=&quot;70&quot;/&gt;&lt;lineCharCount val=&quot;57&quot;/&gt;&lt;/TableIndex&gt;&lt;/ShapeTextInfo&gt;"/>
  <p:tag name="HTML_SHAPEINFO" val="&lt;ThreeDShapeInfo&gt;&lt;uuid val=&quot;{3DE8BB65-891A-4072-B69F-86227E09F709}&quot;/&gt;&lt;isInvalidForFieldText val=&quot;0&quot;/&gt;&lt;Image&gt;&lt;filename val=&quot;C:\Users\User\AppData\Local\Temp\CP10520195954812Session\CPTrustFolder10520195954812\PPTImport10520285136296\data\asimages\{3DE8BB65-891A-4072-B69F-86227E09F709}_21.png&quot;/&gt;&lt;left val=&quot;42&quot;/&gt;&lt;top val=&quot;212&quot;/&gt;&lt;width val=&quot;870&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30E5369-1165-4A93-9C1B-6C8CC1ECA9B8}&quot;/&gt;&lt;isInvalidForFieldText val=&quot;0&quot;/&gt;&lt;Image&gt;&lt;filename val=&quot;C:\Users\User\AppData\Local\Temp\CP10520195954812Session\CPTrustFolder10520195954812\PPTImport10520285136296\data\asimages\{830E5369-1165-4A93-9C1B-6C8CC1ECA9B8}_21.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64&quot;/&gt;&lt;lineCharCount val=&quot;23&quot;/&gt;&lt;/TableIndex&gt;&lt;/ShapeTextInfo&gt;"/>
  <p:tag name="HTML_SHAPEINFO" val="&lt;ThreeDShapeInfo&gt;&lt;uuid val=&quot;{B8521068-082E-4828-A765-C113F8873D84}&quot;/&gt;&lt;isInvalidForFieldText val=&quot;0&quot;/&gt;&lt;Image&gt;&lt;filename val=&quot;C:\Users\User\AppData\Local\Temp\CP10520195954812Session\CPTrustFolder10520195954812\PPTImport10520285136296\data\asimages\{B8521068-082E-4828-A765-C113F8873D84}_22.png&quot;/&gt;&lt;left val=&quot;91&quot;/&gt;&lt;top val=&quot;208&quot;/&gt;&lt;width val=&quot;810&quot;/&gt;&lt;height val=&quot;121&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quot;/&gt;&lt;lineCharCount val=&quot;5&quot;/&gt;&lt;lineCharCount val=&quot;5&quot;/&gt;&lt;lineCharCount val=&quot;5&quot;/&gt;&lt;lineCharCount val=&quot;5&quot;/&gt;&lt;lineCharCount val=&quot;5&quot;/&gt;&lt;lineCharCount val=&quot;5&quot;/&gt;&lt;lineCharCount val=&quot;5&quot;/&gt;&lt;/TableIndex&gt;&lt;/ShapeTextInfo&gt;"/>
  <p:tag name="HTML_SHAPEINFO" val="&lt;ThreeDShapeInfo&gt;&lt;uuid val=&quot;{6992B319-0A84-4FB6-AE1D-AD6A15CCE652}&quot;/&gt;&lt;isInvalidForFieldText val=&quot;0&quot;/&gt;&lt;Image&gt;&lt;filename val=&quot;C:\Users\User\AppData\Local\Temp\CP10520195954812Session\CPTrustFolder10520195954812\PPTImport10520285136296\data\asimages\{6992B319-0A84-4FB6-AE1D-AD6A15CCE652}_22.png&quot;/&gt;&lt;left val=&quot;240&quot;/&gt;&lt;top val=&quot;331&quot;/&gt;&lt;width val=&quot;147&quot;/&gt;&lt;height val=&quot;36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D4BA35C1-3228-4A21-A15D-D9C34FEDADA3}&quot;/&gt;&lt;isInvalidForFieldText val=&quot;0&quot;/&gt;&lt;Image&gt;&lt;filename val=&quot;C:\Users\User\AppData\Local\Temp\CP10520195954812Session\CPTrustFolder10520195954812\PPTImport10520285136296\data\asimages\{D4BA35C1-3228-4A21-A15D-D9C34FEDADA3}_22.png&quot;/&gt;&lt;left val=&quot;-8&quot;/&gt;&lt;top val=&quot;76&quot;/&gt;&lt;width val=&quot;976&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52BA2FC-B5D7-488C-BBE5-C4B98CF0D3E8}&quot;/&gt;&lt;isInvalidForFieldText val=&quot;0&quot;/&gt;&lt;Image&gt;&lt;filename val=&quot;C:\Users\User\AppData\Local\Temp\CP10520195954812Session\CPTrustFolder10520195954812\PPTImport10520285136296\data\asimages\{552BA2FC-B5D7-488C-BBE5-C4B98CF0D3E8}_22.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quot;/&gt;&lt;lineCharCount val=&quot;5&quot;/&gt;&lt;lineCharCount val=&quot;5&quot;/&gt;&lt;lineCharCount val=&quot;5&quot;/&gt;&lt;lineCharCount val=&quot;5&quot;/&gt;&lt;lineCharCount val=&quot;5&quot;/&gt;&lt;lineCharCount val=&quot;5&quot;/&gt;&lt;lineCharCount val=&quot;5&quot;/&gt;&lt;/TableIndex&gt;&lt;/ShapeTextInfo&gt;"/>
  <p:tag name="HTML_SHAPEINFO" val="&lt;ThreeDShapeInfo&gt;&lt;uuid val=&quot;{9CCE41ED-2A80-43AB-9C24-EC23C2FDCC3C}&quot;/&gt;&lt;isInvalidForFieldText val=&quot;0&quot;/&gt;&lt;Image&gt;&lt;filename val=&quot;C:\Users\User\AppData\Local\Temp\CP10520195954812Session\CPTrustFolder10520195954812\PPTImport10520285136296\data\asimages\{9CCE41ED-2A80-43AB-9C24-EC23C2FDCC3C}_22.png&quot;/&gt;&lt;left val=&quot;510&quot;/&gt;&lt;top val=&quot;331&quot;/&gt;&lt;width val=&quot;115&quot;/&gt;&lt;height val=&quot;337&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6A0B9FE2-8937-4DDF-9094-ED3E9D592D4F}&quot;/&gt;&lt;isInvalidForFieldText val=&quot;0&quot;/&gt;&lt;Image&gt;&lt;filename val=&quot;C:\Users\User\AppData\Local\Temp\CP10520195954812Session\CPTrustFolder10520195954812\PPTImport10520285136296\data\asimages\{6A0B9FE2-8937-4DDF-9094-ED3E9D592D4F}_23.png&quot;/&gt;&lt;left val=&quot;34&quot;/&gt;&lt;top val=&quot;424&quot;/&gt;&lt;width val=&quot;594&quot;/&gt;&lt;height val=&quot;12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335F5BB-D5AE-4C28-A737-49A51368EA45}&quot;/&gt;&lt;isInvalidForFieldText val=&quot;0&quot;/&gt;&lt;Image&gt;&lt;filename val=&quot;C:\Users\User\AppData\Local\Temp\CP10520195954812Session\CPTrustFolder10520195954812\PPTImport10520285136296\data\asimages\{5335F5BB-D5AE-4C28-A737-49A51368EA45}_23.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7E4FB26B-6656-4435-B59C-FB41177EA5AC}&quot;/&gt;&lt;isInvalidForFieldText val=&quot;0&quot;/&gt;&lt;Image&gt;&lt;filename val=&quot;C:\Users\User\AppData\Local\Temp\CP10520195954812Session\CPTrustFolder10520195954812\PPTImport10520285136296\data\asimages\{7E4FB26B-6656-4435-B59C-FB41177EA5AC}_24.png&quot;/&gt;&lt;left val=&quot;-8&quot;/&gt;&lt;top val=&quot;67&quot;/&gt;&lt;width val=&quot;961&quot;/&gt;&lt;height val=&quot;12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11&quot;/&gt;&lt;lineCharCount val=&quot;57&quot;/&gt;&lt;lineCharCount val=&quot;46&quot;/&gt;&lt;lineCharCount val=&quot;33&quot;/&gt;&lt;lineCharCount val=&quot;65&quot;/&gt;&lt;lineCharCount val=&quot;39&quot;/&gt;&lt;lineCharCount val=&quot;59&quot;/&gt;&lt;lineCharCount val=&quot;26&quot;/&gt;&lt;lineCharCount val=&quot;1&quot;/&gt;&lt;lineCharCount val=&quot;1&quot;/&gt;&lt;/TableIndex&gt;&lt;/ShapeTextInfo&gt;"/>
  <p:tag name="HTML_SHAPEINFO" val="&lt;ThreeDShapeInfo&gt;&lt;uuid val=&quot;{1EB3AB9A-831A-4AE7-92FF-2AFEF0C70477}&quot;/&gt;&lt;isInvalidForFieldText val=&quot;0&quot;/&gt;&lt;Image&gt;&lt;filename val=&quot;C:\Users\User\AppData\Local\Temp\CP10520195954812Session\CPTrustFolder10520195954812\PPTImport10520285136296\data\asimages\{1EB3AB9A-831A-4AE7-92FF-2AFEF0C70477}_24.png&quot;/&gt;&lt;left val=&quot;42&quot;/&gt;&lt;top val=&quot;212&quot;/&gt;&lt;width val=&quot;870&quot;/&gt;&lt;height val=&quot;41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A621E62-2D38-44C9-8ABF-F297698909A9}&quot;/&gt;&lt;isInvalidForFieldText val=&quot;0&quot;/&gt;&lt;Image&gt;&lt;filename val=&quot;C:\Users\User\AppData\Local\Temp\CP10520195954812Session\CPTrustFolder10520195954812\PPTImport10520285136296\data\asimages\{2A621E62-2D38-44C9-8ABF-F297698909A9}_24.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30&quot;/&gt;&lt;/TableIndex&gt;&lt;/ShapeTextInfo&gt;"/>
  <p:tag name="HTML_SHAPEINFO" val="&lt;ThreeDShapeInfo&gt;&lt;uuid val=&quot;{4B45EF33-CB00-40E5-9C2C-C5609DBF662A}&quot;/&gt;&lt;isInvalidForFieldText val=&quot;0&quot;/&gt;&lt;Image&gt;&lt;filename val=&quot;C:\Users\User\AppData\Local\Temp\CP10520195954812Session\CPTrustFolder10520195954812\PPTImport10520285136296\data\asimages\{4B45EF33-CB00-40E5-9C2C-C5609DBF662A}_24.png&quot;/&gt;&lt;left val=&quot;80&quot;/&gt;&lt;top val=&quot;570&quot;/&gt;&lt;width val=&quot;799&quot;/&gt;&lt;height val=&quot;8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9&quot;/&gt;&lt;lineCharCount val=&quot;5&quot;/&gt;&lt;/TableIndex&gt;&lt;/ShapeTextInfo&gt;"/>
  <p:tag name="HTML_SHAPEINFO" val="&lt;ThreeDShapeInfo&gt;&lt;uuid val=&quot;{A851CEFA-ADDC-4C63-8230-690112579929}&quot;/&gt;&lt;isInvalidForFieldText val=&quot;0&quot;/&gt;&lt;Image&gt;&lt;filename val=&quot;C:\Users\User\AppData\Local\Temp\CP10520195954812Session\CPTrustFolder10520195954812\PPTImport10520285136296\data\asimages\{A851CEFA-ADDC-4C63-8230-690112579929}_25.png&quot;/&gt;&lt;left val=&quot;0&quot;/&gt;&lt;top val=&quot;76&quot;/&gt;&lt;width val=&quot;961&quot;/&gt;&lt;height val=&quot;124&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10&quot;/&gt;&lt;lineCharCount val=&quot;69&quot;/&gt;&lt;lineCharCount val=&quot;55&quot;/&gt;&lt;lineCharCount val=&quot;63&quot;/&gt;&lt;lineCharCount val=&quot;22&quot;/&gt;&lt;lineCharCount val=&quot;66&quot;/&gt;&lt;lineCharCount val=&quot;1&quot;/&gt;&lt;/TableIndex&gt;&lt;/ShapeTextInfo&gt;"/>
  <p:tag name="HTML_SHAPEINFO" val="&lt;ThreeDShapeInfo&gt;&lt;uuid val=&quot;{4D933D20-C3DC-4AA8-81D2-BD228B6A10D9}&quot;/&gt;&lt;isInvalidForFieldText val=&quot;0&quot;/&gt;&lt;Image&gt;&lt;filename val=&quot;C:\Users\User\AppData\Local\Temp\CP10520195954812Session\CPTrustFolder10520195954812\PPTImport10520285136296\data\asimages\{4D933D20-C3DC-4AA8-81D2-BD228B6A10D9}_25.png&quot;/&gt;&lt;left val=&quot;42&quot;/&gt;&lt;top val=&quot;212&quot;/&gt;&lt;width val=&quot;871&quot;/&gt;&lt;height val=&quot;41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A8ADF6F-377B-449E-973D-B56AA45F3F70}&quot;/&gt;&lt;isInvalidForFieldText val=&quot;0&quot;/&gt;&lt;Image&gt;&lt;filename val=&quot;C:\Users\User\AppData\Local\Temp\CP10520195954812Session\CPTrustFolder10520195954812\PPTImport10520285136296\data\asimages\{AA8ADF6F-377B-449E-973D-B56AA45F3F70}_25.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6468E012-11E0-4249-83AE-0DA8D4BB3050}&quot;/&gt;&lt;isInvalidForFieldText val=&quot;0&quot;/&gt;&lt;Image&gt;&lt;filename val=&quot;C:\Users\User\AppData\Local\Temp\CP10520195954812Session\CPTrustFolder10520195954812\PPTImport10520285136296\data\asimages\{6468E012-11E0-4249-83AE-0DA8D4BB3050}_26.png&quot;/&gt;&lt;left val=&quot;0&quot;/&gt;&lt;top val=&quot;76&quot;/&gt;&lt;width val=&quot;961&quot;/&gt;&lt;height val=&quot;1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2&quot;/&gt;&lt;lineCharCount val=&quot;29&quot;/&gt;&lt;lineCharCount val=&quot;35&quot;/&gt;&lt;lineCharCount val=&quot;28&quot;/&gt;&lt;lineCharCount val=&quot;39&quot;/&gt;&lt;lineCharCount val=&quot;37&quot;/&gt;&lt;lineCharCount val=&quot;32&quot;/&gt;&lt;lineCharCount val=&quot;23&quot;/&gt;&lt;lineCharCount val=&quot;64&quot;/&gt;&lt;/TableIndex&gt;&lt;/ShapeTextInfo&gt;"/>
  <p:tag name="HTML_SHAPEINFO" val="&lt;ThreeDShapeInfo&gt;&lt;uuid val=&quot;{EE5C89F6-51FF-437E-9B43-348082BAAB6A}&quot;/&gt;&lt;isInvalidForFieldText val=&quot;0&quot;/&gt;&lt;Image&gt;&lt;filename val=&quot;C:\Users\User\AppData\Local\Temp\CP10520195954812Session\CPTrustFolder10520195954812\PPTImport10520285136296\data\asimages\{EE5C89F6-51FF-437E-9B43-348082BAAB6A}_26.png&quot;/&gt;&lt;left val=&quot;42&quot;/&gt;&lt;top val=&quot;212&quot;/&gt;&lt;width val=&quot;870&quot;/&gt;&lt;height val=&quot;41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46497F-3235-48C5-A5CB-21A87EC3B312}&quot;/&gt;&lt;isInvalidForFieldText val=&quot;0&quot;/&gt;&lt;Image&gt;&lt;filename val=&quot;C:\Users\User\AppData\Local\Temp\CP10520195954812Session\CPTrustFolder10520195954812\PPTImport10520285136296\data\asimages\{A746497F-3235-48C5-A5CB-21A87EC3B312}_26.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VA Final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Final Theme" id="{4AF325B3-39A9-457B-AAAD-715D05D2A176}" vid="{1B51375F-91D2-4004-B9C1-89CFABF03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RO317-839076992-10961</_dlc_DocId>
    <_dlc_DocIdUrl xmlns="b62c6c12-24c5-4d47-ac4d-c5cc93bcdf7b">
      <Url>https://vaww.vashare.vba.va.gov/sites/SPTNCIO/focusedveterans/training/VSRvirtualtraining/_layouts/15/DocIdRedir.aspx?ID=RO317-839076992-10961</Url>
      <Description>RO317-839076992-10961</Description>
    </_dlc_DocIdUrl>
  </documentManagement>
</p:properties>
</file>

<file path=customXml/itemProps1.xml><?xml version="1.0" encoding="utf-8"?>
<ds:datastoreItem xmlns:ds="http://schemas.openxmlformats.org/officeDocument/2006/customXml" ds:itemID="{93AF2DBB-737C-4C13-9532-0F5A3D53A6B7}">
  <ds:schemaRefs>
    <ds:schemaRef ds:uri="http://schemas.microsoft.com/sharepoint/events"/>
  </ds:schemaRefs>
</ds:datastoreItem>
</file>

<file path=customXml/itemProps2.xml><?xml version="1.0" encoding="utf-8"?>
<ds:datastoreItem xmlns:ds="http://schemas.openxmlformats.org/officeDocument/2006/customXml" ds:itemID="{01550627-E5A3-4717-BAB3-51CEADD00D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A35E050F-F6DD-446A-BC54-722BE857956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62c6c12-24c5-4d47-ac4d-c5cc93bcdf7b"/>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Final Theme</Template>
  <TotalTime>12070</TotalTime>
  <Words>2263</Words>
  <Application>Microsoft Office PowerPoint</Application>
  <PresentationFormat>On-screen Show (4:3)</PresentationFormat>
  <Paragraphs>284</Paragraphs>
  <Slides>40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Tahoma</vt:lpstr>
      <vt:lpstr>Times New Roman</vt:lpstr>
      <vt:lpstr>Verdana</vt:lpstr>
      <vt:lpstr>VA Final Theme</vt:lpstr>
      <vt:lpstr>Introduction to  Eye Rating Schedule Changes </vt:lpstr>
      <vt:lpstr>Objectives</vt:lpstr>
      <vt:lpstr>References</vt:lpstr>
      <vt:lpstr>Review of Updates and Changes </vt:lpstr>
      <vt:lpstr>§ 4.77 – Visual Fields</vt:lpstr>
      <vt:lpstr>§ 4.78a – Examination of Muscle Function</vt:lpstr>
      <vt:lpstr>§ 4.79 – Schedule of Ratings - Eye</vt:lpstr>
      <vt:lpstr>§ 4.79 continued</vt:lpstr>
      <vt:lpstr>§ 4.79 continued</vt:lpstr>
      <vt:lpstr>Diagnostic codes 6000, 6006, and 6009</vt:lpstr>
      <vt:lpstr>6011 Retinal scars, atrophy, or irregularities</vt:lpstr>
      <vt:lpstr>Diagnostic codes 6012-6013</vt:lpstr>
      <vt:lpstr>Diagnostic codes 6014 - 6015</vt:lpstr>
      <vt:lpstr>Diagnostic codes 6017-6018</vt:lpstr>
      <vt:lpstr>Diagnostic Codes 6026 - 6027</vt:lpstr>
      <vt:lpstr>6034  Pterygium</vt:lpstr>
      <vt:lpstr>Diagnostic codes 6035 - 6036</vt:lpstr>
      <vt:lpstr>New DC: 6040 Diabetic retinopathy</vt:lpstr>
      <vt:lpstr>New DC: 6042 Retinal dystrophy</vt:lpstr>
      <vt:lpstr>New DC: 6046 Post-chiasmal disorders</vt:lpstr>
      <vt:lpstr>6091 Symblepharon</vt:lpstr>
      <vt:lpstr>No Major Change to the Following Diagnostic Codes</vt:lpstr>
      <vt:lpstr>Important Considerations</vt:lpstr>
      <vt:lpstr>Which Criteria Apply?</vt:lpstr>
      <vt:lpstr>Eye Conditions Disability Benefits Questionnaire (DBQ)</vt:lpstr>
      <vt:lpstr>Eye Conditions DBQ Sections</vt:lpstr>
      <vt:lpstr>Closer Look: Eye Conditions DBQ – Section IV </vt:lpstr>
      <vt:lpstr>Eye Conditions Tip Sheet </vt:lpstr>
      <vt:lpstr>Resources Available: VBMS</vt:lpstr>
      <vt:lpstr>Historical Rating Schedules Available in the Knowledge Management Portal</vt:lpstr>
      <vt:lpstr>Practice &amp; Evaluate</vt:lpstr>
      <vt:lpstr>Eye Law Change Effective Date</vt:lpstr>
      <vt:lpstr>Scenario 1</vt:lpstr>
      <vt:lpstr>Scenario 2</vt:lpstr>
      <vt:lpstr>Scenario 3</vt:lpstr>
      <vt:lpstr>Scenario 4</vt:lpstr>
      <vt:lpstr>Scenario 5</vt:lpstr>
      <vt:lpstr>Scenario 6</vt:lpstr>
      <vt:lpstr>Conclusion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Eye Rating Schedule Changes PowerPoint Presentation</dc:title>
  <dc:subject>RVSR, RQRS, DRO</dc:subject>
  <dc:creator>Department of Veterans Affairs, Veterans Benefits Administration, Compensation Service, STAFF</dc:creator>
  <cp:keywords>rating schedule,eyes,evaluations,effective dates</cp:keywords>
  <dc:description>This lesson introduces changes to the Rating Schedule for Eye Conditions and review important considerations.</dc:description>
  <cp:lastModifiedBy>Kathy Poole</cp:lastModifiedBy>
  <cp:revision>658</cp:revision>
  <cp:lastPrinted>2017-04-24T16:12:35Z</cp:lastPrinted>
  <dcterms:created xsi:type="dcterms:W3CDTF">2014-04-30T02:32:11Z</dcterms:created>
  <dcterms:modified xsi:type="dcterms:W3CDTF">2018-08-14T19:11:12Z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b66a1915-80bd-4745-991c-8ae033bd111c</vt:lpwstr>
  </property>
  <property fmtid="{D5CDD505-2E9C-101B-9397-08002B2CF9AE}" pid="9" name="Language">
    <vt:lpwstr>en</vt:lpwstr>
  </property>
  <property fmtid="{D5CDD505-2E9C-101B-9397-08002B2CF9AE}" pid="10" name="Type">
    <vt:lpwstr>Presentation</vt:lpwstr>
  </property>
</Properties>
</file>