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2.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6"/>
  </p:notesMasterIdLst>
  <p:sldIdLst>
    <p:sldId id="259" r:id="rId5"/>
    <p:sldId id="260" r:id="rId6"/>
    <p:sldId id="261" r:id="rId7"/>
    <p:sldId id="263" r:id="rId8"/>
    <p:sldId id="301" r:id="rId9"/>
    <p:sldId id="272" r:id="rId10"/>
    <p:sldId id="274" r:id="rId11"/>
    <p:sldId id="294" r:id="rId12"/>
    <p:sldId id="296" r:id="rId13"/>
    <p:sldId id="295" r:id="rId14"/>
    <p:sldId id="279" r:id="rId15"/>
    <p:sldId id="275" r:id="rId16"/>
    <p:sldId id="276" r:id="rId17"/>
    <p:sldId id="282" r:id="rId18"/>
    <p:sldId id="283" r:id="rId19"/>
    <p:sldId id="297" r:id="rId20"/>
    <p:sldId id="298" r:id="rId21"/>
    <p:sldId id="299" r:id="rId22"/>
    <p:sldId id="300" r:id="rId23"/>
    <p:sldId id="287" r:id="rId24"/>
    <p:sldId id="288" r:id="rId25"/>
    <p:sldId id="285" r:id="rId26"/>
    <p:sldId id="293" r:id="rId27"/>
    <p:sldId id="284" r:id="rId28"/>
    <p:sldId id="289" r:id="rId29"/>
    <p:sldId id="290" r:id="rId30"/>
    <p:sldId id="291" r:id="rId31"/>
    <p:sldId id="292" r:id="rId32"/>
    <p:sldId id="277" r:id="rId33"/>
    <p:sldId id="281" r:id="rId34"/>
    <p:sldId id="302"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97" d="100"/>
          <a:sy n="97" d="100"/>
        </p:scale>
        <p:origin x="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19A7FEB1-4FAC-4C2B-B25B-B681930B51F2}" type="slidenum">
              <a:rPr lang="en-US" sz="1200"/>
              <a:pPr/>
              <a:t>1</a:t>
            </a:fld>
            <a:endParaRPr lang="en-US" sz="1200"/>
          </a:p>
        </p:txBody>
      </p:sp>
      <p:sp>
        <p:nvSpPr>
          <p:cNvPr id="9220" name="Rectangle 2"/>
          <p:cNvSpPr>
            <a:spLocks noGrp="1" noRot="1" noChangeAspect="1" noChangeArrowheads="1" noTextEdit="1"/>
          </p:cNvSpPr>
          <p:nvPr>
            <p:ph type="sldImg"/>
          </p:nvPr>
        </p:nvSpPr>
        <p:spPr>
          <a:xfrm>
            <a:off x="1144588" y="687388"/>
            <a:ext cx="4570412" cy="3427412"/>
          </a:xfrm>
          <a:ln/>
        </p:spPr>
      </p:sp>
      <p:sp>
        <p:nvSpPr>
          <p:cNvPr id="9221" name="Rectangle 3"/>
          <p:cNvSpPr>
            <a:spLocks noGrp="1" noChangeArrowheads="1"/>
          </p:cNvSpPr>
          <p:nvPr>
            <p:ph type="body" idx="1"/>
          </p:nvPr>
        </p:nvSpPr>
        <p:spPr>
          <a:xfrm>
            <a:off x="532676" y="4345587"/>
            <a:ext cx="579264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endParaRPr lang="en-US" sz="1600" b="1" dirty="0"/>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36257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12986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312986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186999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3496247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355601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286962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145514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371600" y="1143000"/>
            <a:ext cx="4114800" cy="3086100"/>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1516212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215533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63766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32304003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154943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15449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120650">
              <a:spcBef>
                <a:spcPts val="0"/>
              </a:spcBef>
              <a:spcAft>
                <a:spcPts val="600"/>
              </a:spcAft>
              <a:buClr>
                <a:schemeClr val="tx1"/>
              </a:buClr>
              <a:buFont typeface="Arial" panose="020B0604020202020204" pitchFamily="34" charset="0"/>
              <a:buChar char="•"/>
              <a:tabLst>
                <a:tab pos="301229"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4762172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98535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52043"/>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88882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63137347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7403270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63.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11.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6.xml"/></Relationships>
</file>

<file path=ppt/slides/_rels/slide3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1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7.xml"/><Relationship Id="rId1" Type="http://schemas.openxmlformats.org/officeDocument/2006/relationships/tags" Target="../tags/tag116.xml"/></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defRPr/>
            </a:pPr>
            <a:r>
              <a:rPr lang="en-US" dirty="0">
                <a:latin typeface="+mj-lt"/>
                <a:cs typeface="Times New Roman" panose="02020603050405020304" pitchFamily="18" charset="0"/>
              </a:rPr>
              <a:t>Gynecological Disorders and Conditions of the Breast</a:t>
            </a:r>
            <a:endParaRPr lang="en-US" i="1" dirty="0">
              <a:latin typeface="+mj-lt"/>
              <a:cs typeface="Times New Roman" panose="02020603050405020304" pitchFamily="18" charset="0"/>
            </a:endParaRPr>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lvl="0" defTabSz="914400">
              <a:spcAft>
                <a:spcPts val="0"/>
              </a:spcAft>
            </a:pPr>
            <a:r>
              <a:rPr lang="en-US" dirty="0">
                <a:latin typeface="+mj-lt"/>
                <a:cs typeface="+mn-cs"/>
              </a:rPr>
              <a:t>Compensation Service</a:t>
            </a:r>
          </a:p>
          <a:p>
            <a:pPr algn="ctr">
              <a:lnSpc>
                <a:spcPct val="80000"/>
              </a:lnSpc>
            </a:pPr>
            <a:endParaRPr lang="en-US" b="1" dirty="0">
              <a:latin typeface="+mj-lt"/>
            </a:endParaRPr>
          </a:p>
        </p:txBody>
      </p:sp>
      <p:sp>
        <p:nvSpPr>
          <p:cNvPr id="2" name="Text Placeholder 1">
            <a:extLst>
              <a:ext uri="{FF2B5EF4-FFF2-40B4-BE49-F238E27FC236}">
                <a16:creationId xmlns:a16="http://schemas.microsoft.com/office/drawing/2014/main" id="{9567859A-8A5D-4DAF-BF09-DE557565ACB8}"/>
              </a:ext>
            </a:extLst>
          </p:cNvPr>
          <p:cNvSpPr>
            <a:spLocks noGrp="1"/>
          </p:cNvSpPr>
          <p:nvPr>
            <p:ph type="body" sz="quarter" idx="11"/>
            <p:custDataLst>
              <p:tags r:id="rId3"/>
            </p:custDataLst>
          </p:nvPr>
        </p:nvSpPr>
        <p:spPr>
          <a:xfrm>
            <a:off x="6096000" y="4724400"/>
            <a:ext cx="2362200" cy="838200"/>
          </a:xfrm>
        </p:spPr>
        <p:txBody>
          <a:bodyPr/>
          <a:lstStyle/>
          <a:p>
            <a:r>
              <a:rPr lang="en-US" dirty="0"/>
              <a:t>May 2018</a:t>
            </a:r>
          </a:p>
        </p:txBody>
      </p:sp>
    </p:spTree>
    <p:extLst>
      <p:ext uri="{BB962C8B-B14F-4D97-AF65-F5344CB8AC3E}">
        <p14:creationId xmlns:p14="http://schemas.microsoft.com/office/powerpoint/2010/main" val="348781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Ovary, disease, injury, or adhesions of 7615</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On May 13, 2018 this DC criteria was changed to include dysfunction affecting the menstrual cycle, such as dysmenorrhea and secondary amenorrhea</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409525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t>FSAD 7632</a:t>
            </a:r>
            <a:endParaRPr lang="en-US" dirty="0">
              <a:latin typeface="Times New Roman" panose="02020603050405020304" pitchFamily="18" charset="0"/>
              <a:cs typeface="Times New Roman" panose="02020603050405020304" pitchFamily="18" charset="0"/>
            </a:endParaRP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r>
              <a:rPr lang="en-US" kern="1200" dirty="0"/>
              <a:t>Female Sexual Arousal Disorder (FSAD) may be granted as a standalone disability using DC 7632, with a zero percent evaluation.</a:t>
            </a:r>
          </a:p>
          <a:p>
            <a:endParaRPr lang="en-US" kern="1200" dirty="0"/>
          </a:p>
          <a:p>
            <a:r>
              <a:rPr lang="en-US" dirty="0"/>
              <a:t>If FSAD is diagnosed on a mental health exam, you will be required to verify diagnosis by appropriate medical provider in the records or request a gynecological conditions DBQ to confirm the diagnosis.</a:t>
            </a:r>
          </a:p>
          <a:p>
            <a:endParaRPr lang="en-US" kern="1200" dirty="0"/>
          </a:p>
          <a:p>
            <a:r>
              <a:rPr lang="en-US" kern="1200" dirty="0"/>
              <a:t>If FSAD is granted then entitlement to SMC K must also be established for loss of use of a creative organ.</a:t>
            </a:r>
            <a:endParaRPr lang="en-US" dirty="0"/>
          </a:p>
          <a:p>
            <a:endParaRPr lang="en-US" dirty="0">
              <a:latin typeface="Arial" pitchFamily="34" charset="0"/>
              <a:cs typeface="Arial" pitchFamily="34" charset="0"/>
            </a:endParaRPr>
          </a:p>
          <a:p>
            <a:endParaRPr lang="en-US" dirty="0">
              <a:latin typeface="Arial" pitchFamily="34" charset="0"/>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11</a:t>
            </a:fld>
            <a:endParaRPr lang="en-US" dirty="0"/>
          </a:p>
        </p:txBody>
      </p:sp>
      <p:sp>
        <p:nvSpPr>
          <p:cNvPr id="8" name="Slide Number Placeholder 3">
            <a:extLst>
              <a:ext uri="{FF2B5EF4-FFF2-40B4-BE49-F238E27FC236}">
                <a16:creationId xmlns:a16="http://schemas.microsoft.com/office/drawing/2014/main" id="{DE497834-AC7F-4F2A-9D71-17DAF082FD00}"/>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11</a:t>
            </a:fld>
            <a:endParaRPr lang="en-US"/>
          </a:p>
        </p:txBody>
      </p:sp>
    </p:spTree>
    <p:extLst>
      <p:ext uri="{BB962C8B-B14F-4D97-AF65-F5344CB8AC3E}">
        <p14:creationId xmlns:p14="http://schemas.microsoft.com/office/powerpoint/2010/main" val="22270245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Scenario 1</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defRPr/>
            </a:pPr>
            <a:r>
              <a:rPr lang="en-US" dirty="0"/>
              <a:t>Bonita </a:t>
            </a:r>
            <a:r>
              <a:rPr lang="en-US" dirty="0" err="1"/>
              <a:t>Applebaum</a:t>
            </a:r>
            <a:r>
              <a:rPr lang="en-US" dirty="0"/>
              <a:t> files a claim for service connection for a total hysterectomy. A review of the service treatment records indicates she underwent a bilateral oophorectomy a year before leaving service. </a:t>
            </a:r>
          </a:p>
          <a:p>
            <a:pPr>
              <a:defRPr/>
            </a:pPr>
            <a:endParaRPr lang="en-US" i="1" dirty="0">
              <a:latin typeface="+mj-lt"/>
              <a:cs typeface="Times New Roman" panose="02020603050405020304" pitchFamily="18" charset="0"/>
            </a:endParaRPr>
          </a:p>
          <a:p>
            <a:pPr marL="228600" indent="-228600">
              <a:buFont typeface="Arial" panose="020B0604020202020204" pitchFamily="34" charset="0"/>
              <a:buChar char="•"/>
              <a:defRPr/>
            </a:pPr>
            <a:r>
              <a:rPr lang="en-US" i="1" dirty="0">
                <a:latin typeface="+mj-lt"/>
                <a:cs typeface="Times New Roman" panose="02020603050405020304" pitchFamily="18" charset="0"/>
              </a:rPr>
              <a:t>Is a hysterectomy the same as an oophorectomy?</a:t>
            </a:r>
          </a:p>
          <a:p>
            <a:pPr marL="228600" lvl="1" indent="-228600" hangingPunct="0"/>
            <a:r>
              <a:rPr lang="en-US" sz="2000" i="1" dirty="0">
                <a:latin typeface="+mj-lt"/>
                <a:cs typeface="Times New Roman" panose="02020603050405020304" pitchFamily="18" charset="0"/>
              </a:rPr>
              <a:t>What type of surgery is an oophorectomy? </a:t>
            </a:r>
          </a:p>
          <a:p>
            <a:pPr marL="228600" lvl="1" indent="-228600" hangingPunct="0"/>
            <a:r>
              <a:rPr lang="en-US" sz="2000" i="1" dirty="0">
                <a:latin typeface="+mj-lt"/>
                <a:cs typeface="Times New Roman" panose="02020603050405020304" pitchFamily="18" charset="0"/>
              </a:rPr>
              <a:t>Which diagnostic code should we use?</a:t>
            </a:r>
          </a:p>
          <a:p>
            <a:pPr marL="228600" lvl="1" indent="-228600" hangingPunct="0"/>
            <a:r>
              <a:rPr lang="en-US" sz="2000" b="1" i="1" dirty="0">
                <a:latin typeface="+mj-lt"/>
                <a:cs typeface="Times New Roman" panose="02020603050405020304" pitchFamily="18" charset="0"/>
              </a:rPr>
              <a:t>Bonus</a:t>
            </a:r>
            <a:r>
              <a:rPr lang="en-US" sz="2000" i="1" dirty="0">
                <a:latin typeface="+mj-lt"/>
                <a:cs typeface="Times New Roman" panose="02020603050405020304" pitchFamily="18" charset="0"/>
              </a:rPr>
              <a:t>: Is this the same as it would have been under the previous schedule?</a:t>
            </a:r>
          </a:p>
          <a:p>
            <a:pPr marL="228600" lvl="1" indent="-228600" hangingPunct="0"/>
            <a:r>
              <a:rPr lang="en-US" sz="2000" i="1" dirty="0">
                <a:latin typeface="+mj-lt"/>
                <a:cs typeface="Times New Roman" panose="02020603050405020304" pitchFamily="18" charset="0"/>
              </a:rPr>
              <a:t>What evaluation would be appropriate?</a:t>
            </a:r>
          </a:p>
          <a:p>
            <a:pPr marL="228600" lvl="1" indent="-228600" hangingPunct="0"/>
            <a:r>
              <a:rPr lang="en-US" sz="2000" i="1" dirty="0">
                <a:latin typeface="+mj-lt"/>
                <a:cs typeface="Times New Roman" panose="02020603050405020304" pitchFamily="18" charset="0"/>
              </a:rPr>
              <a:t>What, if any, other benefits should you consider?</a:t>
            </a:r>
          </a:p>
          <a:p>
            <a:pPr>
              <a:defRPr/>
            </a:pPr>
            <a:endParaRPr lang="en-US" dirty="0"/>
          </a:p>
          <a:p>
            <a:pPr>
              <a:buClr>
                <a:srgbClr val="1D3275"/>
              </a:buClr>
              <a:buFont typeface="Wingdings" pitchFamily="2" charset="2"/>
              <a:buNone/>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12</a:t>
            </a:fld>
            <a:endParaRPr lang="en-US" dirty="0"/>
          </a:p>
        </p:txBody>
      </p:sp>
      <p:sp>
        <p:nvSpPr>
          <p:cNvPr id="6" name="Slide Number Placeholder 3">
            <a:extLst>
              <a:ext uri="{FF2B5EF4-FFF2-40B4-BE49-F238E27FC236}">
                <a16:creationId xmlns:a16="http://schemas.microsoft.com/office/drawing/2014/main" id="{C6656372-F1F3-4879-9AAB-EFCC81A50A7A}"/>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12</a:t>
            </a:fld>
            <a:endParaRPr lang="en-US"/>
          </a:p>
        </p:txBody>
      </p:sp>
    </p:spTree>
    <p:extLst>
      <p:ext uri="{BB962C8B-B14F-4D97-AF65-F5344CB8AC3E}">
        <p14:creationId xmlns:p14="http://schemas.microsoft.com/office/powerpoint/2010/main" val="1793254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Scenario 1 Answer</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hangingPunct="0"/>
            <a:r>
              <a:rPr lang="en-US" i="1" dirty="0">
                <a:latin typeface="+mj-lt"/>
              </a:rPr>
              <a:t>Is a hysterectomy the same as an oophorectomy? </a:t>
            </a:r>
            <a:r>
              <a:rPr lang="en-US" b="1" dirty="0">
                <a:latin typeface="+mj-lt"/>
              </a:rPr>
              <a:t>No</a:t>
            </a:r>
          </a:p>
          <a:p>
            <a:pPr lvl="0" hangingPunct="0"/>
            <a:r>
              <a:rPr lang="en-US" i="1" dirty="0">
                <a:latin typeface="+mj-lt"/>
              </a:rPr>
              <a:t>What type of surgery is an oophorectomy? </a:t>
            </a:r>
            <a:r>
              <a:rPr lang="en-US" b="1" dirty="0">
                <a:latin typeface="+mj-lt"/>
              </a:rPr>
              <a:t>Surgical</a:t>
            </a:r>
            <a:r>
              <a:rPr lang="en-US" b="1" i="1" dirty="0">
                <a:latin typeface="+mj-lt"/>
              </a:rPr>
              <a:t> </a:t>
            </a:r>
            <a:r>
              <a:rPr lang="en-US" b="1" dirty="0">
                <a:latin typeface="+mj-lt"/>
              </a:rPr>
              <a:t>procedure to remove one or both ovaries</a:t>
            </a:r>
          </a:p>
          <a:p>
            <a:pPr hangingPunct="0"/>
            <a:r>
              <a:rPr lang="en-US" i="1" dirty="0">
                <a:latin typeface="+mj-lt"/>
              </a:rPr>
              <a:t>Which diagnostic code should we use? </a:t>
            </a:r>
            <a:r>
              <a:rPr lang="en-US" b="1" dirty="0">
                <a:latin typeface="+mj-lt"/>
              </a:rPr>
              <a:t>7619</a:t>
            </a:r>
          </a:p>
          <a:p>
            <a:pPr hangingPunct="0"/>
            <a:r>
              <a:rPr lang="en-US" b="1" i="1" dirty="0">
                <a:latin typeface="+mj-lt"/>
              </a:rPr>
              <a:t>Bonus</a:t>
            </a:r>
            <a:r>
              <a:rPr lang="en-US" i="1" dirty="0">
                <a:latin typeface="+mj-lt"/>
              </a:rPr>
              <a:t>: Is this the same as it would have been under the previous schedule? </a:t>
            </a:r>
            <a:r>
              <a:rPr lang="en-US" b="1" dirty="0">
                <a:latin typeface="+mj-lt"/>
              </a:rPr>
              <a:t>Yes</a:t>
            </a:r>
          </a:p>
          <a:p>
            <a:pPr hangingPunct="0"/>
            <a:r>
              <a:rPr lang="en-US" i="1" dirty="0">
                <a:latin typeface="+mj-lt"/>
              </a:rPr>
              <a:t>What evaluation would be appropriate? </a:t>
            </a:r>
            <a:r>
              <a:rPr lang="en-US" b="1" dirty="0">
                <a:latin typeface="+mj-lt"/>
              </a:rPr>
              <a:t>30%</a:t>
            </a:r>
          </a:p>
          <a:p>
            <a:pPr hangingPunct="0"/>
            <a:r>
              <a:rPr lang="en-US" i="1" dirty="0">
                <a:latin typeface="+mj-lt"/>
              </a:rPr>
              <a:t>What, if any, other benefits should you consider?</a:t>
            </a:r>
            <a:r>
              <a:rPr lang="en-US" dirty="0">
                <a:latin typeface="+mj-lt"/>
                <a:cs typeface="Times New Roman" panose="02020603050405020304" pitchFamily="18" charset="0"/>
              </a:rPr>
              <a:t> </a:t>
            </a:r>
            <a:r>
              <a:rPr lang="en-US" b="1" dirty="0">
                <a:latin typeface="+mj-lt"/>
                <a:cs typeface="Times New Roman" panose="02020603050405020304" pitchFamily="18" charset="0"/>
              </a:rPr>
              <a:t>SMC K </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13</a:t>
            </a:fld>
            <a:endParaRPr lang="en-US" dirty="0"/>
          </a:p>
        </p:txBody>
      </p:sp>
      <p:sp>
        <p:nvSpPr>
          <p:cNvPr id="6" name="Slide Number Placeholder 3">
            <a:extLst>
              <a:ext uri="{FF2B5EF4-FFF2-40B4-BE49-F238E27FC236}">
                <a16:creationId xmlns:a16="http://schemas.microsoft.com/office/drawing/2014/main" id="{F6731BEE-18FD-4B2B-9B62-3E39AB3823DA}"/>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13</a:t>
            </a:fld>
            <a:endParaRPr lang="en-US"/>
          </a:p>
        </p:txBody>
      </p:sp>
    </p:spTree>
    <p:extLst>
      <p:ext uri="{BB962C8B-B14F-4D97-AF65-F5344CB8AC3E}">
        <p14:creationId xmlns:p14="http://schemas.microsoft.com/office/powerpoint/2010/main" val="22822475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sz="3000" dirty="0"/>
              <a:t>Scenario 2a</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A Veteran with posttraumatic stress disorder (PTSD) has claimed increased evaluation.</a:t>
            </a:r>
          </a:p>
          <a:p>
            <a:r>
              <a:rPr lang="en-US" dirty="0"/>
              <a:t>She has a diagnosis of Female Sexual Arousal Disorder, which the DBQ associates with the PTSD. At this time, there are no private treatment records showing a diagnosis of FSAD, only the mental health exam. </a:t>
            </a:r>
          </a:p>
          <a:p>
            <a:endParaRPr lang="en-US" dirty="0"/>
          </a:p>
          <a:p>
            <a:r>
              <a:rPr lang="en-US" i="1" dirty="0"/>
              <a:t>What Gynecological System related actions need to be taken?</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222839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2a Answer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Request a Gynecological DBQ</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142376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2b</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with Diabetes Mellitus, type II has claimed increased evaluation.</a:t>
            </a:r>
          </a:p>
          <a:p>
            <a:r>
              <a:rPr lang="en-US" dirty="0"/>
              <a:t>She has a diagnosis of Female Sexual Arousal Disorder, which the DBQ associates with the DM II. This time, there are no private treatment records showing a diagnosis of FSAD, only the DM II exam. </a:t>
            </a:r>
          </a:p>
          <a:p>
            <a:endParaRPr lang="en-US" dirty="0"/>
          </a:p>
          <a:p>
            <a:r>
              <a:rPr lang="en-US" i="1" dirty="0"/>
              <a:t>What Gynecological System related actions need to be taken?</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411207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2b Answer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Request a Gynecological DBQ</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6233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2c</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r>
              <a:rPr lang="en-US" dirty="0"/>
              <a:t>Veteran with PTSD has claimed increased evaluation. She has a diagnosis of Female Sexual Arousal Disorder, which the DBQ associates with the PTSD. The examiner opines that the FSAD is at least as likely as not caused by the PTSD. Private treatment records from a medical doctor show a diagnosis of FSAD.</a:t>
            </a:r>
          </a:p>
          <a:p>
            <a:pPr hangingPunct="0"/>
            <a:endParaRPr lang="en-US" dirty="0"/>
          </a:p>
          <a:p>
            <a:pPr hangingPunct="0"/>
            <a:r>
              <a:rPr lang="en-US" i="1" dirty="0"/>
              <a:t>In addition to evaluating the PTSD based on current symptoms, what Gynecological System related actions need to be taken?</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09444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2c</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r>
              <a:rPr lang="en-US" b="1" dirty="0"/>
              <a:t>Grant FSAD under DC 7632 at 0%</a:t>
            </a:r>
            <a:endParaRPr lang="en-US" dirty="0"/>
          </a:p>
          <a:p>
            <a:pPr hangingPunct="0"/>
            <a:r>
              <a:rPr lang="en-US" b="1" dirty="0"/>
              <a:t>Grant SMC K for LOU of a creative organ</a:t>
            </a:r>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144739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Lesson Objectives</a:t>
            </a:r>
          </a:p>
        </p:txBody>
      </p:sp>
      <p:sp>
        <p:nvSpPr>
          <p:cNvPr id="4100" name="Rectangle 6"/>
          <p:cNvSpPr>
            <a:spLocks noGrp="1" noChangeArrowheads="1"/>
          </p:cNvSpPr>
          <p:nvPr>
            <p:ph idx="1"/>
            <p:custDataLst>
              <p:tags r:id="rId2"/>
            </p:custDataLst>
          </p:nvPr>
        </p:nvSpPr>
        <p:spPr>
          <a:xfrm>
            <a:off x="457200" y="2057400"/>
            <a:ext cx="8229600" cy="3916363"/>
          </a:xfrm>
        </p:spPr>
        <p:txBody>
          <a:bodyPr/>
          <a:lstStyle/>
          <a:p>
            <a:pPr>
              <a:lnSpc>
                <a:spcPct val="150000"/>
              </a:lnSpc>
              <a:buClr>
                <a:srgbClr val="1D3275"/>
              </a:buClr>
              <a:buNone/>
              <a:defRPr/>
            </a:pPr>
            <a:r>
              <a:rPr lang="en-US" dirty="0">
                <a:latin typeface="+mj-lt"/>
                <a:cs typeface="Times New Roman" panose="02020603050405020304" pitchFamily="18" charset="0"/>
              </a:rPr>
              <a:t>Given the available references, </a:t>
            </a:r>
            <a:r>
              <a:rPr lang="en-US" dirty="0">
                <a:latin typeface="+mj-lt"/>
              </a:rPr>
              <a:t>the</a:t>
            </a:r>
            <a:r>
              <a:rPr lang="en-US" b="1" dirty="0">
                <a:latin typeface="+mj-lt"/>
              </a:rPr>
              <a:t> </a:t>
            </a:r>
            <a:r>
              <a:rPr lang="en-US" dirty="0">
                <a:latin typeface="+mj-lt"/>
              </a:rPr>
              <a:t>RVSR</a:t>
            </a:r>
            <a:r>
              <a:rPr lang="en-US" b="1" dirty="0">
                <a:latin typeface="+mj-lt"/>
              </a:rPr>
              <a:t> </a:t>
            </a:r>
            <a:r>
              <a:rPr lang="en-US" dirty="0">
                <a:latin typeface="+mj-lt"/>
              </a:rPr>
              <a:t>will be able to:</a:t>
            </a:r>
          </a:p>
          <a:p>
            <a:pPr marL="342900" indent="-342900">
              <a:buClr>
                <a:schemeClr val="tx1"/>
              </a:buClr>
              <a:buFont typeface="Arial" panose="020B0604020202020204" pitchFamily="34" charset="0"/>
              <a:buChar char="•"/>
              <a:defRPr/>
            </a:pPr>
            <a:r>
              <a:rPr lang="en-US" dirty="0">
                <a:latin typeface="+mj-lt"/>
                <a:cs typeface="Times New Roman" panose="02020603050405020304" pitchFamily="18" charset="0"/>
              </a:rPr>
              <a:t>Identify and describe the conditions rated under the gynecological system</a:t>
            </a:r>
          </a:p>
          <a:p>
            <a:pPr marL="342900" indent="-342900">
              <a:buClr>
                <a:schemeClr val="tx1"/>
              </a:buClr>
              <a:buFont typeface="Arial" panose="020B0604020202020204" pitchFamily="34" charset="0"/>
              <a:buChar char="•"/>
              <a:defRPr/>
            </a:pPr>
            <a:r>
              <a:rPr lang="en-US" dirty="0">
                <a:latin typeface="+mj-lt"/>
              </a:rPr>
              <a:t>Determine when ancillary benefits may be appropriate</a:t>
            </a:r>
          </a:p>
          <a:p>
            <a:pPr marL="342900" indent="-342900">
              <a:buClr>
                <a:schemeClr val="tx1"/>
              </a:buClr>
              <a:buFont typeface="Arial" panose="020B0604020202020204" pitchFamily="34" charset="0"/>
              <a:buChar char="•"/>
              <a:defRPr/>
            </a:pPr>
            <a:r>
              <a:rPr lang="en-US" dirty="0">
                <a:latin typeface="+mj-lt"/>
                <a:cs typeface="Times New Roman" panose="02020603050405020304" pitchFamily="18" charset="0"/>
              </a:rPr>
              <a:t>Correctly evaluate conditions of the gynecological system to include breast conditions </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4728F830-42DA-493A-834E-77448722BE40}" type="slidenum">
              <a:rPr lang="en-US" smtClean="0"/>
              <a:pPr>
                <a:defRPr/>
              </a:pPr>
              <a:t>2</a:t>
            </a:fld>
            <a:endParaRPr lang="en-US" dirty="0"/>
          </a:p>
        </p:txBody>
      </p:sp>
      <p:sp>
        <p:nvSpPr>
          <p:cNvPr id="6" name="Slide Number Placeholder 8">
            <a:extLst>
              <a:ext uri="{FF2B5EF4-FFF2-40B4-BE49-F238E27FC236}">
                <a16:creationId xmlns:a16="http://schemas.microsoft.com/office/drawing/2014/main" id="{CE22657C-BD69-4ACC-AF4D-3F8DBE981FBD}"/>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2</a:t>
            </a:fld>
            <a:endParaRPr lang="en-US" dirty="0"/>
          </a:p>
        </p:txBody>
      </p:sp>
    </p:spTree>
    <p:extLst>
      <p:ext uri="{BB962C8B-B14F-4D97-AF65-F5344CB8AC3E}">
        <p14:creationId xmlns:p14="http://schemas.microsoft.com/office/powerpoint/2010/main" val="40127256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3</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has incomplete uterine prolapse. There are no other symptoms noted on exam. The examiner opines the prolapse is at least as likely as not related to surgical complications of pregnancy during her military service.</a:t>
            </a:r>
          </a:p>
          <a:p>
            <a:endParaRPr lang="en-US" dirty="0"/>
          </a:p>
          <a:p>
            <a:r>
              <a:rPr lang="en-US" i="1" dirty="0"/>
              <a:t>What diagnostic code would be used in the current rating schedule?</a:t>
            </a:r>
          </a:p>
          <a:p>
            <a:pPr marL="385763" indent="-385763">
              <a:buAutoNum type="arabicPeriod"/>
            </a:pPr>
            <a:endParaRPr lang="en-US" i="1" dirty="0"/>
          </a:p>
          <a:p>
            <a:r>
              <a:rPr lang="en-US" i="1" dirty="0"/>
              <a:t>What evaluation would be granted?</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114541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3 Answer</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has incomplete uterine prolapse. There are no other symptoms noted on exam. The examiner opines the prolapse is at least as likely as not related to surgical complications of pregnancy during her military service.</a:t>
            </a:r>
          </a:p>
          <a:p>
            <a:endParaRPr lang="en-US" dirty="0"/>
          </a:p>
          <a:p>
            <a:r>
              <a:rPr lang="en-US" i="1" dirty="0"/>
              <a:t>What diagnostic code would be used in the current rating schedule?</a:t>
            </a:r>
          </a:p>
          <a:p>
            <a:r>
              <a:rPr lang="en-US" i="1" dirty="0"/>
              <a:t>							</a:t>
            </a:r>
            <a:r>
              <a:rPr lang="en-US" b="1" dirty="0"/>
              <a:t>7621</a:t>
            </a:r>
          </a:p>
          <a:p>
            <a:r>
              <a:rPr lang="en-US" i="1" dirty="0"/>
              <a:t>What evaluation would be granted?</a:t>
            </a:r>
          </a:p>
          <a:p>
            <a:r>
              <a:rPr lang="en-US" b="1" dirty="0"/>
              <a:t>							10%</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86899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C2F0C-4B48-48BB-BB7B-8BBC76E8274A}"/>
              </a:ext>
            </a:extLst>
          </p:cNvPr>
          <p:cNvSpPr>
            <a:spLocks noGrp="1"/>
          </p:cNvSpPr>
          <p:nvPr>
            <p:ph type="title"/>
            <p:custDataLst>
              <p:tags r:id="rId1"/>
            </p:custDataLst>
          </p:nvPr>
        </p:nvSpPr>
        <p:spPr>
          <a:xfrm>
            <a:off x="0" y="793635"/>
            <a:ext cx="9144000" cy="1086867"/>
          </a:xfrm>
        </p:spPr>
        <p:txBody>
          <a:bodyPr/>
          <a:lstStyle/>
          <a:p>
            <a:r>
              <a:rPr lang="en-US" dirty="0"/>
              <a:t>Change to the Rating Schedule Effective Date</a:t>
            </a:r>
          </a:p>
        </p:txBody>
      </p:sp>
      <p:sp>
        <p:nvSpPr>
          <p:cNvPr id="3" name="Content Placeholder 2"/>
          <p:cNvSpPr>
            <a:spLocks noGrp="1"/>
          </p:cNvSpPr>
          <p:nvPr>
            <p:ph idx="1"/>
            <p:custDataLst>
              <p:tags r:id="rId2"/>
            </p:custDataLst>
          </p:nvPr>
        </p:nvSpPr>
        <p:spPr>
          <a:xfrm>
            <a:off x="566738" y="2047875"/>
            <a:ext cx="8010524" cy="3916363"/>
          </a:xfrm>
        </p:spPr>
        <p:txBody>
          <a:bodyPr>
            <a:normAutofit/>
          </a:bodyPr>
          <a:lstStyle/>
          <a:p>
            <a:pPr algn="ctr"/>
            <a:r>
              <a:rPr lang="en-US" dirty="0"/>
              <a:t>The gynecological and breast conditions rating schedule was changed effective </a:t>
            </a:r>
          </a:p>
          <a:p>
            <a:pPr algn="ctr"/>
            <a:r>
              <a:rPr lang="en-US" b="1" dirty="0"/>
              <a:t>May 13, 2018</a:t>
            </a:r>
            <a:r>
              <a:rPr lang="en-US" dirty="0"/>
              <a:t>.</a:t>
            </a:r>
            <a:endParaRPr lang="en-US" sz="1050" dirty="0"/>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22</a:t>
            </a:fld>
            <a:endParaRPr lang="en-US"/>
          </a:p>
        </p:txBody>
      </p:sp>
    </p:spTree>
    <p:extLst>
      <p:ext uri="{BB962C8B-B14F-4D97-AF65-F5344CB8AC3E}">
        <p14:creationId xmlns:p14="http://schemas.microsoft.com/office/powerpoint/2010/main" val="2677774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Which Criteria Applies?</a:t>
            </a:r>
          </a:p>
        </p:txBody>
      </p:sp>
      <p:sp>
        <p:nvSpPr>
          <p:cNvPr id="3" name="Content Placeholder 2"/>
          <p:cNvSpPr>
            <a:spLocks noGrp="1"/>
          </p:cNvSpPr>
          <p:nvPr>
            <p:ph idx="1"/>
            <p:custDataLst>
              <p:tags r:id="rId2"/>
            </p:custDataLst>
          </p:nvPr>
        </p:nvSpPr>
        <p:spPr>
          <a:xfrm>
            <a:off x="457199" y="2057400"/>
            <a:ext cx="8391525" cy="3916363"/>
          </a:xfrm>
        </p:spPr>
        <p:txBody>
          <a:bodyPr/>
          <a:lstStyle/>
          <a:p>
            <a:r>
              <a:rPr lang="en-US" dirty="0"/>
              <a:t>What date did the claim come in?</a:t>
            </a:r>
          </a:p>
          <a:p>
            <a:r>
              <a:rPr lang="en-US" dirty="0"/>
              <a:t>Does the Veteran warrant a higher evaluation under historical criteria? </a:t>
            </a:r>
          </a:p>
          <a:p>
            <a:r>
              <a:rPr lang="en-US" dirty="0"/>
              <a:t>Do they qualify for an increase under  the new criteria?</a:t>
            </a:r>
          </a:p>
          <a:p>
            <a:r>
              <a:rPr lang="en-US" dirty="0"/>
              <a:t>Is there an intent to file (ITF) to consider?</a:t>
            </a:r>
          </a:p>
          <a:p>
            <a:r>
              <a:rPr lang="en-US" dirty="0"/>
              <a:t>Is the date entitlement arose based on increase shown in medical records the applicable effective date?</a:t>
            </a:r>
          </a:p>
          <a:p>
            <a:r>
              <a:rPr lang="en-US" dirty="0"/>
              <a:t>When was the Veteran released from active duty? Should the effective date be RAD+1? </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23</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0201" y="5086017"/>
            <a:ext cx="8188523" cy="105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516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Historical Rating Schedules, </a:t>
            </a:r>
            <a:br>
              <a:rPr lang="en-US" dirty="0"/>
            </a:br>
            <a:r>
              <a:rPr lang="en-US" dirty="0"/>
              <a:t>Available in Knowledge Management Portal</a:t>
            </a:r>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27645" y="2237399"/>
            <a:ext cx="4364459"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24</a:t>
            </a:fld>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950" y="2238415"/>
            <a:ext cx="2844403" cy="187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90588" y="4195581"/>
            <a:ext cx="3396212" cy="138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83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4</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hangingPunct="0"/>
            <a:r>
              <a:rPr lang="en-US" sz="1800" dirty="0"/>
              <a:t>Veteran previously granted SC from March 21, 2015 for uterine prolapse under 7622 at 30% based on displacement with menstrual disturbances. </a:t>
            </a:r>
          </a:p>
          <a:p>
            <a:pPr hangingPunct="0"/>
            <a:endParaRPr lang="en-US" sz="1800" dirty="0"/>
          </a:p>
          <a:p>
            <a:pPr hangingPunct="0"/>
            <a:r>
              <a:rPr lang="en-US" sz="1800" dirty="0"/>
              <a:t>June 5, 2018, she requested an increased evaluation and submitted records dated January 12, 2018, showing complete uterine prolapse as well as urinary incontinence requiring changing of absorbent materials 4 times per day.  </a:t>
            </a:r>
          </a:p>
          <a:p>
            <a:endParaRPr lang="en-US" sz="1800" dirty="0"/>
          </a:p>
          <a:p>
            <a:r>
              <a:rPr lang="en-US" sz="1800" i="1" dirty="0"/>
              <a:t>Is 7622 still the appropriate DC?			</a:t>
            </a:r>
          </a:p>
          <a:p>
            <a:r>
              <a:rPr lang="en-US" sz="1800" i="1" dirty="0"/>
              <a:t>What evaluation would be appropriate?			</a:t>
            </a:r>
          </a:p>
          <a:p>
            <a:r>
              <a:rPr lang="en-US" sz="1800" i="1" dirty="0"/>
              <a:t>Are historical or current criteria applicable?	</a:t>
            </a:r>
            <a:r>
              <a:rPr lang="en-US" sz="1800" dirty="0"/>
              <a:t>             </a:t>
            </a:r>
          </a:p>
          <a:p>
            <a:r>
              <a:rPr lang="en-US" sz="1800" i="1" dirty="0"/>
              <a:t>What is the correct effective date?</a:t>
            </a:r>
            <a:r>
              <a:rPr lang="en-US" sz="1800" dirty="0"/>
              <a:t>			</a:t>
            </a:r>
            <a:endParaRPr lang="en-US" sz="1800" i="1" dirty="0"/>
          </a:p>
          <a:p>
            <a:endParaRPr lang="en-US" sz="18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25</a:t>
            </a:fld>
            <a:endParaRPr lang="en-US"/>
          </a:p>
        </p:txBody>
      </p:sp>
    </p:spTree>
    <p:extLst>
      <p:ext uri="{BB962C8B-B14F-4D97-AF65-F5344CB8AC3E}">
        <p14:creationId xmlns:p14="http://schemas.microsoft.com/office/powerpoint/2010/main" val="374860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4 Answer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r>
              <a:rPr lang="en-US" sz="1800" dirty="0"/>
              <a:t>Veteran previously granted SC from March 21, 2015 for uterine prolapse under 7622 at 30% based on displacement with menstrual disturbances. </a:t>
            </a:r>
          </a:p>
          <a:p>
            <a:pPr hangingPunct="0"/>
            <a:endParaRPr lang="en-US" sz="1800" dirty="0"/>
          </a:p>
          <a:p>
            <a:pPr hangingPunct="0"/>
            <a:r>
              <a:rPr lang="en-US" sz="1800" dirty="0"/>
              <a:t>June 5, 2018, she requested an increased evaluation and submitted records dated January 12, 2018, showing complete uterine prolapse as well as urinary incontinence requiring changing of absorbent materials 4 times per day.  </a:t>
            </a:r>
          </a:p>
          <a:p>
            <a:endParaRPr lang="en-US" sz="1800" dirty="0"/>
          </a:p>
          <a:p>
            <a:r>
              <a:rPr lang="en-US" sz="1800" dirty="0"/>
              <a:t>Is 7622 still the appropriate DC?											</a:t>
            </a:r>
            <a:r>
              <a:rPr lang="en-US" sz="1800" b="1" dirty="0">
                <a:solidFill>
                  <a:srgbClr val="002060"/>
                </a:solidFill>
              </a:rPr>
              <a:t>No</a:t>
            </a:r>
          </a:p>
          <a:p>
            <a:r>
              <a:rPr lang="en-US" sz="1800" dirty="0"/>
              <a:t>What evaluation would be appropriate?					</a:t>
            </a:r>
            <a:r>
              <a:rPr lang="en-US" sz="1800" b="1" dirty="0">
                <a:solidFill>
                  <a:srgbClr val="002060"/>
                </a:solidFill>
              </a:rPr>
              <a:t>50%</a:t>
            </a:r>
          </a:p>
          <a:p>
            <a:r>
              <a:rPr lang="en-US" sz="1800" dirty="0"/>
              <a:t>Are historical or current criteria applicable?		</a:t>
            </a:r>
            <a:r>
              <a:rPr lang="en-US" sz="1800" b="1" dirty="0">
                <a:solidFill>
                  <a:srgbClr val="002060"/>
                </a:solidFill>
              </a:rPr>
              <a:t>Historical</a:t>
            </a:r>
          </a:p>
          <a:p>
            <a:r>
              <a:rPr lang="en-US" sz="1800" dirty="0"/>
              <a:t>What is the correct effective date?	</a:t>
            </a:r>
            <a:r>
              <a:rPr lang="en-US" sz="1800"/>
              <a:t>								</a:t>
            </a:r>
            <a:r>
              <a:rPr lang="en-US" sz="1800" b="1">
                <a:solidFill>
                  <a:srgbClr val="002060"/>
                </a:solidFill>
              </a:rPr>
              <a:t>01/12/18</a:t>
            </a:r>
            <a:endParaRPr lang="en-US" sz="1800" b="1" dirty="0">
              <a:solidFill>
                <a:srgbClr val="002060"/>
              </a:solidFill>
            </a:endParaRPr>
          </a:p>
          <a:p>
            <a:endParaRPr lang="en-US" sz="18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130549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5</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r>
              <a:rPr lang="en-US" dirty="0"/>
              <a:t>A claim for increase was received March 13, 2018. Medical evidence shows that criteria for increased evaluation were not met as of May 13, 2018 under either old or new criteria; however, at an exam July 30, 2018, criteria for increased evaluation were present. </a:t>
            </a:r>
          </a:p>
          <a:p>
            <a:endParaRPr lang="en-US" b="1" dirty="0"/>
          </a:p>
          <a:p>
            <a:r>
              <a:rPr lang="en-US" i="1" dirty="0"/>
              <a:t>What is the correct effective date?</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27</a:t>
            </a:fld>
            <a:endParaRPr lang="en-US"/>
          </a:p>
        </p:txBody>
      </p:sp>
    </p:spTree>
    <p:extLst>
      <p:ext uri="{BB962C8B-B14F-4D97-AF65-F5344CB8AC3E}">
        <p14:creationId xmlns:p14="http://schemas.microsoft.com/office/powerpoint/2010/main" val="61741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5 Answer</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A claim for increase was received March 13, 2018. Medical evidence shows that criteria for increased evaluation were not met as of May 13, 2018 under either old or new criteria; however, at an exam July 30, 2018, criteria for increased evaluation were present. </a:t>
            </a:r>
          </a:p>
          <a:p>
            <a:endParaRPr lang="en-US" b="1" dirty="0"/>
          </a:p>
          <a:p>
            <a:r>
              <a:rPr lang="en-US" dirty="0"/>
              <a:t>What is the correct effective date?</a:t>
            </a:r>
          </a:p>
          <a:p>
            <a:r>
              <a:rPr lang="en-US" b="1" dirty="0"/>
              <a:t>July 30, 2018, the date entitlement arose</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28</a:t>
            </a:fld>
            <a:endParaRPr lang="en-US"/>
          </a:p>
        </p:txBody>
      </p:sp>
    </p:spTree>
    <p:extLst>
      <p:ext uri="{BB962C8B-B14F-4D97-AF65-F5344CB8AC3E}">
        <p14:creationId xmlns:p14="http://schemas.microsoft.com/office/powerpoint/2010/main" val="3374090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Special Considerations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lnSpc>
                <a:spcPct val="150000"/>
              </a:lnSpc>
            </a:pPr>
            <a:r>
              <a:rPr lang="en-US" altLang="en-US" dirty="0"/>
              <a:t>Presumptive Conditions</a:t>
            </a:r>
          </a:p>
          <a:p>
            <a:pPr>
              <a:lnSpc>
                <a:spcPct val="150000"/>
              </a:lnSpc>
            </a:pPr>
            <a:r>
              <a:rPr lang="en-US" altLang="en-US" dirty="0"/>
              <a:t>Special Monthly Compensation</a:t>
            </a:r>
          </a:p>
          <a:p>
            <a:pPr>
              <a:lnSpc>
                <a:spcPct val="150000"/>
              </a:lnSpc>
            </a:pPr>
            <a:r>
              <a:rPr lang="en-US" altLang="en-US" dirty="0"/>
              <a:t>Historical Rating Schedule</a:t>
            </a:r>
          </a:p>
          <a:p>
            <a:pPr>
              <a:lnSpc>
                <a:spcPct val="150000"/>
              </a:lnSpc>
            </a:pPr>
            <a:endParaRPr lang="en-US" alt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29</a:t>
            </a:fld>
            <a:endParaRPr lang="en-US" dirty="0"/>
          </a:p>
        </p:txBody>
      </p:sp>
      <p:sp>
        <p:nvSpPr>
          <p:cNvPr id="6" name="Slide Number Placeholder 3">
            <a:extLst>
              <a:ext uri="{FF2B5EF4-FFF2-40B4-BE49-F238E27FC236}">
                <a16:creationId xmlns:a16="http://schemas.microsoft.com/office/drawing/2014/main" id="{56507013-7DAF-4632-8B10-F316A7069747}"/>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29</a:t>
            </a:fld>
            <a:endParaRPr lang="en-US"/>
          </a:p>
        </p:txBody>
      </p:sp>
    </p:spTree>
    <p:extLst>
      <p:ext uri="{BB962C8B-B14F-4D97-AF65-F5344CB8AC3E}">
        <p14:creationId xmlns:p14="http://schemas.microsoft.com/office/powerpoint/2010/main" val="4219744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a:cs typeface="Times New Roman" pitchFamily="18" charset="0"/>
            </a:endParaRPr>
          </a:p>
          <a:p>
            <a:pPr>
              <a:lnSpc>
                <a:spcPct val="150000"/>
              </a:lnSpc>
              <a:buClr>
                <a:srgbClr val="1D3275"/>
              </a:buClr>
              <a:buFont typeface="Wingdings" pitchFamily="2" charset="2"/>
              <a:buChar char="Ø"/>
            </a:pPr>
            <a:endParaRPr lang="en-US" sz="1050">
              <a:cs typeface="Microsoft Sans Serif" pitchFamily="34" charset="0"/>
            </a:endParaRPr>
          </a:p>
          <a:p>
            <a:pPr>
              <a:lnSpc>
                <a:spcPct val="90000"/>
              </a:lnSpc>
              <a:buClr>
                <a:srgbClr val="1D3275"/>
              </a:buClr>
              <a:buFont typeface="Wingdings" pitchFamily="2" charset="2"/>
              <a:buNone/>
            </a:pPr>
            <a:endParaRPr lang="en-US" sz="900">
              <a:cs typeface="Times New Roman" pitchFamily="18" charset="0"/>
            </a:endParaRPr>
          </a:p>
        </p:txBody>
      </p:sp>
      <p:sp>
        <p:nvSpPr>
          <p:cNvPr id="9" name="Slide Number Placeholder 8"/>
          <p:cNvSpPr>
            <a:spLocks noGrp="1"/>
          </p:cNvSpPr>
          <p:nvPr>
            <p:ph type="sldNum" sz="quarter" idx="12"/>
            <p:custDataLst>
              <p:tags r:id="rId3"/>
            </p:custDataLst>
          </p:nvPr>
        </p:nvSpPr>
        <p:spPr>
          <a:xfrm>
            <a:off x="6931152" y="6601982"/>
            <a:ext cx="2133600" cy="365125"/>
          </a:xfrm>
        </p:spPr>
        <p:txBody>
          <a:bodyPr/>
          <a:lstStyle/>
          <a:p>
            <a:pPr>
              <a:defRPr/>
            </a:pPr>
            <a:fld id="{B0040767-0933-4FCD-BA96-20C01A13209F}" type="slidenum">
              <a:rPr lang="en-US" sz="1400" smtClean="0"/>
              <a:pPr>
                <a:defRPr/>
              </a:pPr>
              <a:t>3</a:t>
            </a:fld>
            <a:endParaRPr lang="en-US" sz="1400" dirty="0"/>
          </a:p>
        </p:txBody>
      </p:sp>
      <p:sp>
        <p:nvSpPr>
          <p:cNvPr id="5126" name="Rectangle 6"/>
          <p:cNvSpPr txBox="1">
            <a:spLocks noChangeArrowheads="1"/>
          </p:cNvSpPr>
          <p:nvPr>
            <p:custDataLst>
              <p:tags r:id="rId4"/>
            </p:custDataLst>
          </p:nvPr>
        </p:nvSpPr>
        <p:spPr bwMode="auto">
          <a:xfrm>
            <a:off x="533400" y="1943100"/>
            <a:ext cx="838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3.304 Direct Service Connection; Wartime and Peacetime</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3.306 Aggravation of Preservice Disability</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3.307 Presumptive Service Connection</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3.309 Disease Subject to Presumptive Service Connection</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3.114 Change of law or Department of Veterans Affairs issues</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3.350(a) Special Monthly Compensation Ratings</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38 CFR 4.116 Schedule of Ratings – Gynecological Conditions and Disorders of the Breast</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M21-1 Part III, Subpart iv, Chapter 3, Section A – Examination Requests</a:t>
            </a:r>
          </a:p>
          <a:p>
            <a:pPr marL="342900" indent="-342900">
              <a:spcAft>
                <a:spcPts val="600"/>
              </a:spcAft>
              <a:buFont typeface="Arial" panose="020B0604020202020204" pitchFamily="34" charset="0"/>
              <a:buChar char="•"/>
            </a:pPr>
            <a:r>
              <a:rPr lang="en-US" sz="1800" dirty="0">
                <a:latin typeface="+mj-lt"/>
                <a:cs typeface="Times New Roman" panose="02020603050405020304" pitchFamily="18" charset="0"/>
              </a:rPr>
              <a:t>M21-1 Part III, Subpart iv, Chapter 4, Section J – Disabilities of the Gynecological System and Breast</a:t>
            </a:r>
          </a:p>
          <a:p>
            <a:pPr marL="342900" lvl="0" indent="-342900">
              <a:buFont typeface="Arial" panose="020B0604020202020204" pitchFamily="34" charset="0"/>
              <a:buChar char="•"/>
            </a:pPr>
            <a:endParaRPr lang="en-US" sz="2000" dirty="0">
              <a:latin typeface="+mj-lt"/>
              <a:cs typeface="Times New Roman" panose="02020603050405020304" pitchFamily="18" charset="0"/>
            </a:endParaRPr>
          </a:p>
          <a:p>
            <a:pPr marL="342900" indent="-342900">
              <a:buFont typeface="Arial" panose="020B0604020202020204" pitchFamily="34" charset="0"/>
              <a:buChar char="•"/>
            </a:pPr>
            <a:endParaRPr lang="en-US" sz="2000" dirty="0">
              <a:latin typeface="+mj-lt"/>
              <a:cs typeface="Times New Roman" panose="02020603050405020304" pitchFamily="18" charset="0"/>
            </a:endParaRPr>
          </a:p>
          <a:p>
            <a:pPr marL="342900" indent="-342900">
              <a:buFont typeface="Arial" panose="020B0604020202020204" pitchFamily="34" charset="0"/>
              <a:buChar char="•"/>
            </a:pP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31486947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Take a Look!</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lnSpc>
                <a:spcPct val="150000"/>
              </a:lnSpc>
            </a:pPr>
            <a:r>
              <a:rPr lang="en-US" altLang="en-US" dirty="0"/>
              <a:t>DBQs</a:t>
            </a:r>
          </a:p>
          <a:p>
            <a:pPr>
              <a:lnSpc>
                <a:spcPct val="150000"/>
              </a:lnSpc>
            </a:pPr>
            <a:r>
              <a:rPr lang="en-US" altLang="en-US" dirty="0"/>
              <a:t>Rating Schedule</a:t>
            </a:r>
          </a:p>
          <a:p>
            <a:pPr>
              <a:lnSpc>
                <a:spcPct val="150000"/>
              </a:lnSpc>
            </a:pPr>
            <a:r>
              <a:rPr lang="en-US" altLang="en-US" dirty="0"/>
              <a:t>Manual </a:t>
            </a:r>
          </a:p>
          <a:p>
            <a:pPr>
              <a:lnSpc>
                <a:spcPct val="150000"/>
              </a:lnSpc>
            </a:pPr>
            <a:r>
              <a:rPr lang="en-US" altLang="en-US" dirty="0"/>
              <a:t>VBMS-R Demo</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30</a:t>
            </a:fld>
            <a:endParaRPr lang="en-US" dirty="0"/>
          </a:p>
        </p:txBody>
      </p:sp>
      <p:sp>
        <p:nvSpPr>
          <p:cNvPr id="6" name="Slide Number Placeholder 3">
            <a:extLst>
              <a:ext uri="{FF2B5EF4-FFF2-40B4-BE49-F238E27FC236}">
                <a16:creationId xmlns:a16="http://schemas.microsoft.com/office/drawing/2014/main" id="{616AB737-A115-4B4A-8899-4FFFA5639D82}"/>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30</a:t>
            </a:fld>
            <a:endParaRPr lang="en-US"/>
          </a:p>
        </p:txBody>
      </p:sp>
    </p:spTree>
    <p:extLst>
      <p:ext uri="{BB962C8B-B14F-4D97-AF65-F5344CB8AC3E}">
        <p14:creationId xmlns:p14="http://schemas.microsoft.com/office/powerpoint/2010/main" val="28648016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75CA-76ED-44CC-9151-C99398D05DF7}"/>
              </a:ext>
            </a:extLst>
          </p:cNvPr>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B6B8165B-F2CC-4DE6-860B-E0E7CC2FED43}"/>
              </a:ext>
            </a:extLst>
          </p:cNvPr>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pPr/>
              <a:t>31</a:t>
            </a:fld>
            <a:endParaRPr lang="en-US"/>
          </a:p>
        </p:txBody>
      </p:sp>
    </p:spTree>
    <p:extLst>
      <p:ext uri="{BB962C8B-B14F-4D97-AF65-F5344CB8AC3E}">
        <p14:creationId xmlns:p14="http://schemas.microsoft.com/office/powerpoint/2010/main" val="405703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Gynecological System </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r>
              <a:rPr lang="en-US" altLang="en-US" dirty="0">
                <a:latin typeface="+mj-lt"/>
                <a:cs typeface="Times New Roman" panose="02020603050405020304" pitchFamily="18" charset="0"/>
              </a:rPr>
              <a:t>Gynecological conditions are related to organs of the female reproductive system</a:t>
            </a:r>
          </a:p>
          <a:p>
            <a:endParaRPr lang="en-US" altLang="en-US" sz="750" dirty="0">
              <a:latin typeface="+mj-lt"/>
              <a:cs typeface="Times New Roman" panose="02020603050405020304" pitchFamily="18" charset="0"/>
            </a:endParaRPr>
          </a:p>
          <a:p>
            <a:r>
              <a:rPr lang="en-US" altLang="en-US" dirty="0">
                <a:latin typeface="+mj-lt"/>
                <a:cs typeface="Times New Roman" panose="02020603050405020304" pitchFamily="18" charset="0"/>
              </a:rPr>
              <a:t>Structures included are the breasts, the uterus, the ovaries, the fallopian tubes, the vagina, and the external genitalia</a:t>
            </a:r>
          </a:p>
          <a:p>
            <a:endParaRPr lang="en-US" altLang="en-US" sz="750" dirty="0">
              <a:latin typeface="+mj-lt"/>
              <a:cs typeface="Times New Roman" panose="02020603050405020304" pitchFamily="18" charset="0"/>
            </a:endParaRPr>
          </a:p>
          <a:p>
            <a:r>
              <a:rPr lang="en-US" altLang="en-US" dirty="0">
                <a:latin typeface="+mj-lt"/>
                <a:cs typeface="Times New Roman" panose="02020603050405020304" pitchFamily="18" charset="0"/>
              </a:rPr>
              <a:t>Processes in female reproduction are fertilization, implantation, maintenance of the pregnancy, and the birth of the baby</a:t>
            </a:r>
          </a:p>
          <a:p>
            <a:endParaRPr lang="en-US" dirty="0">
              <a:latin typeface="+mj-lt"/>
              <a:cs typeface="Arial" pitchFamily="34" charset="0"/>
            </a:endParaRPr>
          </a:p>
          <a:p>
            <a:endParaRPr lang="en-US" dirty="0">
              <a:latin typeface="+mj-lt"/>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4</a:t>
            </a:fld>
            <a:endParaRPr lang="en-US" dirty="0"/>
          </a:p>
        </p:txBody>
      </p:sp>
      <p:sp>
        <p:nvSpPr>
          <p:cNvPr id="6" name="Slide Number Placeholder 8">
            <a:extLst>
              <a:ext uri="{FF2B5EF4-FFF2-40B4-BE49-F238E27FC236}">
                <a16:creationId xmlns:a16="http://schemas.microsoft.com/office/drawing/2014/main" id="{9C9A2A00-5E34-4AB4-A9A0-8124F4F55743}"/>
              </a:ext>
            </a:extLst>
          </p:cNvPr>
          <p:cNvSpPr txBox="1">
            <a:spLocks/>
          </p:cNvSpPr>
          <p:nvPr>
            <p:custDataLst>
              <p:tags r:id="rId4"/>
            </p:custDataLst>
          </p:nvPr>
        </p:nvSpPr>
        <p:spPr>
          <a:xfrm>
            <a:off x="6925818" y="6578727"/>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4</a:t>
            </a:fld>
            <a:endParaRPr lang="en-US" dirty="0"/>
          </a:p>
        </p:txBody>
      </p:sp>
    </p:spTree>
    <p:extLst>
      <p:ext uri="{BB962C8B-B14F-4D97-AF65-F5344CB8AC3E}">
        <p14:creationId xmlns:p14="http://schemas.microsoft.com/office/powerpoint/2010/main" val="34421928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Common Gynecological Conditions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Autofit/>
          </a:bodyPr>
          <a:lstStyle/>
          <a:p>
            <a:pPr algn="just">
              <a:defRPr/>
            </a:pPr>
            <a:r>
              <a:rPr lang="en-US" sz="1600" dirty="0">
                <a:latin typeface="+mn-lt"/>
              </a:rPr>
              <a:t>Hysterectomy: surgical removal of the uterus through the abdominal wall or vagina (consider SMC)</a:t>
            </a:r>
          </a:p>
          <a:p>
            <a:pPr algn="just">
              <a:defRPr/>
            </a:pPr>
            <a:endParaRPr lang="en-US" sz="800" dirty="0">
              <a:latin typeface="+mn-lt"/>
            </a:endParaRPr>
          </a:p>
          <a:p>
            <a:pPr algn="just">
              <a:defRPr/>
            </a:pPr>
            <a:r>
              <a:rPr lang="en-US" sz="1600" dirty="0">
                <a:latin typeface="+mn-lt"/>
              </a:rPr>
              <a:t>Pelvic organ prolapse*: Pelvic organ prolapse refers to loss of support to the uterus, bladder and bowel leading to their descent from the normal anatomic position towards or through the vaginal opening. Can be uterine, vaginal vault, cystocele… </a:t>
            </a:r>
          </a:p>
          <a:p>
            <a:pPr algn="just">
              <a:defRPr/>
            </a:pPr>
            <a:endParaRPr lang="en-US" sz="800" dirty="0">
              <a:latin typeface="+mn-lt"/>
            </a:endParaRPr>
          </a:p>
          <a:p>
            <a:pPr algn="just">
              <a:defRPr/>
            </a:pPr>
            <a:r>
              <a:rPr lang="en-US" sz="1600" dirty="0">
                <a:latin typeface="+mn-lt"/>
              </a:rPr>
              <a:t>Neoplasms*: malignant or benign; breast(s) or gynecological system</a:t>
            </a:r>
          </a:p>
          <a:p>
            <a:pPr algn="just">
              <a:defRPr/>
            </a:pPr>
            <a:endParaRPr lang="en-US" sz="800" dirty="0">
              <a:latin typeface="+mn-lt"/>
            </a:endParaRPr>
          </a:p>
          <a:p>
            <a:pPr algn="just">
              <a:defRPr/>
            </a:pPr>
            <a:r>
              <a:rPr lang="en-US" sz="1600" dirty="0">
                <a:latin typeface="+mn-lt"/>
                <a:cs typeface="Times New Roman" panose="02020603050405020304" pitchFamily="18" charset="0"/>
              </a:rPr>
              <a:t>Endometriosis: a condition characterized by abnormal growth of endometrial tissue in the pelvis</a:t>
            </a:r>
          </a:p>
          <a:p>
            <a:pPr algn="just">
              <a:defRPr/>
            </a:pPr>
            <a:endParaRPr lang="en-US" sz="800" dirty="0">
              <a:latin typeface="+mn-lt"/>
              <a:cs typeface="Times New Roman" panose="02020603050405020304" pitchFamily="18" charset="0"/>
            </a:endParaRPr>
          </a:p>
          <a:p>
            <a:pPr algn="just">
              <a:defRPr/>
            </a:pPr>
            <a:r>
              <a:rPr lang="en-US" sz="1600" dirty="0">
                <a:latin typeface="+mn-lt"/>
              </a:rPr>
              <a:t>Female Sexual Arousal Disorder (FSAD)*: now has it’s own diagnostic code. Don’t forget SMC K!</a:t>
            </a:r>
          </a:p>
          <a:p>
            <a:pPr algn="just">
              <a:defRPr/>
            </a:pPr>
            <a:endParaRPr lang="en-US" sz="800" dirty="0">
              <a:latin typeface="+mn-lt"/>
            </a:endParaRPr>
          </a:p>
          <a:p>
            <a:pPr marL="0" indent="0" algn="just">
              <a:buNone/>
              <a:defRPr/>
            </a:pPr>
            <a:r>
              <a:rPr lang="en-US" sz="1600" b="1" dirty="0">
                <a:latin typeface="+mn-lt"/>
              </a:rPr>
              <a:t>*</a:t>
            </a:r>
            <a:r>
              <a:rPr lang="en-US" sz="1600" dirty="0">
                <a:latin typeface="+mn-lt"/>
              </a:rPr>
              <a:t> </a:t>
            </a:r>
            <a:r>
              <a:rPr lang="en-US" sz="1600" i="1" dirty="0">
                <a:latin typeface="+mn-lt"/>
              </a:rPr>
              <a:t>Impacted by changes to rating schedule </a:t>
            </a:r>
            <a:r>
              <a:rPr lang="en-US" sz="1600" b="1" i="1" dirty="0">
                <a:latin typeface="+mn-lt"/>
              </a:rPr>
              <a:t>(May 13, 2018)</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5</a:t>
            </a:fld>
            <a:endParaRPr lang="en-US" dirty="0"/>
          </a:p>
        </p:txBody>
      </p:sp>
      <p:sp>
        <p:nvSpPr>
          <p:cNvPr id="6" name="Slide Number Placeholder 8">
            <a:extLst>
              <a:ext uri="{FF2B5EF4-FFF2-40B4-BE49-F238E27FC236}">
                <a16:creationId xmlns:a16="http://schemas.microsoft.com/office/drawing/2014/main" id="{8D51B6CC-6144-430D-9778-220DCD6B9173}"/>
              </a:ext>
            </a:extLst>
          </p:cNvPr>
          <p:cNvSpPr txBox="1">
            <a:spLocks/>
          </p:cNvSpPr>
          <p:nvPr>
            <p:custDataLst>
              <p:tags r:id="rId4"/>
            </p:custDataLst>
          </p:nvPr>
        </p:nvSpPr>
        <p:spPr>
          <a:xfrm>
            <a:off x="6925818" y="6578727"/>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5</a:t>
            </a:fld>
            <a:endParaRPr lang="en-US" dirty="0"/>
          </a:p>
        </p:txBody>
      </p:sp>
    </p:spTree>
    <p:extLst>
      <p:ext uri="{BB962C8B-B14F-4D97-AF65-F5344CB8AC3E}">
        <p14:creationId xmlns:p14="http://schemas.microsoft.com/office/powerpoint/2010/main" val="40115087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Additional Conditions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r>
              <a:rPr lang="en-US" dirty="0"/>
              <a:t>Other conditions of the gynecological system:  cysts, polyps, fibroids,  hydatidiform, or abnormal tissue growth in pregnancy</a:t>
            </a:r>
          </a:p>
          <a:p>
            <a:endParaRPr lang="en-US" dirty="0"/>
          </a:p>
          <a:p>
            <a:r>
              <a:rPr lang="en-US" dirty="0"/>
              <a:t>Hormonal changes can cause changes in the breast such as fibrocystic disease and </a:t>
            </a:r>
            <a:r>
              <a:rPr lang="en-US" dirty="0" err="1"/>
              <a:t>fibroadenomas</a:t>
            </a:r>
            <a:endParaRPr lang="en-US" dirty="0">
              <a:latin typeface="Arial" pitchFamily="34" charset="0"/>
              <a:cs typeface="Arial" pitchFamily="34" charset="0"/>
            </a:endParaRPr>
          </a:p>
          <a:p>
            <a:pPr>
              <a:buClr>
                <a:srgbClr val="1D3275"/>
              </a:buClr>
              <a:buFont typeface="Wingdings" pitchFamily="2" charset="2"/>
              <a:buNone/>
            </a:pPr>
            <a:endParaRPr lang="en-US" dirty="0">
              <a:latin typeface="Arial" pitchFamily="34" charset="0"/>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6</a:t>
            </a:fld>
            <a:endParaRPr lang="en-US" dirty="0"/>
          </a:p>
        </p:txBody>
      </p:sp>
      <p:sp>
        <p:nvSpPr>
          <p:cNvPr id="6" name="Slide Number Placeholder 8">
            <a:extLst>
              <a:ext uri="{FF2B5EF4-FFF2-40B4-BE49-F238E27FC236}">
                <a16:creationId xmlns:a16="http://schemas.microsoft.com/office/drawing/2014/main" id="{20A01EEA-B142-41A4-B9C5-1BB3E4E563A5}"/>
              </a:ext>
            </a:extLst>
          </p:cNvPr>
          <p:cNvSpPr txBox="1">
            <a:spLocks/>
          </p:cNvSpPr>
          <p:nvPr>
            <p:custDataLst>
              <p:tags r:id="rId4"/>
            </p:custDataLst>
          </p:nvPr>
        </p:nvSpPr>
        <p:spPr>
          <a:xfrm>
            <a:off x="6925818" y="6578727"/>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6</a:t>
            </a:fld>
            <a:endParaRPr lang="en-US" dirty="0"/>
          </a:p>
        </p:txBody>
      </p:sp>
    </p:spTree>
    <p:extLst>
      <p:ext uri="{BB962C8B-B14F-4D97-AF65-F5344CB8AC3E}">
        <p14:creationId xmlns:p14="http://schemas.microsoft.com/office/powerpoint/2010/main" val="27979318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Not Disabilities for Rating Purposes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r>
              <a:rPr lang="en-US" altLang="en-US" dirty="0">
                <a:latin typeface="+mj-lt"/>
                <a:cs typeface="Times New Roman" panose="02020603050405020304" pitchFamily="18" charset="0"/>
              </a:rPr>
              <a:t>Natural menopause, primary amenorrhea, and pregnancy and childbirth are not disabilities for rating purposes</a:t>
            </a:r>
          </a:p>
          <a:p>
            <a:endParaRPr lang="en-US" altLang="en-US" sz="1200" dirty="0">
              <a:latin typeface="+mj-lt"/>
              <a:cs typeface="Times New Roman" panose="02020603050405020304" pitchFamily="18" charset="0"/>
            </a:endParaRPr>
          </a:p>
          <a:p>
            <a:pPr lvl="1" indent="-233363"/>
            <a:r>
              <a:rPr lang="en-US" altLang="en-US" dirty="0">
                <a:latin typeface="+mj-lt"/>
                <a:cs typeface="Times New Roman" panose="02020603050405020304" pitchFamily="18" charset="0"/>
              </a:rPr>
              <a:t>Exception: chronic residuals of medical or surgical complications of pregnancy may be disabilities for rating purposes</a:t>
            </a:r>
          </a:p>
          <a:p>
            <a:pPr marL="342900" lvl="1"/>
            <a:endParaRPr lang="en-US" altLang="en-US" sz="2400" dirty="0">
              <a:latin typeface="+mj-lt"/>
              <a:cs typeface="Times New Roman" panose="02020603050405020304" pitchFamily="18" charset="0"/>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7</a:t>
            </a:fld>
            <a:endParaRPr lang="en-US" dirty="0"/>
          </a:p>
        </p:txBody>
      </p:sp>
      <p:sp>
        <p:nvSpPr>
          <p:cNvPr id="6" name="Slide Number Placeholder 8">
            <a:extLst>
              <a:ext uri="{FF2B5EF4-FFF2-40B4-BE49-F238E27FC236}">
                <a16:creationId xmlns:a16="http://schemas.microsoft.com/office/drawing/2014/main" id="{01E62BF5-C5E6-4C89-8FD2-9585A39877B7}"/>
              </a:ext>
            </a:extLst>
          </p:cNvPr>
          <p:cNvSpPr txBox="1">
            <a:spLocks/>
          </p:cNvSpPr>
          <p:nvPr>
            <p:custDataLst>
              <p:tags r:id="rId4"/>
            </p:custDataLst>
          </p:nvPr>
        </p:nvSpPr>
        <p:spPr>
          <a:xfrm>
            <a:off x="6925818" y="6578727"/>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7</a:t>
            </a:fld>
            <a:endParaRPr lang="en-US" dirty="0"/>
          </a:p>
        </p:txBody>
      </p:sp>
    </p:spTree>
    <p:extLst>
      <p:ext uri="{BB962C8B-B14F-4D97-AF65-F5344CB8AC3E}">
        <p14:creationId xmlns:p14="http://schemas.microsoft.com/office/powerpoint/2010/main" val="4177240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Pelvic Organ Prolapse- 7621</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7622 &amp; 7623 are now rated under 7621 criteria</a:t>
            </a:r>
          </a:p>
          <a:p>
            <a:endParaRPr lang="en-US" dirty="0"/>
          </a:p>
          <a:p>
            <a:r>
              <a:rPr lang="en-US" dirty="0"/>
              <a:t>30% and 50%  evaluations are no longer available under this code</a:t>
            </a:r>
          </a:p>
          <a:p>
            <a:endParaRPr lang="en-US" dirty="0"/>
          </a:p>
          <a:p>
            <a:r>
              <a:rPr lang="en-US" dirty="0"/>
              <a:t>Is there single or multiple organ involvement? </a:t>
            </a:r>
          </a:p>
          <a:p>
            <a:pPr lvl="1"/>
            <a:r>
              <a:rPr lang="en-US" sz="2100" dirty="0">
                <a:latin typeface="Times New Roman" panose="02020603050405020304" pitchFamily="18" charset="0"/>
                <a:cs typeface="Times New Roman" panose="02020603050405020304" pitchFamily="18" charset="0"/>
              </a:rPr>
              <a:t>One evaluation under 7621 is warranted</a:t>
            </a:r>
          </a:p>
          <a:p>
            <a:pPr marL="342900" lvl="1" indent="0">
              <a:buNone/>
            </a:pPr>
            <a:endParaRPr lang="en-US" sz="2100" dirty="0">
              <a:latin typeface="Times New Roman" panose="02020603050405020304" pitchFamily="18" charset="0"/>
              <a:cs typeface="Times New Roman" panose="02020603050405020304" pitchFamily="18" charset="0"/>
            </a:endParaRPr>
          </a:p>
          <a:p>
            <a:r>
              <a:rPr lang="en-US" dirty="0"/>
              <a:t>Additional residuals warrant separate evaluations, assigned under the appropriate body system(s).</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30161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Example of Prolapse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has prolapse with urinary incontinence, impairment of sphincter control, and localized dermatitis. Evaluations would be assigned under:</a:t>
            </a:r>
          </a:p>
          <a:p>
            <a:endParaRPr lang="en-US" dirty="0"/>
          </a:p>
          <a:p>
            <a:pPr>
              <a:buFont typeface="Arial" panose="020B0604020202020204" pitchFamily="34" charset="0"/>
              <a:buChar char="•"/>
            </a:pPr>
            <a:r>
              <a:rPr lang="en-US" dirty="0"/>
              <a:t>7621: pelvic organ prolapse</a:t>
            </a:r>
          </a:p>
          <a:p>
            <a:pPr>
              <a:buFont typeface="Arial" panose="020B0604020202020204" pitchFamily="34" charset="0"/>
              <a:buChar char="•"/>
            </a:pPr>
            <a:r>
              <a:rPr lang="en-US" dirty="0"/>
              <a:t>7517: urinary incontinence </a:t>
            </a:r>
          </a:p>
          <a:p>
            <a:pPr>
              <a:buFont typeface="Arial" panose="020B0604020202020204" pitchFamily="34" charset="0"/>
              <a:buChar char="•"/>
            </a:pPr>
            <a:r>
              <a:rPr lang="en-US" dirty="0"/>
              <a:t>7332: impairment of sphincter control</a:t>
            </a:r>
          </a:p>
          <a:p>
            <a:pPr>
              <a:buFont typeface="Arial" panose="020B0604020202020204" pitchFamily="34" charset="0"/>
              <a:buChar char="•"/>
            </a:pPr>
            <a:r>
              <a:rPr lang="en-US" dirty="0"/>
              <a:t>7806: localized dermatitis</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3432684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7&quot;/&gt;&lt;lineCharCount val=&quot;64&quot;/&gt;&lt;lineCharCount val=&quot;1&quot;/&gt;&lt;lineCharCount val=&quot;74&quot;/&gt;&lt;lineCharCount val=&quot;77&quot;/&gt;&lt;lineCharCount val=&quot;74&quot;/&gt;&lt;lineCharCount val=&quot;1&quot;/&gt;&lt;lineCharCount val=&quot;47&quot;/&gt;&lt;lineCharCount val=&quot;46&quot;/&gt;&lt;lineCharCount val=&quot;59&quot;/&gt;&lt;lineCharCount val=&quot;53&quot;/&gt;&lt;/TableIndex&gt;&lt;/ShapeTextInfo&gt;"/>
  <p:tag name="HTML_SHAPEINFO" val="&lt;ThreeDShapeInfo&gt;&lt;uuid val=&quot;{09BA868C-0BD0-40F8-AFE7-4DA27A0F9E9B}&quot;/&gt;&lt;isInvalidForFieldText val=&quot;0&quot;/&gt;&lt;Image&gt;&lt;filename val=&quot;C:\Users\User\AppData\Local\Temp\CP10520195954812Session\CPTrustFolder10520195954812\PPTImport10520523651359\data\asimages\{09BA868C-0BD0-40F8-AFE7-4DA27A0F9E9B}_26.png&quot;/&gt;&lt;left val=&quot;42&quot;/&gt;&lt;top val=&quot;212&quot;/&gt;&lt;width val=&quot;871&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77A537-A299-4327-A4B2-14962FFEE083}&quot;/&gt;&lt;isInvalidForFieldText val=&quot;0&quot;/&gt;&lt;Image&gt;&lt;filename val=&quot;C:\Users\User\AppData\Local\Temp\CP10520195954812Session\CPTrustFolder10520195954812\PPTImport10520523651359\data\asimages\{EA77A537-A299-4327-A4B2-14962FFEE083}_26.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E1BAF17-EE60-4891-A68B-DFCE82450BEB}&quot;/&gt;&lt;isInvalidForFieldText val=&quot;0&quot;/&gt;&lt;Image&gt;&lt;filename val=&quot;C:\Users\User\AppData\Local\Temp\CP10520195954812Session\CPTrustFolder10520195954812\PPTImport10520523651359\data\asimages\{3E1BAF17-EE60-4891-A68B-DFCE82450BEB}_27.png&quot;/&gt;&lt;left val=&quot;0&quot;/&gt;&lt;top val=&quot;76&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72&quot;/&gt;&lt;lineCharCount val=&quot;68&quot;/&gt;&lt;lineCharCount val=&quot;55&quot;/&gt;&lt;lineCharCount val=&quot;1&quot;/&gt;&lt;lineCharCount val=&quot;36&quot;/&gt;&lt;/TableIndex&gt;&lt;/ShapeTextInfo&gt;"/>
  <p:tag name="HTML_SHAPEINFO" val="&lt;ThreeDShapeInfo&gt;&lt;uuid val=&quot;{5DBD4177-36AB-46A9-95B1-C0F2523BEA70}&quot;/&gt;&lt;isInvalidForFieldText val=&quot;0&quot;/&gt;&lt;Image&gt;&lt;filename val=&quot;C:\Users\User\AppData\Local\Temp\CP10520195954812Session\CPTrustFolder10520195954812\PPTImport10520523651359\data\asimages\{5DBD4177-36AB-46A9-95B1-C0F2523BEA70}_27.png&quot;/&gt;&lt;left val=&quot;40&quot;/&gt;&lt;top val=&quot;212&quot;/&gt;&lt;width val=&quot;874&quot;/&gt;&lt;height val=&quot;41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11E2C6-2C91-4B83-AD08-92FB28B95896}&quot;/&gt;&lt;isInvalidForFieldText val=&quot;0&quot;/&gt;&lt;Image&gt;&lt;filename val=&quot;C:\Users\User\AppData\Local\Temp\CP10520195954812Session\CPTrustFolder10520195954812\PPTImport10520523651359\data\asimages\{E411E2C6-2C91-4B83-AD08-92FB28B95896}_27.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862D9A4-940C-45A1-B904-40D2463A10B4}&quot;/&gt;&lt;isInvalidForFieldText val=&quot;0&quot;/&gt;&lt;Image&gt;&lt;filename val=&quot;C:\Users\User\AppData\Local\Temp\CP10520195954812Session\CPTrustFolder10520195954812\PPTImport10520523651359\data\asimages\{0862D9A4-940C-45A1-B904-40D2463A10B4}_28.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72&quot;/&gt;&lt;lineCharCount val=&quot;68&quot;/&gt;&lt;lineCharCount val=&quot;55&quot;/&gt;&lt;lineCharCount val=&quot;1&quot;/&gt;&lt;lineCharCount val=&quot;36&quot;/&gt;&lt;lineCharCount val=&quot;42&quot;/&gt;&lt;/TableIndex&gt;&lt;/ShapeTextInfo&gt;"/>
  <p:tag name="HTML_SHAPEINFO" val="&lt;ThreeDShapeInfo&gt;&lt;uuid val=&quot;{4C7023CF-FED8-4679-A673-53B365DF4BFE}&quot;/&gt;&lt;isInvalidForFieldText val=&quot;0&quot;/&gt;&lt;Image&gt;&lt;filename val=&quot;C:\Users\User\AppData\Local\Temp\CP10520195954812Session\CPTrustFolder10520195954812\PPTImport10520523651359\data\asimages\{4C7023CF-FED8-4679-A673-53B365DF4BFE}_28.png&quot;/&gt;&lt;left val=&quot;40&quot;/&gt;&lt;top val=&quot;212&quot;/&gt;&lt;width val=&quot;874&quot;/&gt;&lt;height val=&quot;4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137235-B0B4-4570-A3DD-AEA136B68E60}&quot;/&gt;&lt;isInvalidForFieldText val=&quot;0&quot;/&gt;&lt;Image&gt;&lt;filename val=&quot;C:\Users\User\AppData\Local\Temp\CP10520195954812Session\CPTrustFolder10520195954812\PPTImport10520523651359\data\asimages\{89137235-B0B4-4570-A3DD-AEA136B68E60}_28.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F49757C9-B1B1-489A-982F-882EA3306DFD}&quot;/&gt;&lt;isInvalidForFieldText val=&quot;0&quot;/&gt;&lt;Image&gt;&lt;filename val=&quot;C:\Users\User\AppData\Local\Temp\CP10520195954812Session\CPTrustFolder10520195954812\PPTImport10520523651359\data\asimages\{F49757C9-B1B1-489A-982F-882EA3306DFD}_29.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9&quot;/&gt;&lt;lineCharCount val=&quot;27&quot;/&gt;&lt;/TableIndex&gt;&lt;/ShapeTextInfo&gt;"/>
  <p:tag name="HTML_SHAPEINFO" val="&lt;ThreeDShapeInfo&gt;&lt;uuid val=&quot;{F65CA148-2396-410B-9EE6-B38BA1298CBB}&quot;/&gt;&lt;isInvalidForFieldText val=&quot;0&quot;/&gt;&lt;Image&gt;&lt;filename val=&quot;C:\Users\User\AppData\Local\Temp\CP10520195954812Session\CPTrustFolder10520195954812\PPTImport10520523651359\data\asimages\{F65CA148-2396-410B-9EE6-B38BA1298CBB}_29.png&quot;/&gt;&lt;left val=&quot;42&quot;/&gt;&lt;top val=&quot;215&quot;/&gt;&lt;width val=&quot;870&quot;/&gt;&lt;height val=&quot;41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A10510-C336-46D8-A5E0-752E5209391E}&quot;/&gt;&lt;isInvalidForFieldText val=&quot;0&quot;/&gt;&lt;Image&gt;&lt;filename val=&quot;C:\Users\User\AppData\Local\Temp\CP10520195954812Session\CPTrustFolder10520195954812\PPTImport10520523651359\data\asimages\{D1A10510-C336-46D8-A5E0-752E5209391E}_29.png&quot;/&gt;&lt;left val=&quot;0&quot;/&gt;&lt;top val=&quot;0&quot;/&gt;&lt;width val=&quot;1&quot;/&gt;&lt;height val=&quot;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DE65C58-7BA5-4E16-BF09-F1B756B23A80}&quot;/&gt;&lt;isInvalidForFieldText val=&quot;0&quot;/&gt;&lt;Image&gt;&lt;filename val=&quot;C:\Users\User\AppData\Local\Temp\CP10520195954812Session\CPTrustFolder10520195954812\PPTImport10520523651359\data\asimages\{EDE65C58-7BA5-4E16-BF09-F1B756B23A80}_29.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C7621D42-15B2-4C9A-B07D-02B2A4109B36}&quot;/&gt;&lt;isInvalidForFieldText val=&quot;0&quot;/&gt;&lt;Image&gt;&lt;filename val=&quot;C:\Users\User\AppData\Local\Temp\CP10520195954812Session\CPTrustFolder10520195954812\PPTImport10520523651359\data\asimages\{C7621D42-15B2-4C9A-B07D-02B2A4109B36}_30.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quot;/&gt;&lt;lineCharCount val=&quot;16&quot;/&gt;&lt;lineCharCount val=&quot;8&quot;/&gt;&lt;lineCharCount val=&quot;11&quot;/&gt;&lt;/TableIndex&gt;&lt;/ShapeTextInfo&gt;"/>
  <p:tag name="HTML_SHAPEINFO" val="&lt;ThreeDShapeInfo&gt;&lt;uuid val=&quot;{3F571368-5C74-4731-85D2-52F7C715C24F}&quot;/&gt;&lt;isInvalidForFieldText val=&quot;0&quot;/&gt;&lt;Image&gt;&lt;filename val=&quot;C:\Users\User\AppData\Local\Temp\CP10520195954812Session\CPTrustFolder10520195954812\PPTImport10520523651359\data\asimages\{3F571368-5C74-4731-85D2-52F7C715C24F}_30.png&quot;/&gt;&lt;left val=&quot;42&quot;/&gt;&lt;top val=&quot;215&quot;/&gt;&lt;width val=&quot;870&quot;/&gt;&lt;height val=&quot;41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1167306-1D8F-48E2-B613-2C6DC1726E7B}&quot;/&gt;&lt;isInvalidForFieldText val=&quot;0&quot;/&gt;&lt;Image&gt;&lt;filename val=&quot;C:\Users\User\AppData\Local\Temp\CP10520195954812Session\CPTrustFolder10520195954812\PPTImport10520523651359\data\asimages\{B1167306-1D8F-48E2-B613-2C6DC1726E7B}_30.png&quot;/&gt;&lt;left val=&quot;0&quot;/&gt;&lt;top val=&quot;0&quot;/&gt;&lt;width val=&quot;1&quot;/&gt;&lt;height val=&quot;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A922C4-520E-44FA-BE1A-4899E7AC6583}&quot;/&gt;&lt;isInvalidForFieldText val=&quot;0&quot;/&gt;&lt;Image&gt;&lt;filename val=&quot;C:\Users\User\AppData\Local\Temp\CP10520195954812Session\CPTrustFolder10520195954812\PPTImport10520523651359\data\asimages\{A1A922C4-520E-44FA-BE1A-4899E7AC6583}_30.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ACE2BD8-4775-4FAA-AEB0-65FE0E24EF67}&quot;/&gt;&lt;isInvalidForFieldText val=&quot;0&quot;/&gt;&lt;Image&gt;&lt;filename val=&quot;C:\Users\User\AppData\Local\Temp\CP10520195954812Session\CPTrustFolder10520195954812\PPTImport10520523651359\data\asimages\{1ACE2BD8-4775-4FAA-AEB0-65FE0E24EF67}_31.png&quot;/&gt;&lt;left val=&quot;0&quot;/&gt;&lt;top val=&quot;278&quot;/&gt;&lt;width val=&quot;961&quot;/&gt;&lt;height val=&quot;20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BE1D07-835B-4E7F-A7B5-47257E985610}&quot;/&gt;&lt;isInvalidForFieldText val=&quot;0&quot;/&gt;&lt;Image&gt;&lt;filename val=&quot;C:\Users\User\AppData\Local\Temp\CP10520195954812Session\CPTrustFolder10520195954812\PPTImport10520523651359\data\asimages\{72BE1D07-835B-4E7F-A7B5-47257E985610}_31.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10&quot;/&gt;&lt;/TableIndex&gt;&lt;/ShapeTextInfo&gt;"/>
  <p:tag name="PRESENTER_DUMMYTAG" val="&lt;DummyForForceWrite&gt;&lt;/DummyForForceWrite&gt;"/>
  <p:tag name="HTML_SHAPEINFO" val="&lt;ThreeDShapeInfo&gt;&lt;uuid val=&quot;{8BDD7127-92E1-42D6-9C8C-3C783FBB5215}&quot;/&gt;&lt;isInvalidForFieldText val=&quot;0&quot;/&gt;&lt;Image&gt;&lt;filename val=&quot;C:\Users\User\AppData\Local\Temp\CP10520195954812Session\CPTrustFolder10520195954812\PPTImport10520523651359\data\asimages\{8BDD7127-92E1-42D6-9C8C-3C783FBB5215}_1.png&quot;/&gt;&lt;left val=&quot;71&quot;/&gt;&lt;top val=&quot;288&quot;/&gt;&lt;width val=&quot;826&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AC190A54-BF5C-4BBE-8699-8C1F52AA9990}&quot;/&gt;&lt;isInvalidForFieldText val=&quot;0&quot;/&gt;&lt;Image&gt;&lt;filename val=&quot;C:\Users\User\AppData\Local\Temp\CP10520195954812Session\CPTrustFolder10520195954812\PPTImport10520523651359\data\asimages\{AC190A54-BF5C-4BBE-8699-8C1F52AA9990}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FC3D1C5F-5BA4-4D02-99C8-61B66C3D802B}&quot;/&gt;&lt;isInvalidForFieldText val=&quot;0&quot;/&gt;&lt;Image&gt;&lt;filename val=&quot;C:\Users\User\AppData\Local\Temp\CP10520195954812Session\CPTrustFolder10520195954812\PPTImport10520523651359\data\asimages\{FC3D1C5F-5BA4-4D02-99C8-61B66C3D802B}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701ACCF-93C0-4FF5-94C9-D946D4F0318B}&quot;/&gt;&lt;isInvalidForFieldText val=&quot;0&quot;/&gt;&lt;Image&gt;&lt;filename val=&quot;C:\Users\User\AppData\Local\Temp\CP10520195954812Session\CPTrustFolder10520195954812\PPTImport10520523651359\data\asimages\{5701ACCF-93C0-4FF5-94C9-D946D4F0318B}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8&quot;/&gt;&lt;lineCharCount val=&quot;67&quot;/&gt;&lt;lineCharCount val=&quot;7&quot;/&gt;&lt;lineCharCount val=&quot;53&quot;/&gt;&lt;lineCharCount val=&quot;69&quot;/&gt;&lt;lineCharCount val=&quot;18&quot;/&gt;&lt;/TableIndex&gt;&lt;/ShapeTextInfo&gt;"/>
  <p:tag name="HTML_SHAPEINFO" val="&lt;ThreeDShapeInfo&gt;&lt;uuid val=&quot;{F502DBE5-20FA-4A16-B1CC-04BA688369F8}&quot;/&gt;&lt;isInvalidForFieldText val=&quot;0&quot;/&gt;&lt;Image&gt;&lt;filename val=&quot;C:\Users\User\AppData\Local\Temp\CP10520195954812Session\CPTrustFolder10520195954812\PPTImport10520523651359\data\asimages\{F502DBE5-20FA-4A16-B1CC-04BA688369F8}_2.png&quot;/&gt;&lt;left val=&quot;40&quot;/&gt;&lt;top val=&quot;215&quot;/&gt;&lt;width val=&quot;875&quot;/&gt;&lt;height val=&quot;41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DC9C66A-6D62-45C4-B3A9-C4F41E482347}&quot;/&gt;&lt;isInvalidForFieldText val=&quot;0&quot;/&gt;&lt;Image&gt;&lt;filename val=&quot;C:\Users\User\AppData\Local\Temp\CP10520195954812Session\CPTrustFolder10520195954812\PPTImport10520523651359\data\asimages\{1DC9C66A-6D62-45C4-B3A9-C4F41E482347}_2.png&quot;/&gt;&lt;left val=&quot;0&quot;/&gt;&lt;top val=&quot;0&quot;/&gt;&lt;width val=&quot;1&quot;/&gt;&lt;height val=&quot;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B06CCF2-38C0-432E-8694-29E26C1FDC96}&quot;/&gt;&lt;isInvalidForFieldText val=&quot;0&quot;/&gt;&lt;Image&gt;&lt;filename val=&quot;C:\Users\User\AppData\Local\Temp\CP10520195954812Session\CPTrustFolder10520195954812\PPTImport10520523651359\data\asimages\{0B06CCF2-38C0-432E-8694-29E26C1FDC96}_2.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FADE37A-5558-4022-80F9-165C35045E3E}&quot;/&gt;&lt;isInvalidForFieldText val=&quot;0&quot;/&gt;&lt;Image&gt;&lt;filename val=&quot;C:\Users\User\AppData\Local\Temp\CP10520195954812Session\CPTrustFolder10520195954812\PPTImport10520523651359\data\asimages\{7FADE37A-5558-4022-80F9-165C35045E3E}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09028033-D14D-4B20-917E-AC86E7AAF4D6}&quot;/&gt;&lt;isInvalidForFieldText val=&quot;0&quot;/&gt;&lt;Image&gt;&lt;filename val=&quot;C:\Users\User\AppData\Local\Temp\CP10520195954812Session\CPTrustFolder10520195954812\PPTImport10520523651359\data\asimages\{09028033-D14D-4B20-917E-AC86E7AAF4D6}_3.png&quot;/&gt;&lt;left val=&quot;47&quot;/&gt;&lt;top val=&quot;215&quot;/&gt;&lt;width val=&quot;865&quot;/&gt;&lt;height val=&quot;41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08FCC45-D7A4-4DA4-9743-848730389D92}&quot;/&gt;&lt;isInvalidForFieldText val=&quot;0&quot;/&gt;&lt;Image&gt;&lt;filename val=&quot;C:\Users\User\AppData\Local\Temp\CP10520195954812Session\CPTrustFolder10520195954812\PPTImport10520523651359\data\asimages\{808FCC45-D7A4-4DA4-9743-848730389D92}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0&quot;/&gt;&lt;lineCharCount val=&quot;44&quot;/&gt;&lt;lineCharCount val=&quot;63&quot;/&gt;&lt;lineCharCount val=&quot;68&quot;/&gt;&lt;lineCharCount val=&quot;53&quot;/&gt;&lt;lineCharCount val=&quot;74&quot;/&gt;&lt;lineCharCount val=&quot;14&quot;/&gt;&lt;lineCharCount val=&quot;72&quot;/&gt;&lt;lineCharCount val=&quot;71&quot;/&gt;&lt;lineCharCount val=&quot;32&quot;/&gt;&lt;lineCharCount val=&quot;1&quot;/&gt;&lt;lineCharCount val=&quot;1&quot;/&gt;&lt;/TableIndex&gt;&lt;/ShapeTextInfo&gt;"/>
  <p:tag name="HTML_SHAPEINFO" val="&lt;ThreeDShapeInfo&gt;&lt;uuid val=&quot;{D7830B50-1B66-45DB-A14A-A8F1CF141961}&quot;/&gt;&lt;isInvalidForFieldText val=&quot;0&quot;/&gt;&lt;Image&gt;&lt;filename val=&quot;C:\Users\User\AppData\Local\Temp\CP10520195954812Session\CPTrustFolder10520195954812\PPTImport10520523651359\data\asimages\{D7830B50-1B66-45DB-A14A-A8F1CF141961}_3.png&quot;/&gt;&lt;left val=&quot;51&quot;/&gt;&lt;top val=&quot;200&quot;/&gt;&lt;width val=&quot;894&quot;/&gt;&lt;height val=&quot;40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5B6BD2E-799C-455C-BCD9-532552CF2BEE}&quot;/&gt;&lt;isInvalidForFieldText val=&quot;0&quot;/&gt;&lt;Image&gt;&lt;filename val=&quot;C:\Users\User\AppData\Local\Temp\CP10520195954812Session\CPTrustFolder10520195954812\PPTImport10520523651359\data\asimages\{95B6BD2E-799C-455C-BCD9-532552CF2BEE}_4.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20&quot;/&gt;&lt;lineCharCount val=&quot;1&quot;/&gt;&lt;lineCharCount val=&quot;66&quot;/&gt;&lt;lineCharCount val=&quot;56&quot;/&gt;&lt;lineCharCount val=&quot;1&quot;/&gt;&lt;lineCharCount val=&quot;66&quot;/&gt;&lt;lineCharCount val=&quot;56&quot;/&gt;&lt;lineCharCount val=&quot;1&quot;/&gt;&lt;/TableIndex&gt;&lt;/ShapeTextInfo&gt;"/>
  <p:tag name="HTML_SHAPEINFO" val="&lt;ThreeDShapeInfo&gt;&lt;uuid val=&quot;{06DB450B-B2D9-4182-9102-A09DA4461098}&quot;/&gt;&lt;isInvalidForFieldText val=&quot;0&quot;/&gt;&lt;Image&gt;&lt;filename val=&quot;C:\Users\User\AppData\Local\Temp\CP10520195954812Session\CPTrustFolder10520195954812\PPTImport10520523651359\data\asimages\{06DB450B-B2D9-4182-9102-A09DA4461098}_4.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BC67981-8EDB-4C10-9BC5-F8E5817A2255}&quot;/&gt;&lt;isInvalidForFieldText val=&quot;0&quot;/&gt;&lt;Image&gt;&lt;filename val=&quot;C:\Users\User\AppData\Local\Temp\CP10520195954812Session\CPTrustFolder10520195954812\PPTImport10520523651359\data\asimages\{5BC67981-8EDB-4C10-9BC5-F8E5817A2255}_4.png&quot;/&gt;&lt;left val=&quot;0&quot;/&gt;&lt;top val=&quot;0&quot;/&gt;&lt;width val=&quot;1&quot;/&gt;&lt;height val=&quot;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496286C-5B5A-4CC1-AF3F-AEEBDC9E6BC3}&quot;/&gt;&lt;isInvalidForFieldText val=&quot;0&quot;/&gt;&lt;Image&gt;&lt;filename val=&quot;C:\Users\User\AppData\Local\Temp\CP10520195954812Session\CPTrustFolder10520195954812\PPTImport10520523651359\data\asimages\{0496286C-5B5A-4CC1-AF3F-AEEBDC9E6BC3}_4.png&quot;/&gt;&lt;left val=&quot;726&quot;/&gt;&lt;top val=&quot;684&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FD8533B-0208-4E9B-BEDF-82C81916311C}&quot;/&gt;&lt;isInvalidForFieldText val=&quot;0&quot;/&gt;&lt;Image&gt;&lt;filename val=&quot;C:\Users\User\AppData\Local\Temp\CP10520195954812Session\CPTrustFolder10520195954812\PPTImport10520523651359\data\asimages\{4FD8533B-0208-4E9B-BEDF-82C81916311C}_5.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82&quot;/&gt;&lt;lineCharCount val=&quot;15&quot;/&gt;&lt;lineCharCount val=&quot;1&quot;/&gt;&lt;lineCharCount val=&quot;87&quot;/&gt;&lt;lineCharCount val=&quot;85&quot;/&gt;&lt;lineCharCount val=&quot;75&quot;/&gt;&lt;lineCharCount val=&quot;1&quot;/&gt;&lt;lineCharCount val=&quot;67&quot;/&gt;&lt;lineCharCount val=&quot;1&quot;/&gt;&lt;lineCharCount val=&quot;85&quot;/&gt;&lt;lineCharCount val=&quot;11&quot;/&gt;&lt;lineCharCount val=&quot;1&quot;/&gt;&lt;lineCharCount val=&quot;80&quot;/&gt;&lt;lineCharCount val=&quot;14&quot;/&gt;&lt;lineCharCount val=&quot;1&quot;/&gt;&lt;lineCharCount val=&quot;55&quot;/&gt;&lt;/TableIndex&gt;&lt;/ShapeTextInfo&gt;"/>
  <p:tag name="HTML_SHAPEINFO" val="&lt;ThreeDShapeInfo&gt;&lt;uuid val=&quot;{AD772B6D-8A2D-499F-AD21-8223EFF57140}&quot;/&gt;&lt;isInvalidForFieldText val=&quot;0&quot;/&gt;&lt;Image&gt;&lt;filename val=&quot;C:\Users\User\AppData\Local\Temp\CP10520195954812Session\CPTrustFolder10520195954812\PPTImport10520523651359\data\asimages\{AD772B6D-8A2D-499F-AD21-8223EFF57140}_5.png&quot;/&gt;&lt;left val=&quot;44&quot;/&gt;&lt;top val=&quot;213&quot;/&gt;&lt;width val=&quot;871&quot;/&gt;&lt;height val=&quot;44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1A05996-1058-43EB-875B-8228FDD1AB0D}&quot;/&gt;&lt;isInvalidForFieldText val=&quot;0&quot;/&gt;&lt;Image&gt;&lt;filename val=&quot;C:\Users\User\AppData\Local\Temp\CP10520195954812Session\CPTrustFolder10520195954812\PPTImport10520523651359\data\asimages\{81A05996-1058-43EB-875B-8228FDD1AB0D}_5.png&quot;/&gt;&lt;left val=&quot;0&quot;/&gt;&lt;top val=&quot;0&quot;/&gt;&lt;width val=&quot;1&quot;/&gt;&lt;height val=&quot;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0AD9C98-00B4-4AB4-85AF-4CFACDC26221}&quot;/&gt;&lt;isInvalidForFieldText val=&quot;0&quot;/&gt;&lt;Image&gt;&lt;filename val=&quot;C:\Users\User\AppData\Local\Temp\CP10520195954812Session\CPTrustFolder10520195954812\PPTImport10520523651359\data\asimages\{90AD9C98-00B4-4AB4-85AF-4CFACDC26221}_5.png&quot;/&gt;&lt;left val=&quot;726&quot;/&gt;&lt;top val=&quot;684&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CACCB7E8-B067-4DDF-8B9B-147DC41F670B}&quot;/&gt;&lt;isInvalidForFieldText val=&quot;0&quot;/&gt;&lt;Image&gt;&lt;filename val=&quot;C:\Users\User\AppData\Local\Temp\CP10520195954812Session\CPTrustFolder10520195954812\PPTImport10520523651359\data\asimages\{CACCB7E8-B067-4DDF-8B9B-147DC41F670B}_6.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3&quot;/&gt;&lt;lineCharCount val=&quot;53&quot;/&gt;&lt;lineCharCount val=&quot;1&quot;/&gt;&lt;lineCharCount val=&quot;57&quot;/&gt;&lt;lineCharCount val=&quot;38&quot;/&gt;&lt;/TableIndex&gt;&lt;/ShapeTextInfo&gt;"/>
  <p:tag name="HTML_SHAPEINFO" val="&lt;ThreeDShapeInfo&gt;&lt;uuid val=&quot;{30B2933B-2C70-45F4-A60A-2DC459D983F4}&quot;/&gt;&lt;isInvalidForFieldText val=&quot;0&quot;/&gt;&lt;Image&gt;&lt;filename val=&quot;C:\Users\User\AppData\Local\Temp\CP10520195954812Session\CPTrustFolder10520195954812\PPTImport10520523651359\data\asimages\{30B2933B-2C70-45F4-A60A-2DC459D983F4}_6.png&quot;/&gt;&lt;left val=&quot;42&quot;/&gt;&lt;top val=&quot;212&quot;/&gt;&lt;width val=&quot;882&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7A78AA8-D17C-4F5B-ACE1-6020A5CD3E44}&quot;/&gt;&lt;isInvalidForFieldText val=&quot;0&quot;/&gt;&lt;Image&gt;&lt;filename val=&quot;C:\Users\User\AppData\Local\Temp\CP10520195954812Session\CPTrustFolder10520195954812\PPTImport10520523651359\data\asimages\{B7A78AA8-D17C-4F5B-ACE1-6020A5CD3E44}_6.png&quot;/&gt;&lt;left val=&quot;0&quot;/&gt;&lt;top val=&quot;0&quot;/&gt;&lt;width val=&quot;1&quot;/&gt;&lt;height val=&quot;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7262811-E5CF-4A71-8E24-79B907773BEF}&quot;/&gt;&lt;isInvalidForFieldText val=&quot;0&quot;/&gt;&lt;Image&gt;&lt;filename val=&quot;C:\Users\User\AppData\Local\Temp\CP10520195954812Session\CPTrustFolder10520195954812\PPTImport10520523651359\data\asimages\{C7262811-E5CF-4A71-8E24-79B907773BEF}_6.png&quot;/&gt;&lt;left val=&quot;726&quot;/&gt;&lt;top val=&quot;684&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3FCDCEFC-5CB8-4A8A-968D-F523F43DE7E2}&quot;/&gt;&lt;isInvalidForFieldText val=&quot;0&quot;/&gt;&lt;Image&gt;&lt;filename val=&quot;C:\Users\User\AppData\Local\Temp\CP10520195954812Session\CPTrustFolder10520195954812\PPTImport10520523651359\data\asimages\{3FCDCEFC-5CB8-4A8A-968D-F523F43DE7E2}_7.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7&quot;/&gt;&lt;lineCharCount val=&quot;52&quot;/&gt;&lt;lineCharCount val=&quot;1&quot;/&gt;&lt;lineCharCount val=&quot;69&quot;/&gt;&lt;lineCharCount val=&quot;50&quot;/&gt;&lt;/TableIndex&gt;&lt;/ShapeTextInfo&gt;"/>
  <p:tag name="HTML_SHAPEINFO" val="&lt;ThreeDShapeInfo&gt;&lt;uuid val=&quot;{5D0C5B6F-47EB-4021-9167-4CC4D246682B}&quot;/&gt;&lt;isInvalidForFieldText val=&quot;0&quot;/&gt;&lt;Image&gt;&lt;filename val=&quot;C:\Users\User\AppData\Local\Temp\CP10520195954812Session\CPTrustFolder10520195954812\PPTImport10520523651359\data\asimages\{5D0C5B6F-47EB-4021-9167-4CC4D246682B}_7.png&quot;/&gt;&lt;left val=&quot;42&quot;/&gt;&lt;top val=&quot;212&quot;/&gt;&lt;width val=&quot;870&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4B91DBB-56C6-4D9C-B7CA-CA1C75CF53B8}&quot;/&gt;&lt;isInvalidForFieldText val=&quot;0&quot;/&gt;&lt;Image&gt;&lt;filename val=&quot;C:\Users\User\AppData\Local\Temp\CP10520195954812Session\CPTrustFolder10520195954812\PPTImport10520523651359\data\asimages\{D4B91DBB-56C6-4D9C-B7CA-CA1C75CF53B8}_7.png&quot;/&gt;&lt;left val=&quot;0&quot;/&gt;&lt;top val=&quot;0&quot;/&gt;&lt;width val=&quot;1&quot;/&gt;&lt;height val=&quot;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47CD42F-5F8C-472D-94A7-06DE544D71B3}&quot;/&gt;&lt;isInvalidForFieldText val=&quot;0&quot;/&gt;&lt;Image&gt;&lt;filename val=&quot;C:\Users\User\AppData\Local\Temp\CP10520195954812Session\CPTrustFolder10520195954812\PPTImport10520523651359\data\asimages\{347CD42F-5F8C-472D-94A7-06DE544D71B3}_7.png&quot;/&gt;&lt;left val=&quot;726&quot;/&gt;&lt;top val=&quot;684&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D3642E2-B8D8-49A7-813F-8447DA109502}&quot;/&gt;&lt;isInvalidForFieldText val=&quot;0&quot;/&gt;&lt;Image&gt;&lt;filename val=&quot;C:\Users\User\AppData\Local\Temp\CP10520195954812Session\CPTrustFolder10520195954812\PPTImport10520523651359\data\asimages\{6D3642E2-B8D8-49A7-813F-8447DA109502}_8.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1&quot;/&gt;&lt;lineCharCount val=&quot;65&quot;/&gt;&lt;lineCharCount val=&quot;1&quot;/&gt;&lt;lineCharCount val=&quot;48&quot;/&gt;&lt;lineCharCount val=&quot;39&quot;/&gt;&lt;lineCharCount val=&quot;1&quot;/&gt;&lt;lineCharCount val=&quot;66&quot;/&gt;&lt;lineCharCount val=&quot;32&quot;/&gt;&lt;/TableIndex&gt;&lt;/ShapeTextInfo&gt;"/>
  <p:tag name="HTML_SHAPEINFO" val="&lt;ThreeDShapeInfo&gt;&lt;uuid val=&quot;{2AD1ED00-A039-4162-8886-428E4A4E3F6C}&quot;/&gt;&lt;isInvalidForFieldText val=&quot;0&quot;/&gt;&lt;Image&gt;&lt;filename val=&quot;C:\Users\User\AppData\Local\Temp\CP10520195954812Session\CPTrustFolder10520195954812\PPTImport10520523651359\data\asimages\{2AD1ED00-A039-4162-8886-428E4A4E3F6C}_8.png&quot;/&gt;&lt;left val=&quot;42&quot;/&gt;&lt;top val=&quot;212&quot;/&gt;&lt;width val=&quot;870&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9DAEEF3-DD53-454C-98FA-7135827A2C6B}&quot;/&gt;&lt;isInvalidForFieldText val=&quot;0&quot;/&gt;&lt;Image&gt;&lt;filename val=&quot;C:\Users\User\AppData\Local\Temp\CP10520195954812Session\CPTrustFolder10520195954812\PPTImport10520523651359\data\asimages\{D9DAEEF3-DD53-454C-98FA-7135827A2C6B}_8.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DDB0E57-4914-429F-8376-A1A6E67EEBBE}&quot;/&gt;&lt;isInvalidForFieldText val=&quot;0&quot;/&gt;&lt;Image&gt;&lt;filename val=&quot;C:\Users\User\AppData\Local\Temp\CP10520195954812Session\CPTrustFolder10520195954812\PPTImport10520523651359\data\asimages\{CDDB0E57-4914-429F-8376-A1A6E67EEBBE}_9.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67&quot;/&gt;&lt;lineCharCount val=&quot;16&quot;/&gt;&lt;lineCharCount val=&quot;1&quot;/&gt;&lt;lineCharCount val=&quot;28&quot;/&gt;&lt;lineCharCount val=&quot;28&quot;/&gt;&lt;lineCharCount val=&quot;38&quot;/&gt;&lt;lineCharCount val=&quot;27&quot;/&gt;&lt;/TableIndex&gt;&lt;/ShapeTextInfo&gt;"/>
  <p:tag name="HTML_SHAPEINFO" val="&lt;ThreeDShapeInfo&gt;&lt;uuid val=&quot;{641D2E43-4F60-4C6C-84CD-B690A7068CA8}&quot;/&gt;&lt;isInvalidForFieldText val=&quot;0&quot;/&gt;&lt;Image&gt;&lt;filename val=&quot;C:\Users\User\AppData\Local\Temp\CP10520195954812Session\CPTrustFolder10520195954812\PPTImport10520523651359\data\asimages\{641D2E43-4F60-4C6C-84CD-B690A7068CA8}_9.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CC5F586-E734-4D26-BED1-638102F3B64A}&quot;/&gt;&lt;isInvalidForFieldText val=&quot;0&quot;/&gt;&lt;Image&gt;&lt;filename val=&quot;C:\Users\User\AppData\Local\Temp\CP10520195954812Session\CPTrustFolder10520195954812\PPTImport10520523651359\data\asimages\{8CC5F586-E734-4D26-BED1-638102F3B64A}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AC914D5-2FDC-4408-806B-6DEF965C5572}&quot;/&gt;&lt;isInvalidForFieldText val=&quot;0&quot;/&gt;&lt;Image&gt;&lt;filename val=&quot;C:\Users\User\AppData\Local\Temp\CP10520195954812Session\CPTrustFolder10520195954812\PPTImport10520523651359\data\asimages\{BAC914D5-2FDC-4408-806B-6DEF965C5572}_10.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6&quot;/&gt;&lt;lineCharCount val=&quot;10&quot;/&gt;&lt;/TableIndex&gt;&lt;/ShapeTextInfo&gt;"/>
  <p:tag name="HTML_SHAPEINFO" val="&lt;ThreeDShapeInfo&gt;&lt;uuid val=&quot;{15694268-015F-401E-893D-C233BE44764A}&quot;/&gt;&lt;isInvalidForFieldText val=&quot;0&quot;/&gt;&lt;Image&gt;&lt;filename val=&quot;C:\Users\User\AppData\Local\Temp\CP10520195954812Session\CPTrustFolder10520195954812\PPTImport10520523651359\data\asimages\{15694268-015F-401E-893D-C233BE44764A}_10.png&quot;/&gt;&lt;left val=&quot;42&quot;/&gt;&lt;top val=&quot;212&quot;/&gt;&lt;width val=&quot;878&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49C1A3-C0FA-462A-8230-55F2A17D7371}&quot;/&gt;&lt;isInvalidForFieldText val=&quot;0&quot;/&gt;&lt;Image&gt;&lt;filename val=&quot;C:\Users\User\AppData\Local\Temp\CP10520195954812Session\CPTrustFolder10520195954812\PPTImport10520523651359\data\asimages\{A849C1A3-C0FA-462A-8230-55F2A17D7371}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4107052-533F-4030-B333-390F2F8A9643}&quot;/&gt;&lt;isInvalidForFieldText val=&quot;0&quot;/&gt;&lt;Image&gt;&lt;filename val=&quot;C:\Users\User\AppData\Local\Temp\CP10520195954812Session\CPTrustFolder10520195954812\PPTImport10520523651359\data\asimages\{64107052-533F-4030-B333-390F2F8A9643}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69&quot;/&gt;&lt;lineCharCount val=&quot;1&quot;/&gt;&lt;lineCharCount val=&quot;67&quot;/&gt;&lt;lineCharCount val=&quot;70&quot;/&gt;&lt;lineCharCount val=&quot;65&quot;/&gt;&lt;lineCharCount val=&quot;1&quot;/&gt;&lt;lineCharCount val=&quot;58&quot;/&gt;&lt;lineCharCount val=&quot;49&quot;/&gt;&lt;lineCharCount val=&quot;1&quot;/&gt;&lt;/TableIndex&gt;&lt;/ShapeTextInfo&gt;"/>
  <p:tag name="HTML_SHAPEINFO" val="&lt;ThreeDShapeInfo&gt;&lt;uuid val=&quot;{2A1CAB02-CF69-418B-9CD8-94ED024C4FA5}&quot;/&gt;&lt;isInvalidForFieldText val=&quot;0&quot;/&gt;&lt;Image&gt;&lt;filename val=&quot;C:\Users\User\AppData\Local\Temp\CP10520195954812Session\CPTrustFolder10520195954812\PPTImport10520523651359\data\asimages\{2A1CAB02-CF69-418B-9CD8-94ED024C4FA5}_11.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CBDC0BC-1379-4593-B28B-9F08DBF4F871}&quot;/&gt;&lt;isInvalidForFieldText val=&quot;0&quot;/&gt;&lt;Image&gt;&lt;filename val=&quot;C:\Users\User\AppData\Local\Temp\CP10520195954812Session\CPTrustFolder10520195954812\PPTImport10520523651359\data\asimages\{DCBDC0BC-1379-4593-B28B-9F08DBF4F871}_11.png&quot;/&gt;&lt;left val=&quot;0&quot;/&gt;&lt;top val=&quot;0&quot;/&gt;&lt;width val=&quot;1&quot;/&gt;&lt;height val=&quot;1&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FAD6D3-E123-48C9-BF0C-9D63780343ED}&quot;/&gt;&lt;isInvalidForFieldText val=&quot;0&quot;/&gt;&lt;Image&gt;&lt;filename val=&quot;C:\Users\User\AppData\Local\Temp\CP10520195954812Session\CPTrustFolder10520195954812\PPTImport10520523651359\data\asimages\{7FFAD6D3-E123-48C9-BF0C-9D63780343ED}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3967DD9-4C99-4B29-8A92-42B7515F1A09}&quot;/&gt;&lt;isInvalidForFieldText val=&quot;0&quot;/&gt;&lt;Image&gt;&lt;filename val=&quot;C:\Users\User\AppData\Local\Temp\CP10520195954812Session\CPTrustFolder10520195954812\PPTImport10520523651359\data\asimages\{C3967DD9-4C99-4B29-8A92-42B7515F1A09}_12.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6&quot;/&gt;&lt;lineCharCount val=&quot;70&quot;/&gt;&lt;lineCharCount val=&quot;67&quot;/&gt;&lt;lineCharCount val=&quot;1&quot;/&gt;&lt;lineCharCount val=&quot;47&quot;/&gt;&lt;lineCharCount val=&quot;42&quot;/&gt;&lt;lineCharCount val=&quot;37&quot;/&gt;&lt;lineCharCount val=&quot;65&quot;/&gt;&lt;lineCharCount val=&quot;10&quot;/&gt;&lt;lineCharCount val=&quot;38&quot;/&gt;&lt;lineCharCount val=&quot;50&quot;/&gt;&lt;lineCharCount val=&quot;1&quot;/&gt;&lt;/TableIndex&gt;&lt;/ShapeTextInfo&gt;"/>
  <p:tag name="HTML_SHAPEINFO" val="&lt;ThreeDShapeInfo&gt;&lt;uuid val=&quot;{7013F2F5-9B85-46AA-97EE-2A4DB364D326}&quot;/&gt;&lt;isInvalidForFieldText val=&quot;0&quot;/&gt;&lt;Image&gt;&lt;filename val=&quot;C:\Users\User\AppData\Local\Temp\CP10520195954812Session\CPTrustFolder10520195954812\PPTImport10520523651359\data\asimages\{7013F2F5-9B85-46AA-97EE-2A4DB364D326}_12.png&quot;/&gt;&lt;left val=&quot;40&quot;/&gt;&lt;top val=&quot;212&quot;/&gt;&lt;width val=&quot;871&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6969A4-3688-454C-9808-297D80AEDA70}&quot;/&gt;&lt;isInvalidForFieldText val=&quot;0&quot;/&gt;&lt;Image&gt;&lt;filename val=&quot;C:\Users\User\AppData\Local\Temp\CP10520195954812Session\CPTrustFolder10520195954812\PPTImport10520523651359\data\asimages\{5D6969A4-3688-454C-9808-297D80AEDA70}_12.png&quot;/&gt;&lt;left val=&quot;0&quot;/&gt;&lt;top val=&quot;0&quot;/&gt;&lt;width val=&quot;1&quot;/&gt;&lt;height val=&quot;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86DE6F8-F9BC-4F37-A472-E0F39DDF9ADF}&quot;/&gt;&lt;isInvalidForFieldText val=&quot;0&quot;/&gt;&lt;Image&gt;&lt;filename val=&quot;C:\Users\User\AppData\Local\Temp\CP10520195954812Session\CPTrustFolder10520195954812\PPTImport10520523651359\data\asimages\{086DE6F8-F9BC-4F37-A472-E0F39DDF9ADF}_12.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65E6BBD8-C1B8-46C9-8155-817BF0C8A0EF}&quot;/&gt;&lt;isInvalidForFieldText val=&quot;0&quot;/&gt;&lt;Image&gt;&lt;filename val=&quot;C:\Users\User\AppData\Local\Temp\CP10520195954812Session\CPTrustFolder10520195954812\PPTImport10520523651359\data\asimages\{65E6BBD8-C1B8-46C9-8155-817BF0C8A0EF}_13.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1&quot;/&gt;&lt;lineCharCount val=&quot;63&quot;/&gt;&lt;lineCharCount val=&quot;27&quot;/&gt;&lt;lineCharCount val=&quot;42&quot;/&gt;&lt;lineCharCount val=&quot;65&quot;/&gt;&lt;lineCharCount val=&quot;14&quot;/&gt;&lt;lineCharCount val=&quot;42&quot;/&gt;&lt;lineCharCount val=&quot;56&quot;/&gt;&lt;/TableIndex&gt;&lt;/ShapeTextInfo&gt;"/>
  <p:tag name="HTML_SHAPEINFO" val="&lt;ThreeDShapeInfo&gt;&lt;uuid val=&quot;{922795B4-0C12-411E-84FE-15205AFA678E}&quot;/&gt;&lt;isInvalidForFieldText val=&quot;0&quot;/&gt;&lt;Image&gt;&lt;filename val=&quot;C:\Users\User\AppData\Local\Temp\CP10520195954812Session\CPTrustFolder10520195954812\PPTImport10520523651359\data\asimages\{922795B4-0C12-411E-84FE-15205AFA678E}_13.png&quot;/&gt;&lt;left val=&quot;42&quot;/&gt;&lt;top val=&quot;212&quot;/&gt;&lt;width val=&quot;870&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DDA510-62B0-4176-8E5D-D10BA72D93AB}&quot;/&gt;&lt;isInvalidForFieldText val=&quot;0&quot;/&gt;&lt;Image&gt;&lt;filename val=&quot;C:\Users\User\AppData\Local\Temp\CP10520195954812Session\CPTrustFolder10520195954812\PPTImport10520523651359\data\asimages\{EADDA510-62B0-4176-8E5D-D10BA72D93AB}_13.png&quot;/&gt;&lt;left val=&quot;0&quot;/&gt;&lt;top val=&quot;0&quot;/&gt;&lt;width val=&quot;1&quot;/&gt;&lt;height val=&quot;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D6AEC23-3EF5-43AB-9B0E-20A51A396AD1}&quot;/&gt;&lt;isInvalidForFieldText val=&quot;0&quot;/&gt;&lt;Image&gt;&lt;filename val=&quot;C:\Users\User\AppData\Local\Temp\CP10520195954812Session\CPTrustFolder10520195954812\PPTImport10520523651359\data\asimages\{CD6AEC23-3EF5-43AB-9B0E-20A51A396AD1}_13.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3D4D617-987D-4E75-A4FB-25F1C187E0EF}&quot;/&gt;&lt;isInvalidForFieldText val=&quot;0&quot;/&gt;&lt;Image&gt;&lt;filename val=&quot;C:\Users\User\AppData\Local\Temp\CP10520195954812Session\CPTrustFolder10520195954812\PPTImport10520523651359\data\asimages\{C3D4D617-987D-4E75-A4FB-25F1C187E0EF}_14.png&quot;/&gt;&lt;left val=&quot;0&quot;/&gt;&lt;top val=&quot;75&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22&quot;/&gt;&lt;lineCharCount val=&quot;65&quot;/&gt;&lt;lineCharCount val=&quot;65&quot;/&gt;&lt;lineCharCount val=&quot;70&quot;/&gt;&lt;lineCharCount val=&quot;7&quot;/&gt;&lt;lineCharCount val=&quot;1&quot;/&gt;&lt;lineCharCount val=&quot;60&quot;/&gt;&lt;/TableIndex&gt;&lt;/ShapeTextInfo&gt;"/>
  <p:tag name="HTML_SHAPEINFO" val="&lt;ThreeDShapeInfo&gt;&lt;uuid val=&quot;{A473AE69-2BF5-4F06-AD8C-654D8760F496}&quot;/&gt;&lt;isInvalidForFieldText val=&quot;0&quot;/&gt;&lt;Image&gt;&lt;filename val=&quot;C:\Users\User\AppData\Local\Temp\CP10520195954812Session\CPTrustFolder10520195954812\PPTImport10520523651359\data\asimages\{A473AE69-2BF5-4F06-AD8C-654D8760F496}_14.png&quot;/&gt;&lt;left val=&quot;40&quot;/&gt;&lt;top val=&quot;212&quot;/&gt;&lt;width val=&quot;880&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6A15828-10EF-438C-9DD9-ADA8B21D6346}&quot;/&gt;&lt;isInvalidForFieldText val=&quot;0&quot;/&gt;&lt;Image&gt;&lt;filename val=&quot;C:\Users\User\AppData\Local\Temp\CP10520195954812Session\CPTrustFolder10520195954812\PPTImport10520523651359\data\asimages\{56A15828-10EF-438C-9DD9-ADA8B21D6346}_14.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179012B-36F2-4888-ABCD-43F17727BBD6}&quot;/&gt;&lt;isInvalidForFieldText val=&quot;0&quot;/&gt;&lt;Image&gt;&lt;filename val=&quot;C:\Users\User\AppData\Local\Temp\CP10520195954812Session\CPTrustFolder10520195954812\PPTImport10520523651359\data\asimages\{B179012B-36F2-4888-ABCD-43F17727BBD6}_15.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EC7F136-DCD3-4A68-BE02-D166471DB8D4}&quot;/&gt;&lt;isInvalidForFieldText val=&quot;0&quot;/&gt;&lt;Image&gt;&lt;filename val=&quot;C:\Users\User\AppData\Local\Temp\CP10520195954812Session\CPTrustFolder10520195954812\PPTImport10520523651359\data\asimages\{6EC7F136-DCD3-4A68-BE02-D166471DB8D4}_15.png&quot;/&gt;&lt;left val=&quot;42&quot;/&gt;&lt;top val=&quot;212&quot;/&gt;&lt;width val=&quot;870&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1FAA92-DBAB-4DF1-BF17-C1AC1AAD220C}&quot;/&gt;&lt;isInvalidForFieldText val=&quot;0&quot;/&gt;&lt;Image&gt;&lt;filename val=&quot;C:\Users\User\AppData\Local\Temp\CP10520195954812Session\CPTrustFolder10520195954812\PPTImport10520523651359\data\asimages\{BE1FAA92-DBAB-4DF1-BF17-C1AC1AAD220C}_15.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D0AED811-7FE0-4659-AA73-8D05829650D0}&quot;/&gt;&lt;isInvalidForFieldText val=&quot;0&quot;/&gt;&lt;Image&gt;&lt;filename val=&quot;C:\Users\User\AppData\Local\Temp\CP10520195954812Session\CPTrustFolder10520195954812\PPTImport10520523651359\data\asimages\{D0AED811-7FE0-4659-AA73-8D05829650D0}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12&quot;/&gt;&lt;lineCharCount val=&quot;65&quot;/&gt;&lt;lineCharCount val=&quot;63&quot;/&gt;&lt;lineCharCount val=&quot;69&quot;/&gt;&lt;lineCharCount val=&quot;1&quot;/&gt;&lt;lineCharCount val=&quot;60&quot;/&gt;&lt;/TableIndex&gt;&lt;/ShapeTextInfo&gt;"/>
  <p:tag name="HTML_SHAPEINFO" val="&lt;ThreeDShapeInfo&gt;&lt;uuid val=&quot;{B0C53B77-69E0-4E9A-B5CA-60448154C64A}&quot;/&gt;&lt;isInvalidForFieldText val=&quot;0&quot;/&gt;&lt;Image&gt;&lt;filename val=&quot;C:\Users\User\AppData\Local\Temp\CP10520195954812Session\CPTrustFolder10520195954812\PPTImport10520523651359\data\asimages\{B0C53B77-69E0-4E9A-B5CA-60448154C64A}_16.png&quot;/&gt;&lt;left val=&quot;40&quot;/&gt;&lt;top val=&quot;212&quot;/&gt;&lt;width val=&quot;871&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C76093-109A-4176-B4FF-F511CD970B02}&quot;/&gt;&lt;isInvalidForFieldText val=&quot;0&quot;/&gt;&lt;Image&gt;&lt;filename val=&quot;C:\Users\User\AppData\Local\Temp\CP10520195954812Session\CPTrustFolder10520195954812\PPTImport10520523651359\data\asimages\{31C76093-109A-4176-B4FF-F511CD970B02}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741B34A5-04F9-4F9C-8E46-492A41AFFB09}&quot;/&gt;&lt;isInvalidForFieldText val=&quot;0&quot;/&gt;&lt;Image&gt;&lt;filename val=&quot;C:\Users\User\AppData\Local\Temp\CP10520195954812Session\CPTrustFolder10520195954812\PPTImport10520523651359\data\asimages\{741B34A5-04F9-4F9C-8E46-492A41AFFB09}_17.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9787C505-3A00-4E4E-A371-CD35584C3778}&quot;/&gt;&lt;isInvalidForFieldText val=&quot;0&quot;/&gt;&lt;Image&gt;&lt;filename val=&quot;C:\Users\User\AppData\Local\Temp\CP10520195954812Session\CPTrustFolder10520195954812\PPTImport10520523651359\data\asimages\{9787C505-3A00-4E4E-A371-CD35584C3778}_17.png&quot;/&gt;&lt;left val=&quot;42&quot;/&gt;&lt;top val=&quot;212&quot;/&gt;&lt;width val=&quot;870&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A4CC64-6D1A-47CC-86BC-FADBC9D3BC7D}&quot;/&gt;&lt;isInvalidForFieldText val=&quot;0&quot;/&gt;&lt;Image&gt;&lt;filename val=&quot;C:\Users\User\AppData\Local\Temp\CP10520195954812Session\CPTrustFolder10520195954812\PPTImport10520523651359\data\asimages\{B4A4CC64-6D1A-47CC-86BC-FADBC9D3BC7D}_17.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648F2606-926C-4BEF-A9EF-39E46803835F}&quot;/&gt;&lt;isInvalidForFieldText val=&quot;0&quot;/&gt;&lt;Image&gt;&lt;filename val=&quot;C:\Users\User\AppData\Local\Temp\CP10520195954812Session\CPTrustFolder10520195954812\PPTImport10520523651359\data\asimages\{648F2606-926C-4BEF-A9EF-39E46803835F}_18.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59&quot;/&gt;&lt;lineCharCount val=&quot;66&quot;/&gt;&lt;lineCharCount val=&quot;69&quot;/&gt;&lt;lineCharCount val=&quot;48&quot;/&gt;&lt;lineCharCount val=&quot;1&quot;/&gt;&lt;lineCharCount val=&quot;67&quot;/&gt;&lt;lineCharCount val=&quot;55&quot;/&gt;&lt;/TableIndex&gt;&lt;/ShapeTextInfo&gt;"/>
  <p:tag name="HTML_SHAPEINFO" val="&lt;ThreeDShapeInfo&gt;&lt;uuid val=&quot;{6C85D20D-701A-466F-A260-65BE6E33F89D}&quot;/&gt;&lt;isInvalidForFieldText val=&quot;0&quot;/&gt;&lt;Image&gt;&lt;filename val=&quot;C:\Users\User\AppData\Local\Temp\CP10520195954812Session\CPTrustFolder10520195954812\PPTImport10520523651359\data\asimages\{6C85D20D-701A-466F-A260-65BE6E33F89D}_18.png&quot;/&gt;&lt;left val=&quot;40&quot;/&gt;&lt;top val=&quot;212&quot;/&gt;&lt;width val=&quot;871&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C7A7673-8030-4587-948B-DFF8624A60D1}&quot;/&gt;&lt;isInvalidForFieldText val=&quot;0&quot;/&gt;&lt;Image&gt;&lt;filename val=&quot;C:\Users\User\AppData\Local\Temp\CP10520195954812Session\CPTrustFolder10520195954812\PPTImport10520523651359\data\asimages\{4C7A7673-8030-4587-948B-DFF8624A60D1}_18.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1907482-BCEE-4521-B7D8-1CBBC121D120}&quot;/&gt;&lt;isInvalidForFieldText val=&quot;0&quot;/&gt;&lt;Image&gt;&lt;filename val=&quot;C:\Users\User\AppData\Local\Temp\CP10520195954812Session\CPTrustFolder10520195954812\PPTImport10520523651359\data\asimages\{81907482-BCEE-4521-B7D8-1CBBC121D120}_19.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40&quot;/&gt;&lt;/TableIndex&gt;&lt;/ShapeTextInfo&gt;"/>
  <p:tag name="HTML_SHAPEINFO" val="&lt;ThreeDShapeInfo&gt;&lt;uuid val=&quot;{157DDE24-6474-4648-803D-5F9AC61BC15C}&quot;/&gt;&lt;isInvalidForFieldText val=&quot;0&quot;/&gt;&lt;Image&gt;&lt;filename val=&quot;C:\Users\User\AppData\Local\Temp\CP10520195954812Session\CPTrustFolder10520195954812\PPTImport10520523651359\data\asimages\{157DDE24-6474-4648-803D-5F9AC61BC15C}_19.png&quot;/&gt;&lt;left val=&quot;42&quot;/&gt;&lt;top val=&quot;212&quot;/&gt;&lt;width val=&quot;870&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018E282-9BF6-409D-BB19-1442F441C162}&quot;/&gt;&lt;isInvalidForFieldText val=&quot;0&quot;/&gt;&lt;Image&gt;&lt;filename val=&quot;C:\Users\User\AppData\Local\Temp\CP10520195954812Session\CPTrustFolder10520195954812\PPTImport10520523651359\data\asimages\{1018E282-9BF6-409D-BB19-1442F441C162}_19.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0583DD5-459E-4BA8-9C9E-713E47D7C4AA}&quot;/&gt;&lt;isInvalidForFieldText val=&quot;0&quot;/&gt;&lt;Image&gt;&lt;filename val=&quot;C:\Users\User\AppData\Local\Temp\CP10520195954812Session\CPTrustFolder10520195954812\PPTImport10520523651359\data\asimages\{10583DD5-459E-4BA8-9C9E-713E47D7C4AA}_20.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70&quot;/&gt;&lt;lineCharCount val=&quot;74&quot;/&gt;&lt;lineCharCount val=&quot;9&quot;/&gt;&lt;lineCharCount val=&quot;1&quot;/&gt;&lt;lineCharCount val=&quot;67&quot;/&gt;&lt;lineCharCount val=&quot;1&quot;/&gt;&lt;lineCharCount val=&quot;34&quot;/&gt;&lt;/TableIndex&gt;&lt;/ShapeTextInfo&gt;"/>
  <p:tag name="HTML_SHAPEINFO" val="&lt;ThreeDShapeInfo&gt;&lt;uuid val=&quot;{0EF26EC9-842F-4233-B300-F1045CB2C1E5}&quot;/&gt;&lt;isInvalidForFieldText val=&quot;0&quot;/&gt;&lt;Image&gt;&lt;filename val=&quot;C:\Users\User\AppData\Local\Temp\CP10520195954812Session\CPTrustFolder10520195954812\PPTImport10520523651359\data\asimages\{0EF26EC9-842F-4233-B300-F1045CB2C1E5}_20.png&quot;/&gt;&lt;left val=&quot;40&quot;/&gt;&lt;top val=&quot;212&quot;/&gt;&lt;width val=&quot;881&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BF27F4-B82E-4B68-8827-21072A20DAEC}&quot;/&gt;&lt;isInvalidForFieldText val=&quot;0&quot;/&gt;&lt;Image&gt;&lt;filename val=&quot;C:\Users\User\AppData\Local\Temp\CP10520195954812Session\CPTrustFolder10520195954812\PPTImport10520523651359\data\asimages\{EFBF27F4-B82E-4B68-8827-21072A20DAEC}_20.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A944C50-5352-493F-9574-DCDB528EEE6F}&quot;/&gt;&lt;isInvalidForFieldText val=&quot;0&quot;/&gt;&lt;Image&gt;&lt;filename val=&quot;C:\Users\User\AppData\Local\Temp\CP10520195954812Session\CPTrustFolder10520195954812\PPTImport10520523651359\data\asimages\{4A944C50-5352-493F-9574-DCDB528EEE6F}_21.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70&quot;/&gt;&lt;lineCharCount val=&quot;74&quot;/&gt;&lt;lineCharCount val=&quot;9&quot;/&gt;&lt;lineCharCount val=&quot;1&quot;/&gt;&lt;lineCharCount val=&quot;67&quot;/&gt;&lt;lineCharCount val=&quot;12&quot;/&gt;&lt;lineCharCount val=&quot;34&quot;/&gt;&lt;lineCharCount val=&quot;11&quot;/&gt;&lt;/TableIndex&gt;&lt;/ShapeTextInfo&gt;"/>
  <p:tag name="HTML_SHAPEINFO" val="&lt;ThreeDShapeInfo&gt;&lt;uuid val=&quot;{ADD94360-7B42-42ED-A2F6-A4AE560E8F9E}&quot;/&gt;&lt;isInvalidForFieldText val=&quot;0&quot;/&gt;&lt;Image&gt;&lt;filename val=&quot;C:\Users\User\AppData\Local\Temp\CP10520195954812Session\CPTrustFolder10520195954812\PPTImport10520523651359\data\asimages\{ADD94360-7B42-42ED-A2F6-A4AE560E8F9E}_21.png&quot;/&gt;&lt;left val=&quot;40&quot;/&gt;&lt;top val=&quot;212&quot;/&gt;&lt;width val=&quot;881&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649A9D0-5C7C-461B-B304-2E4E1FB882E2}&quot;/&gt;&lt;isInvalidForFieldText val=&quot;0&quot;/&gt;&lt;Image&gt;&lt;filename val=&quot;C:\Users\User\AppData\Local\Temp\CP10520195954812Session\CPTrustFolder10520195954812\PPTImport10520523651359\data\asimages\{0649A9D0-5C7C-461B-B304-2E4E1FB882E2}_21.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76D91CFA-1773-4A9F-A058-9E283F60AA09}&quot;/&gt;&lt;isInvalidForFieldText val=&quot;0&quot;/&gt;&lt;Image&gt;&lt;filename val=&quot;C:\Users\User\AppData\Local\Temp\CP10520195954812Session\CPTrustFolder10520195954812\PPTImport10520523651359\data\asimages\{76D91CFA-1773-4A9F-A058-9E283F60AA09}_22.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19&quot;/&gt;&lt;lineCharCount val=&quot;13&quot;/&gt;&lt;/TableIndex&gt;&lt;/ShapeTextInfo&gt;"/>
  <p:tag name="HTML_SHAPEINFO" val="&lt;ThreeDShapeInfo&gt;&lt;uuid val=&quot;{1A65A965-DD0F-482B-864C-4E7723E5023B}&quot;/&gt;&lt;isInvalidForFieldText val=&quot;0&quot;/&gt;&lt;Image&gt;&lt;filename val=&quot;C:\Users\User\AppData\Local\Temp\CP10520195954812Session\CPTrustFolder10520195954812\PPTImport10520523651359\data\asimages\{1A65A965-DD0F-482B-864C-4E7723E5023B}_22.png&quot;/&gt;&lt;left val=&quot;58&quot;/&gt;&lt;top val=&quot;211&quot;/&gt;&lt;width val=&quot;842&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A93856-E1EF-450A-AFFE-D06C4D56DCED}&quot;/&gt;&lt;isInvalidForFieldText val=&quot;0&quot;/&gt;&lt;Image&gt;&lt;filename val=&quot;C:\Users\User\AppData\Local\Temp\CP10520195954812Session\CPTrustFolder10520195954812\PPTImport10520523651359\data\asimages\{71A93856-E1EF-450A-AFFE-D06C4D56DCED}_22.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C955C412-4066-4C6A-8D0D-84BCD8839FD0}&quot;/&gt;&lt;isInvalidForFieldText val=&quot;0&quot;/&gt;&lt;Image&gt;&lt;filename val=&quot;C:\Users\User\AppData\Local\Temp\CP10520195954812Session\CPTrustFolder10520195954812\PPTImport10520523651359\data\asimages\{C955C412-4066-4C6A-8D0D-84BCD8839FD0}_23.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73&quot;/&gt;&lt;lineCharCount val=&quot;57&quot;/&gt;&lt;lineCharCount val=&quot;46&quot;/&gt;&lt;lineCharCount val=&quot;65&quot;/&gt;&lt;lineCharCount val=&quot;39&quot;/&gt;&lt;lineCharCount val=&quot;69&quot;/&gt;&lt;lineCharCount val=&quot;16&quot;/&gt;&lt;/TableIndex&gt;&lt;/ShapeTextInfo&gt;"/>
  <p:tag name="HTML_SHAPEINFO" val="&lt;ThreeDShapeInfo&gt;&lt;uuid val=&quot;{BC0126B6-27E3-4694-88C4-EDC56C5B0651}&quot;/&gt;&lt;isInvalidForFieldText val=&quot;0&quot;/&gt;&lt;Image&gt;&lt;filename val=&quot;C:\Users\User\AppData\Local\Temp\CP10520195954812Session\CPTrustFolder10520195954812\PPTImport10520523651359\data\asimages\{BC0126B6-27E3-4694-88C4-EDC56C5B0651}_23.png&quot;/&gt;&lt;left val=&quot;42&quot;/&gt;&lt;top val=&quot;212&quot;/&gt;&lt;width val=&quot;892&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D62032-5FF5-44A3-A4EB-1F1C30BBD303}&quot;/&gt;&lt;isInvalidForFieldText val=&quot;0&quot;/&gt;&lt;Image&gt;&lt;filename val=&quot;C:\Users\User\AppData\Local\Temp\CP10520195954812Session\CPTrustFolder10520195954812\PPTImport10520523651359\data\asimages\{30D62032-5FF5-44A3-A4EB-1F1C30BBD303}_23.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40&quot;/&gt;&lt;/TableIndex&gt;&lt;/ShapeTextInfo&gt;"/>
  <p:tag name="HTML_SHAPEINFO" val="&lt;ThreeDShapeInfo&gt;&lt;uuid val=&quot;{CECCD43A-E529-48D8-A10D-BA5D0D03D573}&quot;/&gt;&lt;isInvalidForFieldText val=&quot;0&quot;/&gt;&lt;Image&gt;&lt;filename val=&quot;C:\Users\User\AppData\Local\Temp\CP10520195954812Session\CPTrustFolder10520195954812\PPTImport10520523651359\data\asimages\{CECCD43A-E529-48D8-A10D-BA5D0D03D573}_24.png&quot;/&gt;&lt;left val=&quot;0&quot;/&gt;&lt;top val=&quot;76&quot;/&gt;&lt;width val=&quot;961&quot;/&gt;&lt;height val=&quot;124&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7B88E7-1867-45D2-8756-1EA86AC73A11}&quot;/&gt;&lt;isInvalidForFieldText val=&quot;0&quot;/&gt;&lt;Image&gt;&lt;filename val=&quot;C:\Users\User\AppData\Local\Temp\CP10520195954812Session\CPTrustFolder10520195954812\PPTImport10520523651359\data\asimages\{AE7B88E7-1867-45D2-8756-1EA86AC73A11}_24.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D90B210-6329-4BBF-A9CA-B4C07B3F61FA}&quot;/&gt;&lt;isInvalidForFieldText val=&quot;0&quot;/&gt;&lt;Image&gt;&lt;filename val=&quot;C:\Users\User\AppData\Local\Temp\CP10520195954812Session\CPTrustFolder10520195954812\PPTImport10520523651359\data\asimages\{BD90B210-6329-4BBF-A9CA-B4C07B3F61FA}_25.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7&quot;/&gt;&lt;lineCharCount val=&quot;64&quot;/&gt;&lt;lineCharCount val=&quot;1&quot;/&gt;&lt;lineCharCount val=&quot;74&quot;/&gt;&lt;lineCharCount val=&quot;77&quot;/&gt;&lt;lineCharCount val=&quot;74&quot;/&gt;&lt;lineCharCount val=&quot;1&quot;/&gt;&lt;lineCharCount val=&quot;37&quot;/&gt;&lt;lineCharCount val=&quot;41&quot;/&gt;&lt;lineCharCount val=&quot;61&quot;/&gt;&lt;lineCharCount val=&quot;39&quot;/&gt;&lt;/TableIndex&gt;&lt;/ShapeTextInfo&gt;"/>
  <p:tag name="HTML_SHAPEINFO" val="&lt;ThreeDShapeInfo&gt;&lt;uuid val=&quot;{99C331F6-29DA-421C-9857-3DEA0F9E0FD6}&quot;/&gt;&lt;isInvalidForFieldText val=&quot;0&quot;/&gt;&lt;Image&gt;&lt;filename val=&quot;C:\Users\User\AppData\Local\Temp\CP10520195954812Session\CPTrustFolder10520195954812\PPTImport10520523651359\data\asimages\{99C331F6-29DA-421C-9857-3DEA0F9E0FD6}_25.png&quot;/&gt;&lt;left val=&quot;42&quot;/&gt;&lt;top val=&quot;212&quot;/&gt;&lt;width val=&quot;871&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3DDA57-859D-4682-99FC-A70C3A8D9DD5}&quot;/&gt;&lt;isInvalidForFieldText val=&quot;0&quot;/&gt;&lt;Image&gt;&lt;filename val=&quot;C:\Users\User\AppData\Local\Temp\CP10520195954812Session\CPTrustFolder10520195954812\PPTImport10520523651359\data\asimages\{833DDA57-859D-4682-99FC-A70C3A8D9DD5}_25.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907E23C4-1D77-4135-ABB1-D8878D6E73B8}&quot;/&gt;&lt;isInvalidForFieldText val=&quot;0&quot;/&gt;&lt;Image&gt;&lt;filename val=&quot;C:\Users\User\AppData\Local\Temp\CP10520195954812Session\CPTrustFolder10520195954812\PPTImport10520523651359\data\asimages\{907E23C4-1D77-4135-ABB1-D8878D6E73B8}_26.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Final Theme</Template>
  <TotalTime>8507</TotalTime>
  <Words>1576</Words>
  <Application>Microsoft Office PowerPoint</Application>
  <PresentationFormat>On-screen Show (4:3)</PresentationFormat>
  <Paragraphs>221</Paragraphs>
  <Slides>31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Microsoft Sans Serif</vt:lpstr>
      <vt:lpstr>Tahoma</vt:lpstr>
      <vt:lpstr>Times New Roman</vt:lpstr>
      <vt:lpstr>Wingdings</vt:lpstr>
      <vt:lpstr>VA Final Theme</vt:lpstr>
      <vt:lpstr>Gynecological Disorders and Conditions of the Breast</vt:lpstr>
      <vt:lpstr>Lesson Objectives</vt:lpstr>
      <vt:lpstr>References</vt:lpstr>
      <vt:lpstr>Gynecological System </vt:lpstr>
      <vt:lpstr>Common Gynecological Conditions</vt:lpstr>
      <vt:lpstr>Additional Conditions</vt:lpstr>
      <vt:lpstr>Not Disabilities for Rating Purposes</vt:lpstr>
      <vt:lpstr>Pelvic Organ Prolapse- 7621</vt:lpstr>
      <vt:lpstr>Example of Prolapse</vt:lpstr>
      <vt:lpstr>Ovary, disease, injury, or adhesions of 7615</vt:lpstr>
      <vt:lpstr>FSAD 7632</vt:lpstr>
      <vt:lpstr>Scenario 1</vt:lpstr>
      <vt:lpstr>Scenario 1 Answer</vt:lpstr>
      <vt:lpstr>Scenario 2a</vt:lpstr>
      <vt:lpstr>Scenario 2a Answer</vt:lpstr>
      <vt:lpstr>Scenario 2b</vt:lpstr>
      <vt:lpstr>Scenario 2b Answer</vt:lpstr>
      <vt:lpstr>Scenario 2c</vt:lpstr>
      <vt:lpstr>Scenario 2c</vt:lpstr>
      <vt:lpstr>Scenario 3</vt:lpstr>
      <vt:lpstr>Scenario 3 Answer</vt:lpstr>
      <vt:lpstr>Change to the Rating Schedule Effective Date</vt:lpstr>
      <vt:lpstr>Which Criteria Applies?</vt:lpstr>
      <vt:lpstr>Historical Rating Schedules,  Available in Knowledge Management Portal</vt:lpstr>
      <vt:lpstr>Scenario 4</vt:lpstr>
      <vt:lpstr>Scenario 4 Answer</vt:lpstr>
      <vt:lpstr>Scenario 5</vt:lpstr>
      <vt:lpstr>Scenario 5 Answer</vt:lpstr>
      <vt:lpstr>Special Considerations</vt:lpstr>
      <vt:lpstr>Take a Look!</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Gynecological Disorders and Conditions of the Breast PowerPoint Presentation</dc:title>
  <dc:subject>RVSR</dc:subject>
  <dc:creator>Department of Veterans Affairs, Veterans Benefits Administration, Compensation Service, STAFF</dc:creator>
  <cp:keywords>Gyn, gynecological, III.iv.4.J, III.iv.3.A, breast, FSAD, female sexual arousal disorder</cp:keywords>
  <dc:description>This lesson provides an overview of gynecological disorders and conditions of the breast.</dc:description>
  <cp:lastModifiedBy>Kathy Poole</cp:lastModifiedBy>
  <cp:revision>466</cp:revision>
  <dcterms:created xsi:type="dcterms:W3CDTF">2014-04-30T02:32:11Z</dcterms:created>
  <dcterms:modified xsi:type="dcterms:W3CDTF">2018-08-13T19:35:14Z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