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9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0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4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5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26.xml" ContentType="application/vnd.openxmlformats-officedocument.theme+xml"/>
  <Override PartName="/ppt/theme/theme2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  <p:sldMasterId id="2147483706" r:id="rId6"/>
    <p:sldMasterId id="2147483810" r:id="rId7"/>
    <p:sldMasterId id="2147483892" r:id="rId8"/>
    <p:sldMasterId id="2147484113" r:id="rId9"/>
    <p:sldMasterId id="2147484123" r:id="rId10"/>
    <p:sldMasterId id="2147484136" r:id="rId11"/>
    <p:sldMasterId id="2147484140" r:id="rId12"/>
    <p:sldMasterId id="2147484162" r:id="rId13"/>
    <p:sldMasterId id="2147484166" r:id="rId14"/>
    <p:sldMasterId id="2147484170" r:id="rId15"/>
    <p:sldMasterId id="2147484174" r:id="rId16"/>
    <p:sldMasterId id="2147484215" r:id="rId17"/>
    <p:sldMasterId id="2147484240" r:id="rId18"/>
    <p:sldMasterId id="2147484342" r:id="rId19"/>
    <p:sldMasterId id="2147484472" r:id="rId20"/>
    <p:sldMasterId id="2147484603" r:id="rId21"/>
    <p:sldMasterId id="2147484672" r:id="rId22"/>
    <p:sldMasterId id="2147484680" r:id="rId23"/>
    <p:sldMasterId id="2147484708" r:id="rId24"/>
    <p:sldMasterId id="2147484842" r:id="rId25"/>
    <p:sldMasterId id="2147484848" r:id="rId26"/>
    <p:sldMasterId id="2147484860" r:id="rId27"/>
    <p:sldMasterId id="2147484863" r:id="rId28"/>
  </p:sldMasterIdLst>
  <p:notesMasterIdLst>
    <p:notesMasterId r:id="rId35"/>
  </p:notesMasterIdLst>
  <p:handoutMasterIdLst>
    <p:handoutMasterId r:id="rId36"/>
  </p:handoutMasterIdLst>
  <p:sldIdLst>
    <p:sldId id="987" r:id="rId29"/>
    <p:sldId id="963" r:id="rId30"/>
    <p:sldId id="1002" r:id="rId31"/>
    <p:sldId id="1004" r:id="rId32"/>
    <p:sldId id="988" r:id="rId33"/>
    <p:sldId id="964" r:id="rId34"/>
  </p:sldIdLst>
  <p:sldSz cx="9144000" cy="6858000" type="screen4x3"/>
  <p:notesSz cx="7010400" cy="92964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68">
          <p15:clr>
            <a:srgbClr val="A4A3A4"/>
          </p15:clr>
        </p15:guide>
        <p15:guide id="4" pos="4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6"/>
    <a:srgbClr val="00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782" autoAdjust="0"/>
    <p:restoredTop sz="97749" autoAdjust="0"/>
  </p:normalViewPr>
  <p:slideViewPr>
    <p:cSldViewPr>
      <p:cViewPr varScale="1">
        <p:scale>
          <a:sx n="120" d="100"/>
          <a:sy n="120" d="100"/>
        </p:scale>
        <p:origin x="2034" y="96"/>
      </p:cViewPr>
      <p:guideLst>
        <p:guide orient="horz" pos="2160"/>
        <p:guide pos="2880"/>
        <p:guide orient="horz" pos="768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5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4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2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BC94-ED5A-4167-A18A-AC4F25ED66D4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E1E3-F2F8-47FD-A4F8-C33348A37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499EE-2D9F-4E82-8CEA-F4B67D4E6FEC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F7D25-770E-4F77-8331-8C84F6824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0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1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3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4.bin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6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7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9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0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2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1509"/>
            <a:ext cx="7772400" cy="1362075"/>
          </a:xfrm>
        </p:spPr>
        <p:txBody>
          <a:bodyPr anchor="t">
            <a:normAutofit/>
          </a:bodyPr>
          <a:lstStyle>
            <a:lvl1pPr algn="r">
              <a:defRPr sz="4500" b="1" cap="none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1324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902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4" y="6351678"/>
            <a:ext cx="31273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4197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329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979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476323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312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5499147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4234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38877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2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6" y="4803730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3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626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111802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9195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985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1832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83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56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09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7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59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April 23,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656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April 23,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79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05948-9B46-49E9-90CC-5A61443486E7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24705"/>
            <a:ext cx="3657600" cy="381001"/>
          </a:xfr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Pre-Decisional Deliberative Document - Internal VA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1905000" cy="365125"/>
          </a:xfrm>
        </p:spPr>
        <p:txBody>
          <a:bodyPr lIns="91440" tIns="45720" rIns="91440" bIns="45720"/>
          <a:lstStyle/>
          <a:p>
            <a:pPr>
              <a:defRPr/>
            </a:pPr>
            <a:fld id="{6EF4A7D3-2E4B-4872-9C5A-C8BA78F30933}" type="datetime4">
              <a:rPr lang="en-US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April 23, 2018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636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85800" y="2133600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prstClr val="black"/>
                </a:solidFill>
                <a:cs typeface="Arial" charset="0"/>
              </a:rPr>
              <a:t>Office of Management</a:t>
            </a:r>
          </a:p>
        </p:txBody>
      </p:sp>
      <p:pic>
        <p:nvPicPr>
          <p:cNvPr id="5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23850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21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6D34-F326-4FA6-B1B5-72D273B94A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883F-F377-43E7-B860-1E2309A81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48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B5AA-D668-4F7C-AF84-D5B2EA8ABF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D38C-E1C0-445F-9569-AD3D1FC355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47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239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A5FB-16F3-4C01-95E7-4AD9A292D3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1F5F-EE0C-4E2A-9281-CF21BD8698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019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949D-538B-4F4F-8BC9-7D75C718A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D94E-2317-47B6-8334-A702A505FF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1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20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20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760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E2FA-8E37-4415-A27D-3447A09161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E0A4-A0AF-4851-AC22-0AB169EE6C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19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6972682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153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4216906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5226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240041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616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3395894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4650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1461038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579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301402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2145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2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71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0"/>
            <a:ext cx="5111751" cy="54789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316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6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500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1202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5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2"/>
            <a:ext cx="2057400" cy="54983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2"/>
            <a:ext cx="6019800" cy="54983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95" y="648239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71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353167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4973" y="1184460"/>
            <a:ext cx="8275320" cy="4066903"/>
          </a:xfrm>
          <a:prstGeom prst="rect">
            <a:avLst/>
          </a:prstGeom>
        </p:spPr>
        <p:txBody>
          <a:bodyPr/>
          <a:lstStyle>
            <a:lvl1pPr marL="236538" indent="-236538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457200" indent="-220663">
              <a:buFont typeface="Arial" pitchFamily="34" charset="0"/>
              <a:buChar char="-"/>
              <a:defRPr/>
            </a:lvl2pPr>
            <a:lvl3pPr marL="900113" indent="-203200">
              <a:defRPr/>
            </a:lvl3pPr>
            <a:lvl4pPr marL="1368425" indent="-21748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93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3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22890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7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lage of military and finance images" title="FMTS Splash She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461"/>
            <a:ext cx="9144000" cy="391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" y="102188"/>
            <a:ext cx="2748144" cy="1374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0296"/>
            <a:ext cx="7772400" cy="792473"/>
          </a:xfrm>
        </p:spPr>
        <p:txBody>
          <a:bodyPr anchor="t" anchorCtr="0">
            <a:normAutofit/>
          </a:bodyPr>
          <a:lstStyle>
            <a:lvl1pPr algn="ctr">
              <a:defRPr sz="3600">
                <a:solidFill>
                  <a:srgbClr val="2B3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12769"/>
            <a:ext cx="6858000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VA Official Seal" title="VA Sea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5764" y="5936465"/>
            <a:ext cx="758475" cy="7680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324322" y="6177047"/>
            <a:ext cx="2911374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</a:rPr>
              <a:t>Department of Veterans Affairs </a:t>
            </a:r>
          </a:p>
          <a:p>
            <a:pPr algn="r"/>
            <a:r>
              <a:rPr lang="en-US" sz="1100" b="1" dirty="0">
                <a:solidFill>
                  <a:prstClr val="black"/>
                </a:solidFill>
              </a:rPr>
              <a:t>Office of Financial Business Operations (OFBO)</a:t>
            </a:r>
          </a:p>
        </p:txBody>
      </p:sp>
    </p:spTree>
    <p:extLst>
      <p:ext uri="{BB962C8B-B14F-4D97-AF65-F5344CB8AC3E}">
        <p14:creationId xmlns:p14="http://schemas.microsoft.com/office/powerpoint/2010/main" val="395879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530D-ACA1-4634-B164-52F5894E2BD3}" type="datetime4">
              <a:rPr lang="en-US" smtClean="0"/>
              <a:pPr/>
              <a:t>April 23,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476534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365102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2A3B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3894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42-E61C-4CED-89E6-91939CBCCC48}" type="datetime4">
              <a:rPr lang="en-US" smtClean="0"/>
              <a:pPr/>
              <a:t>April 23,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832848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EC7B-0AC5-480E-8CDB-0D2799245CFB}" type="datetime4">
              <a:rPr lang="en-US" smtClean="0"/>
              <a:pPr/>
              <a:t>April 23, 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73448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90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92962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46" y="13690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46" y="2192962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06BE-CE1B-447D-951A-56D5467CB80A}" type="datetime4">
              <a:rPr lang="en-US" smtClean="0"/>
              <a:pPr/>
              <a:t>April 23, 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640388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0370-FE74-4E2F-9E25-F8175EAC3DBB}" type="datetime4">
              <a:rPr lang="en-US" smtClean="0"/>
              <a:pPr/>
              <a:t>April 23,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318659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E1D5-0FE3-4306-A94D-F919408ED7BC}" type="datetime4">
              <a:rPr lang="en-US" smtClean="0"/>
              <a:pPr/>
              <a:t>April 23,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4202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30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5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9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42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12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54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4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2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81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5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048000"/>
            <a:ext cx="72390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4648200"/>
            <a:ext cx="31242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XX/XX/XXXX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2122842"/>
            <a:ext cx="7239000" cy="91440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96923" y="218244"/>
            <a:ext cx="57150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10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Strapline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100" y="1524000"/>
            <a:ext cx="8305800" cy="47244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89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Strapline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99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text only or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3" y="1897603"/>
            <a:ext cx="4628956" cy="8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60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3756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7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9950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169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80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713"/>
            <a:ext cx="8412480" cy="757255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6130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74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97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924254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73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1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098369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13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3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82399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57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07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72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35089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8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67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92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203672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28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48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99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96314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2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8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15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88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313776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67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693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21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9201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34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4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7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65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6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86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0752"/>
            <a:ext cx="7772400" cy="837669"/>
          </a:xfrm>
        </p:spPr>
        <p:txBody>
          <a:bodyPr>
            <a:normAutofit/>
          </a:bodyPr>
          <a:lstStyle>
            <a:lvl1pPr algn="ctr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78828"/>
            <a:ext cx="6400800" cy="56422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7543" y="2970451"/>
            <a:ext cx="6400800" cy="5129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defRPr/>
            </a:pPr>
            <a:r>
              <a:rPr lang="en-US" sz="2000" b="1" baseline="30000" dirty="0">
                <a:solidFill>
                  <a:srgbClr val="0093C9"/>
                </a:solidFill>
                <a:cs typeface="Calibri"/>
              </a:rPr>
              <a:t>Presented by the MyVA Direct Scheduling Implementation Team </a:t>
            </a:r>
          </a:p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26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8FD8308C-6DE1-4A08-B5A9-0627C0E25B9B}" type="datetime1">
              <a:rPr lang="en-US" smtClean="0">
                <a:solidFill>
                  <a:srgbClr val="000000"/>
                </a:solidFill>
              </a:rPr>
              <a:pPr defTabSz="457200"/>
              <a:t>4/23/2018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55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61942082-868F-4451-8F0E-4210CE0E2B16}" type="datetime1">
              <a:rPr lang="en-US" smtClean="0">
                <a:solidFill>
                  <a:srgbClr val="000000"/>
                </a:solidFill>
              </a:rPr>
              <a:pPr defTabSz="457200"/>
              <a:t>4/23/2018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9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7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91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1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327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02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12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36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62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69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514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1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57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April 23,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42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April 23,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215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18790200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2420589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6450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17496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ags" Target="../tags/tag10.xml"/><Relationship Id="rId5" Type="http://schemas.openxmlformats.org/officeDocument/2006/relationships/vmlDrawing" Target="../drawings/vmlDrawing9.v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ags" Target="../tags/tag12.xml"/><Relationship Id="rId5" Type="http://schemas.openxmlformats.org/officeDocument/2006/relationships/vmlDrawing" Target="../drawings/vmlDrawing11.v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ags" Target="../tags/tag16.xml"/><Relationship Id="rId5" Type="http://schemas.openxmlformats.org/officeDocument/2006/relationships/vmlDrawing" Target="../drawings/vmlDrawing15.v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7.v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9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1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oleObject" Target="../embeddings/oleObject19.bin"/><Relationship Id="rId5" Type="http://schemas.openxmlformats.org/officeDocument/2006/relationships/tags" Target="../tags/tag20.xml"/><Relationship Id="rId4" Type="http://schemas.openxmlformats.org/officeDocument/2006/relationships/vmlDrawing" Target="../drawings/vmlDrawing19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07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ags" Target="../tags/tag23.xml"/><Relationship Id="rId5" Type="http://schemas.openxmlformats.org/officeDocument/2006/relationships/vmlDrawing" Target="../drawings/vmlDrawing22.vml"/><Relationship Id="rId4" Type="http://schemas.openxmlformats.org/officeDocument/2006/relationships/theme" Target="../theme/theme20.xml"/><Relationship Id="rId9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1.xml"/><Relationship Id="rId9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oleObject" Target="../embeddings/oleObject25.bin"/><Relationship Id="rId5" Type="http://schemas.openxmlformats.org/officeDocument/2006/relationships/tags" Target="../tags/tag26.xml"/><Relationship Id="rId4" Type="http://schemas.openxmlformats.org/officeDocument/2006/relationships/vmlDrawing" Target="../drawings/vmlDrawing25.v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4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oleObject" Target="../embeddings/oleObject28.bin"/><Relationship Id="rId5" Type="http://schemas.openxmlformats.org/officeDocument/2006/relationships/tags" Target="../tags/tag29.xml"/><Relationship Id="rId4" Type="http://schemas.openxmlformats.org/officeDocument/2006/relationships/vmlDrawing" Target="../drawings/vmlDrawing28.v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5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oleObject" Target="../embeddings/oleObject31.bin"/><Relationship Id="rId5" Type="http://schemas.openxmlformats.org/officeDocument/2006/relationships/tags" Target="../tags/tag32.xml"/><Relationship Id="rId4" Type="http://schemas.openxmlformats.org/officeDocument/2006/relationships/vmlDrawing" Target="../drawings/vmlDrawing3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ags" Target="../tags/tag4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7.xml"/><Relationship Id="rId9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ags" Target="../tags/tag6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8.xml"/><Relationship Id="rId9" Type="http://schemas.openxmlformats.org/officeDocument/2006/relationships/image" Target="../media/image1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ags" Target="../tags/tag8.xml"/><Relationship Id="rId5" Type="http://schemas.openxmlformats.org/officeDocument/2006/relationships/vmlDrawing" Target="../drawings/vmlDrawing7.vml"/><Relationship Id="rId4" Type="http://schemas.openxmlformats.org/officeDocument/2006/relationships/theme" Target="../theme/theme9.xml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500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5201756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0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5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5608199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5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1127371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0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7325115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5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460386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1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1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7813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7867902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5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20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591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fontAlgn="base"/>
            <a:fld id="{66EDCA28-4542-3047-9F73-5111907E2BA5}" type="slidenum">
              <a:rPr lang="en-US" smtClean="0"/>
              <a:pPr fontAlgn="base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817435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9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CC441-5531-4747-B0C6-44C69B6012C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075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Working Draft, Information Only, Decision Making-No Funding Impact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61106-B97F-4C78-AE00-CBE6C862296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031" name="Picture 1" descr="VA Seal - black and wh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6"/>
          <p:cNvSpPr txBox="1">
            <a:spLocks noChangeArrowheads="1"/>
          </p:cNvSpPr>
          <p:nvPr/>
        </p:nvSpPr>
        <p:spPr bwMode="auto">
          <a:xfrm rot="5400000">
            <a:off x="5897563" y="3157538"/>
            <a:ext cx="588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D9D9D9"/>
                </a:solidFill>
                <a:cs typeface="Arial" charset="0"/>
              </a:rPr>
              <a:t>Working Draft  VA Internal Use Only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 rot="-1768302">
            <a:off x="134938" y="3455988"/>
            <a:ext cx="867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D9D9D9"/>
                </a:solidFill>
                <a:cs typeface="Arial" charset="0"/>
              </a:rPr>
              <a:t>Working Draft, Information Only, Decision Making –VA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9891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50571291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3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74825108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0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96483353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6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6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2" b="1"/>
          <a:stretch/>
        </p:blipFill>
        <p:spPr>
          <a:xfrm>
            <a:off x="0" y="6383433"/>
            <a:ext cx="9144000" cy="474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807" y="1330954"/>
            <a:ext cx="7886700" cy="471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807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9B61AED-C919-4E53-BB61-F5C4CD500E63}" type="datetime4">
              <a:rPr lang="en-US" smtClean="0"/>
              <a:pPr/>
              <a:t>April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7793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70320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144905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25" y="125151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B39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8682200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0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5600965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1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969626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5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759565"/>
            <a:ext cx="7162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"/>
                <a:ea typeface="MS ????"/>
              </a:rPr>
              <a:t>Integrated Disability Evaluation System (IDES)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74320" indent="-274320" algn="ctr">
              <a:tabLst>
                <a:tab pos="342265" algn="l"/>
                <a:tab pos="3257550" algn="ctr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3200" dirty="0">
                <a:solidFill>
                  <a:prstClr val="black"/>
                </a:solidFill>
                <a:latin typeface="Arial"/>
                <a:ea typeface="MS ????"/>
              </a:rPr>
              <a:t>Conference Call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74320" indent="-274320" algn="ctr">
              <a:tabLst>
                <a:tab pos="342265" algn="l"/>
                <a:tab pos="3257550" algn="ctr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Arial"/>
                <a:ea typeface="MS ????"/>
              </a:rPr>
              <a:t>April 10, 2018—2 PM EDT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2207" y="44301"/>
            <a:ext cx="5376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Service (212)</a:t>
            </a:r>
          </a:p>
        </p:txBody>
      </p:sp>
    </p:spTree>
    <p:extLst>
      <p:ext uri="{BB962C8B-B14F-4D97-AF65-F5344CB8AC3E}">
        <p14:creationId xmlns:p14="http://schemas.microsoft.com/office/powerpoint/2010/main" val="123906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76100" y="0"/>
            <a:ext cx="4163573" cy="6065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211" y="1066800"/>
            <a:ext cx="751449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39725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</a:rPr>
              <a:t>Topics for Discussion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 Management in VBMS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VBMS Contentions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7663">
              <a:buSzPct val="110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VTA Reminders</a:t>
            </a:r>
          </a:p>
          <a:p>
            <a:pPr marL="908050" lvl="2" indent="-444500" defTabSz="519113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Cases in VTA that Require New MSC Assigned</a:t>
            </a:r>
          </a:p>
          <a:p>
            <a:pPr marL="908050" lvl="2" indent="-444500" defTabSz="519113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VTA Training</a:t>
            </a:r>
            <a:endParaRPr lang="en-US" sz="2800" u="sng" dirty="0">
              <a:solidFill>
                <a:srgbClr val="000000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821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3933" y="1088408"/>
            <a:ext cx="8452923" cy="25145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 Management in VBMS was introduced in VBMS Release 14.1 (March 11th)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Currently the only IDES exam provider supported by EMS is VES, which provides IDES examinations in OCONUS locations.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Please let us know of any issues or concerns you may have with this new process by emailing ContractExam.VBAVACO@va.gov and cc’ing DESPILOT.VBACO@va.gov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Exam Management System (EMS) in VBMS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077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8656" y="990601"/>
            <a:ext cx="8229600" cy="51053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MSCs are reminded to select the correct dropdown choices when completing the New Contention data fields (M21-1, III.iii.1.F.2.c)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Entering the contention accurately allows VA to collect information on the nature of disabilities involved in Veterans claims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DRAS has seen a number of cases where the MSC is selecting the first choice in some of the dropdowns, when it has nothing to do with the contention; Ex: Contention is Lower Back Pain and the Classification selected was “Adhesions – Digestive” (which is the first selection in the dropdown)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is a data integrity issue, the incorrect choices are called non-critical errors by QRT and have to be corrected by the DRAS’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58704" y="17060"/>
            <a:ext cx="4572000" cy="685800"/>
          </a:xfrm>
        </p:spPr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VBMS Contentions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694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Veterans Tracking Application (VTA) Reminders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0696" y="1036636"/>
            <a:ext cx="8229600" cy="44497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MSC Case Load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MSC Coaches are requested to run this report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is located under IDES Reports, Operation 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Two columns on the report will show the Assigned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MSC and the Number of Active Cases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the report shows an MSC that  is no longer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supporting IDES, the case(s) need to be re-assigned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read ahead explains how to find the cases 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VTA Training: April 17 (9ET) and 18 (1ET) </a:t>
            </a:r>
          </a:p>
        </p:txBody>
      </p:sp>
    </p:spTree>
    <p:extLst>
      <p:ext uri="{BB962C8B-B14F-4D97-AF65-F5344CB8AC3E}">
        <p14:creationId xmlns:p14="http://schemas.microsoft.com/office/powerpoint/2010/main" val="56636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7975" y="0"/>
            <a:ext cx="7010399" cy="6065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Call and Open Floor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475" y="1092321"/>
            <a:ext cx="832472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288925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TMS #</a:t>
            </a:r>
            <a:r>
              <a:rPr lang="en-US" sz="2600" dirty="0"/>
              <a:t>: 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4447946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/>
            <a:endParaRPr lang="en-US" sz="26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288925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Next Teleconference: May 8, 2018</a:t>
            </a:r>
          </a:p>
          <a:p>
            <a:endParaRPr lang="en-US" sz="26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288925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Open Floor/Questions: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62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1.xml><?xml version="1.0" encoding="utf-8"?>
<a:theme xmlns:a="http://schemas.openxmlformats.org/drawingml/2006/main" name="4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2.xml><?xml version="1.0" encoding="utf-8"?>
<a:theme xmlns:a="http://schemas.openxmlformats.org/drawingml/2006/main" name="5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3.xml><?xml version="1.0" encoding="utf-8"?>
<a:theme xmlns:a="http://schemas.openxmlformats.org/drawingml/2006/main" name="6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4.xml><?xml version="1.0" encoding="utf-8"?>
<a:theme xmlns:a="http://schemas.openxmlformats.org/drawingml/2006/main" name="7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5.xml><?xml version="1.0" encoding="utf-8"?>
<a:theme xmlns:a="http://schemas.openxmlformats.org/drawingml/2006/main" name="5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3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yVA Theme">
  <a:themeElements>
    <a:clrScheme name="MyVA Lean Colors">
      <a:dk1>
        <a:sysClr val="windowText" lastClr="000000"/>
      </a:dk1>
      <a:lt1>
        <a:sysClr val="window" lastClr="FFFFFF"/>
      </a:lt1>
      <a:dk2>
        <a:srgbClr val="00416A"/>
      </a:dk2>
      <a:lt2>
        <a:srgbClr val="DFDFDF"/>
      </a:lt2>
      <a:accent1>
        <a:srgbClr val="004170"/>
      </a:accent1>
      <a:accent2>
        <a:srgbClr val="0093C9"/>
      </a:accent2>
      <a:accent3>
        <a:srgbClr val="F7A800"/>
      </a:accent3>
      <a:accent4>
        <a:srgbClr val="BDBBBB"/>
      </a:accent4>
      <a:accent5>
        <a:srgbClr val="00416A"/>
      </a:accent5>
      <a:accent6>
        <a:srgbClr val="0093C9"/>
      </a:accent6>
      <a:hlink>
        <a:srgbClr val="F7A800"/>
      </a:hlink>
      <a:folHlink>
        <a:srgbClr val="0041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3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M Standard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7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4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4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Theme">
  <a:themeElements>
    <a:clrScheme name="FMTS">
      <a:dk1>
        <a:sysClr val="windowText" lastClr="000000"/>
      </a:dk1>
      <a:lt1>
        <a:sysClr val="window" lastClr="FFFFFF"/>
      </a:lt1>
      <a:dk2>
        <a:srgbClr val="2B3990"/>
      </a:dk2>
      <a:lt2>
        <a:srgbClr val="E7E6E6"/>
      </a:lt2>
      <a:accent1>
        <a:srgbClr val="52853F"/>
      </a:accent1>
      <a:accent2>
        <a:srgbClr val="F7955B"/>
      </a:accent2>
      <a:accent3>
        <a:srgbClr val="859097"/>
      </a:accent3>
      <a:accent4>
        <a:srgbClr val="F3CF45"/>
      </a:accent4>
      <a:accent5>
        <a:srgbClr val="772432"/>
      </a:accent5>
      <a:accent6>
        <a:srgbClr val="C2B48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27A37B24-EF00-4490-8F23-301C48D178D4}" vid="{431D7A15-CD5F-49C3-A8D1-457E3B0C78CC}"/>
    </a:ext>
  </a:extLst>
</a:theme>
</file>

<file path=ppt/theme/theme4.xml><?xml version="1.0" encoding="utf-8"?>
<a:theme xmlns:a="http://schemas.openxmlformats.org/drawingml/2006/main" name="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8.xml><?xml version="1.0" encoding="utf-8"?>
<a:theme xmlns:a="http://schemas.openxmlformats.org/drawingml/2006/main" name="1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9.xml><?xml version="1.0" encoding="utf-8"?>
<a:theme xmlns:a="http://schemas.openxmlformats.org/drawingml/2006/main" name="2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5135822C7E9A4FBBC0FB0034D17B0A" ma:contentTypeVersion="0" ma:contentTypeDescription="Create a new document." ma:contentTypeScope="" ma:versionID="fb16c13aa178fec9a33e1bc6140d72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BABBC1-510B-498E-8648-BB5C1F93924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932419-1077-4BA7-92CE-E9F222FADF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B54EB79-0DCF-40E4-877B-24A99FE1C6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12147</TotalTime>
  <Words>372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38" baseType="lpstr">
      <vt:lpstr>Arial</vt:lpstr>
      <vt:lpstr>Calibri</vt:lpstr>
      <vt:lpstr>Courier New</vt:lpstr>
      <vt:lpstr>MS ????</vt:lpstr>
      <vt:lpstr>Times New Roman</vt:lpstr>
      <vt:lpstr>Wingdings</vt:lpstr>
      <vt:lpstr>3_Office Theme</vt:lpstr>
      <vt:lpstr>MyVA Theme</vt:lpstr>
      <vt:lpstr>1_Default Theme</vt:lpstr>
      <vt:lpstr>6_Office Theme</vt:lpstr>
      <vt:lpstr>4_Office Theme</vt:lpstr>
      <vt:lpstr>8_Office Theme</vt:lpstr>
      <vt:lpstr>MyVA</vt:lpstr>
      <vt:lpstr>1_MyVA</vt:lpstr>
      <vt:lpstr>2_MyVA</vt:lpstr>
      <vt:lpstr>3_MyVA</vt:lpstr>
      <vt:lpstr>4_MyVA</vt:lpstr>
      <vt:lpstr>5_MyVA</vt:lpstr>
      <vt:lpstr>6_MyVA</vt:lpstr>
      <vt:lpstr>7_MyVA</vt:lpstr>
      <vt:lpstr>5_Office Theme</vt:lpstr>
      <vt:lpstr>9_Office Theme</vt:lpstr>
      <vt:lpstr>10_Office Theme</vt:lpstr>
      <vt:lpstr>12_Office Theme</vt:lpstr>
      <vt:lpstr>36_Office Theme</vt:lpstr>
      <vt:lpstr>39_Office Theme</vt:lpstr>
      <vt:lpstr>14_Office Theme</vt:lpstr>
      <vt:lpstr>OM Standard Slides</vt:lpstr>
      <vt:lpstr>37_Office Theme</vt:lpstr>
      <vt:lpstr>42_Office Theme</vt:lpstr>
      <vt:lpstr>43_Office Theme</vt:lpstr>
      <vt:lpstr>think-cell Slide</vt:lpstr>
      <vt:lpstr>PowerPoint Presentation</vt:lpstr>
      <vt:lpstr>PowerPoint Presentation</vt:lpstr>
      <vt:lpstr>Exam Management System (EMS) in VBMS</vt:lpstr>
      <vt:lpstr>VBMS Contentions </vt:lpstr>
      <vt:lpstr>Veterans Tracking Application (VTA) Reminders </vt:lpstr>
      <vt:lpstr>PowerPoint Presentation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2018 IDES Teleconference PowerPoint Presentation</dc:title>
  <dc:subject>Pre-Discharge MSC</dc:subject>
  <dc:creator>Department of Veterans Affairs, Veterans Benefits Administration, Compensation Service, STAFF</dc:creator>
  <cp:keywords>IDES Conference Call</cp:keywords>
  <dc:description>This is the presentation for the April 10, 2018 IDES Teleconference.</dc:description>
  <cp:lastModifiedBy>Kathy Poole</cp:lastModifiedBy>
  <cp:revision>855</cp:revision>
  <cp:lastPrinted>2017-06-05T12:03:36Z</cp:lastPrinted>
  <dcterms:created xsi:type="dcterms:W3CDTF">2016-05-04T17:57:56Z</dcterms:created>
  <dcterms:modified xsi:type="dcterms:W3CDTF">2018-04-23T13:30:27Z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0x010100745135822C7E9A4FBBC0FB0034D17B0A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