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317" r:id="rId3"/>
    <p:sldId id="318" r:id="rId4"/>
    <p:sldId id="319" r:id="rId5"/>
    <p:sldId id="335" r:id="rId6"/>
    <p:sldId id="336" r:id="rId7"/>
    <p:sldId id="337" r:id="rId8"/>
    <p:sldId id="323" r:id="rId9"/>
    <p:sldId id="338" r:id="rId10"/>
    <p:sldId id="328" r:id="rId11"/>
    <p:sldId id="339" r:id="rId12"/>
    <p:sldId id="330" r:id="rId13"/>
    <p:sldId id="340" r:id="rId14"/>
    <p:sldId id="334" r:id="rId15"/>
    <p:sldId id="341" r:id="rId16"/>
    <p:sldId id="342" r:id="rId17"/>
    <p:sldId id="343" r:id="rId18"/>
    <p:sldId id="346" r:id="rId19"/>
    <p:sldId id="347" r:id="rId20"/>
    <p:sldId id="33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8" autoAdjust="0"/>
    <p:restoredTop sz="65201" autoAdjust="0"/>
  </p:normalViewPr>
  <p:slideViewPr>
    <p:cSldViewPr>
      <p:cViewPr varScale="1">
        <p:scale>
          <a:sx n="74" d="100"/>
          <a:sy n="74" d="100"/>
        </p:scale>
        <p:origin x="25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273F2-AC38-4C03-8E5C-2CFF03455D9E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40390-A3B2-46B9-9773-DB13838A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2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/>
              <a:t>This course teaches how to prepare and issue a statement of the case (SOC) and supplemental statement of the case (SSOC) for appealable fiduciary decisions.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42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87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drafting an SSOC, do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</a:t>
            </a:r>
            <a:endParaRPr lang="en-US" dirty="0"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 evidence cited in the SOC, </a:t>
            </a:r>
            <a:endParaRPr lang="en-US" dirty="0"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 the “Pertinent Laws and Regulations” section unless an additional statute or regulation is relied upon, or</a:t>
            </a:r>
            <a:endParaRPr lang="en-US" dirty="0"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the phrase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previously stated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any of the sections.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23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858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4350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ECF49-2165-4CE7-B39E-10D80CF3C55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49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0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21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90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82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49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66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76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38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2201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Oval 7"/>
          <p:cNvSpPr/>
          <p:nvPr/>
        </p:nvSpPr>
        <p:spPr>
          <a:xfrm>
            <a:off x="5334000" y="1981200"/>
            <a:ext cx="9144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6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2064950"/>
            <a:ext cx="1022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P&amp;F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2819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0" y="4419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0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7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44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3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9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5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58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FFE.VBACO@va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Fiduciary Statements of the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Pension and Fiduciary Service</a:t>
            </a:r>
          </a:p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3670970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Issue SSOC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not issue an SSOC if the evidence :</a:t>
            </a:r>
          </a:p>
          <a:p>
            <a:r>
              <a:rPr lang="en-US" dirty="0"/>
              <a:t>Duplicates evidence already of record </a:t>
            </a:r>
          </a:p>
          <a:p>
            <a:r>
              <a:rPr lang="en-US" dirty="0"/>
              <a:t>Is not relevant to the issue(s) on appeal, or </a:t>
            </a:r>
          </a:p>
          <a:p>
            <a:r>
              <a:rPr lang="en-US" dirty="0"/>
              <a:t>Introduces a new issue into the appellate process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576316"/>
            <a:ext cx="2514600" cy="93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470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an SSOC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format as an SOC </a:t>
            </a:r>
          </a:p>
          <a:p>
            <a:r>
              <a:rPr lang="en-US" dirty="0"/>
              <a:t>Use the appropriate transmittal letter</a:t>
            </a:r>
          </a:p>
          <a:p>
            <a:r>
              <a:rPr lang="en-US" dirty="0"/>
              <a:t>Limit SSOC to changes or additions to the SOC needed</a:t>
            </a:r>
          </a:p>
          <a:p>
            <a:r>
              <a:rPr lang="en-US" dirty="0"/>
              <a:t>For issues changed, repeat in full the:</a:t>
            </a:r>
          </a:p>
          <a:p>
            <a:pPr lvl="1"/>
            <a:r>
              <a:rPr lang="en-US" dirty="0"/>
              <a:t>Issue(s)</a:t>
            </a:r>
          </a:p>
          <a:p>
            <a:pPr lvl="1"/>
            <a:r>
              <a:rPr lang="en-US" dirty="0"/>
              <a:t>Decision</a:t>
            </a:r>
          </a:p>
          <a:p>
            <a:pPr lvl="1"/>
            <a:r>
              <a:rPr lang="en-US" dirty="0"/>
              <a:t>Reasons and bases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532" y="5562600"/>
            <a:ext cx="244506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33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Substantive Appeal Filings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appellant has not filed a substantive appeal at the time the SSOC is released:</a:t>
            </a:r>
          </a:p>
          <a:p>
            <a:pPr lvl="1"/>
            <a:r>
              <a:rPr lang="en-US" dirty="0"/>
              <a:t>Provide VA Form 9</a:t>
            </a:r>
          </a:p>
          <a:p>
            <a:pPr lvl="1"/>
            <a:r>
              <a:rPr lang="en-US" dirty="0"/>
              <a:t>Include time limit for submitting substantive appeal </a:t>
            </a:r>
          </a:p>
          <a:p>
            <a:pPr lvl="2"/>
            <a:r>
              <a:rPr lang="en-US" dirty="0"/>
              <a:t>60 days from mailing of SSOC, or remainder of the one-year appeal period</a:t>
            </a:r>
          </a:p>
          <a:p>
            <a:pPr lvl="1"/>
            <a:r>
              <a:rPr lang="en-US" dirty="0"/>
              <a:t>Update appeals records in VACOLS and other systems</a:t>
            </a:r>
          </a:p>
          <a:p>
            <a:r>
              <a:rPr lang="en-US" dirty="0"/>
              <a:t>If SSOC issued </a:t>
            </a:r>
            <a:r>
              <a:rPr lang="en-US" u="sng" dirty="0"/>
              <a:t>after</a:t>
            </a:r>
            <a:r>
              <a:rPr lang="en-US" dirty="0"/>
              <a:t> substantive appeal received, appellant has 30 days before certified to BVA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5638800"/>
            <a:ext cx="2305050" cy="887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22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Included in SSOC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drafting an SSOC, do </a:t>
            </a:r>
            <a:r>
              <a:rPr lang="en-US" i="1" dirty="0"/>
              <a:t>not</a:t>
            </a:r>
            <a:endParaRPr lang="en-US" dirty="0"/>
          </a:p>
          <a:p>
            <a:r>
              <a:rPr lang="en-US" dirty="0"/>
              <a:t>repeat evidence cited in the SOC</a:t>
            </a:r>
          </a:p>
          <a:p>
            <a:r>
              <a:rPr lang="en-US" dirty="0"/>
              <a:t>include the “Pertinent Laws and Regulations” section unless an additional statute or regulation is relied upon, or</a:t>
            </a:r>
          </a:p>
          <a:p>
            <a:r>
              <a:rPr lang="en-US" dirty="0"/>
              <a:t>use the phrase </a:t>
            </a:r>
            <a:r>
              <a:rPr lang="en-US" i="1" dirty="0"/>
              <a:t>as previously stated</a:t>
            </a:r>
            <a:r>
              <a:rPr lang="en-US" dirty="0"/>
              <a:t> in any of the sections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448300"/>
            <a:ext cx="2773816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385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Question 1:</a:t>
            </a:r>
          </a:p>
          <a:p>
            <a:pPr marL="0" indent="0">
              <a:buNone/>
            </a:pPr>
            <a:r>
              <a:rPr lang="en-US" dirty="0"/>
              <a:t>True or False?  Evidence should be reviewed in a light that is most favorable to the VA and all efforts should be made to uphold the original decision.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5029200"/>
            <a:ext cx="22383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616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Answer 1:</a:t>
            </a:r>
          </a:p>
          <a:p>
            <a:pPr marL="0" indent="0">
              <a:buNone/>
            </a:pPr>
            <a:r>
              <a:rPr lang="en-US" dirty="0"/>
              <a:t>True or </a:t>
            </a:r>
            <a:r>
              <a:rPr lang="en-US" b="1" dirty="0">
                <a:solidFill>
                  <a:srgbClr val="FF0000"/>
                </a:solidFill>
              </a:rPr>
              <a:t>False</a:t>
            </a:r>
            <a:r>
              <a:rPr lang="en-US" dirty="0"/>
              <a:t>?  Evidence should be reviewed in a light that is most favorable to the VA and all efforts should be made to uphold the original decision.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5029200"/>
            <a:ext cx="22383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52600" y="2819400"/>
            <a:ext cx="9144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33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Question 2:</a:t>
            </a:r>
          </a:p>
          <a:p>
            <a:pPr marL="0" indent="0">
              <a:buNone/>
            </a:pPr>
            <a:r>
              <a:rPr lang="en-US" dirty="0"/>
              <a:t>If the Appeals Designee does not receive written confirmation from the appellant within 10 business days that he or she is withdrawing their appeal, he/she issues an _____.</a:t>
            </a: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5029200"/>
            <a:ext cx="22383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4833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Answer 2:</a:t>
            </a:r>
          </a:p>
          <a:p>
            <a:pPr marL="0" indent="0">
              <a:buNone/>
            </a:pPr>
            <a:r>
              <a:rPr lang="en-US" dirty="0"/>
              <a:t>If the Appeals Designee does not receive written confirmation from the appellant within 10 business days that he or she is withdrawing their appeal, he/she issues an </a:t>
            </a:r>
            <a:r>
              <a:rPr lang="en-US" b="1" u="sng" dirty="0">
                <a:solidFill>
                  <a:srgbClr val="FF0000"/>
                </a:solidFill>
              </a:rPr>
              <a:t>SOC</a:t>
            </a:r>
            <a:r>
              <a:rPr lang="en-US" dirty="0"/>
              <a:t>.</a:t>
            </a: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5029200"/>
            <a:ext cx="22383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891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Question 3:</a:t>
            </a:r>
          </a:p>
          <a:p>
            <a:pPr marL="0" indent="0">
              <a:buNone/>
            </a:pPr>
            <a:r>
              <a:rPr lang="en-US" dirty="0"/>
              <a:t>An _____ is prepared after a BVA remand or when an amended decision is needed.</a:t>
            </a: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5029200"/>
            <a:ext cx="22383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905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/>
              <a:t>Answer </a:t>
            </a:r>
            <a:r>
              <a:rPr lang="en-US" b="1" u="sng" dirty="0"/>
              <a:t>3</a:t>
            </a:r>
            <a:r>
              <a:rPr lang="en-US" b="1" u="sng"/>
              <a:t>:</a:t>
            </a:r>
            <a:endParaRPr lang="en-US" b="1" u="sng" dirty="0"/>
          </a:p>
          <a:p>
            <a:pPr marL="0" indent="0">
              <a:buNone/>
            </a:pPr>
            <a:r>
              <a:rPr lang="en-US" dirty="0"/>
              <a:t>An </a:t>
            </a:r>
            <a:r>
              <a:rPr lang="en-US" b="1" u="sng" dirty="0">
                <a:solidFill>
                  <a:srgbClr val="FF0000"/>
                </a:solidFill>
              </a:rPr>
              <a:t>SSOC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prepared after a BVA remand or when an amended decision is needed.</a:t>
            </a: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5029200"/>
            <a:ext cx="22383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427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By the end of this lesson, you will be able to:</a:t>
            </a:r>
          </a:p>
          <a:p>
            <a:r>
              <a:rPr lang="en-US" dirty="0"/>
              <a:t>Identify when to issue a statement of the case (SOC)</a:t>
            </a:r>
          </a:p>
          <a:p>
            <a:r>
              <a:rPr lang="en-US" dirty="0"/>
              <a:t>Identify what must be included in the SOC </a:t>
            </a:r>
          </a:p>
          <a:p>
            <a:r>
              <a:rPr lang="en-US" dirty="0"/>
              <a:t>Demonstrate understanding of when to limit SOC content</a:t>
            </a:r>
          </a:p>
          <a:p>
            <a:r>
              <a:rPr lang="en-US" dirty="0"/>
              <a:t>Identify differences between SOC and supplemental statement of the case (SSOC)</a:t>
            </a:r>
          </a:p>
          <a:p>
            <a:r>
              <a:rPr lang="en-US" dirty="0"/>
              <a:t>Identify when to Issue an SSOC</a:t>
            </a:r>
          </a:p>
          <a:p>
            <a:r>
              <a:rPr lang="en-US" dirty="0"/>
              <a:t>Understand items required in an SSOC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4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PGLAUD\AppData\Local\Microsoft\Windows\Temporary Internet Files\Content.IE5\PRYJZ112\Questionmark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362077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" b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31. </a:t>
            </a:r>
            <a:r>
              <a:rPr lang="en-US" dirty="0"/>
              <a:t>Questions?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4953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Route any questions through your fiduciary hub management to </a:t>
            </a:r>
            <a:r>
              <a:rPr lang="en-US" dirty="0">
                <a:hlinkClick r:id="rId4"/>
              </a:rPr>
              <a:t>FFE.VBACO@va.gov</a:t>
            </a:r>
            <a:r>
              <a:rPr lang="en-US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924800" y="624840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i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95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38 CFR 19.29, </a:t>
            </a:r>
            <a:r>
              <a:rPr lang="en-US" i="1" dirty="0"/>
              <a:t>Statement of the Case</a:t>
            </a:r>
            <a:endParaRPr lang="en-US" dirty="0"/>
          </a:p>
          <a:p>
            <a:r>
              <a:rPr lang="en-US" dirty="0"/>
              <a:t>FPM 8.D.3, </a:t>
            </a:r>
            <a:r>
              <a:rPr lang="en-US" i="1" dirty="0"/>
              <a:t>Preparing and Issuing a Statement of the Case (SOC)</a:t>
            </a:r>
          </a:p>
          <a:p>
            <a:r>
              <a:rPr lang="en-US" dirty="0"/>
              <a:t>FPM 8.D.4, </a:t>
            </a:r>
            <a:r>
              <a:rPr lang="en-US" i="1" dirty="0"/>
              <a:t>Preparing and Issuing a Supplemental Statement of the Case </a:t>
            </a:r>
          </a:p>
          <a:p>
            <a:r>
              <a:rPr lang="en-US" dirty="0"/>
              <a:t>M21-1 I.5.D.1, </a:t>
            </a:r>
            <a:r>
              <a:rPr lang="en-US" i="1" dirty="0"/>
              <a:t>Documenting Appeal Decisions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9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Statement of the Case (SOC)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summary of the evidence in the case relating to the issue(s) on appeal</a:t>
            </a:r>
          </a:p>
          <a:p>
            <a:r>
              <a:rPr lang="en-US" dirty="0"/>
              <a:t>A summary of the applicable laws and regulations, with appropriate citations</a:t>
            </a:r>
          </a:p>
          <a:p>
            <a:r>
              <a:rPr lang="en-US" dirty="0"/>
              <a:t>A discussion of how such laws and regulations affect the decision</a:t>
            </a:r>
          </a:p>
          <a:p>
            <a:r>
              <a:rPr lang="en-US" dirty="0"/>
              <a:t>Issued by the Appeals Designee</a:t>
            </a:r>
          </a:p>
          <a:p>
            <a:r>
              <a:rPr lang="en-US" dirty="0"/>
              <a:t>Used if the prior decision under appeal is upheld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376" y="5562600"/>
            <a:ext cx="4014624" cy="96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40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137" y="5514975"/>
            <a:ext cx="2613463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Issue an SOC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only when the appeal cannot be satisfied</a:t>
            </a:r>
          </a:p>
          <a:p>
            <a:r>
              <a:rPr lang="en-US" dirty="0"/>
              <a:t>Attempt all efforts to provide beneficiary with resolution sought</a:t>
            </a:r>
          </a:p>
          <a:p>
            <a:r>
              <a:rPr lang="en-US" dirty="0"/>
              <a:t>Do not issue an SOC until after:</a:t>
            </a:r>
          </a:p>
          <a:p>
            <a:pPr lvl="1"/>
            <a:r>
              <a:rPr lang="en-US" dirty="0"/>
              <a:t>All corrective action(s) is completed</a:t>
            </a:r>
          </a:p>
          <a:p>
            <a:pPr lvl="1"/>
            <a:r>
              <a:rPr lang="en-US" dirty="0"/>
              <a:t>Any response times have expired, and</a:t>
            </a:r>
          </a:p>
          <a:p>
            <a:pPr lvl="1"/>
            <a:r>
              <a:rPr lang="en-US" dirty="0"/>
              <a:t>A hearing (if requested) is conducted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00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417" y="5638800"/>
            <a:ext cx="490258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Cover Letter to Applicant</a:t>
            </a:r>
          </a:p>
          <a:p>
            <a:r>
              <a:rPr lang="en-US" dirty="0"/>
              <a:t>Issue</a:t>
            </a:r>
          </a:p>
          <a:p>
            <a:r>
              <a:rPr lang="en-US" dirty="0"/>
              <a:t>Evidence</a:t>
            </a:r>
          </a:p>
          <a:p>
            <a:r>
              <a:rPr lang="en-US" dirty="0"/>
              <a:t>Adjudicative Actions</a:t>
            </a:r>
          </a:p>
          <a:p>
            <a:r>
              <a:rPr lang="en-US" dirty="0"/>
              <a:t>Pertinent Laws and Regulations</a:t>
            </a:r>
          </a:p>
          <a:p>
            <a:r>
              <a:rPr lang="en-US" dirty="0"/>
              <a:t>Decision</a:t>
            </a:r>
          </a:p>
          <a:p>
            <a:r>
              <a:rPr lang="en-US" dirty="0"/>
              <a:t>Reason(s) for Decision</a:t>
            </a:r>
          </a:p>
          <a:p>
            <a:r>
              <a:rPr lang="en-US" dirty="0"/>
              <a:t>Signature and Review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1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Limiting SOC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Limit content to </a:t>
            </a:r>
          </a:p>
          <a:p>
            <a:pPr lvl="1"/>
            <a:r>
              <a:rPr lang="en-US" dirty="0"/>
              <a:t>Relevant issue(s) that the appellant disagrees with</a:t>
            </a:r>
          </a:p>
          <a:p>
            <a:pPr lvl="1"/>
            <a:r>
              <a:rPr lang="en-US" dirty="0"/>
              <a:t>The issue(s) that continue to be denied in the appeal</a:t>
            </a:r>
          </a:p>
          <a:p>
            <a:r>
              <a:rPr lang="en-US" dirty="0"/>
              <a:t>An SOC is </a:t>
            </a:r>
            <a:r>
              <a:rPr lang="en-US" u="sng" dirty="0"/>
              <a:t>not</a:t>
            </a:r>
            <a:r>
              <a:rPr lang="en-US" dirty="0"/>
              <a:t> required on an issue if appellant provides statement that he/she is:</a:t>
            </a:r>
          </a:p>
          <a:p>
            <a:pPr lvl="1"/>
            <a:r>
              <a:rPr lang="en-US" dirty="0"/>
              <a:t>Satisfied with the grant, or</a:t>
            </a:r>
          </a:p>
          <a:p>
            <a:pPr lvl="1"/>
            <a:r>
              <a:rPr lang="en-US" dirty="0"/>
              <a:t>Withdraws the issue on appeal</a:t>
            </a:r>
          </a:p>
          <a:p>
            <a:r>
              <a:rPr lang="en-US" dirty="0"/>
              <a:t>Do not disclose </a:t>
            </a:r>
          </a:p>
          <a:p>
            <a:pPr lvl="1"/>
            <a:r>
              <a:rPr lang="en-US" dirty="0"/>
              <a:t>Harmful or sensitive information</a:t>
            </a:r>
          </a:p>
          <a:p>
            <a:pPr lvl="1"/>
            <a:r>
              <a:rPr lang="en-US" dirty="0"/>
              <a:t>Matters contrary to public interest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88" y="5562600"/>
            <a:ext cx="2728912" cy="97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35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Withdrawal of NOD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NOD can be withdrawn at any stage</a:t>
            </a:r>
          </a:p>
          <a:p>
            <a:r>
              <a:rPr lang="en-US" dirty="0"/>
              <a:t>If an appellant desires to withdraw his/her NOD, the Appeals Designee must</a:t>
            </a:r>
          </a:p>
          <a:p>
            <a:pPr lvl="1"/>
            <a:r>
              <a:rPr lang="en-US" dirty="0"/>
              <a:t>Explain VA’s need to obtain written confirmation of the withdrawal, and</a:t>
            </a:r>
          </a:p>
          <a:p>
            <a:pPr lvl="1"/>
            <a:r>
              <a:rPr lang="en-US" dirty="0"/>
              <a:t>Inform the appellant that VA will send an SOC/SSOC if written confirmation is not received in 10 business days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305" y="5486400"/>
            <a:ext cx="2683375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492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715000"/>
            <a:ext cx="3200400" cy="80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SOC (SSOC)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Furnished when:</a:t>
            </a:r>
          </a:p>
          <a:p>
            <a:r>
              <a:rPr lang="en-US" dirty="0"/>
              <a:t>Additional pertinent evidence is received after an SOC</a:t>
            </a:r>
          </a:p>
          <a:p>
            <a:r>
              <a:rPr lang="en-US" dirty="0"/>
              <a:t>The most recent SOC or SSOC has been issued before or after receipt of a substantive appeal</a:t>
            </a:r>
          </a:p>
          <a:p>
            <a:pPr lvl="1"/>
            <a:r>
              <a:rPr lang="en-US" dirty="0"/>
              <a:t>New evidence does not result in a total grant </a:t>
            </a:r>
          </a:p>
          <a:p>
            <a:r>
              <a:rPr lang="en-US" dirty="0"/>
              <a:t>An appellant appeared for a personal hearing</a:t>
            </a:r>
          </a:p>
          <a:p>
            <a:r>
              <a:rPr lang="en-US" dirty="0"/>
              <a:t>An amended decision is prepared</a:t>
            </a:r>
          </a:p>
          <a:p>
            <a:r>
              <a:rPr lang="en-US" dirty="0"/>
              <a:t>After a remand</a:t>
            </a:r>
          </a:p>
          <a:p>
            <a:r>
              <a:rPr lang="en-US" dirty="0"/>
              <a:t>An SOC contains a material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00883"/>
      </p:ext>
    </p:extLst>
  </p:cSld>
  <p:clrMapOvr>
    <a:masterClrMapping/>
  </p:clrMapOvr>
</p:sld>
</file>

<file path=ppt/theme/theme1.xml><?xml version="1.0" encoding="utf-8"?>
<a:theme xmlns:a="http://schemas.openxmlformats.org/drawingml/2006/main" name="PF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PFS Template</Template>
  <TotalTime>1268</TotalTime>
  <Words>969</Words>
  <Application>Microsoft Office PowerPoint</Application>
  <PresentationFormat>On-screen Show (4:3)</PresentationFormat>
  <Paragraphs>153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Century Schoolbook</vt:lpstr>
      <vt:lpstr>PFS Template</vt:lpstr>
      <vt:lpstr>Fiduciary Statements of the Case</vt:lpstr>
      <vt:lpstr>Objectives</vt:lpstr>
      <vt:lpstr>References</vt:lpstr>
      <vt:lpstr>Statement of the Case (SOC)</vt:lpstr>
      <vt:lpstr>When to Issue an SOC</vt:lpstr>
      <vt:lpstr>SOC Format</vt:lpstr>
      <vt:lpstr>Limiting SOC Content</vt:lpstr>
      <vt:lpstr>Withdrawal of NOD</vt:lpstr>
      <vt:lpstr>Supplemental SOC (SSOC)</vt:lpstr>
      <vt:lpstr>Do Not Issue SSOC</vt:lpstr>
      <vt:lpstr>Prepare an SSOC</vt:lpstr>
      <vt:lpstr>Substantive Appeal Filings</vt:lpstr>
      <vt:lpstr>Not Included in SSOC</vt:lpstr>
      <vt:lpstr>Knowledge Check</vt:lpstr>
      <vt:lpstr>Knowledge Check</vt:lpstr>
      <vt:lpstr>Knowledge Check</vt:lpstr>
      <vt:lpstr>Knowledge Check</vt:lpstr>
      <vt:lpstr>Knowledge Check</vt:lpstr>
      <vt:lpstr>Knowledge Check</vt:lpstr>
      <vt:lpstr>31. Questions?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Fiduciary Statements of the Case PowerPoint Presentation</dc:title>
  <dc:subject>FE, FSR, LIE, QRT</dc:subject>
  <dc:creator>Department of Veterans Affairs, Veterans Benefits Administration, Fiduciary Service, STAFF</dc:creator>
  <dc:description>This course teaches how to prepare and issue a statement of the case (SOC) and supplemental statement of the case (SSOC) for appealable fiduciary decisions.</dc:description>
  <cp:lastModifiedBy>Kathy Poole</cp:lastModifiedBy>
  <cp:revision>69</cp:revision>
  <dcterms:created xsi:type="dcterms:W3CDTF">2016-10-13T19:12:55Z</dcterms:created>
  <dcterms:modified xsi:type="dcterms:W3CDTF">2018-04-04T14:10:48Z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</vt:lpwstr>
  </property>
  <property fmtid="{D5CDD505-2E9C-101B-9397-08002B2CF9AE}" pid="3" name="Type">
    <vt:lpwstr>Presentation</vt:lpwstr>
  </property>
</Properties>
</file>