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sldIdLst>
    <p:sldId id="256" r:id="rId2"/>
    <p:sldId id="317" r:id="rId3"/>
    <p:sldId id="322" r:id="rId4"/>
    <p:sldId id="321" r:id="rId5"/>
    <p:sldId id="320" r:id="rId6"/>
    <p:sldId id="333" r:id="rId7"/>
    <p:sldId id="324" r:id="rId8"/>
    <p:sldId id="334" r:id="rId9"/>
    <p:sldId id="336" r:id="rId10"/>
    <p:sldId id="328" r:id="rId11"/>
    <p:sldId id="326" r:id="rId12"/>
    <p:sldId id="330" r:id="rId13"/>
    <p:sldId id="332" r:id="rId14"/>
    <p:sldId id="337" r:id="rId15"/>
    <p:sldId id="338" r:id="rId16"/>
    <p:sldId id="340" r:id="rId17"/>
    <p:sldId id="341" r:id="rId18"/>
    <p:sldId id="342" r:id="rId19"/>
    <p:sldId id="343" r:id="rId20"/>
    <p:sldId id="344" r:id="rId21"/>
    <p:sldId id="33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65201" autoAdjust="0"/>
  </p:normalViewPr>
  <p:slideViewPr>
    <p:cSldViewPr>
      <p:cViewPr varScale="1">
        <p:scale>
          <a:sx n="74" d="100"/>
          <a:sy n="74" d="100"/>
        </p:scale>
        <p:origin x="253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4/3/2018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course provides an overview of fiduciary formal and informal hearings. The student will learn how to conduct, maintain and oversee formal and informal fiduciary hearings specifically, requesting, canceling or rescheduling hearings.  This course provides guidance on conducting hearings in-person and telephonically and how to make a decision once the hearing is held.</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1437663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784547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3013555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3199565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2390461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50">
              <a:defRPr/>
            </a:pPr>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21</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359172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3472845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4031054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470500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026922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075058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13151415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mailto:FFE.VBACO@v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44775"/>
            <a:ext cx="7772400" cy="1470025"/>
          </a:xfrm>
        </p:spPr>
        <p:txBody>
          <a:bodyPr/>
          <a:lstStyle/>
          <a:p>
            <a:r>
              <a:rPr lang="en-US" dirty="0">
                <a:effectLst>
                  <a:outerShdw blurRad="38100" dist="38100" dir="2700000" algn="tl">
                    <a:srgbClr val="000000">
                      <a:alpha val="43137"/>
                    </a:srgbClr>
                  </a:outerShdw>
                </a:effectLst>
              </a:rPr>
              <a:t>Formal and Informal </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Fiduciary Hearings	</a:t>
            </a:r>
            <a:endParaRPr lang="en-US" dirty="0"/>
          </a:p>
        </p:txBody>
      </p:sp>
      <p:sp>
        <p:nvSpPr>
          <p:cNvPr id="3" name="Subtitle 2"/>
          <p:cNvSpPr>
            <a:spLocks noGrp="1"/>
          </p:cNvSpPr>
          <p:nvPr>
            <p:ph type="subTitle" idx="1"/>
          </p:nvPr>
        </p:nvSpPr>
        <p:spPr>
          <a:xfrm>
            <a:off x="1371600" y="4343400"/>
            <a:ext cx="6400800" cy="1752600"/>
          </a:xfrm>
        </p:spPr>
        <p:txBody>
          <a:bodyPr/>
          <a:lstStyle/>
          <a:p>
            <a:r>
              <a:rPr lang="en-US" dirty="0"/>
              <a:t>Pension and Fiduciary Service</a:t>
            </a:r>
          </a:p>
          <a:p>
            <a:r>
              <a:rPr lang="en-US" dirty="0"/>
              <a:t>March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Purpose of Informal Hearings</a:t>
            </a:r>
          </a:p>
        </p:txBody>
      </p:sp>
      <p:sp>
        <p:nvSpPr>
          <p:cNvPr id="3" name="Content Placeholder 2"/>
          <p:cNvSpPr>
            <a:spLocks noGrp="1"/>
          </p:cNvSpPr>
          <p:nvPr>
            <p:ph idx="1"/>
          </p:nvPr>
        </p:nvSpPr>
        <p:spPr/>
        <p:txBody>
          <a:bodyPr>
            <a:normAutofit/>
          </a:bodyPr>
          <a:lstStyle/>
          <a:p>
            <a:pPr marL="0" indent="0">
              <a:buNone/>
            </a:pPr>
            <a:r>
              <a:rPr lang="en-US" dirty="0"/>
              <a:t>The purpose of an informal hearing is to</a:t>
            </a:r>
          </a:p>
          <a:p>
            <a:r>
              <a:rPr lang="en-US" dirty="0"/>
              <a:t>Clarify the issues of the appeal</a:t>
            </a:r>
          </a:p>
          <a:p>
            <a:r>
              <a:rPr lang="en-US" dirty="0"/>
              <a:t>Provide explanations regarding</a:t>
            </a:r>
          </a:p>
          <a:p>
            <a:pPr lvl="1"/>
            <a:r>
              <a:rPr lang="en-US" dirty="0"/>
              <a:t>the decision(s), </a:t>
            </a:r>
          </a:p>
          <a:p>
            <a:pPr lvl="1"/>
            <a:r>
              <a:rPr lang="en-US" dirty="0"/>
              <a:t>the evidence used, and</a:t>
            </a:r>
          </a:p>
          <a:p>
            <a:pPr lvl="1"/>
            <a:r>
              <a:rPr lang="en-US" dirty="0"/>
              <a:t>how the evidence was considered, and</a:t>
            </a:r>
          </a:p>
          <a:p>
            <a:r>
              <a:rPr lang="en-US" dirty="0"/>
              <a:t>Identify additional sources of pertinent information</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5421" y="5562600"/>
            <a:ext cx="2498579" cy="947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497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Informal Hearing Overview</a:t>
            </a:r>
          </a:p>
        </p:txBody>
      </p:sp>
      <p:sp>
        <p:nvSpPr>
          <p:cNvPr id="3" name="Content Placeholder 2"/>
          <p:cNvSpPr>
            <a:spLocks noGrp="1"/>
          </p:cNvSpPr>
          <p:nvPr>
            <p:ph idx="1"/>
          </p:nvPr>
        </p:nvSpPr>
        <p:spPr/>
        <p:txBody>
          <a:bodyPr>
            <a:normAutofit fontScale="92500" lnSpcReduction="10000"/>
          </a:bodyPr>
          <a:lstStyle/>
          <a:p>
            <a:r>
              <a:rPr lang="en-US" dirty="0"/>
              <a:t>Typically conducted by telephone</a:t>
            </a:r>
          </a:p>
          <a:p>
            <a:r>
              <a:rPr lang="en-US" dirty="0"/>
              <a:t>Can be requested, cancelled, or rescheduled at any time in the appeals process:</a:t>
            </a:r>
          </a:p>
          <a:p>
            <a:pPr lvl="1"/>
            <a:r>
              <a:rPr lang="en-US" dirty="0"/>
              <a:t>In writing</a:t>
            </a:r>
          </a:p>
          <a:p>
            <a:pPr lvl="1"/>
            <a:r>
              <a:rPr lang="en-US" dirty="0"/>
              <a:t>By telephone, or</a:t>
            </a:r>
          </a:p>
          <a:p>
            <a:pPr lvl="1"/>
            <a:r>
              <a:rPr lang="en-US" dirty="0"/>
              <a:t>In person</a:t>
            </a:r>
          </a:p>
          <a:p>
            <a:r>
              <a:rPr lang="en-US" dirty="0"/>
              <a:t>Scheduled and conducted by Appeals Designee</a:t>
            </a:r>
          </a:p>
          <a:p>
            <a:r>
              <a:rPr lang="en-US" dirty="0"/>
              <a:t>May be attended by appellant and representatives</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5604817"/>
            <a:ext cx="5313680" cy="9150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6931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 Informal Hearings </a:t>
            </a:r>
          </a:p>
        </p:txBody>
      </p:sp>
      <p:sp>
        <p:nvSpPr>
          <p:cNvPr id="3" name="Content Placeholder 2"/>
          <p:cNvSpPr>
            <a:spLocks noGrp="1"/>
          </p:cNvSpPr>
          <p:nvPr>
            <p:ph idx="1"/>
          </p:nvPr>
        </p:nvSpPr>
        <p:spPr/>
        <p:txBody>
          <a:bodyPr>
            <a:normAutofit lnSpcReduction="10000"/>
          </a:bodyPr>
          <a:lstStyle/>
          <a:p>
            <a:r>
              <a:rPr lang="en-US" dirty="0"/>
              <a:t>An informal hearing may be conducted:</a:t>
            </a:r>
          </a:p>
          <a:p>
            <a:pPr lvl="1"/>
            <a:r>
              <a:rPr lang="en-US" dirty="0"/>
              <a:t>In person at the fiduciary hub of jurisdiction</a:t>
            </a:r>
          </a:p>
          <a:p>
            <a:pPr lvl="1"/>
            <a:r>
              <a:rPr lang="en-US" dirty="0"/>
              <a:t>By telephone, or</a:t>
            </a:r>
          </a:p>
          <a:p>
            <a:pPr lvl="1"/>
            <a:r>
              <a:rPr lang="en-US" dirty="0"/>
              <a:t>By videoconference</a:t>
            </a:r>
          </a:p>
          <a:p>
            <a:r>
              <a:rPr lang="en-US" dirty="0"/>
              <a:t>Appeals Designees may conduct an informal hearing in work areas as long as all participants agree on the location</a:t>
            </a:r>
          </a:p>
          <a:p>
            <a:r>
              <a:rPr lang="en-US" dirty="0"/>
              <a:t>Option to schedule at RO located nearest to appellant</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6720" y="5562600"/>
            <a:ext cx="233172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0018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4136" y="5638800"/>
            <a:ext cx="2234304" cy="871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Informal Hearing Report</a:t>
            </a:r>
          </a:p>
        </p:txBody>
      </p:sp>
      <p:sp>
        <p:nvSpPr>
          <p:cNvPr id="3" name="Content Placeholder 2"/>
          <p:cNvSpPr>
            <a:spLocks noGrp="1"/>
          </p:cNvSpPr>
          <p:nvPr>
            <p:ph idx="1"/>
          </p:nvPr>
        </p:nvSpPr>
        <p:spPr/>
        <p:txBody>
          <a:bodyPr>
            <a:noAutofit/>
          </a:bodyPr>
          <a:lstStyle/>
          <a:p>
            <a:r>
              <a:rPr lang="en-US" sz="2800" dirty="0"/>
              <a:t>The</a:t>
            </a:r>
            <a:r>
              <a:rPr lang="en-US" dirty="0"/>
              <a:t> Appeals Designee uses the Informal Hearing Report to</a:t>
            </a:r>
          </a:p>
          <a:p>
            <a:pPr lvl="1"/>
            <a:r>
              <a:rPr lang="en-US" dirty="0"/>
              <a:t>Document the informal hearing, and describe:</a:t>
            </a:r>
          </a:p>
          <a:p>
            <a:pPr lvl="2"/>
            <a:r>
              <a:rPr lang="en-US" dirty="0"/>
              <a:t>All the issues in detail </a:t>
            </a:r>
          </a:p>
          <a:p>
            <a:pPr lvl="2"/>
            <a:r>
              <a:rPr lang="en-US" dirty="0"/>
              <a:t>Additional evidence required</a:t>
            </a:r>
          </a:p>
          <a:p>
            <a:pPr lvl="2"/>
            <a:r>
              <a:rPr lang="en-US" dirty="0"/>
              <a:t>A summary of the discussion during the informal hearing, and </a:t>
            </a:r>
          </a:p>
          <a:p>
            <a:pPr lvl="2"/>
            <a:r>
              <a:rPr lang="en-US" dirty="0"/>
              <a:t>The course of action agreed upon by the parties </a:t>
            </a:r>
          </a:p>
          <a:p>
            <a:r>
              <a:rPr lang="en-US" dirty="0"/>
              <a:t>Appeals Designee uploads to eFolder</a:t>
            </a:r>
          </a:p>
          <a:p>
            <a:endParaRPr lang="en-US" dirty="0"/>
          </a:p>
          <a:p>
            <a:pPr marL="0" indent="0">
              <a:buNone/>
            </a:pPr>
            <a:r>
              <a:rPr lang="en-US" dirty="0"/>
              <a:t>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3683202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New Issues and NODs in Hearing</a:t>
            </a:r>
          </a:p>
        </p:txBody>
      </p:sp>
      <p:sp>
        <p:nvSpPr>
          <p:cNvPr id="3" name="Content Placeholder 2"/>
          <p:cNvSpPr>
            <a:spLocks noGrp="1"/>
          </p:cNvSpPr>
          <p:nvPr>
            <p:ph idx="1"/>
          </p:nvPr>
        </p:nvSpPr>
        <p:spPr/>
        <p:txBody>
          <a:bodyPr>
            <a:normAutofit/>
          </a:bodyPr>
          <a:lstStyle/>
          <a:p>
            <a:r>
              <a:rPr lang="en-US" dirty="0"/>
              <a:t>If during the hearing the appellant raises a new issue(s):</a:t>
            </a:r>
          </a:p>
          <a:p>
            <a:pPr lvl="1"/>
            <a:r>
              <a:rPr lang="en-US" dirty="0"/>
              <a:t>inform the appellant that the new issue will not be addressed by the Appeals Designee, and</a:t>
            </a:r>
          </a:p>
          <a:p>
            <a:pPr lvl="1"/>
            <a:r>
              <a:rPr lang="en-US" dirty="0"/>
              <a:t>refer the issue(s) to the appropriate activity for action.</a:t>
            </a:r>
          </a:p>
          <a:p>
            <a:r>
              <a:rPr lang="en-US" dirty="0"/>
              <a:t>If indicated that the appellant wishes to file a NOD or substantive appeal, notify it must be in writing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3054" y="5638800"/>
            <a:ext cx="4850946"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2642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u="sng" dirty="0"/>
              <a:t>Question 1:</a:t>
            </a:r>
          </a:p>
          <a:p>
            <a:pPr marL="0" indent="0">
              <a:buNone/>
            </a:pPr>
            <a:r>
              <a:rPr lang="en-US" dirty="0"/>
              <a:t>True or False?</a:t>
            </a:r>
          </a:p>
          <a:p>
            <a:pPr marL="0" indent="0">
              <a:buNone/>
            </a:pPr>
            <a:r>
              <a:rPr lang="en-US" dirty="0"/>
              <a:t>A beneficiary can request a hearing at any point during the appeals process.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6575" y="5029200"/>
            <a:ext cx="22383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5776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u="sng" dirty="0"/>
              <a:t>Answer 1:</a:t>
            </a:r>
          </a:p>
          <a:p>
            <a:pPr marL="0" indent="0">
              <a:buNone/>
            </a:pPr>
            <a:r>
              <a:rPr lang="en-US" b="1" dirty="0"/>
              <a:t>True </a:t>
            </a:r>
            <a:r>
              <a:rPr lang="en-US" dirty="0"/>
              <a:t>or False?</a:t>
            </a:r>
          </a:p>
          <a:p>
            <a:pPr marL="0" indent="0">
              <a:buNone/>
            </a:pPr>
            <a:r>
              <a:rPr lang="en-US" dirty="0"/>
              <a:t>A beneficiary can request a hearing at any point during the appeals process.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16</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6575" y="5029200"/>
            <a:ext cx="22383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57200" y="2819400"/>
            <a:ext cx="914400" cy="5334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6953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u="sng" dirty="0"/>
              <a:t>Question 2:</a:t>
            </a:r>
          </a:p>
          <a:p>
            <a:pPr marL="0" indent="0">
              <a:buNone/>
            </a:pPr>
            <a:r>
              <a:rPr lang="en-US" dirty="0"/>
              <a:t>The Appeals Designee is the decision-maker and must issue the subsequent decision based on the hearing testimony although they did not ______________.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17</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6575" y="5029200"/>
            <a:ext cx="22383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4198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u="sng" dirty="0"/>
              <a:t>Answer 2:</a:t>
            </a:r>
          </a:p>
          <a:p>
            <a:pPr marL="0" indent="0">
              <a:buNone/>
            </a:pPr>
            <a:r>
              <a:rPr lang="en-US" dirty="0"/>
              <a:t>The Appeals Designee is the decision-maker and must issue the subsequent decision based on the hearing testimony although they did not </a:t>
            </a:r>
            <a:r>
              <a:rPr lang="en-US" b="1" u="sng" dirty="0">
                <a:solidFill>
                  <a:srgbClr val="FF0000"/>
                </a:solidFill>
              </a:rPr>
              <a:t>conduct the hearing</a:t>
            </a:r>
            <a:r>
              <a:rPr lang="en-US" b="1" dirty="0">
                <a:solidFill>
                  <a:srgbClr val="FF0000"/>
                </a:solidFill>
              </a:rPr>
              <a:t>.  </a:t>
            </a:r>
            <a:endParaRPr lang="en-US" b="1" u="sng" dirty="0">
              <a:solidFill>
                <a:srgbClr val="FF0000"/>
              </a:solidFill>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18</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6575" y="5029200"/>
            <a:ext cx="22383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4896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u="sng" dirty="0"/>
              <a:t>Question 3:</a:t>
            </a:r>
          </a:p>
          <a:p>
            <a:pPr marL="0" indent="0">
              <a:buNone/>
            </a:pPr>
            <a:r>
              <a:rPr lang="en-US" dirty="0"/>
              <a:t>At any time during the appeals process, the appellant may request an informal hearing.  Informal hearings are scheduled and conducted at the discretion of the _____________.</a:t>
            </a:r>
            <a:endParaRPr lang="en-US" b="1" u="sng"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19</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6575" y="5029200"/>
            <a:ext cx="22383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833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0" indent="0">
              <a:buNone/>
            </a:pPr>
            <a:r>
              <a:rPr lang="en-US" dirty="0"/>
              <a:t>At the end of this lesson, you will be able to understand:</a:t>
            </a:r>
          </a:p>
          <a:p>
            <a:r>
              <a:rPr lang="en-US" dirty="0"/>
              <a:t>The definition of and difference between formal and informal hearings</a:t>
            </a:r>
          </a:p>
          <a:p>
            <a:r>
              <a:rPr lang="en-US" dirty="0"/>
              <a:t>How to request, cancel, or reschedule hearings</a:t>
            </a:r>
          </a:p>
          <a:p>
            <a:r>
              <a:rPr lang="en-US" dirty="0"/>
              <a:t>The jurisdiction of and basic steps in processing formal and informal hearings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u="sng" dirty="0"/>
              <a:t>Answer 3:</a:t>
            </a:r>
          </a:p>
          <a:p>
            <a:pPr marL="0" indent="0">
              <a:buNone/>
            </a:pPr>
            <a:r>
              <a:rPr lang="en-US" dirty="0"/>
              <a:t>At any time during the appeals process, the appellant may request an informal hearing.  Informal hearings are scheduled and conducted at the discretion of the </a:t>
            </a:r>
            <a:r>
              <a:rPr lang="en-US" b="1" u="sng" dirty="0">
                <a:solidFill>
                  <a:srgbClr val="FF0000"/>
                </a:solidFill>
              </a:rPr>
              <a:t>Appeals Designee</a:t>
            </a:r>
            <a:r>
              <a:rPr lang="en-US" b="1" u="sng" dirty="0"/>
              <a: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20</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6575" y="5029200"/>
            <a:ext cx="22383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8493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457200"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a:xfrm>
            <a:off x="3886200" y="1600200"/>
            <a:ext cx="4953000" cy="4525963"/>
          </a:xfrm>
        </p:spPr>
        <p:txBody>
          <a:bodyPr>
            <a:normAutofit/>
          </a:bodyPr>
          <a:lstStyle/>
          <a:p>
            <a:pPr marL="0" indent="0">
              <a:buNone/>
            </a:pPr>
            <a:endParaRPr lang="en-US" dirty="0"/>
          </a:p>
          <a:p>
            <a:pPr marL="0" indent="0">
              <a:buNone/>
            </a:pPr>
            <a:endParaRPr lang="en-US" dirty="0"/>
          </a:p>
          <a:p>
            <a:pPr marL="0" indent="0">
              <a:buNone/>
            </a:pPr>
            <a:r>
              <a:rPr lang="en-US" dirty="0"/>
              <a:t>Route any questions through your fiduciary hub management to </a:t>
            </a:r>
            <a:r>
              <a:rPr lang="en-US" dirty="0">
                <a:hlinkClick r:id="rId4"/>
              </a:rPr>
              <a:t>FFE.VBACO@va.gov</a:t>
            </a:r>
            <a:r>
              <a:rPr lang="en-US" dirty="0"/>
              <a:t> </a:t>
            </a:r>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spTree>
    <p:extLst>
      <p:ext uri="{BB962C8B-B14F-4D97-AF65-F5344CB8AC3E}">
        <p14:creationId xmlns:p14="http://schemas.microsoft.com/office/powerpoint/2010/main" val="73411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p>
        </p:txBody>
      </p:sp>
      <p:sp>
        <p:nvSpPr>
          <p:cNvPr id="3" name="Content Placeholder 2"/>
          <p:cNvSpPr>
            <a:spLocks noGrp="1"/>
          </p:cNvSpPr>
          <p:nvPr>
            <p:ph idx="1"/>
          </p:nvPr>
        </p:nvSpPr>
        <p:spPr/>
        <p:txBody>
          <a:bodyPr>
            <a:normAutofit/>
          </a:bodyPr>
          <a:lstStyle/>
          <a:p>
            <a:r>
              <a:rPr lang="en-US" dirty="0"/>
              <a:t>38 CFR Part 19, </a:t>
            </a:r>
            <a:r>
              <a:rPr lang="en-US" i="1" dirty="0"/>
              <a:t>Board of Veterans’ Appeals:  Appeals Regulations</a:t>
            </a:r>
          </a:p>
          <a:p>
            <a:r>
              <a:rPr lang="en-US" dirty="0"/>
              <a:t>38 CFR Part 20, </a:t>
            </a:r>
            <a:r>
              <a:rPr lang="en-US" i="1" dirty="0"/>
              <a:t>Board of Veterans’ Appeals: Rules of Practice</a:t>
            </a:r>
          </a:p>
          <a:p>
            <a:r>
              <a:rPr lang="en-US" dirty="0"/>
              <a:t>FPM 8.A.2, </a:t>
            </a:r>
            <a:r>
              <a:rPr lang="en-US" i="1" dirty="0"/>
              <a:t>Fiduciary Appeals Terminology</a:t>
            </a:r>
            <a:endParaRPr lang="en-US" dirty="0"/>
          </a:p>
          <a:p>
            <a:r>
              <a:rPr lang="en-US" dirty="0"/>
              <a:t>FPM 8.C, </a:t>
            </a:r>
            <a:r>
              <a:rPr lang="en-US" i="1" dirty="0"/>
              <a:t>Appeal Hearings</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1377412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Formal Hearing</a:t>
            </a:r>
          </a:p>
        </p:txBody>
      </p:sp>
      <p:sp>
        <p:nvSpPr>
          <p:cNvPr id="3" name="Content Placeholder 2"/>
          <p:cNvSpPr>
            <a:spLocks noGrp="1"/>
          </p:cNvSpPr>
          <p:nvPr>
            <p:ph idx="1"/>
          </p:nvPr>
        </p:nvSpPr>
        <p:spPr/>
        <p:txBody>
          <a:bodyPr>
            <a:normAutofit/>
          </a:bodyPr>
          <a:lstStyle/>
          <a:p>
            <a:r>
              <a:rPr lang="en-US" dirty="0"/>
              <a:t>A </a:t>
            </a:r>
            <a:r>
              <a:rPr lang="en-US" i="1" dirty="0"/>
              <a:t>hearing</a:t>
            </a:r>
            <a:r>
              <a:rPr lang="en-US" dirty="0"/>
              <a:t> is a formal recorded proceeding wherein a party presents sworn or affirmed testimony, other evidence and/or argument relevant to the decision under appeal.</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2087" y="5562600"/>
            <a:ext cx="2601913"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669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Formal Hearings</a:t>
            </a:r>
          </a:p>
        </p:txBody>
      </p:sp>
      <p:sp>
        <p:nvSpPr>
          <p:cNvPr id="3" name="Content Placeholder 2"/>
          <p:cNvSpPr>
            <a:spLocks noGrp="1"/>
          </p:cNvSpPr>
          <p:nvPr>
            <p:ph idx="1"/>
          </p:nvPr>
        </p:nvSpPr>
        <p:spPr/>
        <p:txBody>
          <a:bodyPr>
            <a:normAutofit fontScale="92500" lnSpcReduction="20000"/>
          </a:bodyPr>
          <a:lstStyle/>
          <a:p>
            <a:r>
              <a:rPr lang="en-US" dirty="0"/>
              <a:t>Satisfy the appellant’s due process rights to a requested hearing</a:t>
            </a:r>
          </a:p>
          <a:p>
            <a:r>
              <a:rPr lang="en-US" dirty="0"/>
              <a:t>Provide the appellant an opportunity to present argument on its contested issues</a:t>
            </a:r>
          </a:p>
          <a:p>
            <a:r>
              <a:rPr lang="en-US" dirty="0"/>
              <a:t>Emphasize the credibility of testimonial evidence by the appellant before the decision-maker</a:t>
            </a:r>
          </a:p>
          <a:p>
            <a:r>
              <a:rPr lang="en-US" dirty="0"/>
              <a:t>Conducted in-person</a:t>
            </a:r>
          </a:p>
          <a:p>
            <a:r>
              <a:rPr lang="en-US" dirty="0"/>
              <a:t>Can be requested, cancelled, or rescheduled at any time in appeals process in writing, by email, fax, telephone or in-person</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0830" y="5562600"/>
            <a:ext cx="4133170"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181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Formal Hearing Jurisdiction</a:t>
            </a:r>
          </a:p>
        </p:txBody>
      </p:sp>
      <p:sp>
        <p:nvSpPr>
          <p:cNvPr id="3" name="Content Placeholder 2"/>
          <p:cNvSpPr>
            <a:spLocks noGrp="1"/>
          </p:cNvSpPr>
          <p:nvPr>
            <p:ph idx="1"/>
          </p:nvPr>
        </p:nvSpPr>
        <p:spPr/>
        <p:txBody>
          <a:bodyPr>
            <a:normAutofit fontScale="92500" lnSpcReduction="10000"/>
          </a:bodyPr>
          <a:lstStyle/>
          <a:p>
            <a:r>
              <a:rPr lang="en-US" dirty="0"/>
              <a:t>Veterans Service Center (VSC) schedules and conducts hearings</a:t>
            </a:r>
          </a:p>
          <a:p>
            <a:pPr lvl="1"/>
            <a:r>
              <a:rPr lang="en-US" dirty="0"/>
              <a:t>VSC co-located with fiduciary hub –OR-</a:t>
            </a:r>
          </a:p>
          <a:p>
            <a:pPr lvl="1"/>
            <a:r>
              <a:rPr lang="en-US" dirty="0"/>
              <a:t>VSC at Regional Office (RO) closest to the beneficiary’s residence</a:t>
            </a:r>
          </a:p>
          <a:p>
            <a:r>
              <a:rPr lang="en-US" dirty="0"/>
              <a:t>Fiduciary Hub Appeals Designee assists hearing official and attends if necessary</a:t>
            </a:r>
          </a:p>
          <a:p>
            <a:r>
              <a:rPr lang="en-US" dirty="0"/>
              <a:t>Only employees who did </a:t>
            </a:r>
            <a:r>
              <a:rPr lang="en-US" u="sng" dirty="0"/>
              <a:t>not</a:t>
            </a:r>
            <a:r>
              <a:rPr lang="en-US" dirty="0"/>
              <a:t> participate in the decision appealed or proposed action can conduct hearings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2487" y="5591175"/>
            <a:ext cx="3831513" cy="96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6015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 Responsibilities</a:t>
            </a:r>
          </a:p>
        </p:txBody>
      </p:sp>
      <p:sp>
        <p:nvSpPr>
          <p:cNvPr id="3" name="Content Placeholder 2"/>
          <p:cNvSpPr>
            <a:spLocks noGrp="1"/>
          </p:cNvSpPr>
          <p:nvPr>
            <p:ph idx="1"/>
          </p:nvPr>
        </p:nvSpPr>
        <p:spPr/>
        <p:txBody>
          <a:bodyPr>
            <a:normAutofit/>
          </a:bodyPr>
          <a:lstStyle/>
          <a:p>
            <a:pPr marL="0" indent="0">
              <a:buNone/>
            </a:pPr>
            <a:r>
              <a:rPr lang="en-US" dirty="0"/>
              <a:t>The VSC at the RO will:</a:t>
            </a:r>
          </a:p>
          <a:p>
            <a:r>
              <a:rPr lang="en-US" dirty="0"/>
              <a:t>Maintain jurisdiction of appeal until hearing is conducted</a:t>
            </a:r>
          </a:p>
          <a:p>
            <a:r>
              <a:rPr lang="en-US" dirty="0"/>
              <a:t>Conduct the formal hearing</a:t>
            </a:r>
          </a:p>
          <a:p>
            <a:r>
              <a:rPr lang="en-US" dirty="0"/>
              <a:t>Upload formal hearing transcript to eFolder</a:t>
            </a:r>
          </a:p>
          <a:p>
            <a:r>
              <a:rPr lang="en-US" dirty="0"/>
              <a:t>Transfer appeal to the fiduciary hub in VACOLS</a:t>
            </a:r>
          </a:p>
          <a:p>
            <a:r>
              <a:rPr lang="en-US" dirty="0"/>
              <a:t>Submit notification of completion to the fiduciary hub Director’s email</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5562600"/>
            <a:ext cx="2388476" cy="96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8781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Hearing Decision</a:t>
            </a:r>
          </a:p>
        </p:txBody>
      </p:sp>
      <p:sp>
        <p:nvSpPr>
          <p:cNvPr id="3" name="Content Placeholder 2"/>
          <p:cNvSpPr>
            <a:spLocks noGrp="1"/>
          </p:cNvSpPr>
          <p:nvPr>
            <p:ph idx="1"/>
          </p:nvPr>
        </p:nvSpPr>
        <p:spPr/>
        <p:txBody>
          <a:bodyPr/>
          <a:lstStyle/>
          <a:p>
            <a:r>
              <a:rPr lang="en-US" dirty="0"/>
              <a:t>Although they did not conduct the hearing, the Appeals Designee is decision-maker and must:</a:t>
            </a:r>
          </a:p>
          <a:p>
            <a:pPr lvl="1"/>
            <a:r>
              <a:rPr lang="en-US" dirty="0"/>
              <a:t>Issue the subsequent decision based on the hearing testimony,</a:t>
            </a:r>
          </a:p>
          <a:p>
            <a:pPr lvl="1"/>
            <a:r>
              <a:rPr lang="en-US" dirty="0"/>
              <a:t>Have authority over the issues and not have participated in the prior decision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4130" y="5486400"/>
            <a:ext cx="2899870" cy="1038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7515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Definition:  Informal Hearing</a:t>
            </a:r>
          </a:p>
        </p:txBody>
      </p:sp>
      <p:sp>
        <p:nvSpPr>
          <p:cNvPr id="3" name="Content Placeholder 2"/>
          <p:cNvSpPr>
            <a:spLocks noGrp="1"/>
          </p:cNvSpPr>
          <p:nvPr>
            <p:ph idx="1"/>
          </p:nvPr>
        </p:nvSpPr>
        <p:spPr/>
        <p:txBody>
          <a:bodyPr>
            <a:normAutofit fontScale="92500"/>
          </a:bodyPr>
          <a:lstStyle/>
          <a:p>
            <a:r>
              <a:rPr lang="en-US" dirty="0"/>
              <a:t>An </a:t>
            </a:r>
            <a:r>
              <a:rPr lang="en-US" i="1" dirty="0"/>
              <a:t>informal hearing</a:t>
            </a:r>
            <a:r>
              <a:rPr lang="en-US" dirty="0"/>
              <a:t> is a tool available to the fiduciary hub or Regional Office (RO) personnel during the post-decision review process to ensure all parties understand the issue pending review.</a:t>
            </a:r>
          </a:p>
          <a:p>
            <a:r>
              <a:rPr lang="en-US" dirty="0"/>
              <a:t>An informal hearing is direct communication between the Appeals Designee and the beneficiary and his/her representative to facilitate resolution or clarification of the appeal.</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3207" y="5600700"/>
            <a:ext cx="2500313"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5486413"/>
      </p:ext>
    </p:extLst>
  </p:cSld>
  <p:clrMapOvr>
    <a:masterClrMapping/>
  </p:clrMapOvr>
</p:sld>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PFS Template</Template>
  <TotalTime>1091</TotalTime>
  <Words>951</Words>
  <Application>Microsoft Office PowerPoint</Application>
  <PresentationFormat>On-screen Show (4:3)</PresentationFormat>
  <Paragraphs>143</Paragraphs>
  <Slides>21</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Century Schoolbook</vt:lpstr>
      <vt:lpstr>PFS Template</vt:lpstr>
      <vt:lpstr>Formal and Informal  Fiduciary Hearings </vt:lpstr>
      <vt:lpstr>Objectives</vt:lpstr>
      <vt:lpstr>References  </vt:lpstr>
      <vt:lpstr>Definition:  Formal Hearing</vt:lpstr>
      <vt:lpstr>Formal Hearings</vt:lpstr>
      <vt:lpstr>Formal Hearing Jurisdiction</vt:lpstr>
      <vt:lpstr>RO Responsibilities</vt:lpstr>
      <vt:lpstr>Hearing Decision</vt:lpstr>
      <vt:lpstr>Definition:  Informal Hearing</vt:lpstr>
      <vt:lpstr>Purpose of Informal Hearings</vt:lpstr>
      <vt:lpstr>Informal Hearing Overview</vt:lpstr>
      <vt:lpstr>Conduct Informal Hearings </vt:lpstr>
      <vt:lpstr>Informal Hearing Report</vt:lpstr>
      <vt:lpstr>New Issues and NODs in Hearing</vt:lpstr>
      <vt:lpstr>Knowledge Check</vt:lpstr>
      <vt:lpstr>Knowledge Check</vt:lpstr>
      <vt:lpstr>Knowledge Check</vt:lpstr>
      <vt:lpstr>Knowledge Check</vt:lpstr>
      <vt:lpstr>Knowledge Check</vt:lpstr>
      <vt:lpstr>Knowledge Check</vt:lpstr>
      <vt:lpstr>31. 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and Informal Fiduciary Hearings PowerPoint Presentation</dc:title>
  <dc:subject>FE, FSR, LIE, QRT</dc:subject>
  <dc:creator>Department of Veterans Affairs, Veterans Benefits Administration, Fiduciary Service, STAFF</dc:creator>
  <dc:description>This course provides an overview of fiduciary formal and informal hearings.</dc:description>
  <cp:lastModifiedBy>Kathy Poole</cp:lastModifiedBy>
  <cp:revision>66</cp:revision>
  <dcterms:created xsi:type="dcterms:W3CDTF">2016-10-13T19:12:55Z</dcterms:created>
  <dcterms:modified xsi:type="dcterms:W3CDTF">2018-04-03T12:25:40Z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