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2.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3.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4.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5.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6.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7.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8.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9.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10.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11.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12.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13.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notesMasterIdLst>
    <p:notesMasterId r:id="rId30"/>
  </p:notesMasterIdLst>
  <p:sldIdLst>
    <p:sldId id="260"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8A8D4A"/>
    <a:srgbClr val="BBE2F2"/>
    <a:srgbClr val="A6192E"/>
    <a:srgbClr val="D5D6B2"/>
    <a:srgbClr val="BABD81"/>
    <a:srgbClr val="F7C9D0"/>
    <a:srgbClr val="8AB2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123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8A3EE2-F1CB-4C4C-B1A6-F1FC9129D28D}" type="datetimeFigureOut">
              <a:rPr lang="en-US" smtClean="0"/>
              <a:t>8/14/2018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DE249E-762E-4064-B22C-A399E11DCEB1}" type="slidenum">
              <a:rPr lang="en-US" smtClean="0"/>
              <a:t>‹#›</a:t>
            </a:fld>
            <a:endParaRPr lang="en-US"/>
          </a:p>
        </p:txBody>
      </p:sp>
    </p:spTree>
    <p:extLst>
      <p:ext uri="{BB962C8B-B14F-4D97-AF65-F5344CB8AC3E}">
        <p14:creationId xmlns:p14="http://schemas.microsoft.com/office/powerpoint/2010/main" val="2557711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684213"/>
            <a:ext cx="4575175" cy="34305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E02615-B5EC-45E8-9D56-46B81AB3CF35}"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617530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Note: After receiving an initial decision under RAMP, Veterans have up to one year to file a notice of disagreement with the Board.  The Board will not process NODs submitted in response to RAMP decisions until the new law becomes effective no earlier than February 2019. </a:t>
            </a:r>
          </a:p>
        </p:txBody>
      </p:sp>
      <p:sp>
        <p:nvSpPr>
          <p:cNvPr id="4" name="Slide Number Placeholder 3"/>
          <p:cNvSpPr>
            <a:spLocks noGrp="1"/>
          </p:cNvSpPr>
          <p:nvPr>
            <p:ph type="sldNum" sz="quarter" idx="10"/>
          </p:nvPr>
        </p:nvSpPr>
        <p:spPr/>
        <p:txBody>
          <a:bodyPr/>
          <a:lstStyle/>
          <a:p>
            <a:fld id="{F31B2386-B6C6-4A43-AE1B-BF819F54BB11}" type="slidenum">
              <a:rPr lang="en-US">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887021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19" indent="-171419">
              <a:buFont typeface="Arial" panose="020B0604020202020204" pitchFamily="34" charset="0"/>
              <a:buChar char="•"/>
            </a:pPr>
            <a:r>
              <a:rPr lang="en-US" dirty="0"/>
              <a:t>The Higher-Level Reviewer will only consider evidence which was before VBA at the time the appellant elected to opt-in to RAMP. VBA WILL NOT consider any evidence submitted after the appellant elected the Higher-Level Review lane.  If a higher-level review is requested after a supplemental claim under</a:t>
            </a:r>
            <a:r>
              <a:rPr lang="en-US" baseline="0" dirty="0"/>
              <a:t> RAMP</a:t>
            </a:r>
            <a:r>
              <a:rPr lang="en-US" dirty="0"/>
              <a:t>, the evidentiary record is limited to</a:t>
            </a:r>
            <a:r>
              <a:rPr lang="en-US" baseline="0" dirty="0"/>
              <a:t> the evidence of record at the time of the prior RAMP decision. </a:t>
            </a:r>
            <a:endParaRPr lang="en-US" dirty="0"/>
          </a:p>
          <a:p>
            <a:endParaRPr lang="en-US" dirty="0"/>
          </a:p>
        </p:txBody>
      </p:sp>
      <p:sp>
        <p:nvSpPr>
          <p:cNvPr id="4" name="Slide Number Placeholder 3"/>
          <p:cNvSpPr>
            <a:spLocks noGrp="1"/>
          </p:cNvSpPr>
          <p:nvPr>
            <p:ph type="sldNum" sz="quarter" idx="10"/>
          </p:nvPr>
        </p:nvSpPr>
        <p:spPr/>
        <p:txBody>
          <a:bodyPr/>
          <a:lstStyle/>
          <a:p>
            <a:fld id="{06C90A5F-8A39-4481-BA7C-FEBC7ECC1AC3}"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08793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684213"/>
            <a:ext cx="4575175" cy="34305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E02615-B5EC-45E8-9D56-46B81AB3CF35}" type="slidenum">
              <a:rPr lang="en-US" smtClean="0"/>
              <a:t>17</a:t>
            </a:fld>
            <a:endParaRPr lang="en-US" dirty="0"/>
          </a:p>
        </p:txBody>
      </p:sp>
    </p:spTree>
    <p:extLst>
      <p:ext uri="{BB962C8B-B14F-4D97-AF65-F5344CB8AC3E}">
        <p14:creationId xmlns:p14="http://schemas.microsoft.com/office/powerpoint/2010/main" val="2119592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2210E8-A4EC-43D0-9B9A-053B6CE62F97}" type="slidenum">
              <a:rPr lang="en-US" smtClean="0"/>
              <a:t>20</a:t>
            </a:fld>
            <a:endParaRPr lang="en-US"/>
          </a:p>
        </p:txBody>
      </p:sp>
    </p:spTree>
    <p:extLst>
      <p:ext uri="{BB962C8B-B14F-4D97-AF65-F5344CB8AC3E}">
        <p14:creationId xmlns:p14="http://schemas.microsoft.com/office/powerpoint/2010/main" val="4161423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xfrm>
            <a:off x="1147763" y="684213"/>
            <a:ext cx="4090987" cy="3068637"/>
          </a:xfrm>
          <a:prstGeom prst="rect">
            <a:avLst/>
          </a:prstGeom>
          <a:solidFill>
            <a:srgbClr val="FFFFFF"/>
          </a:solidFill>
          <a:ln>
            <a:solidFill>
              <a:srgbClr val="000000"/>
            </a:solidFill>
            <a:miter lim="800000"/>
            <a:headEnd/>
            <a:tailEnd/>
          </a:ln>
        </p:spPr>
      </p:sp>
      <p:sp>
        <p:nvSpPr>
          <p:cNvPr id="23555" name="Notes Placeholder 2"/>
          <p:cNvSpPr>
            <a:spLocks noGrp="1"/>
          </p:cNvSpPr>
          <p:nvPr>
            <p:ph type="body" idx="1"/>
          </p:nvPr>
        </p:nvSpPr>
        <p:spPr bwMode="auto">
          <a:xfrm>
            <a:off x="686423" y="4020809"/>
            <a:ext cx="5485158" cy="4437713"/>
          </a:xfrm>
          <a:prstGeom prst="rect">
            <a:avLst/>
          </a:prstGeom>
          <a:solidFill>
            <a:srgbClr val="FFFFFF"/>
          </a:solidFill>
          <a:ln>
            <a:solidFill>
              <a:srgbClr val="000000"/>
            </a:solidFill>
            <a:miter lim="800000"/>
            <a:headEnd/>
            <a:tailEnd/>
          </a:ln>
        </p:spPr>
        <p:txBody>
          <a:bodyPr lIns="91224" tIns="45612" rIns="91224" bIns="45612"/>
          <a:lstStyle/>
          <a:p>
            <a:pPr eaLnBrk="1" hangingPunct="1">
              <a:spcBef>
                <a:spcPct val="0"/>
              </a:spcBef>
            </a:pPr>
            <a:endParaRPr lang="en-US" sz="800">
              <a:ea typeface="MS PGothic" pitchFamily="34" charset="-128"/>
            </a:endParaRPr>
          </a:p>
        </p:txBody>
      </p:sp>
      <p:sp>
        <p:nvSpPr>
          <p:cNvPr id="23556" name="Slide Number Placeholder 3"/>
          <p:cNvSpPr>
            <a:spLocks noGrp="1"/>
          </p:cNvSpPr>
          <p:nvPr>
            <p:ph type="sldNum" sz="quarter" idx="4294967295"/>
          </p:nvPr>
        </p:nvSpPr>
        <p:spPr bwMode="auto">
          <a:xfrm>
            <a:off x="3884036" y="8684930"/>
            <a:ext cx="2972421" cy="45751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24" tIns="45612" rIns="91224" bIns="45612" anchor="b"/>
          <a:lstStyle>
            <a:lvl1pPr eaLnBrk="0" hangingPunct="0">
              <a:defRPr sz="1600">
                <a:solidFill>
                  <a:schemeClr val="tx1"/>
                </a:solidFill>
                <a:latin typeface="Arial" charset="0"/>
                <a:cs typeface="Arial" charset="0"/>
              </a:defRPr>
            </a:lvl1pPr>
            <a:lvl2pPr marL="727425" indent="-279780" eaLnBrk="0" hangingPunct="0">
              <a:defRPr sz="1600">
                <a:solidFill>
                  <a:schemeClr val="tx1"/>
                </a:solidFill>
                <a:latin typeface="Arial" charset="0"/>
                <a:cs typeface="Arial" charset="0"/>
              </a:defRPr>
            </a:lvl2pPr>
            <a:lvl3pPr marL="1119115" indent="-223823" eaLnBrk="0" hangingPunct="0">
              <a:defRPr sz="1600">
                <a:solidFill>
                  <a:schemeClr val="tx1"/>
                </a:solidFill>
                <a:latin typeface="Arial" charset="0"/>
                <a:cs typeface="Arial" charset="0"/>
              </a:defRPr>
            </a:lvl3pPr>
            <a:lvl4pPr marL="1566761" indent="-223823" eaLnBrk="0" hangingPunct="0">
              <a:defRPr sz="1600">
                <a:solidFill>
                  <a:schemeClr val="tx1"/>
                </a:solidFill>
                <a:latin typeface="Arial" charset="0"/>
                <a:cs typeface="Arial" charset="0"/>
              </a:defRPr>
            </a:lvl4pPr>
            <a:lvl5pPr marL="2014407" indent="-223823" eaLnBrk="0" hangingPunct="0">
              <a:defRPr sz="1600">
                <a:solidFill>
                  <a:schemeClr val="tx1"/>
                </a:solidFill>
                <a:latin typeface="Arial" charset="0"/>
                <a:cs typeface="Arial" charset="0"/>
              </a:defRPr>
            </a:lvl5pPr>
            <a:lvl6pPr marL="2462052" indent="-223823" defTabSz="447646" eaLnBrk="0" fontAlgn="base" hangingPunct="0">
              <a:spcBef>
                <a:spcPct val="0"/>
              </a:spcBef>
              <a:spcAft>
                <a:spcPct val="0"/>
              </a:spcAft>
              <a:defRPr sz="1600">
                <a:solidFill>
                  <a:schemeClr val="tx1"/>
                </a:solidFill>
                <a:latin typeface="Arial" charset="0"/>
                <a:cs typeface="Arial" charset="0"/>
              </a:defRPr>
            </a:lvl6pPr>
            <a:lvl7pPr marL="2909700" indent="-223823" defTabSz="447646" eaLnBrk="0" fontAlgn="base" hangingPunct="0">
              <a:spcBef>
                <a:spcPct val="0"/>
              </a:spcBef>
              <a:spcAft>
                <a:spcPct val="0"/>
              </a:spcAft>
              <a:defRPr sz="1600">
                <a:solidFill>
                  <a:schemeClr val="tx1"/>
                </a:solidFill>
                <a:latin typeface="Arial" charset="0"/>
                <a:cs typeface="Arial" charset="0"/>
              </a:defRPr>
            </a:lvl7pPr>
            <a:lvl8pPr marL="3357346" indent="-223823" defTabSz="447646" eaLnBrk="0" fontAlgn="base" hangingPunct="0">
              <a:spcBef>
                <a:spcPct val="0"/>
              </a:spcBef>
              <a:spcAft>
                <a:spcPct val="0"/>
              </a:spcAft>
              <a:defRPr sz="1600">
                <a:solidFill>
                  <a:schemeClr val="tx1"/>
                </a:solidFill>
                <a:latin typeface="Arial" charset="0"/>
                <a:cs typeface="Arial" charset="0"/>
              </a:defRPr>
            </a:lvl8pPr>
            <a:lvl9pPr marL="3804993" indent="-223823" defTabSz="447646" eaLnBrk="0" fontAlgn="base" hangingPunct="0">
              <a:spcBef>
                <a:spcPct val="0"/>
              </a:spcBef>
              <a:spcAft>
                <a:spcPct val="0"/>
              </a:spcAft>
              <a:defRPr sz="1600">
                <a:solidFill>
                  <a:schemeClr val="tx1"/>
                </a:solidFill>
                <a:latin typeface="Arial" charset="0"/>
                <a:cs typeface="Arial" charset="0"/>
              </a:defRPr>
            </a:lvl9pPr>
          </a:lstStyle>
          <a:p>
            <a:pPr algn="r" eaLnBrk="1" hangingPunct="1"/>
            <a:fld id="{60ABFC86-CB2E-4D3C-9DE7-FEFBD3443BBA}" type="slidenum">
              <a:rPr lang="en-US" sz="1200">
                <a:latin typeface="Calibri" pitchFamily="34" charset="0"/>
              </a:rPr>
              <a:pPr algn="r" eaLnBrk="1" hangingPunct="1"/>
              <a:t>4</a:t>
            </a:fld>
            <a:endParaRPr lang="en-US" sz="12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12A8F2-3DAC-44FC-8CF4-B0D57ABFB6C6}" type="slidenum">
              <a:rPr lang="en-US" smtClean="0"/>
              <a:t>5</a:t>
            </a:fld>
            <a:endParaRPr lang="en-US"/>
          </a:p>
        </p:txBody>
      </p:sp>
    </p:spTree>
    <p:extLst>
      <p:ext uri="{BB962C8B-B14F-4D97-AF65-F5344CB8AC3E}">
        <p14:creationId xmlns:p14="http://schemas.microsoft.com/office/powerpoint/2010/main" val="1714152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E02615-B5EC-45E8-9D56-46B81AB3CF35}" type="slidenum">
              <a:rPr lang="en-US" smtClean="0"/>
              <a:t>8</a:t>
            </a:fld>
            <a:endParaRPr lang="en-US" dirty="0"/>
          </a:p>
        </p:txBody>
      </p:sp>
    </p:spTree>
    <p:extLst>
      <p:ext uri="{BB962C8B-B14F-4D97-AF65-F5344CB8AC3E}">
        <p14:creationId xmlns:p14="http://schemas.microsoft.com/office/powerpoint/2010/main" val="3372511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E02615-B5EC-45E8-9D56-46B81AB3CF35}" type="slidenum">
              <a:rPr lang="en-US" smtClean="0"/>
              <a:t>10</a:t>
            </a:fld>
            <a:endParaRPr lang="en-US" dirty="0"/>
          </a:p>
        </p:txBody>
      </p:sp>
    </p:spTree>
    <p:extLst>
      <p:ext uri="{BB962C8B-B14F-4D97-AF65-F5344CB8AC3E}">
        <p14:creationId xmlns:p14="http://schemas.microsoft.com/office/powerpoint/2010/main" val="732677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E02615-B5EC-45E8-9D56-46B81AB3CF35}" type="slidenum">
              <a:rPr lang="en-US" smtClean="0"/>
              <a:t>11</a:t>
            </a:fld>
            <a:endParaRPr lang="en-US" dirty="0"/>
          </a:p>
        </p:txBody>
      </p:sp>
    </p:spTree>
    <p:extLst>
      <p:ext uri="{BB962C8B-B14F-4D97-AF65-F5344CB8AC3E}">
        <p14:creationId xmlns:p14="http://schemas.microsoft.com/office/powerpoint/2010/main" val="2059025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684213"/>
            <a:ext cx="4575175" cy="34305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E02615-B5EC-45E8-9D56-46B81AB3CF35}" type="slidenum">
              <a:rPr lang="en-US" smtClean="0"/>
              <a:t>12</a:t>
            </a:fld>
            <a:endParaRPr lang="en-US" dirty="0"/>
          </a:p>
        </p:txBody>
      </p:sp>
    </p:spTree>
    <p:extLst>
      <p:ext uri="{BB962C8B-B14F-4D97-AF65-F5344CB8AC3E}">
        <p14:creationId xmlns:p14="http://schemas.microsoft.com/office/powerpoint/2010/main" val="2119592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B12A8F2-3DAC-44FC-8CF4-B0D57ABFB6C6}" type="slidenum">
              <a:rPr lang="en-US" smtClean="0"/>
              <a:t>13</a:t>
            </a:fld>
            <a:endParaRPr lang="en-US" dirty="0"/>
          </a:p>
        </p:txBody>
      </p:sp>
    </p:spTree>
    <p:extLst>
      <p:ext uri="{BB962C8B-B14F-4D97-AF65-F5344CB8AC3E}">
        <p14:creationId xmlns:p14="http://schemas.microsoft.com/office/powerpoint/2010/main" val="483639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12A8F2-3DAC-44FC-8CF4-B0D57ABFB6C6}" type="slidenum">
              <a:rPr lang="en-US" smtClean="0"/>
              <a:t>14</a:t>
            </a:fld>
            <a:endParaRPr lang="en-US" dirty="0"/>
          </a:p>
        </p:txBody>
      </p:sp>
    </p:spTree>
    <p:extLst>
      <p:ext uri="{BB962C8B-B14F-4D97-AF65-F5344CB8AC3E}">
        <p14:creationId xmlns:p14="http://schemas.microsoft.com/office/powerpoint/2010/main" val="7826207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spcAft>
                <a:spcPts val="191"/>
              </a:spcAft>
              <a:defRPr sz="28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191"/>
              </a:spcAft>
              <a:buNone/>
              <a:defRPr sz="2100" b="1">
                <a:solidFill>
                  <a:srgbClr val="1F497D"/>
                </a:solidFill>
              </a:defRPr>
            </a:lvl1pPr>
            <a:lvl5pPr marL="183086"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a:defRPr lang="en-US" sz="2100" b="1" dirty="0">
                <a:solidFill>
                  <a:srgbClr val="1F497D"/>
                </a:solidFill>
              </a:defRPr>
            </a:lvl1pPr>
          </a:lstStyle>
          <a:p>
            <a:pPr lvl="0" algn="ctr">
              <a:lnSpc>
                <a:spcPct val="100000"/>
              </a:lnSpc>
              <a:spcBef>
                <a:spcPts val="0"/>
              </a:spcBef>
              <a:spcAft>
                <a:spcPts val="191"/>
              </a:spcAft>
            </a:pPr>
            <a:r>
              <a:rPr lang="en-US" dirty="0"/>
              <a:t>Date sub-title</a:t>
            </a:r>
          </a:p>
        </p:txBody>
      </p:sp>
    </p:spTree>
    <p:extLst>
      <p:ext uri="{BB962C8B-B14F-4D97-AF65-F5344CB8AC3E}">
        <p14:creationId xmlns:p14="http://schemas.microsoft.com/office/powerpoint/2010/main" val="2467732494"/>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0" y="3784596"/>
            <a:ext cx="9144000" cy="1752600"/>
          </a:xfrm>
        </p:spPr>
        <p:txBody>
          <a:bodyPr>
            <a:normAutofit/>
          </a:bodyPr>
          <a:lstStyle>
            <a:lvl1pPr marL="0" indent="0" algn="ctr">
              <a:buNone/>
              <a:defRPr sz="1800">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7" name="Slide Number Placeholder 5"/>
          <p:cNvSpPr txBox="1">
            <a:spLocks/>
          </p:cNvSpPr>
          <p:nvPr userDrawn="1"/>
        </p:nvSpPr>
        <p:spPr>
          <a:xfrm>
            <a:off x="6937830" y="6400150"/>
            <a:ext cx="2133600" cy="365125"/>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z="900" smtClean="0">
                <a:solidFill>
                  <a:prstClr val="white"/>
                </a:solidFill>
              </a:rPr>
              <a:pPr/>
              <a:t>‹#›</a:t>
            </a:fld>
            <a:endParaRPr lang="en-US" sz="900" dirty="0">
              <a:solidFill>
                <a:prstClr val="white"/>
              </a:solidFill>
            </a:endParaRPr>
          </a:p>
        </p:txBody>
      </p:sp>
      <p:sp>
        <p:nvSpPr>
          <p:cNvPr id="6" name="Rectangle 5"/>
          <p:cNvSpPr/>
          <p:nvPr userDrawn="1"/>
        </p:nvSpPr>
        <p:spPr>
          <a:xfrm>
            <a:off x="0" y="5376874"/>
            <a:ext cx="9144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prstClr val="white"/>
              </a:solidFill>
            </a:endParaRPr>
          </a:p>
        </p:txBody>
      </p:sp>
      <p:sp>
        <p:nvSpPr>
          <p:cNvPr id="8" name="Title 11"/>
          <p:cNvSpPr>
            <a:spLocks noGrp="1"/>
          </p:cNvSpPr>
          <p:nvPr>
            <p:ph type="ctrTitle" hasCustomPrompt="1"/>
          </p:nvPr>
        </p:nvSpPr>
        <p:spPr>
          <a:xfrm>
            <a:off x="0" y="2074336"/>
            <a:ext cx="9144000" cy="1834729"/>
          </a:xfrm>
        </p:spPr>
        <p:txBody>
          <a:bodyPr>
            <a:normAutofit/>
          </a:bodyPr>
          <a:lstStyle>
            <a:lvl1pPr>
              <a:defRPr sz="3300" b="0" i="0">
                <a:latin typeface="Georgia"/>
                <a:cs typeface="Georgia"/>
              </a:defRPr>
            </a:lvl1pPr>
          </a:lstStyle>
          <a:p>
            <a:r>
              <a:rPr lang="en-US" dirty="0">
                <a:solidFill>
                  <a:srgbClr val="0083BE"/>
                </a:solidFill>
              </a:rPr>
              <a:t>Title of Presentation</a:t>
            </a:r>
            <a:endParaRPr lang="en-US" dirty="0"/>
          </a:p>
        </p:txBody>
      </p:sp>
      <p:sp>
        <p:nvSpPr>
          <p:cNvPr id="14" name="Rectangle 13"/>
          <p:cNvSpPr/>
          <p:nvPr userDrawn="1"/>
        </p:nvSpPr>
        <p:spPr>
          <a:xfrm>
            <a:off x="0" y="1"/>
            <a:ext cx="9144000" cy="9228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prstClr val="white"/>
              </a:solidFill>
            </a:endParaRPr>
          </a:p>
        </p:txBody>
      </p:sp>
      <p:sp>
        <p:nvSpPr>
          <p:cNvPr id="12" name="Rectangle 11"/>
          <p:cNvSpPr/>
          <p:nvPr userDrawn="1"/>
        </p:nvSpPr>
        <p:spPr>
          <a:xfrm>
            <a:off x="0" y="4"/>
            <a:ext cx="9144000" cy="533399"/>
          </a:xfrm>
          <a:prstGeom prst="rect">
            <a:avLst/>
          </a:prstGeom>
          <a:solidFill>
            <a:srgbClr val="0132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prstClr val="white"/>
              </a:solidFill>
            </a:endParaRPr>
          </a:p>
        </p:txBody>
      </p:sp>
      <p:sp>
        <p:nvSpPr>
          <p:cNvPr id="13" name="TextBox 12"/>
          <p:cNvSpPr txBox="1"/>
          <p:nvPr userDrawn="1"/>
        </p:nvSpPr>
        <p:spPr>
          <a:xfrm>
            <a:off x="72308" y="106555"/>
            <a:ext cx="4431956" cy="242374"/>
          </a:xfrm>
          <a:prstGeom prst="rect">
            <a:avLst/>
          </a:prstGeom>
          <a:noFill/>
        </p:spPr>
        <p:txBody>
          <a:bodyPr wrap="square" rtlCol="0">
            <a:spAutoFit/>
          </a:bodyPr>
          <a:lstStyle/>
          <a:p>
            <a:pPr defTabSz="342900"/>
            <a:r>
              <a:rPr lang="en-US" sz="975" i="1" dirty="0">
                <a:solidFill>
                  <a:prstClr val="white"/>
                </a:solidFill>
                <a:latin typeface="Georgia"/>
                <a:cs typeface="Georgia"/>
              </a:rPr>
              <a:t>Veterans Benefits Administration</a:t>
            </a:r>
          </a:p>
        </p:txBody>
      </p:sp>
    </p:spTree>
    <p:extLst>
      <p:ext uri="{BB962C8B-B14F-4D97-AF65-F5344CB8AC3E}">
        <p14:creationId xmlns:p14="http://schemas.microsoft.com/office/powerpoint/2010/main" val="1241685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7"/>
            <a:ext cx="9144000" cy="1086867"/>
          </a:xfrm>
        </p:spPr>
        <p:txBody>
          <a:bodyPr anchor="t">
            <a:normAutofit/>
          </a:bodyPr>
          <a:lstStyle>
            <a:lvl1pPr algn="ctr">
              <a:spcAft>
                <a:spcPts val="191"/>
              </a:spcAft>
              <a:defRPr sz="2800">
                <a:solidFill>
                  <a:srgbClr val="1F497D"/>
                </a:solidFill>
              </a:defRPr>
            </a:lvl1pPr>
          </a:lstStyle>
          <a:p>
            <a:r>
              <a:rPr lang="en-US" dirty="0"/>
              <a:t>Click to edit Master title style</a:t>
            </a:r>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600"/>
              </a:spcAft>
              <a:buFontTx/>
              <a:buNone/>
              <a:defRPr sz="2000">
                <a:solidFill>
                  <a:schemeClr val="tx1"/>
                </a:solidFill>
                <a:latin typeface="Arial" panose="020B0604020202020204" pitchFamily="34" charset="0"/>
                <a:cs typeface="Arial" panose="020B0604020202020204" pitchFamily="34" charset="0"/>
              </a:defRPr>
            </a:lvl1pPr>
            <a:lvl2pPr marL="91544" indent="-45772">
              <a:spcBef>
                <a:spcPts val="0"/>
              </a:spcBef>
              <a:spcAft>
                <a:spcPts val="143"/>
              </a:spcAft>
              <a:buFont typeface="Arial" panose="020B0604020202020204" pitchFamily="34" charset="0"/>
              <a:buChar char="•"/>
              <a:defRPr sz="428">
                <a:latin typeface="Arial" panose="020B0604020202020204" pitchFamily="34" charset="0"/>
                <a:cs typeface="Arial" panose="020B0604020202020204" pitchFamily="34" charset="0"/>
              </a:defRPr>
            </a:lvl2pPr>
            <a:lvl3pPr marL="137315" indent="-45772">
              <a:spcBef>
                <a:spcPts val="0"/>
              </a:spcBef>
              <a:spcAft>
                <a:spcPts val="143"/>
              </a:spcAft>
              <a:buFont typeface="Arial" panose="020B0604020202020204" pitchFamily="34" charset="0"/>
              <a:buChar char="•"/>
              <a:defRPr sz="380">
                <a:latin typeface="Arial" panose="020B0604020202020204" pitchFamily="34" charset="0"/>
                <a:cs typeface="Arial" panose="020B0604020202020204" pitchFamily="34" charset="0"/>
              </a:defRPr>
            </a:lvl3pPr>
            <a:lvl4pPr marL="183086" indent="-45772">
              <a:spcBef>
                <a:spcPts val="0"/>
              </a:spcBef>
              <a:spcAft>
                <a:spcPts val="143"/>
              </a:spcAft>
              <a:buFont typeface="Arial" panose="020B0604020202020204" pitchFamily="34" charset="0"/>
              <a:buChar char="•"/>
              <a:defRPr sz="332">
                <a:latin typeface="Arial" panose="020B0604020202020204" pitchFamily="34" charset="0"/>
                <a:cs typeface="Arial" panose="020B0604020202020204" pitchFamily="34" charset="0"/>
              </a:defRPr>
            </a:lvl4pPr>
            <a:lvl5pPr marL="228858" indent="-45772">
              <a:spcBef>
                <a:spcPts val="0"/>
              </a:spcBef>
              <a:spcAft>
                <a:spcPts val="143"/>
              </a:spcAft>
              <a:buFont typeface="Arial" panose="020B0604020202020204" pitchFamily="34" charset="0"/>
              <a:buChar char="•"/>
              <a:defRPr sz="285">
                <a:latin typeface="Arial" panose="020B0604020202020204" pitchFamily="34" charset="0"/>
                <a:cs typeface="Arial" panose="020B0604020202020204" pitchFamily="34" charset="0"/>
              </a:defRPr>
            </a:lvl5pPr>
          </a:lstStyle>
          <a:p>
            <a:pPr lvl="0"/>
            <a:r>
              <a:rPr lang="en-US" dirty="0"/>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84"/>
            <a:ext cx="2133600" cy="365125"/>
          </a:xfrm>
          <a:prstGeom prst="rect">
            <a:avLst/>
          </a:prstGeom>
        </p:spPr>
        <p:txBody>
          <a:bodyPr/>
          <a:lstStyle>
            <a:lvl1pPr algn="r">
              <a:spcAft>
                <a:spcPts val="191"/>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a:t>
            </a:fld>
            <a:endParaRPr lang="en-US"/>
          </a:p>
        </p:txBody>
      </p:sp>
    </p:spTree>
    <p:extLst>
      <p:ext uri="{BB962C8B-B14F-4D97-AF65-F5344CB8AC3E}">
        <p14:creationId xmlns:p14="http://schemas.microsoft.com/office/powerpoint/2010/main" val="2188064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Questions">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2885570"/>
            <a:ext cx="9144000" cy="1086867"/>
          </a:xfrm>
        </p:spPr>
        <p:txBody>
          <a:bodyPr anchor="t">
            <a:noAutofit/>
          </a:bodyPr>
          <a:lstStyle>
            <a:lvl1pPr algn="ctr">
              <a:spcAft>
                <a:spcPts val="191"/>
              </a:spcAft>
              <a:defRPr sz="7200" b="0">
                <a:solidFill>
                  <a:srgbClr val="1F497D"/>
                </a:solidFill>
              </a:defRPr>
            </a:lvl1pPr>
          </a:lstStyle>
          <a:p>
            <a:r>
              <a:rPr lang="en-US"/>
              <a:t>Click to edit Master title style</a:t>
            </a:r>
            <a:endParaRPr lang="en-US" dirty="0"/>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2"/>
            </p:custDataLst>
          </p:nvPr>
        </p:nvSpPr>
        <p:spPr>
          <a:xfrm>
            <a:off x="6931152" y="6601984"/>
            <a:ext cx="2133600" cy="365125"/>
          </a:xfrm>
          <a:prstGeom prst="rect">
            <a:avLst/>
          </a:prstGeom>
        </p:spPr>
        <p:txBody>
          <a:bodyPr/>
          <a:lstStyle>
            <a:lvl1pPr algn="r">
              <a:spcAft>
                <a:spcPts val="191"/>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a:p>
        </p:txBody>
      </p:sp>
    </p:spTree>
    <p:extLst>
      <p:ext uri="{BB962C8B-B14F-4D97-AF65-F5344CB8AC3E}">
        <p14:creationId xmlns:p14="http://schemas.microsoft.com/office/powerpoint/2010/main" val="49322306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7"/>
            <a:ext cx="9144000" cy="1086867"/>
          </a:xfrm>
        </p:spPr>
        <p:txBody>
          <a:bodyPr anchor="t">
            <a:normAutofit/>
          </a:bodyPr>
          <a:lstStyle>
            <a:lvl1pPr algn="ctr">
              <a:spcAft>
                <a:spcPts val="191"/>
              </a:spcAft>
              <a:defRPr sz="2800">
                <a:solidFill>
                  <a:srgbClr val="1F497D"/>
                </a:solidFill>
              </a:defRPr>
            </a:lvl1pPr>
          </a:lstStyle>
          <a:p>
            <a:r>
              <a:rPr lang="en-US"/>
              <a:t>Click to edit Master title style</a:t>
            </a:r>
            <a:endParaRPr lang="en-US" dirty="0"/>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230188" indent="-230188">
              <a:spcBef>
                <a:spcPts val="0"/>
              </a:spcBef>
              <a:spcAft>
                <a:spcPts val="600"/>
              </a:spcAft>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461963" indent="-231775">
              <a:spcBef>
                <a:spcPts val="0"/>
              </a:spcBef>
              <a:spcAft>
                <a:spcPts val="600"/>
              </a:spcAft>
              <a:buClr>
                <a:schemeClr val="tx1"/>
              </a:buClr>
              <a:buFont typeface="Arial" panose="020B0604020202020204" pitchFamily="34" charset="0"/>
              <a:buChar char="•"/>
              <a:tabLst>
                <a:tab pos="255985" algn="l"/>
              </a:tabLst>
              <a:defRPr sz="1800">
                <a:latin typeface="Arial" panose="020B0604020202020204" pitchFamily="34" charset="0"/>
                <a:cs typeface="Arial" panose="020B0604020202020204" pitchFamily="34" charset="0"/>
              </a:defRPr>
            </a:lvl2pPr>
            <a:lvl3pPr marL="631825" indent="-169863">
              <a:spcBef>
                <a:spcPts val="0"/>
              </a:spcBef>
              <a:spcAft>
                <a:spcPts val="600"/>
              </a:spcAft>
              <a:buClr>
                <a:schemeClr val="tx1"/>
              </a:buClr>
              <a:buFont typeface="Arial" panose="020B0604020202020204" pitchFamily="34" charset="0"/>
              <a:buChar char="•"/>
              <a:defRPr sz="1600">
                <a:latin typeface="Arial" panose="020B0604020202020204" pitchFamily="34" charset="0"/>
                <a:cs typeface="Arial" panose="020B0604020202020204" pitchFamily="34" charset="0"/>
              </a:defRPr>
            </a:lvl3pPr>
            <a:lvl4pPr marL="914400" indent="-230188">
              <a:spcBef>
                <a:spcPts val="0"/>
              </a:spcBef>
              <a:spcAft>
                <a:spcPts val="600"/>
              </a:spcAft>
              <a:buClr>
                <a:schemeClr val="tx1"/>
              </a:buClr>
              <a:buFont typeface="Arial" panose="020B0604020202020204" pitchFamily="34" charset="0"/>
              <a:buChar char="•"/>
              <a:defRPr sz="1400">
                <a:latin typeface="Arial" panose="020B0604020202020204" pitchFamily="34" charset="0"/>
                <a:cs typeface="Arial" panose="020B0604020202020204" pitchFamily="34" charset="0"/>
              </a:defRPr>
            </a:lvl4pPr>
            <a:lvl5pPr marL="228858" indent="-45772">
              <a:spcBef>
                <a:spcPts val="0"/>
              </a:spcBef>
              <a:spcAft>
                <a:spcPts val="143"/>
              </a:spcAft>
              <a:buFont typeface="Arial" panose="020B0604020202020204" pitchFamily="34" charset="0"/>
              <a:buChar char="•"/>
              <a:defRPr sz="285">
                <a:latin typeface="Arial" panose="020B0604020202020204" pitchFamily="34" charset="0"/>
                <a:cs typeface="Arial" panose="020B0604020202020204" pitchFamily="34" charset="0"/>
              </a:defRPr>
            </a:lvl5pPr>
          </a:lstStyle>
          <a:p>
            <a:pPr lvl="0"/>
            <a:r>
              <a:rPr lang="en-US" dirty="0"/>
              <a:t>First</a:t>
            </a:r>
          </a:p>
          <a:p>
            <a:pPr lvl="1"/>
            <a:r>
              <a:rPr lang="en-US" dirty="0"/>
              <a:t>Second</a:t>
            </a:r>
          </a:p>
          <a:p>
            <a:pPr lvl="2"/>
            <a:r>
              <a:rPr lang="en-US" dirty="0"/>
              <a:t>Third</a:t>
            </a:r>
          </a:p>
          <a:p>
            <a:pPr lvl="3"/>
            <a:r>
              <a:rPr lang="en-US" dirty="0"/>
              <a:t>Fifth</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84"/>
            <a:ext cx="2133600" cy="365125"/>
          </a:xfrm>
          <a:prstGeom prst="rect">
            <a:avLst/>
          </a:prstGeom>
        </p:spPr>
        <p:txBody>
          <a:bodyPr/>
          <a:lstStyle>
            <a:lvl1pPr algn="r">
              <a:spcAft>
                <a:spcPts val="191"/>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a:p>
        </p:txBody>
      </p:sp>
    </p:spTree>
    <p:extLst>
      <p:ext uri="{BB962C8B-B14F-4D97-AF65-F5344CB8AC3E}">
        <p14:creationId xmlns:p14="http://schemas.microsoft.com/office/powerpoint/2010/main" val="420353593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865453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1011013"/>
      </p:ext>
    </p:extLst>
  </p:cSld>
  <p:clrMapOvr>
    <a:masterClrMapping/>
  </p:clrMapOvr>
  <p:transition>
    <p:fade thruBlk="1"/>
  </p:transition>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597966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2"/>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144661" indent="0" algn="ctr">
              <a:buNone/>
              <a:defRPr>
                <a:solidFill>
                  <a:schemeClr val="tx1">
                    <a:tint val="75000"/>
                  </a:schemeClr>
                </a:solidFill>
              </a:defRPr>
            </a:lvl2pPr>
            <a:lvl3pPr marL="289322" indent="0" algn="ctr">
              <a:buNone/>
              <a:defRPr>
                <a:solidFill>
                  <a:schemeClr val="tx1">
                    <a:tint val="75000"/>
                  </a:schemeClr>
                </a:solidFill>
              </a:defRPr>
            </a:lvl3pPr>
            <a:lvl4pPr marL="433983" indent="0" algn="ctr">
              <a:buNone/>
              <a:defRPr>
                <a:solidFill>
                  <a:schemeClr val="tx1">
                    <a:tint val="75000"/>
                  </a:schemeClr>
                </a:solidFill>
              </a:defRPr>
            </a:lvl4pPr>
            <a:lvl5pPr marL="578644" indent="0" algn="ctr">
              <a:buNone/>
              <a:defRPr>
                <a:solidFill>
                  <a:schemeClr val="tx1">
                    <a:tint val="75000"/>
                  </a:schemeClr>
                </a:solidFill>
              </a:defRPr>
            </a:lvl5pPr>
            <a:lvl6pPr marL="723305" indent="0" algn="ctr">
              <a:buNone/>
              <a:defRPr>
                <a:solidFill>
                  <a:schemeClr val="tx1">
                    <a:tint val="75000"/>
                  </a:schemeClr>
                </a:solidFill>
              </a:defRPr>
            </a:lvl6pPr>
            <a:lvl7pPr marL="867966" indent="0" algn="ctr">
              <a:buNone/>
              <a:defRPr>
                <a:solidFill>
                  <a:schemeClr val="tx1">
                    <a:tint val="75000"/>
                  </a:schemeClr>
                </a:solidFill>
              </a:defRPr>
            </a:lvl7pPr>
            <a:lvl8pPr marL="1012627" indent="0" algn="ctr">
              <a:buNone/>
              <a:defRPr>
                <a:solidFill>
                  <a:schemeClr val="tx1">
                    <a:tint val="75000"/>
                  </a:schemeClr>
                </a:solidFill>
              </a:defRPr>
            </a:lvl8pPr>
            <a:lvl9pPr marL="115728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7"/>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7"/>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6A6A193-2FDC-48DD-8023-1C75B05EEA9A}" type="slidenum">
              <a:rPr lang="en-US" smtClean="0"/>
              <a:t>‹#›</a:t>
            </a:fld>
            <a:endParaRPr lang="en-US"/>
          </a:p>
        </p:txBody>
      </p:sp>
    </p:spTree>
    <p:extLst>
      <p:ext uri="{BB962C8B-B14F-4D97-AF65-F5344CB8AC3E}">
        <p14:creationId xmlns:p14="http://schemas.microsoft.com/office/powerpoint/2010/main" val="37580265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125"/>
            </a:lvl1pPr>
            <a:lvl2pPr marL="257175" indent="0">
              <a:buNone/>
              <a:defRPr sz="1013"/>
            </a:lvl2pPr>
            <a:lvl3pPr marL="514350" indent="0">
              <a:buNone/>
              <a:defRPr sz="900"/>
            </a:lvl3pPr>
            <a:lvl4pPr marL="771525" indent="0">
              <a:buNone/>
              <a:defRPr sz="788"/>
            </a:lvl4pPr>
            <a:lvl5pPr marL="1028700" indent="0">
              <a:buNone/>
              <a:defRPr sz="788"/>
            </a:lvl5pPr>
            <a:lvl6pPr marL="1285875" indent="0">
              <a:buNone/>
              <a:defRPr sz="788"/>
            </a:lvl6pPr>
            <a:lvl7pPr marL="1543050" indent="0">
              <a:buNone/>
              <a:defRPr sz="788"/>
            </a:lvl7pPr>
            <a:lvl8pPr marL="1800225" indent="0">
              <a:buNone/>
              <a:defRPr sz="788"/>
            </a:lvl8pPr>
            <a:lvl9pPr marL="2057400" indent="0">
              <a:buNone/>
              <a:defRPr sz="788"/>
            </a:lvl9pPr>
          </a:lstStyle>
          <a:p>
            <a:pPr lvl="0"/>
            <a:r>
              <a:rPr lang="en-US"/>
              <a:t>Edit Master text styles</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243416179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12"/>
            </p:custDataLst>
          </p:nvPr>
        </p:nvSpPr>
        <p:spPr>
          <a:xfrm>
            <a:off x="76200" y="682977"/>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13"/>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1"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14"/>
            </p:custDataLst>
          </p:nvPr>
        </p:nvSpPr>
        <p:spPr>
          <a:xfrm>
            <a:off x="6931152" y="6601984"/>
            <a:ext cx="2133600" cy="365125"/>
          </a:xfrm>
          <a:prstGeom prst="rect">
            <a:avLst/>
          </a:prstGeom>
        </p:spPr>
        <p:txBody>
          <a:bodyPr tIns="0"/>
          <a:lstStyle>
            <a:lvl1pPr algn="r">
              <a:defRPr sz="249">
                <a:latin typeface="Arial" panose="020B0604020202020204" pitchFamily="34" charset="0"/>
                <a:cs typeface="Arial" panose="020B0604020202020204" pitchFamily="34" charset="0"/>
              </a:defRPr>
            </a:lvl1pPr>
          </a:lstStyle>
          <a:p>
            <a:fld id="{36A6A193-2FDC-48DD-8023-1C75B05EEA9A}" type="slidenum">
              <a:rPr lang="en-US" smtClean="0"/>
              <a:t>‹#›</a:t>
            </a:fld>
            <a:endParaRPr lang="en-US"/>
          </a:p>
        </p:txBody>
      </p:sp>
    </p:spTree>
    <p:extLst>
      <p:ext uri="{BB962C8B-B14F-4D97-AF65-F5344CB8AC3E}">
        <p14:creationId xmlns:p14="http://schemas.microsoft.com/office/powerpoint/2010/main" val="279590518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p:hf hdr="0" ftr="0" dt="0"/>
  <p:txStyles>
    <p:titleStyle>
      <a:lvl1pPr algn="ctr" defTabSz="91544" rtl="0" eaLnBrk="1" latinLnBrk="0" hangingPunct="1">
        <a:spcBef>
          <a:spcPct val="0"/>
        </a:spcBef>
        <a:buNone/>
        <a:defRPr sz="886"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91544" rtl="0" eaLnBrk="1" latinLnBrk="0" hangingPunct="1">
        <a:spcBef>
          <a:spcPct val="20000"/>
        </a:spcBef>
        <a:buFont typeface="Arial" panose="020B0604020202020204" pitchFamily="34" charset="0"/>
        <a:buNone/>
        <a:defRPr sz="241" kern="1200">
          <a:solidFill>
            <a:schemeClr val="tx1"/>
          </a:solidFill>
          <a:latin typeface="Arial" panose="020B0604020202020204" pitchFamily="34" charset="0"/>
          <a:ea typeface="+mn-ea"/>
          <a:cs typeface="Arial" panose="020B0604020202020204" pitchFamily="34" charset="0"/>
        </a:defRPr>
      </a:lvl1pPr>
      <a:lvl2pPr marL="45772" indent="0" algn="l" defTabSz="91544" rtl="0" eaLnBrk="1" latinLnBrk="0" hangingPunct="1">
        <a:spcBef>
          <a:spcPct val="20000"/>
        </a:spcBef>
        <a:buFont typeface="Arial" panose="020B0604020202020204" pitchFamily="34" charset="0"/>
        <a:buNone/>
        <a:defRPr sz="241" b="0" i="0" u="none" kern="1200">
          <a:solidFill>
            <a:schemeClr val="tx1"/>
          </a:solidFill>
          <a:latin typeface="Arial" panose="020B0604020202020204" pitchFamily="34" charset="0"/>
          <a:ea typeface="+mn-ea"/>
          <a:cs typeface="Arial" panose="020B0604020202020204" pitchFamily="34" charset="0"/>
        </a:defRPr>
      </a:lvl2pPr>
      <a:lvl3pPr marL="91544" indent="0" algn="l" defTabSz="91544" rtl="0" eaLnBrk="1" latinLnBrk="0" hangingPunct="1">
        <a:spcBef>
          <a:spcPct val="20000"/>
        </a:spcBef>
        <a:buFont typeface="Arial" panose="020B0604020202020204" pitchFamily="34" charset="0"/>
        <a:buNone/>
        <a:defRPr sz="241" kern="1200">
          <a:solidFill>
            <a:schemeClr val="tx1"/>
          </a:solidFill>
          <a:latin typeface="Arial" panose="020B0604020202020204" pitchFamily="34" charset="0"/>
          <a:ea typeface="+mn-ea"/>
          <a:cs typeface="Arial" panose="020B0604020202020204" pitchFamily="34" charset="0"/>
        </a:defRPr>
      </a:lvl3pPr>
      <a:lvl4pPr marL="137315" indent="0" algn="l" defTabSz="91544" rtl="0" eaLnBrk="1" latinLnBrk="0" hangingPunct="1">
        <a:spcBef>
          <a:spcPct val="20000"/>
        </a:spcBef>
        <a:buFont typeface="Arial" panose="020B0604020202020204" pitchFamily="34" charset="0"/>
        <a:buNone/>
        <a:defRPr sz="241" kern="1200">
          <a:solidFill>
            <a:schemeClr val="tx1"/>
          </a:solidFill>
          <a:latin typeface="Arial" panose="020B0604020202020204" pitchFamily="34" charset="0"/>
          <a:ea typeface="+mn-ea"/>
          <a:cs typeface="Arial" panose="020B0604020202020204" pitchFamily="34" charset="0"/>
        </a:defRPr>
      </a:lvl4pPr>
      <a:lvl5pPr marL="183086" indent="0" algn="l" defTabSz="91544" rtl="0" eaLnBrk="1" latinLnBrk="0" hangingPunct="1">
        <a:spcBef>
          <a:spcPct val="20000"/>
        </a:spcBef>
        <a:buFont typeface="Arial" panose="020B0604020202020204" pitchFamily="34" charset="0"/>
        <a:buNone/>
        <a:defRPr sz="241" kern="1200">
          <a:solidFill>
            <a:schemeClr val="tx1"/>
          </a:solidFill>
          <a:latin typeface="Arial" panose="020B0604020202020204" pitchFamily="34" charset="0"/>
          <a:ea typeface="+mn-ea"/>
          <a:cs typeface="Arial" panose="020B0604020202020204" pitchFamily="34" charset="0"/>
        </a:defRPr>
      </a:lvl5pPr>
      <a:lvl6pPr marL="251744" indent="-22886" algn="l" defTabSz="91544" rtl="0" eaLnBrk="1" latinLnBrk="0" hangingPunct="1">
        <a:spcBef>
          <a:spcPct val="20000"/>
        </a:spcBef>
        <a:buFont typeface="Arial" panose="020B0604020202020204" pitchFamily="34" charset="0"/>
        <a:buChar char="•"/>
        <a:defRPr sz="200" kern="1200">
          <a:solidFill>
            <a:schemeClr val="tx1"/>
          </a:solidFill>
          <a:latin typeface="+mn-lt"/>
          <a:ea typeface="+mn-ea"/>
          <a:cs typeface="+mn-cs"/>
        </a:defRPr>
      </a:lvl6pPr>
      <a:lvl7pPr marL="297516" indent="-22886" algn="l" defTabSz="91544" rtl="0" eaLnBrk="1" latinLnBrk="0" hangingPunct="1">
        <a:spcBef>
          <a:spcPct val="20000"/>
        </a:spcBef>
        <a:buFont typeface="Arial" panose="020B0604020202020204" pitchFamily="34" charset="0"/>
        <a:buChar char="•"/>
        <a:defRPr sz="200" kern="1200">
          <a:solidFill>
            <a:schemeClr val="tx1"/>
          </a:solidFill>
          <a:latin typeface="+mn-lt"/>
          <a:ea typeface="+mn-ea"/>
          <a:cs typeface="+mn-cs"/>
        </a:defRPr>
      </a:lvl7pPr>
      <a:lvl8pPr marL="343288" indent="-22886" algn="l" defTabSz="91544" rtl="0" eaLnBrk="1" latinLnBrk="0" hangingPunct="1">
        <a:spcBef>
          <a:spcPct val="20000"/>
        </a:spcBef>
        <a:buFont typeface="Arial" panose="020B0604020202020204" pitchFamily="34" charset="0"/>
        <a:buChar char="•"/>
        <a:defRPr sz="200" kern="1200">
          <a:solidFill>
            <a:schemeClr val="tx1"/>
          </a:solidFill>
          <a:latin typeface="+mn-lt"/>
          <a:ea typeface="+mn-ea"/>
          <a:cs typeface="+mn-cs"/>
        </a:defRPr>
      </a:lvl8pPr>
      <a:lvl9pPr marL="389060" indent="-22886" algn="l" defTabSz="91544" rtl="0" eaLnBrk="1" latinLnBrk="0" hangingPunct="1">
        <a:spcBef>
          <a:spcPct val="20000"/>
        </a:spcBef>
        <a:buFont typeface="Arial" panose="020B0604020202020204" pitchFamily="34" charset="0"/>
        <a:buChar char="•"/>
        <a:defRPr sz="200" kern="1200">
          <a:solidFill>
            <a:schemeClr val="tx1"/>
          </a:solidFill>
          <a:latin typeface="+mn-lt"/>
          <a:ea typeface="+mn-ea"/>
          <a:cs typeface="+mn-cs"/>
        </a:defRPr>
      </a:lvl9pPr>
    </p:bodyStyle>
    <p:otherStyle>
      <a:defPPr>
        <a:defRPr lang="en-US"/>
      </a:defPPr>
      <a:lvl1pPr marL="0" algn="l" defTabSz="91544" rtl="0" eaLnBrk="1" latinLnBrk="0" hangingPunct="1">
        <a:defRPr sz="181" kern="1200">
          <a:solidFill>
            <a:schemeClr val="tx1"/>
          </a:solidFill>
          <a:latin typeface="+mn-lt"/>
          <a:ea typeface="+mn-ea"/>
          <a:cs typeface="+mn-cs"/>
        </a:defRPr>
      </a:lvl1pPr>
      <a:lvl2pPr marL="45772" algn="l" defTabSz="91544" rtl="0" eaLnBrk="1" latinLnBrk="0" hangingPunct="1">
        <a:defRPr sz="181" kern="1200">
          <a:solidFill>
            <a:schemeClr val="tx1"/>
          </a:solidFill>
          <a:latin typeface="+mn-lt"/>
          <a:ea typeface="+mn-ea"/>
          <a:cs typeface="+mn-cs"/>
        </a:defRPr>
      </a:lvl2pPr>
      <a:lvl3pPr marL="91544" algn="l" defTabSz="91544" rtl="0" eaLnBrk="1" latinLnBrk="0" hangingPunct="1">
        <a:defRPr sz="181" kern="1200">
          <a:solidFill>
            <a:schemeClr val="tx1"/>
          </a:solidFill>
          <a:latin typeface="+mn-lt"/>
          <a:ea typeface="+mn-ea"/>
          <a:cs typeface="+mn-cs"/>
        </a:defRPr>
      </a:lvl3pPr>
      <a:lvl4pPr marL="137315" algn="l" defTabSz="91544" rtl="0" eaLnBrk="1" latinLnBrk="0" hangingPunct="1">
        <a:defRPr sz="181" kern="1200">
          <a:solidFill>
            <a:schemeClr val="tx1"/>
          </a:solidFill>
          <a:latin typeface="+mn-lt"/>
          <a:ea typeface="+mn-ea"/>
          <a:cs typeface="+mn-cs"/>
        </a:defRPr>
      </a:lvl4pPr>
      <a:lvl5pPr marL="183086" algn="l" defTabSz="91544" rtl="0" eaLnBrk="1" latinLnBrk="0" hangingPunct="1">
        <a:defRPr sz="181" kern="1200">
          <a:solidFill>
            <a:schemeClr val="tx1"/>
          </a:solidFill>
          <a:latin typeface="+mn-lt"/>
          <a:ea typeface="+mn-ea"/>
          <a:cs typeface="+mn-cs"/>
        </a:defRPr>
      </a:lvl5pPr>
      <a:lvl6pPr marL="228858" algn="l" defTabSz="91544" rtl="0" eaLnBrk="1" latinLnBrk="0" hangingPunct="1">
        <a:defRPr sz="181" kern="1200">
          <a:solidFill>
            <a:schemeClr val="tx1"/>
          </a:solidFill>
          <a:latin typeface="+mn-lt"/>
          <a:ea typeface="+mn-ea"/>
          <a:cs typeface="+mn-cs"/>
        </a:defRPr>
      </a:lvl6pPr>
      <a:lvl7pPr marL="274630" algn="l" defTabSz="91544" rtl="0" eaLnBrk="1" latinLnBrk="0" hangingPunct="1">
        <a:defRPr sz="181" kern="1200">
          <a:solidFill>
            <a:schemeClr val="tx1"/>
          </a:solidFill>
          <a:latin typeface="+mn-lt"/>
          <a:ea typeface="+mn-ea"/>
          <a:cs typeface="+mn-cs"/>
        </a:defRPr>
      </a:lvl7pPr>
      <a:lvl8pPr marL="320402" algn="l" defTabSz="91544" rtl="0" eaLnBrk="1" latinLnBrk="0" hangingPunct="1">
        <a:defRPr sz="181" kern="1200">
          <a:solidFill>
            <a:schemeClr val="tx1"/>
          </a:solidFill>
          <a:latin typeface="+mn-lt"/>
          <a:ea typeface="+mn-ea"/>
          <a:cs typeface="+mn-cs"/>
        </a:defRPr>
      </a:lvl8pPr>
      <a:lvl9pPr marL="366173" algn="l" defTabSz="91544" rtl="0" eaLnBrk="1" latinLnBrk="0" hangingPunct="1">
        <a:defRPr sz="18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notesSlide" Target="../notesSlides/notesSlide1.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slideLayout" Target="../slideLayouts/slideLayout1.xml"/><Relationship Id="rId5" Type="http://schemas.openxmlformats.org/officeDocument/2006/relationships/tags" Target="../tags/tag19.xml"/><Relationship Id="rId4" Type="http://schemas.openxmlformats.org/officeDocument/2006/relationships/tags" Target="../tags/tag18.xml"/></Relationships>
</file>

<file path=ppt/slides/_rels/slide10.xml.rels><?xml version="1.0" encoding="UTF-8" standalone="yes"?>
<Relationships xmlns="http://schemas.openxmlformats.org/package/2006/relationships"><Relationship Id="rId8" Type="http://schemas.openxmlformats.org/officeDocument/2006/relationships/tags" Target="../tags/tag75.xml"/><Relationship Id="rId13" Type="http://schemas.openxmlformats.org/officeDocument/2006/relationships/tags" Target="../tags/tag80.xml"/><Relationship Id="rId18" Type="http://schemas.openxmlformats.org/officeDocument/2006/relationships/tags" Target="../tags/tag85.xml"/><Relationship Id="rId3" Type="http://schemas.openxmlformats.org/officeDocument/2006/relationships/tags" Target="../tags/tag70.xml"/><Relationship Id="rId21" Type="http://schemas.openxmlformats.org/officeDocument/2006/relationships/tags" Target="../tags/tag88.xml"/><Relationship Id="rId7" Type="http://schemas.openxmlformats.org/officeDocument/2006/relationships/tags" Target="../tags/tag74.xml"/><Relationship Id="rId12" Type="http://schemas.openxmlformats.org/officeDocument/2006/relationships/tags" Target="../tags/tag79.xml"/><Relationship Id="rId17" Type="http://schemas.openxmlformats.org/officeDocument/2006/relationships/tags" Target="../tags/tag84.xml"/><Relationship Id="rId2" Type="http://schemas.openxmlformats.org/officeDocument/2006/relationships/tags" Target="../tags/tag69.xml"/><Relationship Id="rId16" Type="http://schemas.openxmlformats.org/officeDocument/2006/relationships/tags" Target="../tags/tag83.xml"/><Relationship Id="rId20" Type="http://schemas.openxmlformats.org/officeDocument/2006/relationships/tags" Target="../tags/tag87.xml"/><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tags" Target="../tags/tag78.xml"/><Relationship Id="rId5" Type="http://schemas.openxmlformats.org/officeDocument/2006/relationships/tags" Target="../tags/tag72.xml"/><Relationship Id="rId15" Type="http://schemas.openxmlformats.org/officeDocument/2006/relationships/tags" Target="../tags/tag82.xml"/><Relationship Id="rId23" Type="http://schemas.openxmlformats.org/officeDocument/2006/relationships/notesSlide" Target="../notesSlides/notesSlide5.xml"/><Relationship Id="rId10" Type="http://schemas.openxmlformats.org/officeDocument/2006/relationships/tags" Target="../tags/tag77.xml"/><Relationship Id="rId19" Type="http://schemas.openxmlformats.org/officeDocument/2006/relationships/tags" Target="../tags/tag86.xml"/><Relationship Id="rId4" Type="http://schemas.openxmlformats.org/officeDocument/2006/relationships/tags" Target="../tags/tag71.xml"/><Relationship Id="rId9" Type="http://schemas.openxmlformats.org/officeDocument/2006/relationships/tags" Target="../tags/tag76.xml"/><Relationship Id="rId14" Type="http://schemas.openxmlformats.org/officeDocument/2006/relationships/tags" Target="../tags/tag81.xml"/><Relationship Id="rId2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notesSlide" Target="../notesSlides/notesSlide6.xml"/><Relationship Id="rId5" Type="http://schemas.openxmlformats.org/officeDocument/2006/relationships/slideLayout" Target="../slideLayouts/slideLayout4.xml"/><Relationship Id="rId4" Type="http://schemas.openxmlformats.org/officeDocument/2006/relationships/tags" Target="../tags/tag92.xml"/></Relationships>
</file>

<file path=ppt/slides/_rels/slide12.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notesSlide" Target="../notesSlides/notesSlide7.xml"/><Relationship Id="rId5" Type="http://schemas.openxmlformats.org/officeDocument/2006/relationships/slideLayout" Target="../slideLayouts/slideLayout4.xml"/><Relationship Id="rId4" Type="http://schemas.openxmlformats.org/officeDocument/2006/relationships/tags" Target="../tags/tag96.xml"/></Relationships>
</file>

<file path=ppt/slides/_rels/slide13.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notesSlide" Target="../notesSlides/notesSlide8.xml"/><Relationship Id="rId5" Type="http://schemas.openxmlformats.org/officeDocument/2006/relationships/slideLayout" Target="../slideLayouts/slideLayout4.xml"/><Relationship Id="rId4" Type="http://schemas.openxmlformats.org/officeDocument/2006/relationships/tags" Target="../tags/tag100.xml"/></Relationships>
</file>

<file path=ppt/slides/_rels/slide14.xml.rels><?xml version="1.0" encoding="UTF-8" standalone="yes"?>
<Relationships xmlns="http://schemas.openxmlformats.org/package/2006/relationships"><Relationship Id="rId3" Type="http://schemas.openxmlformats.org/officeDocument/2006/relationships/tags" Target="../tags/tag103.xml"/><Relationship Id="rId7" Type="http://schemas.openxmlformats.org/officeDocument/2006/relationships/image" Target="../media/image3.png"/><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tags" Target="../tags/tag104.xml"/></Relationships>
</file>

<file path=ppt/slides/_rels/slide15.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notesSlide" Target="../notesSlides/notesSlide10.xml"/><Relationship Id="rId5" Type="http://schemas.openxmlformats.org/officeDocument/2006/relationships/slideLayout" Target="../slideLayouts/slideLayout4.xml"/><Relationship Id="rId4" Type="http://schemas.openxmlformats.org/officeDocument/2006/relationships/tags" Target="../tags/tag108.xml"/></Relationships>
</file>

<file path=ppt/slides/_rels/slide16.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notesSlide" Target="../notesSlides/notesSlide11.xml"/><Relationship Id="rId5" Type="http://schemas.openxmlformats.org/officeDocument/2006/relationships/slideLayout" Target="../slideLayouts/slideLayout4.xml"/><Relationship Id="rId4" Type="http://schemas.openxmlformats.org/officeDocument/2006/relationships/tags" Target="../tags/tag112.xml"/></Relationships>
</file>

<file path=ppt/slides/_rels/slide17.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notesSlide" Target="../notesSlides/notesSlide12.xml"/><Relationship Id="rId5" Type="http://schemas.openxmlformats.org/officeDocument/2006/relationships/slideLayout" Target="../slideLayouts/slideLayout4.xml"/><Relationship Id="rId4" Type="http://schemas.openxmlformats.org/officeDocument/2006/relationships/tags" Target="../tags/tag116.xml"/></Relationships>
</file>

<file path=ppt/slides/_rels/slide18.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5" Type="http://schemas.openxmlformats.org/officeDocument/2006/relationships/slideLayout" Target="../slideLayouts/slideLayout4.xml"/><Relationship Id="rId4" Type="http://schemas.openxmlformats.org/officeDocument/2006/relationships/tags" Target="../tags/tag120.xml"/></Relationships>
</file>

<file path=ppt/slides/_rels/slide19.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 Id="rId5" Type="http://schemas.openxmlformats.org/officeDocument/2006/relationships/slideLayout" Target="../slideLayouts/slideLayout2.xml"/><Relationship Id="rId4" Type="http://schemas.openxmlformats.org/officeDocument/2006/relationships/tags" Target="../tags/tag124.xml"/></Relationships>
</file>

<file path=ppt/slides/_rels/slide2.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slideLayout" Target="../slideLayouts/slideLayout2.xml"/><Relationship Id="rId4" Type="http://schemas.openxmlformats.org/officeDocument/2006/relationships/tags" Target="../tags/tag23.xml"/></Relationships>
</file>

<file path=ppt/slides/_rels/slide20.xml.rels><?xml version="1.0" encoding="UTF-8" standalone="yes"?>
<Relationships xmlns="http://schemas.openxmlformats.org/package/2006/relationships"><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tags" Target="../tags/tag128.xml"/></Relationships>
</file>

<file path=ppt/slides/_rels/slide21.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tags" Target="../tags/tag134.xml"/><Relationship Id="rId7" Type="http://schemas.openxmlformats.org/officeDocument/2006/relationships/image" Target="../media/image6.png"/><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slideLayout" Target="../slideLayouts/slideLayout4.xml"/><Relationship Id="rId5" Type="http://schemas.openxmlformats.org/officeDocument/2006/relationships/tags" Target="../tags/tag136.xml"/><Relationship Id="rId4" Type="http://schemas.openxmlformats.org/officeDocument/2006/relationships/tags" Target="../tags/tag135.xml"/></Relationships>
</file>

<file path=ppt/slides/_rels/slide23.xml.rels><?xml version="1.0" encoding="UTF-8" standalone="yes"?>
<Relationships xmlns="http://schemas.openxmlformats.org/package/2006/relationships"><Relationship Id="rId3" Type="http://schemas.openxmlformats.org/officeDocument/2006/relationships/tags" Target="../tags/tag139.xml"/><Relationship Id="rId7" Type="http://schemas.openxmlformats.org/officeDocument/2006/relationships/image" Target="../media/image7.png"/><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slideLayout" Target="../slideLayouts/slideLayout2.xml"/><Relationship Id="rId5" Type="http://schemas.openxmlformats.org/officeDocument/2006/relationships/tags" Target="../tags/tag141.xml"/><Relationship Id="rId4" Type="http://schemas.openxmlformats.org/officeDocument/2006/relationships/tags" Target="../tags/tag140.xml"/></Relationships>
</file>

<file path=ppt/slides/_rels/slide24.xml.rels><?xml version="1.0" encoding="UTF-8" standalone="yes"?>
<Relationships xmlns="http://schemas.openxmlformats.org/package/2006/relationships"><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ags" Target="../tags/tag142.xml"/><Relationship Id="rId5" Type="http://schemas.openxmlformats.org/officeDocument/2006/relationships/slideLayout" Target="../slideLayouts/slideLayout2.xml"/><Relationship Id="rId4" Type="http://schemas.openxmlformats.org/officeDocument/2006/relationships/tags" Target="../tags/tag145.xml"/></Relationships>
</file>

<file path=ppt/slides/_rels/slide25.xml.rels><?xml version="1.0" encoding="UTF-8" standalone="yes"?>
<Relationships xmlns="http://schemas.openxmlformats.org/package/2006/relationships"><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ags" Target="../tags/tag146.xml"/><Relationship Id="rId5" Type="http://schemas.openxmlformats.org/officeDocument/2006/relationships/slideLayout" Target="../slideLayouts/slideLayout4.xml"/><Relationship Id="rId4" Type="http://schemas.openxmlformats.org/officeDocument/2006/relationships/tags" Target="../tags/tag149.xml"/></Relationships>
</file>

<file path=ppt/slides/_rels/slide26.xml.rels><?xml version="1.0" encoding="UTF-8" standalone="yes"?>
<Relationships xmlns="http://schemas.openxmlformats.org/package/2006/relationships"><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 Id="rId5" Type="http://schemas.openxmlformats.org/officeDocument/2006/relationships/slideLayout" Target="../slideLayouts/slideLayout4.xml"/><Relationship Id="rId4" Type="http://schemas.openxmlformats.org/officeDocument/2006/relationships/tags" Target="../tags/tag153.xml"/></Relationships>
</file>

<file path=ppt/slides/_rels/slide27.xml.rels><?xml version="1.0" encoding="UTF-8" standalone="yes"?>
<Relationships xmlns="http://schemas.openxmlformats.org/package/2006/relationships"><Relationship Id="rId3" Type="http://schemas.openxmlformats.org/officeDocument/2006/relationships/tags" Target="../tags/tag156.xml"/><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hyperlink" Target="https://benefits.va.gov/benefits/appeals-ramp.asp" TargetMode="External"/><Relationship Id="rId5" Type="http://schemas.openxmlformats.org/officeDocument/2006/relationships/slideLayout" Target="../slideLayouts/slideLayout2.xml"/><Relationship Id="rId4" Type="http://schemas.openxmlformats.org/officeDocument/2006/relationships/tags" Target="../tags/tag15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59.xml"/><Relationship Id="rId1" Type="http://schemas.openxmlformats.org/officeDocument/2006/relationships/tags" Target="../tags/tag158.xml"/></Relationships>
</file>

<file path=ppt/slides/_rels/slide3.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slideLayout" Target="../slideLayouts/slideLayout2.xml"/><Relationship Id="rId4" Type="http://schemas.openxmlformats.org/officeDocument/2006/relationships/tags" Target="../tags/tag27.xml"/></Relationships>
</file>

<file path=ppt/slides/_rels/slide4.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notesSlide" Target="../notesSlides/notesSlide2.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Layout" Target="../slideLayouts/slideLayout2.xml"/><Relationship Id="rId5" Type="http://schemas.openxmlformats.org/officeDocument/2006/relationships/tags" Target="../tags/tag32.xml"/><Relationship Id="rId4" Type="http://schemas.openxmlformats.org/officeDocument/2006/relationships/tags" Target="../tags/tag31.xml"/></Relationships>
</file>

<file path=ppt/slides/_rels/slide5.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36.xml"/></Relationships>
</file>

<file path=ppt/slides/_rels/slide6.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slideLayout" Target="../slideLayouts/slideLayout2.xml"/><Relationship Id="rId4" Type="http://schemas.openxmlformats.org/officeDocument/2006/relationships/tags" Target="../tags/tag40.xml"/></Relationships>
</file>

<file path=ppt/slides/_rels/slide7.xml.rels><?xml version="1.0" encoding="UTF-8" standalone="yes"?>
<Relationships xmlns="http://schemas.openxmlformats.org/package/2006/relationships"><Relationship Id="rId8" Type="http://schemas.openxmlformats.org/officeDocument/2006/relationships/tags" Target="../tags/tag48.xml"/><Relationship Id="rId13" Type="http://schemas.openxmlformats.org/officeDocument/2006/relationships/tags" Target="../tags/tag53.xml"/><Relationship Id="rId3" Type="http://schemas.openxmlformats.org/officeDocument/2006/relationships/tags" Target="../tags/tag43.xml"/><Relationship Id="rId7" Type="http://schemas.openxmlformats.org/officeDocument/2006/relationships/tags" Target="../tags/tag47.xml"/><Relationship Id="rId12" Type="http://schemas.openxmlformats.org/officeDocument/2006/relationships/tags" Target="../tags/tag52.xml"/><Relationship Id="rId17" Type="http://schemas.openxmlformats.org/officeDocument/2006/relationships/slideLayout" Target="../slideLayouts/slideLayout2.xml"/><Relationship Id="rId2" Type="http://schemas.openxmlformats.org/officeDocument/2006/relationships/tags" Target="../tags/tag42.xml"/><Relationship Id="rId16" Type="http://schemas.openxmlformats.org/officeDocument/2006/relationships/tags" Target="../tags/tag56.xml"/><Relationship Id="rId1" Type="http://schemas.openxmlformats.org/officeDocument/2006/relationships/tags" Target="../tags/tag41.xml"/><Relationship Id="rId6" Type="http://schemas.openxmlformats.org/officeDocument/2006/relationships/tags" Target="../tags/tag46.xml"/><Relationship Id="rId11" Type="http://schemas.openxmlformats.org/officeDocument/2006/relationships/tags" Target="../tags/tag51.xml"/><Relationship Id="rId5" Type="http://schemas.openxmlformats.org/officeDocument/2006/relationships/tags" Target="../tags/tag45.xml"/><Relationship Id="rId15" Type="http://schemas.openxmlformats.org/officeDocument/2006/relationships/tags" Target="../tags/tag55.xml"/><Relationship Id="rId10" Type="http://schemas.openxmlformats.org/officeDocument/2006/relationships/tags" Target="../tags/tag50.xml"/><Relationship Id="rId4" Type="http://schemas.openxmlformats.org/officeDocument/2006/relationships/tags" Target="../tags/tag44.xml"/><Relationship Id="rId9" Type="http://schemas.openxmlformats.org/officeDocument/2006/relationships/tags" Target="../tags/tag49.xml"/><Relationship Id="rId14" Type="http://schemas.openxmlformats.org/officeDocument/2006/relationships/tags" Target="../tags/tag54.xml"/></Relationships>
</file>

<file path=ppt/slides/_rels/slide8.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notesSlide" Target="../notesSlides/notesSlide4.xml"/><Relationship Id="rId5" Type="http://schemas.openxmlformats.org/officeDocument/2006/relationships/slideLayout" Target="../slideLayouts/slideLayout4.xml"/><Relationship Id="rId4" Type="http://schemas.openxmlformats.org/officeDocument/2006/relationships/tags" Target="../tags/tag60.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63.xml"/><Relationship Id="rId7" Type="http://schemas.openxmlformats.org/officeDocument/2006/relationships/tags" Target="../tags/tag67.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custDataLst>
              <p:tags r:id="rId1"/>
            </p:custDataLst>
          </p:nvPr>
        </p:nvSpPr>
        <p:spPr>
          <a:xfrm>
            <a:off x="3333935" y="2939367"/>
            <a:ext cx="3520317" cy="1050323"/>
          </a:xfrm>
          <a:prstGeom prst="rect">
            <a:avLst/>
          </a:prstGeom>
        </p:spPr>
        <p:txBody>
          <a:bodyPr vert="horz" lIns="68580" tIns="34290" rIns="68580" bIns="3429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endParaRPr lang="en-US" sz="3300" dirty="0">
              <a:solidFill>
                <a:srgbClr val="0083BE"/>
              </a:solidFill>
              <a:latin typeface="Myriad Pro"/>
            </a:endParaRPr>
          </a:p>
        </p:txBody>
      </p:sp>
      <p:sp>
        <p:nvSpPr>
          <p:cNvPr id="2" name="TextBox 1"/>
          <p:cNvSpPr txBox="1"/>
          <p:nvPr>
            <p:custDataLst>
              <p:tags r:id="rId2"/>
            </p:custDataLst>
          </p:nvPr>
        </p:nvSpPr>
        <p:spPr>
          <a:xfrm>
            <a:off x="1248035" y="5309133"/>
            <a:ext cx="3323967" cy="323165"/>
          </a:xfrm>
          <a:prstGeom prst="rect">
            <a:avLst/>
          </a:prstGeom>
          <a:noFill/>
        </p:spPr>
        <p:txBody>
          <a:bodyPr wrap="square" rtlCol="0">
            <a:spAutoFit/>
          </a:bodyPr>
          <a:lstStyle/>
          <a:p>
            <a:r>
              <a:rPr lang="en-US" sz="1500" b="1" dirty="0">
                <a:solidFill>
                  <a:schemeClr val="bg1"/>
                </a:solidFill>
                <a:latin typeface="Myriad Pro"/>
              </a:rPr>
              <a:t>Veterans Benefits Administration</a:t>
            </a:r>
          </a:p>
        </p:txBody>
      </p:sp>
      <p:sp>
        <p:nvSpPr>
          <p:cNvPr id="12" name="Title 11"/>
          <p:cNvSpPr>
            <a:spLocks noGrp="1"/>
          </p:cNvSpPr>
          <p:nvPr>
            <p:ph type="ctrTitle"/>
            <p:custDataLst>
              <p:tags r:id="rId3"/>
            </p:custDataLst>
          </p:nvPr>
        </p:nvSpPr>
        <p:spPr>
          <a:xfrm>
            <a:off x="685800" y="2819400"/>
            <a:ext cx="7772400" cy="1219200"/>
          </a:xfrm>
        </p:spPr>
        <p:txBody>
          <a:bodyPr>
            <a:normAutofit/>
          </a:bodyPr>
          <a:lstStyle/>
          <a:p>
            <a:r>
              <a:rPr lang="en-US" b="1" dirty="0"/>
              <a:t>Appeals Modernization 101</a:t>
            </a:r>
          </a:p>
        </p:txBody>
      </p:sp>
      <p:sp>
        <p:nvSpPr>
          <p:cNvPr id="3" name="Subtitle 2"/>
          <p:cNvSpPr>
            <a:spLocks noGrp="1"/>
          </p:cNvSpPr>
          <p:nvPr>
            <p:ph type="body" sz="quarter" idx="10"/>
            <p:custDataLst>
              <p:tags r:id="rId4"/>
            </p:custDataLst>
          </p:nvPr>
        </p:nvSpPr>
        <p:spPr>
          <a:xfrm>
            <a:off x="685800" y="4724400"/>
            <a:ext cx="2362200" cy="838200"/>
          </a:xfrm>
        </p:spPr>
        <p:txBody>
          <a:bodyPr>
            <a:normAutofit/>
          </a:bodyPr>
          <a:lstStyle/>
          <a:p>
            <a:r>
              <a:rPr lang="en-US" dirty="0"/>
              <a:t>Compensation Service</a:t>
            </a:r>
            <a:endParaRPr lang="en-US" sz="2100" dirty="0"/>
          </a:p>
        </p:txBody>
      </p:sp>
      <p:sp>
        <p:nvSpPr>
          <p:cNvPr id="5" name="Text Placeholder 4">
            <a:extLst>
              <a:ext uri="{FF2B5EF4-FFF2-40B4-BE49-F238E27FC236}">
                <a16:creationId xmlns:a16="http://schemas.microsoft.com/office/drawing/2014/main" id="{47F96ED6-994C-449A-8C0A-6AD47D2BD296}"/>
              </a:ext>
            </a:extLst>
          </p:cNvPr>
          <p:cNvSpPr>
            <a:spLocks noGrp="1"/>
          </p:cNvSpPr>
          <p:nvPr>
            <p:ph type="body" sz="quarter" idx="11"/>
            <p:custDataLst>
              <p:tags r:id="rId5"/>
            </p:custDataLst>
          </p:nvPr>
        </p:nvSpPr>
        <p:spPr>
          <a:xfrm>
            <a:off x="6096000" y="4724400"/>
            <a:ext cx="2362200" cy="838200"/>
          </a:xfrm>
        </p:spPr>
        <p:txBody>
          <a:bodyPr/>
          <a:lstStyle/>
          <a:p>
            <a:pPr algn="ctr"/>
            <a:r>
              <a:rPr lang="en-US" dirty="0"/>
              <a:t>May 2018</a:t>
            </a:r>
          </a:p>
        </p:txBody>
      </p:sp>
    </p:spTree>
    <p:extLst>
      <p:ext uri="{BB962C8B-B14F-4D97-AF65-F5344CB8AC3E}">
        <p14:creationId xmlns:p14="http://schemas.microsoft.com/office/powerpoint/2010/main" val="2168046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7"/>
            <a:ext cx="9144000" cy="1086867"/>
          </a:xfrm>
        </p:spPr>
        <p:txBody>
          <a:bodyPr>
            <a:normAutofit/>
          </a:bodyPr>
          <a:lstStyle/>
          <a:p>
            <a:r>
              <a:rPr lang="en-US" dirty="0"/>
              <a:t>BVA Appeal Lane</a:t>
            </a:r>
          </a:p>
        </p:txBody>
      </p:sp>
      <p:sp>
        <p:nvSpPr>
          <p:cNvPr id="4" name="Slide Number Placeholder 3"/>
          <p:cNvSpPr>
            <a:spLocks noGrp="1"/>
          </p:cNvSpPr>
          <p:nvPr>
            <p:ph type="sldNum" sz="quarter" idx="12"/>
            <p:custDataLst>
              <p:tags r:id="rId2"/>
            </p:custDataLst>
          </p:nvPr>
        </p:nvSpPr>
        <p:spPr>
          <a:xfrm>
            <a:off x="6931152" y="6601984"/>
            <a:ext cx="2133600" cy="365125"/>
          </a:xfrm>
          <a:prstGeom prst="rect">
            <a:avLst/>
          </a:prstGeom>
        </p:spPr>
        <p:txBody>
          <a:bodyPr/>
          <a:lstStyle/>
          <a:p>
            <a:pPr algn="r"/>
            <a:fld id="{D983F1FA-211D-3044-9E35-958DFBC26156}" type="slidenum">
              <a:rPr lang="en-US" smtClean="0">
                <a:solidFill>
                  <a:schemeClr val="bg1"/>
                </a:solidFill>
              </a:rPr>
              <a:pPr algn="r"/>
              <a:t>10</a:t>
            </a:fld>
            <a:endParaRPr lang="en-US" dirty="0">
              <a:solidFill>
                <a:schemeClr val="bg1"/>
              </a:solidFill>
            </a:endParaRPr>
          </a:p>
        </p:txBody>
      </p:sp>
      <p:sp>
        <p:nvSpPr>
          <p:cNvPr id="26" name="Text Placeholder 1"/>
          <p:cNvSpPr txBox="1">
            <a:spLocks/>
          </p:cNvSpPr>
          <p:nvPr>
            <p:custDataLst>
              <p:tags r:id="rId3"/>
            </p:custDataLst>
          </p:nvPr>
        </p:nvSpPr>
        <p:spPr>
          <a:xfrm>
            <a:off x="685800" y="2046791"/>
            <a:ext cx="1884141" cy="496233"/>
          </a:xfrm>
          <a:prstGeom prst="rect">
            <a:avLst/>
          </a:prstGeom>
          <a:solidFill>
            <a:srgbClr val="8A8D4A"/>
          </a:solidFill>
        </p:spPr>
        <p:txBody>
          <a:bodyPr vert="horz" lIns="68580" tIns="34290" rIns="68580" bIns="34290" rtlCol="0" anchor="ctr">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350" b="1" dirty="0">
                <a:solidFill>
                  <a:schemeClr val="bg1"/>
                </a:solidFill>
                <a:latin typeface="+mn-lt"/>
              </a:rPr>
              <a:t>Evidence Only Docket</a:t>
            </a:r>
          </a:p>
        </p:txBody>
      </p:sp>
      <p:sp>
        <p:nvSpPr>
          <p:cNvPr id="27" name="Content Placeholder 2"/>
          <p:cNvSpPr txBox="1">
            <a:spLocks/>
          </p:cNvSpPr>
          <p:nvPr>
            <p:custDataLst>
              <p:tags r:id="rId4"/>
            </p:custDataLst>
          </p:nvPr>
        </p:nvSpPr>
        <p:spPr>
          <a:xfrm>
            <a:off x="685800" y="2543024"/>
            <a:ext cx="1884141" cy="1289849"/>
          </a:xfrm>
          <a:prstGeom prst="rect">
            <a:avLst/>
          </a:prstGeom>
          <a:solidFill>
            <a:srgbClr val="BABD81"/>
          </a:solidFill>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685800">
              <a:spcBef>
                <a:spcPts val="0"/>
              </a:spcBef>
              <a:buNone/>
            </a:pPr>
            <a:r>
              <a:rPr lang="en-US" sz="1000" dirty="0">
                <a:latin typeface="+mn-lt"/>
                <a:cs typeface="Arial" panose="020B0604020202020204" pitchFamily="34" charset="0"/>
              </a:rPr>
              <a:t>When this option is selected on the NOD, the appellant may submit evidence within the 90 day window following submission of the NOD.  The Board does not have a duty to assist and the record is otherwise closed.</a:t>
            </a:r>
          </a:p>
        </p:txBody>
      </p:sp>
      <p:sp>
        <p:nvSpPr>
          <p:cNvPr id="28" name="Text Placeholder 3"/>
          <p:cNvSpPr txBox="1">
            <a:spLocks/>
          </p:cNvSpPr>
          <p:nvPr>
            <p:custDataLst>
              <p:tags r:id="rId5"/>
            </p:custDataLst>
          </p:nvPr>
        </p:nvSpPr>
        <p:spPr>
          <a:xfrm>
            <a:off x="6650736" y="2034263"/>
            <a:ext cx="1883664" cy="342900"/>
          </a:xfrm>
          <a:prstGeom prst="rect">
            <a:avLst/>
          </a:prstGeom>
          <a:solidFill>
            <a:srgbClr val="A6192E"/>
          </a:solidFill>
        </p:spPr>
        <p:txBody>
          <a:bodyPr anchor="ct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350" b="1" dirty="0">
                <a:solidFill>
                  <a:schemeClr val="bg1"/>
                </a:solidFill>
                <a:latin typeface="+mn-lt"/>
              </a:rPr>
              <a:t>Hearing Docket</a:t>
            </a:r>
          </a:p>
        </p:txBody>
      </p:sp>
      <p:sp>
        <p:nvSpPr>
          <p:cNvPr id="29" name="Content Placeholder 4"/>
          <p:cNvSpPr txBox="1">
            <a:spLocks/>
          </p:cNvSpPr>
          <p:nvPr>
            <p:custDataLst>
              <p:tags r:id="rId6"/>
            </p:custDataLst>
          </p:nvPr>
        </p:nvSpPr>
        <p:spPr>
          <a:xfrm>
            <a:off x="6650735" y="2377164"/>
            <a:ext cx="1883663" cy="1966236"/>
          </a:xfrm>
          <a:prstGeom prst="rect">
            <a:avLst/>
          </a:prstGeom>
          <a:solidFill>
            <a:srgbClr val="F7C9D0"/>
          </a:solidFill>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685800">
              <a:lnSpc>
                <a:spcPct val="110000"/>
              </a:lnSpc>
              <a:spcBef>
                <a:spcPts val="0"/>
              </a:spcBef>
              <a:buNone/>
            </a:pPr>
            <a:r>
              <a:rPr lang="en-US" sz="1000" dirty="0">
                <a:latin typeface="+mn-lt"/>
                <a:cs typeface="Arial" panose="020B0604020202020204" pitchFamily="34" charset="0"/>
              </a:rPr>
              <a:t>When this option is selected on the NOD, the appellant will be scheduled for a Board hearing. Additionally, the appellant may submit evidence within the 90 day window following the scheduled hearing.  The Board does not have a duty to assist and the record is otherwise closed.</a:t>
            </a:r>
          </a:p>
        </p:txBody>
      </p:sp>
      <p:sp>
        <p:nvSpPr>
          <p:cNvPr id="30" name="Text Placeholder 1"/>
          <p:cNvSpPr txBox="1">
            <a:spLocks/>
          </p:cNvSpPr>
          <p:nvPr>
            <p:custDataLst>
              <p:tags r:id="rId7"/>
            </p:custDataLst>
          </p:nvPr>
        </p:nvSpPr>
        <p:spPr>
          <a:xfrm>
            <a:off x="685800" y="3908226"/>
            <a:ext cx="1884141" cy="362891"/>
          </a:xfrm>
          <a:prstGeom prst="rect">
            <a:avLst/>
          </a:prstGeom>
          <a:solidFill>
            <a:srgbClr val="1F497D"/>
          </a:solidFill>
        </p:spPr>
        <p:txBody>
          <a:bodyPr vert="horz" lIns="68580" tIns="34290" rIns="68580" bIns="34290" rtlCol="0" anchor="ctr">
            <a:normAutofit/>
          </a:bodyPr>
          <a:lstStyle>
            <a:lvl1pPr marL="0" indent="0" algn="l" defTabSz="914400" rtl="0" eaLnBrk="1" latinLnBrk="0" hangingPunct="1">
              <a:spcBef>
                <a:spcPct val="20000"/>
              </a:spcBef>
              <a:buFont typeface="Arial" pitchFamily="34" charset="0"/>
              <a:buNone/>
              <a:defRPr sz="24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ctr"/>
            <a:r>
              <a:rPr lang="en-US" sz="1350" dirty="0">
                <a:solidFill>
                  <a:schemeClr val="bg1"/>
                </a:solidFill>
                <a:latin typeface="+mn-lt"/>
              </a:rPr>
              <a:t>Direct Docket</a:t>
            </a:r>
          </a:p>
        </p:txBody>
      </p:sp>
      <p:sp>
        <p:nvSpPr>
          <p:cNvPr id="31" name="Content Placeholder 4"/>
          <p:cNvSpPr txBox="1">
            <a:spLocks/>
          </p:cNvSpPr>
          <p:nvPr>
            <p:custDataLst>
              <p:tags r:id="rId8"/>
            </p:custDataLst>
          </p:nvPr>
        </p:nvSpPr>
        <p:spPr>
          <a:xfrm>
            <a:off x="685799" y="4263792"/>
            <a:ext cx="1884141" cy="1427684"/>
          </a:xfrm>
          <a:prstGeom prst="rect">
            <a:avLst/>
          </a:prstGeom>
          <a:solidFill>
            <a:srgbClr val="BBE2F2"/>
          </a:solidFill>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lgn="ctr">
              <a:spcBef>
                <a:spcPts val="0"/>
              </a:spcBef>
              <a:buNone/>
            </a:pPr>
            <a:r>
              <a:rPr lang="en-US" sz="1000" dirty="0">
                <a:latin typeface="+mn-lt"/>
              </a:rPr>
              <a:t>When this option is selected on the NOD, the appellant receives direct review by the Board of the evidence that was before VBA in the decision on appeal.  The Board has a 365-day timeliness goal for this docket.  </a:t>
            </a:r>
            <a:r>
              <a:rPr lang="en-US" sz="1000" u="sng" dirty="0">
                <a:latin typeface="+mn-lt"/>
              </a:rPr>
              <a:t>Quality feedback loop for VBA</a:t>
            </a:r>
            <a:r>
              <a:rPr lang="en-US" sz="1000" dirty="0">
                <a:latin typeface="+mn-lt"/>
              </a:rPr>
              <a:t>.</a:t>
            </a:r>
          </a:p>
        </p:txBody>
      </p:sp>
      <p:grpSp>
        <p:nvGrpSpPr>
          <p:cNvPr id="42" name="Group 41"/>
          <p:cNvGrpSpPr/>
          <p:nvPr>
            <p:custDataLst>
              <p:tags r:id="rId9"/>
            </p:custDataLst>
          </p:nvPr>
        </p:nvGrpSpPr>
        <p:grpSpPr>
          <a:xfrm>
            <a:off x="2667000" y="2034263"/>
            <a:ext cx="3907056" cy="3600063"/>
            <a:chOff x="1953389" y="1150452"/>
            <a:chExt cx="5209409" cy="4800084"/>
          </a:xfrm>
        </p:grpSpPr>
        <p:sp>
          <p:nvSpPr>
            <p:cNvPr id="5" name="Rectangle 4"/>
            <p:cNvSpPr/>
            <p:nvPr>
              <p:custDataLst>
                <p:tags r:id="rId11"/>
              </p:custDataLst>
            </p:nvPr>
          </p:nvSpPr>
          <p:spPr>
            <a:xfrm>
              <a:off x="3733800" y="1150452"/>
              <a:ext cx="1295400" cy="602148"/>
            </a:xfrm>
            <a:prstGeom prst="rect">
              <a:avLst/>
            </a:prstGeom>
            <a:solidFill>
              <a:srgbClr val="BBE2F2"/>
            </a:solidFill>
            <a:ln w="9525" cap="flat" cmpd="sng" algn="ctr">
              <a:solidFill>
                <a:srgbClr val="66CCFF"/>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b="1" dirty="0">
                  <a:solidFill>
                    <a:schemeClr val="tx1"/>
                  </a:solidFill>
                </a:rPr>
                <a:t>VBA Decision</a:t>
              </a:r>
            </a:p>
          </p:txBody>
        </p:sp>
        <p:sp>
          <p:nvSpPr>
            <p:cNvPr id="13" name="Rectangle 12"/>
            <p:cNvSpPr/>
            <p:nvPr>
              <p:custDataLst>
                <p:tags r:id="rId12"/>
              </p:custDataLst>
            </p:nvPr>
          </p:nvSpPr>
          <p:spPr>
            <a:xfrm>
              <a:off x="1976913" y="3205699"/>
              <a:ext cx="1452087" cy="533400"/>
            </a:xfrm>
            <a:prstGeom prst="rect">
              <a:avLst/>
            </a:prstGeom>
            <a:solidFill>
              <a:srgbClr val="8A8D4A"/>
            </a:solidFill>
            <a:ln w="9525" cap="flat" cmpd="sng" algn="ctr">
              <a:solidFill>
                <a:srgbClr val="8A8D4A"/>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b="1" dirty="0">
                  <a:solidFill>
                    <a:schemeClr val="bg1"/>
                  </a:solidFill>
                </a:rPr>
                <a:t>Evidence Docket</a:t>
              </a:r>
            </a:p>
          </p:txBody>
        </p:sp>
        <p:sp>
          <p:nvSpPr>
            <p:cNvPr id="14" name="Rectangle 13"/>
            <p:cNvSpPr/>
            <p:nvPr>
              <p:custDataLst>
                <p:tags r:id="rId13"/>
              </p:custDataLst>
            </p:nvPr>
          </p:nvSpPr>
          <p:spPr>
            <a:xfrm>
              <a:off x="3780428" y="3205699"/>
              <a:ext cx="1433308" cy="533400"/>
            </a:xfrm>
            <a:prstGeom prst="rect">
              <a:avLst/>
            </a:prstGeom>
            <a:solidFill>
              <a:srgbClr val="1F497D"/>
            </a:solidFill>
            <a:ln w="9525" cap="flat" cmpd="sng" algn="ctr">
              <a:solidFill>
                <a:srgbClr val="32729A"/>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b="1" dirty="0">
                  <a:solidFill>
                    <a:schemeClr val="bg1"/>
                  </a:solidFill>
                </a:rPr>
                <a:t>Direct Docket</a:t>
              </a:r>
            </a:p>
          </p:txBody>
        </p:sp>
        <p:sp>
          <p:nvSpPr>
            <p:cNvPr id="15" name="Rectangle 14"/>
            <p:cNvSpPr/>
            <p:nvPr>
              <p:custDataLst>
                <p:tags r:id="rId14"/>
              </p:custDataLst>
            </p:nvPr>
          </p:nvSpPr>
          <p:spPr>
            <a:xfrm>
              <a:off x="5422707" y="3205699"/>
              <a:ext cx="1509083" cy="533400"/>
            </a:xfrm>
            <a:prstGeom prst="rect">
              <a:avLst/>
            </a:prstGeom>
            <a:solidFill>
              <a:srgbClr val="A6192E"/>
            </a:solidFill>
            <a:ln w="9525" cap="flat" cmpd="sng" algn="ctr">
              <a:solidFill>
                <a:srgbClr val="D98FA4"/>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b="1" dirty="0">
                  <a:solidFill>
                    <a:schemeClr val="bg1"/>
                  </a:solidFill>
                </a:rPr>
                <a:t>Hearing</a:t>
              </a:r>
              <a:r>
                <a:rPr lang="en-US" sz="1350" b="1" dirty="0">
                  <a:solidFill>
                    <a:schemeClr val="tx1"/>
                  </a:solidFill>
                </a:rPr>
                <a:t> </a:t>
              </a:r>
              <a:r>
                <a:rPr lang="en-US" sz="1350" b="1" dirty="0">
                  <a:solidFill>
                    <a:schemeClr val="bg1"/>
                  </a:solidFill>
                </a:rPr>
                <a:t>Docket</a:t>
              </a:r>
            </a:p>
          </p:txBody>
        </p:sp>
        <p:sp>
          <p:nvSpPr>
            <p:cNvPr id="16" name="Rectangle 15"/>
            <p:cNvSpPr/>
            <p:nvPr>
              <p:custDataLst>
                <p:tags r:id="rId15"/>
              </p:custDataLst>
            </p:nvPr>
          </p:nvSpPr>
          <p:spPr>
            <a:xfrm>
              <a:off x="2052576" y="5265761"/>
              <a:ext cx="1769932" cy="684775"/>
            </a:xfrm>
            <a:prstGeom prst="rect">
              <a:avLst/>
            </a:prstGeom>
            <a:solidFill>
              <a:schemeClr val="bg1">
                <a:lumMod val="75000"/>
              </a:schemeClr>
            </a:solidFill>
            <a:ln w="9525" cap="flat" cmpd="sng" algn="ctr">
              <a:solidFill>
                <a:schemeClr val="bg1">
                  <a:lumMod val="65000"/>
                </a:schemeClr>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b="1" dirty="0">
                  <a:solidFill>
                    <a:schemeClr val="tx1"/>
                  </a:solidFill>
                </a:rPr>
                <a:t>Supplemental Claim</a:t>
              </a:r>
            </a:p>
          </p:txBody>
        </p:sp>
        <p:sp>
          <p:nvSpPr>
            <p:cNvPr id="17" name="Rectangle 16"/>
            <p:cNvSpPr/>
            <p:nvPr>
              <p:custDataLst>
                <p:tags r:id="rId16"/>
              </p:custDataLst>
            </p:nvPr>
          </p:nvSpPr>
          <p:spPr>
            <a:xfrm>
              <a:off x="3991971" y="5257799"/>
              <a:ext cx="1430736" cy="692736"/>
            </a:xfrm>
            <a:prstGeom prst="rect">
              <a:avLst/>
            </a:prstGeom>
            <a:solidFill>
              <a:srgbClr val="BBE2F2"/>
            </a:solidFill>
            <a:ln w="9525" cap="flat" cmpd="sng" algn="ctr">
              <a:solidFill>
                <a:schemeClr val="bg1">
                  <a:lumMod val="65000"/>
                </a:schemeClr>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b="1" dirty="0">
                  <a:solidFill>
                    <a:schemeClr val="tx1"/>
                  </a:solidFill>
                </a:rPr>
                <a:t>Board Decision</a:t>
              </a:r>
            </a:p>
          </p:txBody>
        </p:sp>
        <p:sp>
          <p:nvSpPr>
            <p:cNvPr id="18" name="Rectangle 17"/>
            <p:cNvSpPr/>
            <p:nvPr>
              <p:custDataLst>
                <p:tags r:id="rId17"/>
              </p:custDataLst>
            </p:nvPr>
          </p:nvSpPr>
          <p:spPr>
            <a:xfrm>
              <a:off x="5643190" y="5265761"/>
              <a:ext cx="1295400" cy="684775"/>
            </a:xfrm>
            <a:prstGeom prst="rect">
              <a:avLst/>
            </a:prstGeom>
            <a:solidFill>
              <a:schemeClr val="bg1">
                <a:lumMod val="75000"/>
              </a:schemeClr>
            </a:solidFill>
            <a:ln w="9525" cap="flat" cmpd="sng" algn="ctr">
              <a:solidFill>
                <a:schemeClr val="bg1">
                  <a:lumMod val="65000"/>
                </a:schemeClr>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b="1" dirty="0">
                  <a:solidFill>
                    <a:schemeClr val="tx1"/>
                  </a:solidFill>
                </a:rPr>
                <a:t>Appeal to CAVC</a:t>
              </a:r>
            </a:p>
          </p:txBody>
        </p:sp>
        <p:cxnSp>
          <p:nvCxnSpPr>
            <p:cNvPr id="8" name="Straight Arrow Connector 7"/>
            <p:cNvCxnSpPr>
              <a:cxnSpLocks/>
              <a:stCxn id="5" idx="2"/>
            </p:cNvCxnSpPr>
            <p:nvPr/>
          </p:nvCxnSpPr>
          <p:spPr>
            <a:xfrm>
              <a:off x="4381500" y="1752600"/>
              <a:ext cx="14785" cy="1371600"/>
            </a:xfrm>
            <a:prstGeom prst="straightConnector1">
              <a:avLst/>
            </a:prstGeom>
            <a:noFill/>
            <a:ln w="25400" cap="flat" cmpd="sng" algn="ctr">
              <a:solidFill>
                <a:schemeClr val="bg1">
                  <a:lumMod val="65000"/>
                </a:schemeClr>
              </a:solidFill>
              <a:prstDash val="solid"/>
              <a:tailEnd type="arrow"/>
            </a:ln>
            <a:effectLst/>
          </p:spPr>
          <p:style>
            <a:lnRef idx="2">
              <a:schemeClr val="accent1"/>
            </a:lnRef>
            <a:fillRef idx="0">
              <a:schemeClr val="accent1"/>
            </a:fillRef>
            <a:effectRef idx="1">
              <a:schemeClr val="accent1"/>
            </a:effectRef>
            <a:fontRef idx="minor">
              <a:schemeClr val="tx1"/>
            </a:fontRef>
          </p:style>
        </p:cxnSp>
        <p:sp>
          <p:nvSpPr>
            <p:cNvPr id="12" name="Rectangle 11"/>
            <p:cNvSpPr/>
            <p:nvPr>
              <p:custDataLst>
                <p:tags r:id="rId18"/>
              </p:custDataLst>
            </p:nvPr>
          </p:nvSpPr>
          <p:spPr>
            <a:xfrm>
              <a:off x="3748585" y="2110227"/>
              <a:ext cx="1295400" cy="533400"/>
            </a:xfrm>
            <a:prstGeom prst="rect">
              <a:avLst/>
            </a:prstGeom>
            <a:solidFill>
              <a:srgbClr val="BBE0E3"/>
            </a:solidFill>
            <a:ln w="9525" cap="flat" cmpd="sng" algn="ctr">
              <a:solidFill>
                <a:schemeClr val="bg1">
                  <a:lumMod val="50000"/>
                </a:schemeClr>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b="1" dirty="0">
                  <a:solidFill>
                    <a:schemeClr val="tx1"/>
                  </a:solidFill>
                </a:rPr>
                <a:t>NOD</a:t>
              </a:r>
            </a:p>
          </p:txBody>
        </p:sp>
        <p:cxnSp>
          <p:nvCxnSpPr>
            <p:cNvPr id="24" name="Straight Arrow Connector 23"/>
            <p:cNvCxnSpPr/>
            <p:nvPr/>
          </p:nvCxnSpPr>
          <p:spPr>
            <a:xfrm>
              <a:off x="4396285" y="3749334"/>
              <a:ext cx="14785" cy="1371600"/>
            </a:xfrm>
            <a:prstGeom prst="straightConnector1">
              <a:avLst/>
            </a:prstGeom>
            <a:solidFill>
              <a:srgbClr val="BBE0E3"/>
            </a:solidFill>
            <a:ln w="25400" cap="flat" cmpd="sng" algn="ctr">
              <a:solidFill>
                <a:schemeClr val="bg1">
                  <a:lumMod val="65000"/>
                </a:schemeClr>
              </a:solidFill>
              <a:prstDash val="solid"/>
              <a:tailEnd type="arrow"/>
            </a:ln>
            <a:effectLst/>
          </p:spPr>
          <p:style>
            <a:lnRef idx="2">
              <a:schemeClr val="accent1"/>
            </a:lnRef>
            <a:fillRef idx="0">
              <a:schemeClr val="accent1"/>
            </a:fillRef>
            <a:effectRef idx="1">
              <a:schemeClr val="accent1"/>
            </a:effectRef>
            <a:fontRef idx="minor">
              <a:schemeClr val="tx1"/>
            </a:fontRef>
          </p:style>
        </p:cxnSp>
        <p:sp>
          <p:nvSpPr>
            <p:cNvPr id="20" name="Flowchart: Alternate Process 19"/>
            <p:cNvSpPr/>
            <p:nvPr>
              <p:custDataLst>
                <p:tags r:id="rId19"/>
              </p:custDataLst>
            </p:nvPr>
          </p:nvSpPr>
          <p:spPr>
            <a:xfrm>
              <a:off x="3822509" y="4026101"/>
              <a:ext cx="1391228" cy="903983"/>
            </a:xfrm>
            <a:prstGeom prst="flowChartAlternateProcess">
              <a:avLst/>
            </a:prstGeom>
            <a:solidFill>
              <a:srgbClr val="BBE0E3"/>
            </a:solidFill>
            <a:ln w="9525" cap="flat" cmpd="sng" algn="ctr">
              <a:solidFill>
                <a:schemeClr val="bg1">
                  <a:lumMod val="65000"/>
                </a:schemeClr>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solidFill>
                    <a:schemeClr val="tx1"/>
                  </a:solidFill>
                </a:rPr>
                <a:t>Closed record and 365 days timeliness goal</a:t>
              </a:r>
            </a:p>
          </p:txBody>
        </p:sp>
        <p:cxnSp>
          <p:nvCxnSpPr>
            <p:cNvPr id="25" name="Straight Arrow Connector 24"/>
            <p:cNvCxnSpPr/>
            <p:nvPr/>
          </p:nvCxnSpPr>
          <p:spPr>
            <a:xfrm flipH="1">
              <a:off x="3124200" y="2685114"/>
              <a:ext cx="990600" cy="463871"/>
            </a:xfrm>
            <a:prstGeom prst="straightConnector1">
              <a:avLst/>
            </a:prstGeom>
            <a:solidFill>
              <a:srgbClr val="BBE0E3"/>
            </a:solidFill>
            <a:ln w="25400" cap="flat" cmpd="sng" algn="ctr">
              <a:solidFill>
                <a:schemeClr val="bg1">
                  <a:lumMod val="65000"/>
                </a:schemeClr>
              </a:solidFill>
              <a:prstDash val="solid"/>
              <a:tailEnd type="arrow"/>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4724400" y="2686175"/>
              <a:ext cx="1143000" cy="463871"/>
            </a:xfrm>
            <a:prstGeom prst="straightConnector1">
              <a:avLst/>
            </a:prstGeom>
            <a:solidFill>
              <a:srgbClr val="BBE0E3"/>
            </a:solidFill>
            <a:ln w="25400" cap="flat" cmpd="sng" algn="ctr">
              <a:solidFill>
                <a:schemeClr val="bg1">
                  <a:lumMod val="65000"/>
                </a:schemeClr>
              </a:solidFill>
              <a:prstDash val="solid"/>
              <a:tailEnd type="arrow"/>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2779025" y="3772505"/>
              <a:ext cx="1183375" cy="1348429"/>
            </a:xfrm>
            <a:prstGeom prst="straightConnector1">
              <a:avLst/>
            </a:prstGeom>
            <a:solidFill>
              <a:srgbClr val="BBE0E3"/>
            </a:solidFill>
            <a:ln w="25400" cap="flat" cmpd="sng" algn="ctr">
              <a:solidFill>
                <a:schemeClr val="bg1">
                  <a:lumMod val="65000"/>
                </a:schemeClr>
              </a:solidFill>
              <a:prstDash val="solid"/>
              <a:tailEnd type="arrow"/>
            </a:ln>
            <a:effectLst/>
          </p:spPr>
          <p:style>
            <a:lnRef idx="2">
              <a:schemeClr val="accent1"/>
            </a:lnRef>
            <a:fillRef idx="0">
              <a:schemeClr val="accent1"/>
            </a:fillRef>
            <a:effectRef idx="1">
              <a:schemeClr val="accent1"/>
            </a:effectRef>
            <a:fontRef idx="minor">
              <a:schemeClr val="tx1"/>
            </a:fontRef>
          </p:style>
        </p:cxnSp>
        <p:sp>
          <p:nvSpPr>
            <p:cNvPr id="6" name="Flowchart: Alternate Process 5"/>
            <p:cNvSpPr/>
            <p:nvPr>
              <p:custDataLst>
                <p:tags r:id="rId20"/>
              </p:custDataLst>
            </p:nvPr>
          </p:nvSpPr>
          <p:spPr>
            <a:xfrm>
              <a:off x="1953389" y="4026101"/>
              <a:ext cx="1677538" cy="963337"/>
            </a:xfrm>
            <a:prstGeom prst="flowChartAlternateProcess">
              <a:avLst/>
            </a:prstGeom>
            <a:solidFill>
              <a:srgbClr val="BBE0E3"/>
            </a:solidFill>
            <a:ln w="9525" cap="flat" cmpd="sng" algn="ctr">
              <a:solidFill>
                <a:schemeClr val="bg1">
                  <a:lumMod val="65000"/>
                </a:schemeClr>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solidFill>
                    <a:schemeClr val="tx1"/>
                  </a:solidFill>
                </a:rPr>
                <a:t>Additional evidence submitted within 90 days following NOD</a:t>
              </a:r>
            </a:p>
          </p:txBody>
        </p:sp>
        <p:cxnSp>
          <p:nvCxnSpPr>
            <p:cNvPr id="34" name="Straight Arrow Connector 33"/>
            <p:cNvCxnSpPr/>
            <p:nvPr/>
          </p:nvCxnSpPr>
          <p:spPr>
            <a:xfrm flipH="1">
              <a:off x="4876800" y="3772505"/>
              <a:ext cx="1391229" cy="1348429"/>
            </a:xfrm>
            <a:prstGeom prst="straightConnector1">
              <a:avLst/>
            </a:prstGeom>
            <a:solidFill>
              <a:srgbClr val="BBE0E3"/>
            </a:solidFill>
            <a:ln w="25400" cap="flat" cmpd="sng" algn="ctr">
              <a:solidFill>
                <a:schemeClr val="bg1">
                  <a:lumMod val="65000"/>
                </a:schemeClr>
              </a:solidFill>
              <a:prstDash val="solid"/>
              <a:tailEnd type="arrow"/>
            </a:ln>
            <a:effectLst/>
          </p:spPr>
          <p:style>
            <a:lnRef idx="2">
              <a:schemeClr val="accent1"/>
            </a:lnRef>
            <a:fillRef idx="0">
              <a:schemeClr val="accent1"/>
            </a:fillRef>
            <a:effectRef idx="1">
              <a:schemeClr val="accent1"/>
            </a:effectRef>
            <a:fontRef idx="minor">
              <a:schemeClr val="tx1"/>
            </a:fontRef>
          </p:style>
        </p:cxnSp>
        <p:sp>
          <p:nvSpPr>
            <p:cNvPr id="21" name="Flowchart: Alternate Process 20"/>
            <p:cNvSpPr/>
            <p:nvPr>
              <p:custDataLst>
                <p:tags r:id="rId21"/>
              </p:custDataLst>
            </p:nvPr>
          </p:nvSpPr>
          <p:spPr>
            <a:xfrm>
              <a:off x="5333999" y="4026101"/>
              <a:ext cx="1828799" cy="975733"/>
            </a:xfrm>
            <a:prstGeom prst="flowChartAlternateProcess">
              <a:avLst/>
            </a:prstGeom>
            <a:solidFill>
              <a:srgbClr val="BBE0E3"/>
            </a:solidFill>
            <a:ln w="9525" cap="flat" cmpd="sng" algn="ctr">
              <a:solidFill>
                <a:schemeClr val="bg1">
                  <a:lumMod val="65000"/>
                </a:schemeClr>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solidFill>
                    <a:schemeClr val="tx1"/>
                  </a:solidFill>
                </a:rPr>
                <a:t>Board hearing and additional evidence submitted within 90 days following hearing</a:t>
              </a:r>
            </a:p>
          </p:txBody>
        </p:sp>
        <p:cxnSp>
          <p:nvCxnSpPr>
            <p:cNvPr id="35" name="Straight Arrow Connector 34"/>
            <p:cNvCxnSpPr/>
            <p:nvPr/>
          </p:nvCxnSpPr>
          <p:spPr>
            <a:xfrm flipH="1">
              <a:off x="3574857" y="5622820"/>
              <a:ext cx="495300" cy="0"/>
            </a:xfrm>
            <a:prstGeom prst="straightConnector1">
              <a:avLst/>
            </a:prstGeom>
            <a:solidFill>
              <a:srgbClr val="BBE0E3"/>
            </a:solidFill>
            <a:ln w="25400" cap="flat" cmpd="sng" algn="ctr">
              <a:solidFill>
                <a:schemeClr val="bg1">
                  <a:lumMod val="65000"/>
                </a:schemeClr>
              </a:solidFill>
              <a:prstDash val="solid"/>
              <a:tailEnd type="arrow"/>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V="1">
              <a:off x="5134024" y="5612085"/>
              <a:ext cx="496584" cy="10735"/>
            </a:xfrm>
            <a:prstGeom prst="straightConnector1">
              <a:avLst/>
            </a:prstGeom>
            <a:solidFill>
              <a:srgbClr val="BBE0E3"/>
            </a:solidFill>
            <a:ln w="25400" cap="flat" cmpd="sng" algn="ctr">
              <a:solidFill>
                <a:schemeClr val="bg1">
                  <a:lumMod val="65000"/>
                </a:schemeClr>
              </a:solidFill>
              <a:prstDash val="solid"/>
              <a:tailEnd type="arrow"/>
            </a:ln>
            <a:effectLst/>
          </p:spPr>
          <p:style>
            <a:lnRef idx="2">
              <a:schemeClr val="accent1"/>
            </a:lnRef>
            <a:fillRef idx="0">
              <a:schemeClr val="accent1"/>
            </a:fillRef>
            <a:effectRef idx="1">
              <a:schemeClr val="accent1"/>
            </a:effectRef>
            <a:fontRef idx="minor">
              <a:schemeClr val="tx1"/>
            </a:fontRef>
          </p:style>
        </p:cxnSp>
      </p:grpSp>
      <p:sp>
        <p:nvSpPr>
          <p:cNvPr id="36" name="Slide Number Placeholder 5">
            <a:extLst>
              <a:ext uri="{FF2B5EF4-FFF2-40B4-BE49-F238E27FC236}">
                <a16:creationId xmlns:a16="http://schemas.microsoft.com/office/drawing/2014/main" id="{00B095BB-D8B2-45D2-B07D-74CC2458D435}"/>
              </a:ext>
            </a:extLst>
          </p:cNvPr>
          <p:cNvSpPr txBox="1">
            <a:spLocks/>
          </p:cNvSpPr>
          <p:nvPr>
            <p:custDataLst>
              <p:tags r:id="rId10"/>
            </p:custDataLst>
          </p:nvPr>
        </p:nvSpPr>
        <p:spPr>
          <a:xfrm>
            <a:off x="6931152" y="6601968"/>
            <a:ext cx="2133600" cy="365125"/>
          </a:xfrm>
          <a:prstGeom prst="rect">
            <a:avLst/>
          </a:prstGeom>
        </p:spPr>
        <p:txBody>
          <a:bodyPr tIns="0"/>
          <a:lstStyle>
            <a:defPPr>
              <a:defRPr lang="en-US"/>
            </a:defPPr>
            <a:lvl1pPr marL="0" algn="r" defTabSz="914400" rtl="0" eaLnBrk="1" latinLnBrk="0" hangingPunct="1">
              <a:spcAft>
                <a:spcPts val="191"/>
              </a:spcAft>
              <a:defRPr sz="14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414AED-89CE-4A48-8B2B-1B3A5C68EA2A}" type="slidenum">
              <a:rPr lang="en-US" smtClean="0"/>
              <a:pPr/>
              <a:t>10</a:t>
            </a:fld>
            <a:endParaRPr lang="en-US"/>
          </a:p>
        </p:txBody>
      </p:sp>
    </p:spTree>
    <p:extLst>
      <p:ext uri="{BB962C8B-B14F-4D97-AF65-F5344CB8AC3E}">
        <p14:creationId xmlns:p14="http://schemas.microsoft.com/office/powerpoint/2010/main" val="3531529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7"/>
            <a:ext cx="9144000" cy="1086867"/>
          </a:xfrm>
        </p:spPr>
        <p:txBody>
          <a:bodyPr>
            <a:normAutofit/>
          </a:bodyPr>
          <a:lstStyle/>
          <a:p>
            <a:r>
              <a:rPr lang="en-US" dirty="0"/>
              <a:t>Benefits of the New Process</a:t>
            </a:r>
          </a:p>
        </p:txBody>
      </p:sp>
      <p:sp>
        <p:nvSpPr>
          <p:cNvPr id="6" name="Content Placeholder 2"/>
          <p:cNvSpPr>
            <a:spLocks noGrp="1"/>
          </p:cNvSpPr>
          <p:nvPr>
            <p:ph idx="1"/>
            <p:custDataLst>
              <p:tags r:id="rId2"/>
            </p:custDataLst>
          </p:nvPr>
        </p:nvSpPr>
        <p:spPr>
          <a:xfrm>
            <a:off x="457200" y="2057400"/>
            <a:ext cx="8229600" cy="4267200"/>
          </a:xfrm>
        </p:spPr>
        <p:txBody>
          <a:bodyPr>
            <a:normAutofit fontScale="92500" lnSpcReduction="20000"/>
          </a:bodyPr>
          <a:lstStyle/>
          <a:p>
            <a:pPr hangingPunct="0">
              <a:lnSpc>
                <a:spcPct val="120000"/>
              </a:lnSpc>
            </a:pPr>
            <a:r>
              <a:rPr lang="en-US" sz="2200" dirty="0">
                <a:cs typeface="Miriam" panose="020B0502050101010101" pitchFamily="34" charset="-79"/>
              </a:rPr>
              <a:t>Understandable decision review system</a:t>
            </a:r>
          </a:p>
          <a:p>
            <a:pPr hangingPunct="0">
              <a:lnSpc>
                <a:spcPct val="120000"/>
              </a:lnSpc>
            </a:pPr>
            <a:r>
              <a:rPr lang="en-US" sz="2200" dirty="0">
                <a:cs typeface="Miriam" panose="020B0502050101010101" pitchFamily="34" charset="-79"/>
              </a:rPr>
              <a:t>Multiple review options instead of one</a:t>
            </a:r>
          </a:p>
          <a:p>
            <a:pPr hangingPunct="0">
              <a:lnSpc>
                <a:spcPct val="120000"/>
              </a:lnSpc>
            </a:pPr>
            <a:r>
              <a:rPr lang="en-US" sz="2200" dirty="0">
                <a:cs typeface="Miriam" panose="020B0502050101010101" pitchFamily="34" charset="-79"/>
              </a:rPr>
              <a:t>Improved notice about the reasons for VA’s decision and available decision review options</a:t>
            </a:r>
          </a:p>
          <a:p>
            <a:pPr hangingPunct="0">
              <a:lnSpc>
                <a:spcPct val="120000"/>
              </a:lnSpc>
            </a:pPr>
            <a:r>
              <a:rPr lang="en-US" sz="2200" dirty="0">
                <a:cs typeface="Miriam" panose="020B0502050101010101" pitchFamily="34" charset="-79"/>
              </a:rPr>
              <a:t>Early resolution of disagreements</a:t>
            </a:r>
          </a:p>
          <a:p>
            <a:pPr hangingPunct="0">
              <a:lnSpc>
                <a:spcPct val="120000"/>
              </a:lnSpc>
            </a:pPr>
            <a:r>
              <a:rPr lang="en-US" sz="2200" dirty="0">
                <a:cs typeface="Miriam" panose="020B0502050101010101" pitchFamily="34" charset="-79"/>
              </a:rPr>
              <a:t>Each lane with a clearly defined start/end point</a:t>
            </a:r>
          </a:p>
          <a:p>
            <a:pPr hangingPunct="0">
              <a:lnSpc>
                <a:spcPct val="120000"/>
              </a:lnSpc>
            </a:pPr>
            <a:r>
              <a:rPr lang="en-US" sz="2200" dirty="0">
                <a:cs typeface="Miriam" panose="020B0502050101010101" pitchFamily="34" charset="-79"/>
              </a:rPr>
              <a:t>Higher-Level Review and Appeal lanes provide quality feedback to VBA</a:t>
            </a:r>
          </a:p>
          <a:p>
            <a:pPr hangingPunct="0">
              <a:lnSpc>
                <a:spcPct val="120000"/>
              </a:lnSpc>
            </a:pPr>
            <a:r>
              <a:rPr lang="en-US" sz="2200" dirty="0">
                <a:cs typeface="Miriam" panose="020B0502050101010101" pitchFamily="34" charset="-79"/>
              </a:rPr>
              <a:t>VBA as claims agency, Board as appeals agency</a:t>
            </a:r>
          </a:p>
          <a:p>
            <a:pPr hangingPunct="0">
              <a:lnSpc>
                <a:spcPct val="120000"/>
              </a:lnSpc>
            </a:pPr>
            <a:r>
              <a:rPr lang="en-US" sz="2200" dirty="0">
                <a:cs typeface="Miriam" panose="020B0502050101010101" pitchFamily="34" charset="-79"/>
              </a:rPr>
              <a:t>Efficient use of VA’s and representatives’ resources for long-term savings and improved service for Veterans</a:t>
            </a:r>
          </a:p>
          <a:p>
            <a:pPr lvl="1" hangingPunct="0"/>
            <a:endParaRPr lang="en-US" dirty="0">
              <a:cs typeface="Miriam" panose="020B0502050101010101" pitchFamily="34" charset="-79"/>
            </a:endParaRPr>
          </a:p>
          <a:p>
            <a:endParaRPr lang="en-US" sz="1400" dirty="0"/>
          </a:p>
        </p:txBody>
      </p:sp>
      <p:sp>
        <p:nvSpPr>
          <p:cNvPr id="5" name="Slide Number Placeholder 4"/>
          <p:cNvSpPr>
            <a:spLocks noGrp="1"/>
          </p:cNvSpPr>
          <p:nvPr>
            <p:ph type="sldNum" sz="quarter" idx="12"/>
            <p:custDataLst>
              <p:tags r:id="rId3"/>
            </p:custDataLst>
          </p:nvPr>
        </p:nvSpPr>
        <p:spPr>
          <a:xfrm>
            <a:off x="6931152" y="6601984"/>
            <a:ext cx="2133600" cy="365125"/>
          </a:xfrm>
          <a:prstGeom prst="rect">
            <a:avLst/>
          </a:prstGeom>
        </p:spPr>
        <p:txBody>
          <a:bodyPr/>
          <a:lstStyle/>
          <a:p>
            <a:pPr algn="r"/>
            <a:fld id="{D983F1FA-211D-3044-9E35-958DFBC26156}" type="slidenum">
              <a:rPr lang="en-US" smtClean="0">
                <a:solidFill>
                  <a:schemeClr val="bg1"/>
                </a:solidFill>
              </a:rPr>
              <a:pPr algn="r"/>
              <a:t>11</a:t>
            </a:fld>
            <a:endParaRPr lang="en-US" dirty="0">
              <a:solidFill>
                <a:schemeClr val="bg1"/>
              </a:solidFill>
            </a:endParaRPr>
          </a:p>
        </p:txBody>
      </p:sp>
      <p:sp>
        <p:nvSpPr>
          <p:cNvPr id="7" name="Slide Number Placeholder 5">
            <a:extLst>
              <a:ext uri="{FF2B5EF4-FFF2-40B4-BE49-F238E27FC236}">
                <a16:creationId xmlns:a16="http://schemas.microsoft.com/office/drawing/2014/main" id="{90A7BE3F-181C-4D2E-BBDC-56796165B755}"/>
              </a:ext>
            </a:extLst>
          </p:cNvPr>
          <p:cNvSpPr txBox="1">
            <a:spLocks/>
          </p:cNvSpPr>
          <p:nvPr>
            <p:custDataLst>
              <p:tags r:id="rId4"/>
            </p:custDataLst>
          </p:nvPr>
        </p:nvSpPr>
        <p:spPr>
          <a:xfrm>
            <a:off x="6931152" y="6601968"/>
            <a:ext cx="2133600" cy="365125"/>
          </a:xfrm>
          <a:prstGeom prst="rect">
            <a:avLst/>
          </a:prstGeom>
        </p:spPr>
        <p:txBody>
          <a:bodyPr tIns="0"/>
          <a:lstStyle>
            <a:defPPr>
              <a:defRPr lang="en-US"/>
            </a:defPPr>
            <a:lvl1pPr marL="0" algn="r" defTabSz="914400" rtl="0" eaLnBrk="1" latinLnBrk="0" hangingPunct="1">
              <a:spcAft>
                <a:spcPts val="191"/>
              </a:spcAft>
              <a:defRPr sz="14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414AED-89CE-4A48-8B2B-1B3A5C68EA2A}" type="slidenum">
              <a:rPr lang="en-US" smtClean="0"/>
              <a:pPr/>
              <a:t>11</a:t>
            </a:fld>
            <a:endParaRPr lang="en-US"/>
          </a:p>
        </p:txBody>
      </p:sp>
    </p:spTree>
    <p:extLst>
      <p:ext uri="{BB962C8B-B14F-4D97-AF65-F5344CB8AC3E}">
        <p14:creationId xmlns:p14="http://schemas.microsoft.com/office/powerpoint/2010/main" val="2680206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7"/>
            <a:ext cx="9144000" cy="1086867"/>
          </a:xfrm>
        </p:spPr>
        <p:txBody>
          <a:bodyPr>
            <a:noAutofit/>
          </a:bodyPr>
          <a:lstStyle/>
          <a:p>
            <a:r>
              <a:rPr lang="en-US" dirty="0"/>
              <a:t>Rapid Appeals Modernization Program</a:t>
            </a:r>
          </a:p>
        </p:txBody>
      </p:sp>
      <p:sp>
        <p:nvSpPr>
          <p:cNvPr id="3" name="Content Placeholder 2"/>
          <p:cNvSpPr>
            <a:spLocks noGrp="1"/>
          </p:cNvSpPr>
          <p:nvPr>
            <p:ph idx="1"/>
            <p:custDataLst>
              <p:tags r:id="rId2"/>
            </p:custDataLst>
          </p:nvPr>
        </p:nvSpPr>
        <p:spPr>
          <a:xfrm>
            <a:off x="457200" y="2057400"/>
            <a:ext cx="8229600" cy="3916363"/>
          </a:xfrm>
          <a:noFill/>
        </p:spPr>
        <p:txBody>
          <a:bodyPr>
            <a:noAutofit/>
          </a:bodyPr>
          <a:lstStyle/>
          <a:p>
            <a:pPr lvl="0"/>
            <a:r>
              <a:rPr lang="en-US" dirty="0">
                <a:solidFill>
                  <a:srgbClr val="000000"/>
                </a:solidFill>
              </a:rPr>
              <a:t>To test assumptions and facets of the new process, VA began a new program known as the </a:t>
            </a:r>
            <a:r>
              <a:rPr lang="en-US" b="1" i="1" dirty="0">
                <a:solidFill>
                  <a:srgbClr val="000000"/>
                </a:solidFill>
              </a:rPr>
              <a:t>Rapid Appeals Modernization Program</a:t>
            </a:r>
            <a:r>
              <a:rPr lang="en-US" b="1" dirty="0">
                <a:solidFill>
                  <a:srgbClr val="000000"/>
                </a:solidFill>
              </a:rPr>
              <a:t> (RAMP)</a:t>
            </a:r>
            <a:r>
              <a:rPr lang="en-US" dirty="0">
                <a:solidFill>
                  <a:srgbClr val="000000"/>
                </a:solidFill>
              </a:rPr>
              <a:t> on November 1, 2017</a:t>
            </a:r>
          </a:p>
          <a:p>
            <a:pPr lvl="0"/>
            <a:endParaRPr lang="en-US" dirty="0">
              <a:solidFill>
                <a:srgbClr val="000000"/>
              </a:solidFill>
            </a:endParaRPr>
          </a:p>
          <a:p>
            <a:pPr lvl="0"/>
            <a:r>
              <a:rPr lang="en-US" dirty="0">
                <a:solidFill>
                  <a:srgbClr val="000000"/>
                </a:solidFill>
              </a:rPr>
              <a:t>RAMP allows eligible Veterans with pending </a:t>
            </a:r>
            <a:r>
              <a:rPr lang="en-US" b="1" dirty="0">
                <a:solidFill>
                  <a:srgbClr val="000000"/>
                </a:solidFill>
              </a:rPr>
              <a:t>compensation appeals </a:t>
            </a:r>
            <a:r>
              <a:rPr lang="en-US" dirty="0">
                <a:solidFill>
                  <a:srgbClr val="000000"/>
                </a:solidFill>
              </a:rPr>
              <a:t>the option to have their decisions reviewed in the new </a:t>
            </a:r>
            <a:r>
              <a:rPr lang="en-US" b="1" dirty="0">
                <a:solidFill>
                  <a:srgbClr val="000000"/>
                </a:solidFill>
              </a:rPr>
              <a:t>Higher-Level Review </a:t>
            </a:r>
            <a:r>
              <a:rPr lang="en-US" dirty="0">
                <a:solidFill>
                  <a:srgbClr val="000000"/>
                </a:solidFill>
              </a:rPr>
              <a:t>or </a:t>
            </a:r>
            <a:r>
              <a:rPr lang="en-US" b="1" dirty="0">
                <a:solidFill>
                  <a:srgbClr val="000000"/>
                </a:solidFill>
              </a:rPr>
              <a:t>Supplemental Claim </a:t>
            </a:r>
            <a:r>
              <a:rPr lang="en-US" dirty="0">
                <a:solidFill>
                  <a:srgbClr val="000000"/>
                </a:solidFill>
              </a:rPr>
              <a:t>lanes</a:t>
            </a:r>
          </a:p>
          <a:p>
            <a:pPr lvl="0"/>
            <a:endParaRPr lang="en-US" dirty="0">
              <a:solidFill>
                <a:srgbClr val="000000"/>
              </a:solidFill>
            </a:endParaRPr>
          </a:p>
          <a:p>
            <a:pPr lvl="0"/>
            <a:r>
              <a:rPr lang="en-US" dirty="0">
                <a:solidFill>
                  <a:srgbClr val="000000"/>
                </a:solidFill>
              </a:rPr>
              <a:t>AMO Policy Letter 18-01 provides policy and procedural guidance on RAMP. </a:t>
            </a:r>
            <a:endParaRPr lang="en-US" dirty="0"/>
          </a:p>
          <a:p>
            <a:endParaRPr lang="en-US" dirty="0"/>
          </a:p>
          <a:p>
            <a:endParaRPr lang="en-US" dirty="0"/>
          </a:p>
          <a:p>
            <a:endParaRPr lang="en-US" dirty="0"/>
          </a:p>
        </p:txBody>
      </p:sp>
      <p:sp>
        <p:nvSpPr>
          <p:cNvPr id="4" name="Slide Number Placeholder 3"/>
          <p:cNvSpPr>
            <a:spLocks noGrp="1"/>
          </p:cNvSpPr>
          <p:nvPr>
            <p:ph type="sldNum" sz="quarter" idx="12"/>
            <p:custDataLst>
              <p:tags r:id="rId3"/>
            </p:custDataLst>
          </p:nvPr>
        </p:nvSpPr>
        <p:spPr>
          <a:xfrm>
            <a:off x="6931152" y="6601984"/>
            <a:ext cx="2133600" cy="365125"/>
          </a:xfrm>
          <a:prstGeom prst="rect">
            <a:avLst/>
          </a:prstGeom>
        </p:spPr>
        <p:txBody>
          <a:bodyPr/>
          <a:lstStyle/>
          <a:p>
            <a:pPr algn="r"/>
            <a:fld id="{D983F1FA-211D-3044-9E35-958DFBC26156}" type="slidenum">
              <a:rPr lang="en-US" smtClean="0">
                <a:solidFill>
                  <a:schemeClr val="bg1"/>
                </a:solidFill>
              </a:rPr>
              <a:pPr algn="r"/>
              <a:t>12</a:t>
            </a:fld>
            <a:endParaRPr lang="en-US" dirty="0">
              <a:solidFill>
                <a:schemeClr val="bg1"/>
              </a:solidFill>
            </a:endParaRPr>
          </a:p>
        </p:txBody>
      </p:sp>
      <p:sp>
        <p:nvSpPr>
          <p:cNvPr id="5" name="Slide Number Placeholder 5">
            <a:extLst>
              <a:ext uri="{FF2B5EF4-FFF2-40B4-BE49-F238E27FC236}">
                <a16:creationId xmlns:a16="http://schemas.microsoft.com/office/drawing/2014/main" id="{F75FF223-6294-42A6-8C70-F686090D8016}"/>
              </a:ext>
            </a:extLst>
          </p:cNvPr>
          <p:cNvSpPr txBox="1">
            <a:spLocks/>
          </p:cNvSpPr>
          <p:nvPr>
            <p:custDataLst>
              <p:tags r:id="rId4"/>
            </p:custDataLst>
          </p:nvPr>
        </p:nvSpPr>
        <p:spPr>
          <a:xfrm>
            <a:off x="6931152" y="6601968"/>
            <a:ext cx="2133600" cy="365125"/>
          </a:xfrm>
          <a:prstGeom prst="rect">
            <a:avLst/>
          </a:prstGeom>
        </p:spPr>
        <p:txBody>
          <a:bodyPr tIns="0"/>
          <a:lstStyle>
            <a:defPPr>
              <a:defRPr lang="en-US"/>
            </a:defPPr>
            <a:lvl1pPr marL="0" algn="r" defTabSz="914400" rtl="0" eaLnBrk="1" latinLnBrk="0" hangingPunct="1">
              <a:spcAft>
                <a:spcPts val="191"/>
              </a:spcAft>
              <a:defRPr sz="14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414AED-89CE-4A48-8B2B-1B3A5C68EA2A}" type="slidenum">
              <a:rPr lang="en-US" smtClean="0"/>
              <a:pPr/>
              <a:t>12</a:t>
            </a:fld>
            <a:endParaRPr lang="en-US"/>
          </a:p>
        </p:txBody>
      </p:sp>
    </p:spTree>
    <p:extLst>
      <p:ext uri="{BB962C8B-B14F-4D97-AF65-F5344CB8AC3E}">
        <p14:creationId xmlns:p14="http://schemas.microsoft.com/office/powerpoint/2010/main" val="3323734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7"/>
            <a:ext cx="9144000" cy="1086867"/>
          </a:xfrm>
        </p:spPr>
        <p:txBody>
          <a:bodyPr>
            <a:normAutofit/>
          </a:bodyPr>
          <a:lstStyle/>
          <a:p>
            <a:r>
              <a:rPr lang="en-US" dirty="0"/>
              <a:t>RAMP Eligibility</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r>
              <a:rPr lang="en-US" dirty="0"/>
              <a:t>Participation is voluntary</a:t>
            </a:r>
          </a:p>
          <a:p>
            <a:r>
              <a:rPr lang="en-US" dirty="0">
                <a:cs typeface="Times New Roman" panose="02020603050405020304" pitchFamily="18" charset="0"/>
              </a:rPr>
              <a:t>Veterans must have an active disability compensation appeal in one of the following appeal stages:</a:t>
            </a:r>
          </a:p>
          <a:p>
            <a:pPr lvl="1"/>
            <a:r>
              <a:rPr lang="en-US" sz="1800" dirty="0">
                <a:cs typeface="Times New Roman" panose="02020603050405020304" pitchFamily="18" charset="0"/>
              </a:rPr>
              <a:t>NOD</a:t>
            </a:r>
          </a:p>
          <a:p>
            <a:pPr lvl="1"/>
            <a:r>
              <a:rPr lang="en-US" sz="1800" dirty="0">
                <a:cs typeface="Times New Roman" panose="02020603050405020304" pitchFamily="18" charset="0"/>
              </a:rPr>
              <a:t>Form 9</a:t>
            </a:r>
          </a:p>
          <a:p>
            <a:pPr lvl="1"/>
            <a:r>
              <a:rPr lang="en-US" sz="1800" dirty="0">
                <a:cs typeface="Times New Roman" panose="02020603050405020304" pitchFamily="18" charset="0"/>
              </a:rPr>
              <a:t>Certified to the Board (not activated)</a:t>
            </a:r>
          </a:p>
          <a:p>
            <a:pPr lvl="1"/>
            <a:r>
              <a:rPr lang="en-US" sz="1800" dirty="0">
                <a:cs typeface="Times New Roman" panose="02020603050405020304" pitchFamily="18" charset="0"/>
              </a:rPr>
              <a:t>Remand  </a:t>
            </a:r>
            <a:endParaRPr lang="en-US" sz="750" dirty="0">
              <a:cs typeface="Times New Roman" panose="02020603050405020304" pitchFamily="18" charset="0"/>
            </a:endParaRPr>
          </a:p>
          <a:p>
            <a:r>
              <a:rPr lang="en-US" dirty="0">
                <a:cs typeface="Times New Roman" panose="02020603050405020304" pitchFamily="18" charset="0"/>
              </a:rPr>
              <a:t>Any Veteran that meets the requirements above may opt-in to RAMP.  </a:t>
            </a:r>
          </a:p>
        </p:txBody>
      </p:sp>
      <p:sp>
        <p:nvSpPr>
          <p:cNvPr id="4" name="Slide Number Placeholder 3"/>
          <p:cNvSpPr>
            <a:spLocks noGrp="1"/>
          </p:cNvSpPr>
          <p:nvPr>
            <p:ph type="sldNum" sz="quarter" idx="12"/>
            <p:custDataLst>
              <p:tags r:id="rId3"/>
            </p:custDataLst>
          </p:nvPr>
        </p:nvSpPr>
        <p:spPr>
          <a:xfrm>
            <a:off x="6931152" y="6601984"/>
            <a:ext cx="2133600" cy="365125"/>
          </a:xfrm>
          <a:prstGeom prst="rect">
            <a:avLst/>
          </a:prstGeom>
        </p:spPr>
        <p:txBody>
          <a:bodyPr/>
          <a:lstStyle/>
          <a:p>
            <a:pPr algn="r"/>
            <a:fld id="{7C414AED-89CE-4A48-8B2B-1B3A5C68EA2A}" type="slidenum">
              <a:rPr lang="en-US">
                <a:solidFill>
                  <a:schemeClr val="bg1"/>
                </a:solidFill>
              </a:rPr>
              <a:pPr algn="r"/>
              <a:t>13</a:t>
            </a:fld>
            <a:endParaRPr lang="en-US" dirty="0">
              <a:solidFill>
                <a:schemeClr val="bg1"/>
              </a:solidFill>
            </a:endParaRPr>
          </a:p>
        </p:txBody>
      </p:sp>
      <p:sp>
        <p:nvSpPr>
          <p:cNvPr id="5" name="Slide Number Placeholder 5">
            <a:extLst>
              <a:ext uri="{FF2B5EF4-FFF2-40B4-BE49-F238E27FC236}">
                <a16:creationId xmlns:a16="http://schemas.microsoft.com/office/drawing/2014/main" id="{10E23F28-7094-49F0-8D7B-E111DAA0AC6A}"/>
              </a:ext>
            </a:extLst>
          </p:cNvPr>
          <p:cNvSpPr txBox="1">
            <a:spLocks/>
          </p:cNvSpPr>
          <p:nvPr>
            <p:custDataLst>
              <p:tags r:id="rId4"/>
            </p:custDataLst>
          </p:nvPr>
        </p:nvSpPr>
        <p:spPr>
          <a:xfrm>
            <a:off x="6931152" y="6601968"/>
            <a:ext cx="2133600" cy="365125"/>
          </a:xfrm>
          <a:prstGeom prst="rect">
            <a:avLst/>
          </a:prstGeom>
        </p:spPr>
        <p:txBody>
          <a:bodyPr tIns="0"/>
          <a:lstStyle>
            <a:defPPr>
              <a:defRPr lang="en-US"/>
            </a:defPPr>
            <a:lvl1pPr marL="0" algn="r" defTabSz="914400" rtl="0" eaLnBrk="1" latinLnBrk="0" hangingPunct="1">
              <a:spcAft>
                <a:spcPts val="191"/>
              </a:spcAft>
              <a:defRPr sz="14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414AED-89CE-4A48-8B2B-1B3A5C68EA2A}" type="slidenum">
              <a:rPr lang="en-US" smtClean="0"/>
              <a:pPr/>
              <a:t>13</a:t>
            </a:fld>
            <a:endParaRPr lang="en-US"/>
          </a:p>
        </p:txBody>
      </p:sp>
    </p:spTree>
    <p:extLst>
      <p:ext uri="{BB962C8B-B14F-4D97-AF65-F5344CB8AC3E}">
        <p14:creationId xmlns:p14="http://schemas.microsoft.com/office/powerpoint/2010/main" val="2285075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0" y="793637"/>
            <a:ext cx="9144000" cy="1086867"/>
          </a:xfrm>
        </p:spPr>
        <p:txBody>
          <a:bodyPr>
            <a:normAutofit/>
          </a:bodyPr>
          <a:lstStyle/>
          <a:p>
            <a:r>
              <a:rPr lang="en-US" dirty="0"/>
              <a:t>RAMP Opt-in Elections</a:t>
            </a:r>
          </a:p>
        </p:txBody>
      </p:sp>
      <p:sp>
        <p:nvSpPr>
          <p:cNvPr id="2" name="Content Placeholder 1">
            <a:extLst>
              <a:ext uri="{FF2B5EF4-FFF2-40B4-BE49-F238E27FC236}">
                <a16:creationId xmlns:a16="http://schemas.microsoft.com/office/drawing/2014/main" id="{886956A7-73D2-41AF-B183-1FC15AD55DFB}"/>
              </a:ext>
            </a:extLst>
          </p:cNvPr>
          <p:cNvSpPr>
            <a:spLocks noGrp="1"/>
          </p:cNvSpPr>
          <p:nvPr>
            <p:ph idx="1"/>
            <p:custDataLst>
              <p:tags r:id="rId2"/>
            </p:custDataLst>
          </p:nvPr>
        </p:nvSpPr>
        <p:spPr>
          <a:xfrm>
            <a:off x="457200" y="2057400"/>
            <a:ext cx="3794760" cy="3916363"/>
          </a:xfrm>
        </p:spPr>
        <p:txBody>
          <a:bodyPr/>
          <a:lstStyle/>
          <a:p>
            <a:pPr marL="342900" indent="-342900" defTabSz="342900">
              <a:spcBef>
                <a:spcPct val="20000"/>
              </a:spcBef>
              <a:buFont typeface="Arial" panose="020B0604020202020204" pitchFamily="34" charset="0"/>
              <a:buChar char="•"/>
            </a:pPr>
            <a:r>
              <a:rPr lang="en-US" dirty="0">
                <a:latin typeface="+mj-lt"/>
                <a:cs typeface="Times New Roman" panose="02020603050405020304" pitchFamily="18" charset="0"/>
              </a:rPr>
              <a:t>Veterans (or their representatives) must use the </a:t>
            </a:r>
            <a:r>
              <a:rPr lang="en-US" b="1" dirty="0">
                <a:latin typeface="+mj-lt"/>
                <a:cs typeface="Times New Roman" panose="02020603050405020304" pitchFamily="18" charset="0"/>
              </a:rPr>
              <a:t>RAMP Opt-in Election</a:t>
            </a:r>
            <a:r>
              <a:rPr lang="en-US" dirty="0">
                <a:latin typeface="+mj-lt"/>
                <a:cs typeface="Times New Roman" panose="02020603050405020304" pitchFamily="18" charset="0"/>
              </a:rPr>
              <a:t> document to request participation in RAMP.  </a:t>
            </a:r>
          </a:p>
          <a:p>
            <a:pPr defTabSz="342900">
              <a:spcBef>
                <a:spcPct val="20000"/>
              </a:spcBef>
            </a:pPr>
            <a:endParaRPr lang="en-US" sz="800" dirty="0">
              <a:latin typeface="+mj-lt"/>
              <a:cs typeface="Times New Roman" panose="02020603050405020304" pitchFamily="18" charset="0"/>
            </a:endParaRPr>
          </a:p>
          <a:p>
            <a:pPr marL="342900" indent="-342900" defTabSz="342900">
              <a:spcBef>
                <a:spcPct val="20000"/>
              </a:spcBef>
              <a:buFont typeface="Arial" panose="020B0604020202020204" pitchFamily="34" charset="0"/>
              <a:buChar char="•"/>
            </a:pPr>
            <a:r>
              <a:rPr lang="en-US" dirty="0">
                <a:latin typeface="+mj-lt"/>
                <a:cs typeface="Times New Roman" panose="02020603050405020304" pitchFamily="18" charset="0"/>
              </a:rPr>
              <a:t>The Appeals Resource Center in Washington, DC is the centralized intake center for all RAMP elections. </a:t>
            </a:r>
          </a:p>
          <a:p>
            <a:endParaRPr lang="en-US" dirty="0">
              <a:latin typeface="+mj-lt"/>
            </a:endParaRPr>
          </a:p>
        </p:txBody>
      </p:sp>
      <p:sp>
        <p:nvSpPr>
          <p:cNvPr id="4" name="Slide Number Placeholder 3"/>
          <p:cNvSpPr>
            <a:spLocks noGrp="1"/>
          </p:cNvSpPr>
          <p:nvPr>
            <p:ph type="sldNum" sz="quarter" idx="12"/>
            <p:custDataLst>
              <p:tags r:id="rId3"/>
            </p:custDataLst>
          </p:nvPr>
        </p:nvSpPr>
        <p:spPr>
          <a:xfrm>
            <a:off x="6931152" y="6601984"/>
            <a:ext cx="2133600" cy="365125"/>
          </a:xfrm>
          <a:prstGeom prst="rect">
            <a:avLst/>
          </a:prstGeom>
        </p:spPr>
        <p:txBody>
          <a:bodyPr/>
          <a:lstStyle/>
          <a:p>
            <a:pPr algn="r"/>
            <a:fld id="{7C414AED-89CE-4A48-8B2B-1B3A5C68EA2A}" type="slidenum">
              <a:rPr lang="en-US">
                <a:solidFill>
                  <a:schemeClr val="bg1"/>
                </a:solidFill>
              </a:rPr>
              <a:pPr algn="r"/>
              <a:t>14</a:t>
            </a:fld>
            <a:endParaRPr lang="en-US" dirty="0">
              <a:solidFill>
                <a:schemeClr val="bg1"/>
              </a:solidFill>
            </a:endParaRPr>
          </a:p>
        </p:txBody>
      </p:sp>
      <p:pic>
        <p:nvPicPr>
          <p:cNvPr id="8" name="Picture 2" descr="Sample of RAMP Opt in election letter. " title="RAMP OPT- IN Election Letter"/>
          <p:cNvPicPr>
            <a:picLocks noChangeAspect="1" noChangeArrowheads="1"/>
          </p:cNvPicPr>
          <p:nvPr/>
        </p:nvPicPr>
        <p:blipFill rotWithShape="1">
          <a:blip r:embed="rId7">
            <a:extLst>
              <a:ext uri="{28A0092B-C50C-407E-A947-70E740481C1C}">
                <a14:useLocalDpi xmlns:a14="http://schemas.microsoft.com/office/drawing/2010/main" val="0"/>
              </a:ext>
            </a:extLst>
          </a:blip>
          <a:srcRect l="22161" t="9876" r="36895" b="5851"/>
          <a:stretch/>
        </p:blipFill>
        <p:spPr bwMode="auto">
          <a:xfrm>
            <a:off x="4267200" y="1711926"/>
            <a:ext cx="4305300" cy="4684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a:extLst>
              <a:ext uri="{FF2B5EF4-FFF2-40B4-BE49-F238E27FC236}">
                <a16:creationId xmlns:a16="http://schemas.microsoft.com/office/drawing/2014/main" id="{0E8507EE-B21E-4AE6-84D9-94208A545F1F}"/>
              </a:ext>
            </a:extLst>
          </p:cNvPr>
          <p:cNvSpPr txBox="1">
            <a:spLocks/>
          </p:cNvSpPr>
          <p:nvPr>
            <p:custDataLst>
              <p:tags r:id="rId4"/>
            </p:custDataLst>
          </p:nvPr>
        </p:nvSpPr>
        <p:spPr>
          <a:xfrm>
            <a:off x="6931152" y="6601968"/>
            <a:ext cx="2133600" cy="365125"/>
          </a:xfrm>
          <a:prstGeom prst="rect">
            <a:avLst/>
          </a:prstGeom>
        </p:spPr>
        <p:txBody>
          <a:bodyPr tIns="0"/>
          <a:lstStyle>
            <a:defPPr>
              <a:defRPr lang="en-US"/>
            </a:defPPr>
            <a:lvl1pPr marL="0" algn="r" defTabSz="914400" rtl="0" eaLnBrk="1" latinLnBrk="0" hangingPunct="1">
              <a:spcAft>
                <a:spcPts val="191"/>
              </a:spcAft>
              <a:defRPr sz="14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414AED-89CE-4A48-8B2B-1B3A5C68EA2A}" type="slidenum">
              <a:rPr lang="en-US" smtClean="0"/>
              <a:pPr/>
              <a:t>14</a:t>
            </a:fld>
            <a:endParaRPr lang="en-US"/>
          </a:p>
        </p:txBody>
      </p:sp>
    </p:spTree>
    <p:extLst>
      <p:ext uri="{BB962C8B-B14F-4D97-AF65-F5344CB8AC3E}">
        <p14:creationId xmlns:p14="http://schemas.microsoft.com/office/powerpoint/2010/main" val="298281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7"/>
            <a:ext cx="9144000" cy="1086867"/>
          </a:xfrm>
        </p:spPr>
        <p:txBody>
          <a:bodyPr>
            <a:normAutofit/>
          </a:bodyPr>
          <a:lstStyle/>
          <a:p>
            <a:r>
              <a:rPr lang="en-US" dirty="0"/>
              <a:t>RAMP Supplemental Claim Lane</a:t>
            </a:r>
          </a:p>
        </p:txBody>
      </p:sp>
      <p:sp>
        <p:nvSpPr>
          <p:cNvPr id="3" name="Content Placeholder 2"/>
          <p:cNvSpPr>
            <a:spLocks noGrp="1"/>
          </p:cNvSpPr>
          <p:nvPr>
            <p:ph idx="1"/>
            <p:custDataLst>
              <p:tags r:id="rId2"/>
            </p:custDataLst>
          </p:nvPr>
        </p:nvSpPr>
        <p:spPr>
          <a:xfrm>
            <a:off x="457200" y="2057400"/>
            <a:ext cx="8229600" cy="3916363"/>
          </a:xfrm>
        </p:spPr>
        <p:txBody>
          <a:bodyPr>
            <a:noAutofit/>
          </a:bodyPr>
          <a:lstStyle/>
          <a:p>
            <a:r>
              <a:rPr lang="en-US" dirty="0"/>
              <a:t>Any decision to award benefits must be based on </a:t>
            </a:r>
            <a:r>
              <a:rPr lang="en-US" b="1" dirty="0"/>
              <a:t>new and relevant evidence </a:t>
            </a:r>
            <a:r>
              <a:rPr lang="en-US" dirty="0"/>
              <a:t>or a </a:t>
            </a:r>
            <a:r>
              <a:rPr lang="en-US" b="1" dirty="0"/>
              <a:t>clear and unmistakable error </a:t>
            </a:r>
            <a:r>
              <a:rPr lang="en-US" dirty="0"/>
              <a:t>in the prior decision</a:t>
            </a:r>
          </a:p>
          <a:p>
            <a:r>
              <a:rPr lang="en-US" dirty="0"/>
              <a:t>In RAMP, VA </a:t>
            </a:r>
            <a:r>
              <a:rPr lang="en-US" b="1" dirty="0"/>
              <a:t>presumes</a:t>
            </a:r>
            <a:r>
              <a:rPr lang="en-US" dirty="0"/>
              <a:t> that there is new and relevant evidence when a Veteran </a:t>
            </a:r>
            <a:r>
              <a:rPr lang="en-US" b="1" u="sng" dirty="0"/>
              <a:t>first elects</a:t>
            </a:r>
            <a:r>
              <a:rPr lang="en-US" b="1" dirty="0"/>
              <a:t> </a:t>
            </a:r>
            <a:r>
              <a:rPr lang="en-US" dirty="0"/>
              <a:t>to participate</a:t>
            </a:r>
          </a:p>
          <a:p>
            <a:r>
              <a:rPr lang="en-US" dirty="0"/>
              <a:t>Tracking under End Product </a:t>
            </a:r>
            <a:r>
              <a:rPr lang="en-US" b="1" dirty="0"/>
              <a:t>(EP) 683 </a:t>
            </a:r>
            <a:r>
              <a:rPr lang="en-US" dirty="0"/>
              <a:t>with claim label </a:t>
            </a:r>
            <a:r>
              <a:rPr lang="en-US" b="1" i="1" dirty="0"/>
              <a:t>RAMP-Supplemental Claim Review</a:t>
            </a:r>
            <a:r>
              <a:rPr lang="en-US" i="1" dirty="0"/>
              <a:t> </a:t>
            </a:r>
            <a:r>
              <a:rPr lang="en-US" b="1" i="1" dirty="0"/>
              <a:t>(Rating or Non-Rating)</a:t>
            </a:r>
          </a:p>
          <a:p>
            <a:r>
              <a:rPr lang="en-US" dirty="0"/>
              <a:t>Open evidentiary record with </a:t>
            </a:r>
            <a:r>
              <a:rPr lang="en-US" b="1" dirty="0"/>
              <a:t>duty to assist </a:t>
            </a:r>
            <a:r>
              <a:rPr lang="en-US" dirty="0"/>
              <a:t>Veterans in gathering evidence to support the claim </a:t>
            </a:r>
          </a:p>
          <a:p>
            <a:r>
              <a:rPr lang="en-US" dirty="0"/>
              <a:t>Decision authority given to RVSRs for rating issues and VSRs</a:t>
            </a:r>
            <a:r>
              <a:rPr lang="en-US" b="1" dirty="0"/>
              <a:t> </a:t>
            </a:r>
            <a:r>
              <a:rPr lang="en-US" dirty="0"/>
              <a:t>for non-rating issues</a:t>
            </a:r>
          </a:p>
        </p:txBody>
      </p:sp>
      <p:sp>
        <p:nvSpPr>
          <p:cNvPr id="4" name="Slide Number Placeholder 3"/>
          <p:cNvSpPr>
            <a:spLocks noGrp="1"/>
          </p:cNvSpPr>
          <p:nvPr>
            <p:ph type="sldNum" sz="quarter" idx="12"/>
            <p:custDataLst>
              <p:tags r:id="rId3"/>
            </p:custDataLst>
          </p:nvPr>
        </p:nvSpPr>
        <p:spPr>
          <a:xfrm>
            <a:off x="6931152" y="6601984"/>
            <a:ext cx="2133600" cy="365125"/>
          </a:xfrm>
          <a:prstGeom prst="rect">
            <a:avLst/>
          </a:prstGeom>
        </p:spPr>
        <p:txBody>
          <a:bodyPr/>
          <a:lstStyle/>
          <a:p>
            <a:pPr algn="r"/>
            <a:fld id="{D983F1FA-211D-3044-9E35-958DFBC26156}" type="slidenum">
              <a:rPr lang="en-US" smtClean="0">
                <a:solidFill>
                  <a:prstClr val="white"/>
                </a:solidFill>
              </a:rPr>
              <a:pPr algn="r"/>
              <a:t>15</a:t>
            </a:fld>
            <a:endParaRPr lang="en-US" dirty="0">
              <a:solidFill>
                <a:prstClr val="white"/>
              </a:solidFill>
            </a:endParaRPr>
          </a:p>
        </p:txBody>
      </p:sp>
      <p:sp>
        <p:nvSpPr>
          <p:cNvPr id="5" name="Slide Number Placeholder 5">
            <a:extLst>
              <a:ext uri="{FF2B5EF4-FFF2-40B4-BE49-F238E27FC236}">
                <a16:creationId xmlns:a16="http://schemas.microsoft.com/office/drawing/2014/main" id="{B7C0D60E-F7EE-4ECA-A587-40BE0423FE59}"/>
              </a:ext>
            </a:extLst>
          </p:cNvPr>
          <p:cNvSpPr txBox="1">
            <a:spLocks/>
          </p:cNvSpPr>
          <p:nvPr>
            <p:custDataLst>
              <p:tags r:id="rId4"/>
            </p:custDataLst>
          </p:nvPr>
        </p:nvSpPr>
        <p:spPr>
          <a:xfrm>
            <a:off x="6931152" y="6601968"/>
            <a:ext cx="2133600" cy="365125"/>
          </a:xfrm>
          <a:prstGeom prst="rect">
            <a:avLst/>
          </a:prstGeom>
        </p:spPr>
        <p:txBody>
          <a:bodyPr tIns="0"/>
          <a:lstStyle>
            <a:defPPr>
              <a:defRPr lang="en-US"/>
            </a:defPPr>
            <a:lvl1pPr marL="0" algn="r" defTabSz="914400" rtl="0" eaLnBrk="1" latinLnBrk="0" hangingPunct="1">
              <a:spcAft>
                <a:spcPts val="191"/>
              </a:spcAft>
              <a:defRPr sz="14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414AED-89CE-4A48-8B2B-1B3A5C68EA2A}" type="slidenum">
              <a:rPr lang="en-US" smtClean="0"/>
              <a:pPr/>
              <a:t>15</a:t>
            </a:fld>
            <a:endParaRPr lang="en-US"/>
          </a:p>
        </p:txBody>
      </p:sp>
    </p:spTree>
    <p:extLst>
      <p:ext uri="{BB962C8B-B14F-4D97-AF65-F5344CB8AC3E}">
        <p14:creationId xmlns:p14="http://schemas.microsoft.com/office/powerpoint/2010/main" val="2817344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7"/>
            <a:ext cx="9144000" cy="1086867"/>
          </a:xfrm>
        </p:spPr>
        <p:txBody>
          <a:bodyPr>
            <a:normAutofit/>
          </a:bodyPr>
          <a:lstStyle/>
          <a:p>
            <a:r>
              <a:rPr lang="en-US" dirty="0"/>
              <a:t>RAMP Higher-Level Review Lane</a:t>
            </a:r>
            <a:endParaRPr lang="en-US" dirty="0">
              <a:solidFill>
                <a:schemeClr val="accent2">
                  <a:lumMod val="50000"/>
                </a:schemeClr>
              </a:solidFill>
            </a:endParaRPr>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Autofit/>
          </a:bodyPr>
          <a:lstStyle/>
          <a:p>
            <a:pPr>
              <a:spcBef>
                <a:spcPts val="0"/>
              </a:spcBef>
            </a:pPr>
            <a:r>
              <a:rPr lang="en-US" b="1" i="1" dirty="0"/>
              <a:t>De novo </a:t>
            </a:r>
            <a:r>
              <a:rPr lang="en-US" b="1" dirty="0"/>
              <a:t>review </a:t>
            </a:r>
            <a:r>
              <a:rPr lang="en-US" dirty="0"/>
              <a:t>of the issue(s) previously on appeal </a:t>
            </a:r>
            <a:r>
              <a:rPr lang="en-US" b="1" dirty="0"/>
              <a:t>(difference of opinion authority)</a:t>
            </a:r>
          </a:p>
          <a:p>
            <a:pPr>
              <a:spcBef>
                <a:spcPts val="0"/>
              </a:spcBef>
            </a:pPr>
            <a:r>
              <a:rPr lang="en-US" dirty="0"/>
              <a:t>Review of all evidence of record on the date that VA receives the Veteran’s RAMP election </a:t>
            </a:r>
            <a:r>
              <a:rPr lang="en-US" b="1" dirty="0"/>
              <a:t>(closed record &amp; no duty to assist)</a:t>
            </a:r>
          </a:p>
          <a:p>
            <a:pPr>
              <a:spcBef>
                <a:spcPts val="0"/>
              </a:spcBef>
            </a:pPr>
            <a:r>
              <a:rPr lang="en-US" dirty="0"/>
              <a:t>Tracking under </a:t>
            </a:r>
            <a:r>
              <a:rPr lang="en-US" b="1" dirty="0"/>
              <a:t>EP 682 </a:t>
            </a:r>
            <a:r>
              <a:rPr lang="en-US" dirty="0"/>
              <a:t>with claim label </a:t>
            </a:r>
            <a:r>
              <a:rPr lang="en-US" b="1" i="1" dirty="0"/>
              <a:t>RAMP - Higher Level Review</a:t>
            </a:r>
            <a:r>
              <a:rPr lang="en-US" b="1" dirty="0"/>
              <a:t> </a:t>
            </a:r>
            <a:r>
              <a:rPr lang="en-US" b="1" i="1" dirty="0"/>
              <a:t>(Rating or Non-Rating)</a:t>
            </a:r>
          </a:p>
          <a:p>
            <a:pPr>
              <a:spcBef>
                <a:spcPts val="0"/>
              </a:spcBef>
            </a:pPr>
            <a:r>
              <a:rPr lang="en-US" dirty="0"/>
              <a:t>Decision authority granted to </a:t>
            </a:r>
            <a:r>
              <a:rPr lang="en-US" b="1" dirty="0"/>
              <a:t>Decision Review Officers </a:t>
            </a:r>
            <a:r>
              <a:rPr lang="en-US" dirty="0"/>
              <a:t>(DROs)</a:t>
            </a:r>
            <a:endParaRPr lang="en-US" b="1" dirty="0"/>
          </a:p>
          <a:p>
            <a:pPr>
              <a:spcBef>
                <a:spcPts val="0"/>
              </a:spcBef>
            </a:pPr>
            <a:r>
              <a:rPr lang="en-US" dirty="0"/>
              <a:t>Optional</a:t>
            </a:r>
            <a:r>
              <a:rPr lang="en-US" b="1" dirty="0"/>
              <a:t> </a:t>
            </a:r>
            <a:r>
              <a:rPr lang="en-US" dirty="0"/>
              <a:t>one-time telephonic </a:t>
            </a:r>
            <a:r>
              <a:rPr lang="en-US" b="1" dirty="0"/>
              <a:t>informal conference </a:t>
            </a:r>
            <a:r>
              <a:rPr lang="en-US" dirty="0"/>
              <a:t>with the higher-level reviewer to identify specific errors in the case</a:t>
            </a:r>
          </a:p>
          <a:p>
            <a:r>
              <a:rPr lang="en-US" dirty="0"/>
              <a:t>Return of the claim for correction when a </a:t>
            </a:r>
            <a:r>
              <a:rPr lang="en-US" b="1" dirty="0"/>
              <a:t>duty to assist error or required development </a:t>
            </a:r>
            <a:r>
              <a:rPr lang="en-US" dirty="0"/>
              <a:t>is found and the higher-level reviewer cannot grant the maximum benefit (</a:t>
            </a:r>
            <a:r>
              <a:rPr lang="en-US" b="1" dirty="0"/>
              <a:t>quality feedback loop</a:t>
            </a:r>
            <a:r>
              <a:rPr lang="en-US" dirty="0"/>
              <a:t>) </a:t>
            </a:r>
          </a:p>
        </p:txBody>
      </p:sp>
      <p:sp>
        <p:nvSpPr>
          <p:cNvPr id="4" name="Slide Number Placeholder 3"/>
          <p:cNvSpPr>
            <a:spLocks noGrp="1"/>
          </p:cNvSpPr>
          <p:nvPr>
            <p:ph type="sldNum" sz="quarter" idx="12"/>
            <p:custDataLst>
              <p:tags r:id="rId3"/>
            </p:custDataLst>
          </p:nvPr>
        </p:nvSpPr>
        <p:spPr>
          <a:xfrm>
            <a:off x="6931152" y="6601984"/>
            <a:ext cx="2133600" cy="365125"/>
          </a:xfrm>
          <a:prstGeom prst="rect">
            <a:avLst/>
          </a:prstGeom>
        </p:spPr>
        <p:txBody>
          <a:bodyPr/>
          <a:lstStyle/>
          <a:p>
            <a:pPr algn="r"/>
            <a:fld id="{7C414AED-89CE-4A48-8B2B-1B3A5C68EA2A}" type="slidenum">
              <a:rPr lang="en-US" smtClean="0">
                <a:solidFill>
                  <a:schemeClr val="bg1"/>
                </a:solidFill>
              </a:rPr>
              <a:pPr algn="r"/>
              <a:t>16</a:t>
            </a:fld>
            <a:endParaRPr lang="en-US" dirty="0">
              <a:solidFill>
                <a:schemeClr val="bg1"/>
              </a:solidFill>
            </a:endParaRPr>
          </a:p>
        </p:txBody>
      </p:sp>
      <p:sp>
        <p:nvSpPr>
          <p:cNvPr id="5" name="Slide Number Placeholder 5">
            <a:extLst>
              <a:ext uri="{FF2B5EF4-FFF2-40B4-BE49-F238E27FC236}">
                <a16:creationId xmlns:a16="http://schemas.microsoft.com/office/drawing/2014/main" id="{994A6704-5AD9-43F9-9B43-57BD999BC70E}"/>
              </a:ext>
            </a:extLst>
          </p:cNvPr>
          <p:cNvSpPr txBox="1">
            <a:spLocks/>
          </p:cNvSpPr>
          <p:nvPr>
            <p:custDataLst>
              <p:tags r:id="rId4"/>
            </p:custDataLst>
          </p:nvPr>
        </p:nvSpPr>
        <p:spPr>
          <a:xfrm>
            <a:off x="6931152" y="6601968"/>
            <a:ext cx="2133600" cy="365125"/>
          </a:xfrm>
          <a:prstGeom prst="rect">
            <a:avLst/>
          </a:prstGeom>
        </p:spPr>
        <p:txBody>
          <a:bodyPr tIns="0"/>
          <a:lstStyle>
            <a:defPPr>
              <a:defRPr lang="en-US"/>
            </a:defPPr>
            <a:lvl1pPr marL="0" algn="r" defTabSz="914400" rtl="0" eaLnBrk="1" latinLnBrk="0" hangingPunct="1">
              <a:spcAft>
                <a:spcPts val="191"/>
              </a:spcAft>
              <a:defRPr sz="14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414AED-89CE-4A48-8B2B-1B3A5C68EA2A}" type="slidenum">
              <a:rPr lang="en-US" smtClean="0"/>
              <a:pPr/>
              <a:t>16</a:t>
            </a:fld>
            <a:endParaRPr lang="en-US"/>
          </a:p>
        </p:txBody>
      </p:sp>
    </p:spTree>
    <p:extLst>
      <p:ext uri="{BB962C8B-B14F-4D97-AF65-F5344CB8AC3E}">
        <p14:creationId xmlns:p14="http://schemas.microsoft.com/office/powerpoint/2010/main" val="3254179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7"/>
            <a:ext cx="9144000" cy="1086867"/>
          </a:xfrm>
        </p:spPr>
        <p:txBody>
          <a:bodyPr>
            <a:normAutofit/>
          </a:bodyPr>
          <a:lstStyle/>
          <a:p>
            <a:r>
              <a:rPr lang="en-US" dirty="0"/>
              <a:t>RAMP – Benefits </a:t>
            </a:r>
          </a:p>
        </p:txBody>
      </p:sp>
      <p:sp>
        <p:nvSpPr>
          <p:cNvPr id="3" name="Content Placeholder 2"/>
          <p:cNvSpPr>
            <a:spLocks noGrp="1"/>
          </p:cNvSpPr>
          <p:nvPr>
            <p:ph idx="1"/>
            <p:custDataLst>
              <p:tags r:id="rId2"/>
            </p:custDataLst>
          </p:nvPr>
        </p:nvSpPr>
        <p:spPr>
          <a:xfrm>
            <a:off x="457200" y="2057400"/>
            <a:ext cx="8229600" cy="4343400"/>
          </a:xfrm>
          <a:noFill/>
        </p:spPr>
        <p:txBody>
          <a:bodyPr>
            <a:noAutofit/>
          </a:bodyPr>
          <a:lstStyle/>
          <a:p>
            <a:pPr marL="0" indent="0">
              <a:buNone/>
            </a:pPr>
            <a:r>
              <a:rPr lang="en-US" b="1" dirty="0">
                <a:solidFill>
                  <a:srgbClr val="000000"/>
                </a:solidFill>
              </a:rPr>
              <a:t>Benefits for Veterans and their representatives:</a:t>
            </a:r>
          </a:p>
          <a:p>
            <a:pPr lvl="0"/>
            <a:r>
              <a:rPr lang="en-US" sz="1800" dirty="0">
                <a:solidFill>
                  <a:srgbClr val="000000"/>
                </a:solidFill>
              </a:rPr>
              <a:t>Faster decisions and early resolution of disagreements</a:t>
            </a:r>
          </a:p>
          <a:p>
            <a:pPr lvl="0"/>
            <a:r>
              <a:rPr lang="en-US" sz="1800" dirty="0">
                <a:solidFill>
                  <a:srgbClr val="000000"/>
                </a:solidFill>
              </a:rPr>
              <a:t>Improved decision notices</a:t>
            </a:r>
          </a:p>
          <a:p>
            <a:pPr lvl="0"/>
            <a:r>
              <a:rPr lang="en-US" sz="1800" dirty="0">
                <a:solidFill>
                  <a:srgbClr val="000000"/>
                </a:solidFill>
              </a:rPr>
              <a:t>Allows more Veterans to use the new, more efficient process</a:t>
            </a:r>
          </a:p>
          <a:p>
            <a:pPr lvl="0"/>
            <a:r>
              <a:rPr lang="en-US" sz="1800" dirty="0">
                <a:solidFill>
                  <a:srgbClr val="000000"/>
                </a:solidFill>
              </a:rPr>
              <a:t>Demonstrates VA’s commitment to improve services for all Veterans who have appeals, not just those who receive a future decision</a:t>
            </a:r>
          </a:p>
          <a:p>
            <a:pPr lvl="0"/>
            <a:r>
              <a:rPr lang="en-US" sz="1800" dirty="0">
                <a:solidFill>
                  <a:srgbClr val="000000"/>
                </a:solidFill>
              </a:rPr>
              <a:t>Accelerates resolution of legacy appeals at the earliest points in the process</a:t>
            </a:r>
          </a:p>
          <a:p>
            <a:pPr lvl="0"/>
            <a:r>
              <a:rPr lang="en-US" sz="1800" dirty="0">
                <a:solidFill>
                  <a:srgbClr val="000000"/>
                </a:solidFill>
              </a:rPr>
              <a:t>Same effective date for benefits regardless of the Veteran’s choice of review option</a:t>
            </a:r>
          </a:p>
          <a:p>
            <a:pPr lvl="0"/>
            <a:r>
              <a:rPr lang="en-US" sz="1800" dirty="0">
                <a:solidFill>
                  <a:srgbClr val="000000"/>
                </a:solidFill>
              </a:rPr>
              <a:t>Requires VA to have clear and convincing evidence to change any findings favorable to the Veteran in a previous VA decision</a:t>
            </a:r>
          </a:p>
          <a:p>
            <a:pPr lvl="0"/>
            <a:r>
              <a:rPr lang="en-US" sz="1800" dirty="0">
                <a:solidFill>
                  <a:srgbClr val="000000"/>
                </a:solidFill>
              </a:rPr>
              <a:t>Veterans who participate in RAMP fill the Board’s new dockets first</a:t>
            </a:r>
          </a:p>
          <a:p>
            <a:endParaRPr lang="en-US" sz="1800" dirty="0">
              <a:solidFill>
                <a:schemeClr val="tx2"/>
              </a:solidFill>
            </a:endParaRPr>
          </a:p>
        </p:txBody>
      </p:sp>
      <p:sp>
        <p:nvSpPr>
          <p:cNvPr id="4" name="Slide Number Placeholder 3"/>
          <p:cNvSpPr>
            <a:spLocks noGrp="1"/>
          </p:cNvSpPr>
          <p:nvPr>
            <p:ph type="sldNum" sz="quarter" idx="12"/>
            <p:custDataLst>
              <p:tags r:id="rId3"/>
            </p:custDataLst>
          </p:nvPr>
        </p:nvSpPr>
        <p:spPr>
          <a:xfrm>
            <a:off x="6931152" y="6601984"/>
            <a:ext cx="2133600" cy="365125"/>
          </a:xfrm>
          <a:prstGeom prst="rect">
            <a:avLst/>
          </a:prstGeom>
        </p:spPr>
        <p:txBody>
          <a:bodyPr/>
          <a:lstStyle/>
          <a:p>
            <a:pPr algn="r"/>
            <a:fld id="{D983F1FA-211D-3044-9E35-958DFBC26156}" type="slidenum">
              <a:rPr lang="en-US" b="1" smtClean="0">
                <a:solidFill>
                  <a:schemeClr val="bg1"/>
                </a:solidFill>
              </a:rPr>
              <a:pPr algn="r"/>
              <a:t>17</a:t>
            </a:fld>
            <a:endParaRPr lang="en-US" b="1" dirty="0">
              <a:solidFill>
                <a:schemeClr val="bg1"/>
              </a:solidFill>
            </a:endParaRPr>
          </a:p>
        </p:txBody>
      </p:sp>
      <p:sp>
        <p:nvSpPr>
          <p:cNvPr id="5" name="Slide Number Placeholder 5">
            <a:extLst>
              <a:ext uri="{FF2B5EF4-FFF2-40B4-BE49-F238E27FC236}">
                <a16:creationId xmlns:a16="http://schemas.microsoft.com/office/drawing/2014/main" id="{4D88F7E4-EA5E-4AE9-8DD5-1363223FD247}"/>
              </a:ext>
            </a:extLst>
          </p:cNvPr>
          <p:cNvSpPr txBox="1">
            <a:spLocks/>
          </p:cNvSpPr>
          <p:nvPr>
            <p:custDataLst>
              <p:tags r:id="rId4"/>
            </p:custDataLst>
          </p:nvPr>
        </p:nvSpPr>
        <p:spPr>
          <a:xfrm>
            <a:off x="6931152" y="6601968"/>
            <a:ext cx="2133600" cy="365125"/>
          </a:xfrm>
          <a:prstGeom prst="rect">
            <a:avLst/>
          </a:prstGeom>
        </p:spPr>
        <p:txBody>
          <a:bodyPr tIns="0"/>
          <a:lstStyle>
            <a:defPPr>
              <a:defRPr lang="en-US"/>
            </a:defPPr>
            <a:lvl1pPr marL="0" algn="r" defTabSz="914400" rtl="0" eaLnBrk="1" latinLnBrk="0" hangingPunct="1">
              <a:spcAft>
                <a:spcPts val="191"/>
              </a:spcAft>
              <a:defRPr sz="14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414AED-89CE-4A48-8B2B-1B3A5C68EA2A}" type="slidenum">
              <a:rPr lang="en-US" smtClean="0"/>
              <a:pPr/>
              <a:t>17</a:t>
            </a:fld>
            <a:endParaRPr lang="en-US"/>
          </a:p>
        </p:txBody>
      </p:sp>
    </p:spTree>
    <p:extLst>
      <p:ext uri="{BB962C8B-B14F-4D97-AF65-F5344CB8AC3E}">
        <p14:creationId xmlns:p14="http://schemas.microsoft.com/office/powerpoint/2010/main" val="1109842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7"/>
            <a:ext cx="9144000" cy="1086867"/>
          </a:xfrm>
        </p:spPr>
        <p:txBody>
          <a:bodyPr>
            <a:normAutofit/>
          </a:bodyPr>
          <a:lstStyle/>
          <a:p>
            <a:r>
              <a:rPr lang="en-US" dirty="0"/>
              <a:t>RAMP Correspondence </a:t>
            </a:r>
          </a:p>
        </p:txBody>
      </p:sp>
      <p:sp>
        <p:nvSpPr>
          <p:cNvPr id="3" name="Content Placeholder 2"/>
          <p:cNvSpPr>
            <a:spLocks noGrp="1"/>
          </p:cNvSpPr>
          <p:nvPr>
            <p:ph idx="1"/>
            <p:custDataLst>
              <p:tags r:id="rId2"/>
            </p:custDataLst>
          </p:nvPr>
        </p:nvSpPr>
        <p:spPr>
          <a:xfrm>
            <a:off x="457200" y="2057400"/>
            <a:ext cx="8229600" cy="3916363"/>
          </a:xfrm>
        </p:spPr>
        <p:txBody>
          <a:bodyPr>
            <a:noAutofit/>
          </a:bodyPr>
          <a:lstStyle/>
          <a:p>
            <a:r>
              <a:rPr lang="en-US" dirty="0">
                <a:cs typeface="Times New Roman" panose="02020603050405020304" pitchFamily="18" charset="0"/>
              </a:rPr>
              <a:t>If a RO receives </a:t>
            </a:r>
            <a:r>
              <a:rPr lang="en-US" b="1" dirty="0">
                <a:cs typeface="Times New Roman" panose="02020603050405020304" pitchFamily="18" charset="0"/>
              </a:rPr>
              <a:t>physical correspondence </a:t>
            </a:r>
            <a:r>
              <a:rPr lang="en-US" dirty="0">
                <a:cs typeface="Times New Roman" panose="02020603050405020304" pitchFamily="18" charset="0"/>
              </a:rPr>
              <a:t>from a </a:t>
            </a:r>
            <a:r>
              <a:rPr lang="en-US" dirty="0"/>
              <a:t>claimant </a:t>
            </a:r>
            <a:r>
              <a:rPr lang="en-US" dirty="0">
                <a:cs typeface="Times New Roman" panose="02020603050405020304" pitchFamily="18" charset="0"/>
              </a:rPr>
              <a:t>that is not on the standard election, </a:t>
            </a:r>
            <a:r>
              <a:rPr lang="en-US" dirty="0"/>
              <a:t>indicating that they want to participate in RAMP</a:t>
            </a:r>
            <a:r>
              <a:rPr lang="en-US" dirty="0">
                <a:cs typeface="Times New Roman" panose="02020603050405020304" pitchFamily="18" charset="0"/>
              </a:rPr>
              <a:t>, attach the ARC </a:t>
            </a:r>
            <a:r>
              <a:rPr lang="en-US" dirty="0"/>
              <a:t>Centralized Mail fax coversheet </a:t>
            </a:r>
            <a:r>
              <a:rPr lang="en-US" dirty="0">
                <a:cs typeface="Times New Roman" panose="02020603050405020304" pitchFamily="18" charset="0"/>
              </a:rPr>
              <a:t>and </a:t>
            </a:r>
            <a:r>
              <a:rPr lang="en-US" dirty="0"/>
              <a:t>fax to </a:t>
            </a:r>
            <a:r>
              <a:rPr lang="en-US" b="1" dirty="0"/>
              <a:t>(844) 531-7818</a:t>
            </a:r>
            <a:r>
              <a:rPr lang="en-US" dirty="0"/>
              <a:t>. Annotate in VBMS notes.</a:t>
            </a:r>
          </a:p>
          <a:p>
            <a:pPr marL="0" indent="0">
              <a:buNone/>
            </a:pPr>
            <a:endParaRPr lang="en-US" dirty="0"/>
          </a:p>
          <a:p>
            <a:r>
              <a:rPr lang="en-US" dirty="0">
                <a:cs typeface="Times New Roman" panose="02020603050405020304" pitchFamily="18" charset="0"/>
              </a:rPr>
              <a:t>If a RO receives </a:t>
            </a:r>
            <a:r>
              <a:rPr lang="en-US" b="1" dirty="0">
                <a:cs typeface="Times New Roman" panose="02020603050405020304" pitchFamily="18" charset="0"/>
              </a:rPr>
              <a:t>electronic correspondence </a:t>
            </a:r>
            <a:r>
              <a:rPr lang="en-US" dirty="0">
                <a:cs typeface="Times New Roman" panose="02020603050405020304" pitchFamily="18" charset="0"/>
              </a:rPr>
              <a:t>in the CM mail portal from a </a:t>
            </a:r>
            <a:r>
              <a:rPr lang="en-US" dirty="0"/>
              <a:t>claimant </a:t>
            </a:r>
            <a:r>
              <a:rPr lang="en-US" dirty="0">
                <a:cs typeface="Times New Roman" panose="02020603050405020304" pitchFamily="18" charset="0"/>
              </a:rPr>
              <a:t>that is not on the standard election, </a:t>
            </a:r>
            <a:r>
              <a:rPr lang="en-US" dirty="0"/>
              <a:t>indicating that they want to participate in RAMP</a:t>
            </a:r>
            <a:r>
              <a:rPr lang="en-US" dirty="0">
                <a:cs typeface="Times New Roman" panose="02020603050405020304" pitchFamily="18" charset="0"/>
              </a:rPr>
              <a:t>, </a:t>
            </a:r>
            <a:r>
              <a:rPr lang="en-US" dirty="0"/>
              <a:t>RO Intake teams must transfer the mail package to the ARC CM queue and annotate in VBMS notes.</a:t>
            </a:r>
          </a:p>
        </p:txBody>
      </p:sp>
      <p:sp>
        <p:nvSpPr>
          <p:cNvPr id="4" name="Slide Number Placeholder 3"/>
          <p:cNvSpPr>
            <a:spLocks noGrp="1"/>
          </p:cNvSpPr>
          <p:nvPr>
            <p:ph type="sldNum" sz="quarter" idx="12"/>
            <p:custDataLst>
              <p:tags r:id="rId3"/>
            </p:custDataLst>
          </p:nvPr>
        </p:nvSpPr>
        <p:spPr>
          <a:xfrm>
            <a:off x="6931152" y="6601984"/>
            <a:ext cx="2133600" cy="365125"/>
          </a:xfrm>
          <a:prstGeom prst="rect">
            <a:avLst/>
          </a:prstGeom>
        </p:spPr>
        <p:txBody>
          <a:bodyPr/>
          <a:lstStyle/>
          <a:p>
            <a:pPr algn="r"/>
            <a:fld id="{D983F1FA-211D-3044-9E35-958DFBC26156}" type="slidenum">
              <a:rPr lang="en-US" smtClean="0">
                <a:solidFill>
                  <a:prstClr val="white"/>
                </a:solidFill>
              </a:rPr>
              <a:pPr algn="r"/>
              <a:t>18</a:t>
            </a:fld>
            <a:endParaRPr lang="en-US" dirty="0">
              <a:solidFill>
                <a:prstClr val="white"/>
              </a:solidFill>
            </a:endParaRPr>
          </a:p>
        </p:txBody>
      </p:sp>
      <p:sp>
        <p:nvSpPr>
          <p:cNvPr id="5" name="Slide Number Placeholder 5">
            <a:extLst>
              <a:ext uri="{FF2B5EF4-FFF2-40B4-BE49-F238E27FC236}">
                <a16:creationId xmlns:a16="http://schemas.microsoft.com/office/drawing/2014/main" id="{06A0987D-9FF9-44D0-8802-C05380040255}"/>
              </a:ext>
            </a:extLst>
          </p:cNvPr>
          <p:cNvSpPr txBox="1">
            <a:spLocks/>
          </p:cNvSpPr>
          <p:nvPr>
            <p:custDataLst>
              <p:tags r:id="rId4"/>
            </p:custDataLst>
          </p:nvPr>
        </p:nvSpPr>
        <p:spPr>
          <a:xfrm>
            <a:off x="6931152" y="6601968"/>
            <a:ext cx="2133600" cy="365125"/>
          </a:xfrm>
          <a:prstGeom prst="rect">
            <a:avLst/>
          </a:prstGeom>
        </p:spPr>
        <p:txBody>
          <a:bodyPr tIns="0"/>
          <a:lstStyle>
            <a:defPPr>
              <a:defRPr lang="en-US"/>
            </a:defPPr>
            <a:lvl1pPr marL="0" algn="r" defTabSz="914400" rtl="0" eaLnBrk="1" latinLnBrk="0" hangingPunct="1">
              <a:spcAft>
                <a:spcPts val="191"/>
              </a:spcAft>
              <a:defRPr sz="14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414AED-89CE-4A48-8B2B-1B3A5C68EA2A}" type="slidenum">
              <a:rPr lang="en-US" smtClean="0"/>
              <a:pPr/>
              <a:t>18</a:t>
            </a:fld>
            <a:endParaRPr lang="en-US"/>
          </a:p>
        </p:txBody>
      </p:sp>
    </p:spTree>
    <p:extLst>
      <p:ext uri="{BB962C8B-B14F-4D97-AF65-F5344CB8AC3E}">
        <p14:creationId xmlns:p14="http://schemas.microsoft.com/office/powerpoint/2010/main" val="11338374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7"/>
            <a:ext cx="9144000" cy="1086867"/>
          </a:xfrm>
        </p:spPr>
        <p:txBody>
          <a:bodyPr>
            <a:normAutofit/>
          </a:bodyPr>
          <a:lstStyle/>
          <a:p>
            <a:r>
              <a:rPr lang="en-US" dirty="0"/>
              <a:t>RAMP End Products (EPs) &amp; Claim Labels</a:t>
            </a:r>
          </a:p>
        </p:txBody>
      </p:sp>
      <p:sp>
        <p:nvSpPr>
          <p:cNvPr id="4" name="Content Placeholder 3"/>
          <p:cNvSpPr>
            <a:spLocks noGrp="1"/>
          </p:cNvSpPr>
          <p:nvPr>
            <p:ph idx="1"/>
            <p:custDataLst>
              <p:tags r:id="rId2"/>
            </p:custDataLst>
          </p:nvPr>
        </p:nvSpPr>
        <p:spPr>
          <a:xfrm>
            <a:off x="457200" y="2057400"/>
            <a:ext cx="8229600" cy="3916363"/>
          </a:xfrm>
          <a:prstGeom prst="rect">
            <a:avLst/>
          </a:prstGeom>
        </p:spPr>
        <p:txBody>
          <a:bodyPr>
            <a:normAutofit/>
          </a:bodyPr>
          <a:lstStyle/>
          <a:p>
            <a:r>
              <a:rPr lang="en-US" b="1" u="sng" dirty="0">
                <a:solidFill>
                  <a:srgbClr val="000000"/>
                </a:solidFill>
              </a:rPr>
              <a:t>Higher-Level Reviews (HLR)</a:t>
            </a:r>
            <a:endParaRPr lang="en-US" u="sng" dirty="0">
              <a:solidFill>
                <a:srgbClr val="000000"/>
              </a:solidFill>
            </a:endParaRPr>
          </a:p>
          <a:p>
            <a:pPr marL="228600" indent="-228600">
              <a:buFont typeface="Arial" panose="020B0604020202020204" pitchFamily="34" charset="0"/>
              <a:buChar char="•"/>
            </a:pPr>
            <a:r>
              <a:rPr lang="en-US" b="1" dirty="0">
                <a:solidFill>
                  <a:srgbClr val="000000"/>
                </a:solidFill>
              </a:rPr>
              <a:t>EP 682</a:t>
            </a:r>
            <a:endParaRPr lang="en-US" dirty="0">
              <a:solidFill>
                <a:srgbClr val="000000"/>
              </a:solidFill>
            </a:endParaRPr>
          </a:p>
          <a:p>
            <a:pPr marL="457200" lvl="1" indent="-228600"/>
            <a:r>
              <a:rPr lang="en-US" sz="1800" dirty="0">
                <a:solidFill>
                  <a:srgbClr val="000000"/>
                </a:solidFill>
              </a:rPr>
              <a:t>RAMP – Higher Level Review - Rating</a:t>
            </a:r>
          </a:p>
          <a:p>
            <a:pPr marL="457200" lvl="1" indent="-228600"/>
            <a:r>
              <a:rPr lang="en-US" sz="1800" dirty="0">
                <a:solidFill>
                  <a:srgbClr val="000000"/>
                </a:solidFill>
              </a:rPr>
              <a:t>RAMP – Higher Level Review - Non-Rating</a:t>
            </a:r>
          </a:p>
          <a:p>
            <a:endParaRPr lang="en-US" b="1" u="sng" dirty="0">
              <a:solidFill>
                <a:srgbClr val="000000"/>
              </a:solidFill>
            </a:endParaRPr>
          </a:p>
          <a:p>
            <a:r>
              <a:rPr lang="en-US" b="1" u="sng" dirty="0">
                <a:solidFill>
                  <a:srgbClr val="000000"/>
                </a:solidFill>
              </a:rPr>
              <a:t>Supplemental Claims</a:t>
            </a:r>
            <a:r>
              <a:rPr lang="en-US" b="1" dirty="0">
                <a:solidFill>
                  <a:srgbClr val="000000"/>
                </a:solidFill>
              </a:rPr>
              <a:t> </a:t>
            </a:r>
          </a:p>
          <a:p>
            <a:pPr marL="228600" indent="-228600">
              <a:buFont typeface="Arial" panose="020B0604020202020204" pitchFamily="34" charset="0"/>
              <a:buChar char="•"/>
            </a:pPr>
            <a:r>
              <a:rPr lang="en-US" b="1" dirty="0">
                <a:solidFill>
                  <a:srgbClr val="000000"/>
                </a:solidFill>
              </a:rPr>
              <a:t>EP 683 </a:t>
            </a:r>
          </a:p>
          <a:p>
            <a:pPr marL="457200" lvl="1" indent="-228600"/>
            <a:r>
              <a:rPr lang="en-US" sz="1800" dirty="0">
                <a:solidFill>
                  <a:srgbClr val="000000"/>
                </a:solidFill>
              </a:rPr>
              <a:t>RAMP – Supplemental Claim Review Rating</a:t>
            </a:r>
          </a:p>
          <a:p>
            <a:pPr marL="457200" lvl="1" indent="-228600"/>
            <a:r>
              <a:rPr lang="en-US" sz="1800" dirty="0">
                <a:solidFill>
                  <a:srgbClr val="000000"/>
                </a:solidFill>
              </a:rPr>
              <a:t>RAMP – Supplemental Claim Review Non-Rating</a:t>
            </a:r>
          </a:p>
          <a:p>
            <a:pPr marL="457200" lvl="1" indent="-228600"/>
            <a:r>
              <a:rPr lang="en-US" sz="1800" dirty="0">
                <a:solidFill>
                  <a:srgbClr val="000000"/>
                </a:solidFill>
              </a:rPr>
              <a:t>RAMP – HLR – Additional Evidence</a:t>
            </a:r>
          </a:p>
          <a:p>
            <a:pPr marL="457200" lvl="1" indent="-228600"/>
            <a:r>
              <a:rPr lang="en-US" sz="1800" dirty="0">
                <a:solidFill>
                  <a:srgbClr val="000000"/>
                </a:solidFill>
              </a:rPr>
              <a:t>RAMP – HLR – DTA Error</a:t>
            </a:r>
            <a:endParaRPr lang="en-US" sz="1800" b="1" dirty="0">
              <a:solidFill>
                <a:srgbClr val="000000"/>
              </a:solidFill>
            </a:endParaRPr>
          </a:p>
          <a:p>
            <a:pPr marL="342900" lvl="1" indent="0">
              <a:buNone/>
            </a:pPr>
            <a:endParaRPr lang="en-US" dirty="0"/>
          </a:p>
        </p:txBody>
      </p:sp>
      <p:sp>
        <p:nvSpPr>
          <p:cNvPr id="3" name="Slide Number Placeholder 2"/>
          <p:cNvSpPr>
            <a:spLocks noGrp="1"/>
          </p:cNvSpPr>
          <p:nvPr>
            <p:ph type="sldNum" sz="quarter" idx="12"/>
            <p:custDataLst>
              <p:tags r:id="rId3"/>
            </p:custDataLst>
          </p:nvPr>
        </p:nvSpPr>
        <p:spPr>
          <a:xfrm>
            <a:off x="6931152" y="6601984"/>
            <a:ext cx="2133600" cy="365125"/>
          </a:xfrm>
          <a:prstGeom prst="rect">
            <a:avLst/>
          </a:prstGeom>
        </p:spPr>
        <p:txBody>
          <a:bodyPr/>
          <a:lstStyle/>
          <a:p>
            <a:pPr algn="r"/>
            <a:fld id="{D983F1FA-211D-3044-9E35-958DFBC26156}" type="slidenum">
              <a:rPr lang="en-US" smtClean="0">
                <a:solidFill>
                  <a:prstClr val="white"/>
                </a:solidFill>
              </a:rPr>
              <a:pPr algn="r"/>
              <a:t>19</a:t>
            </a:fld>
            <a:endParaRPr lang="en-US" dirty="0">
              <a:solidFill>
                <a:prstClr val="white"/>
              </a:solidFill>
            </a:endParaRPr>
          </a:p>
        </p:txBody>
      </p:sp>
      <p:sp>
        <p:nvSpPr>
          <p:cNvPr id="5" name="Slide Number Placeholder 5">
            <a:extLst>
              <a:ext uri="{FF2B5EF4-FFF2-40B4-BE49-F238E27FC236}">
                <a16:creationId xmlns:a16="http://schemas.microsoft.com/office/drawing/2014/main" id="{EE58D58E-7A08-49A0-AC26-8ECCA664E784}"/>
              </a:ext>
            </a:extLst>
          </p:cNvPr>
          <p:cNvSpPr txBox="1">
            <a:spLocks/>
          </p:cNvSpPr>
          <p:nvPr>
            <p:custDataLst>
              <p:tags r:id="rId4"/>
            </p:custDataLst>
          </p:nvPr>
        </p:nvSpPr>
        <p:spPr>
          <a:xfrm>
            <a:off x="6931152" y="6601968"/>
            <a:ext cx="2133600" cy="365125"/>
          </a:xfrm>
          <a:prstGeom prst="rect">
            <a:avLst/>
          </a:prstGeom>
        </p:spPr>
        <p:txBody>
          <a:bodyPr tIns="0"/>
          <a:lstStyle>
            <a:defPPr>
              <a:defRPr lang="en-US"/>
            </a:defPPr>
            <a:lvl1pPr marL="0" algn="r" defTabSz="914400" rtl="0" eaLnBrk="1" latinLnBrk="0" hangingPunct="1">
              <a:spcAft>
                <a:spcPts val="191"/>
              </a:spcAft>
              <a:defRPr sz="14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414AED-89CE-4A48-8B2B-1B3A5C68EA2A}" type="slidenum">
              <a:rPr lang="en-US" smtClean="0"/>
              <a:pPr/>
              <a:t>19</a:t>
            </a:fld>
            <a:endParaRPr lang="en-US"/>
          </a:p>
        </p:txBody>
      </p:sp>
    </p:spTree>
    <p:extLst>
      <p:ext uri="{BB962C8B-B14F-4D97-AF65-F5344CB8AC3E}">
        <p14:creationId xmlns:p14="http://schemas.microsoft.com/office/powerpoint/2010/main" val="3722967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7"/>
            <a:ext cx="9144000" cy="1086867"/>
          </a:xfrm>
        </p:spPr>
        <p:txBody>
          <a:bodyPr>
            <a:normAutofit/>
          </a:bodyPr>
          <a:lstStyle/>
          <a:p>
            <a:r>
              <a:rPr lang="en-US" dirty="0"/>
              <a:t>Overview</a:t>
            </a:r>
            <a:endParaRPr lang="en-US" sz="3200" dirty="0"/>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r>
              <a:rPr lang="en-US" dirty="0"/>
              <a:t>This training is designed for all employees involved with processing claims. It provides an overview of the new Appeals Modernization Act and the test program known as the Rapid Appeals Modernization Program (RAMP). </a:t>
            </a:r>
          </a:p>
        </p:txBody>
      </p:sp>
      <p:sp>
        <p:nvSpPr>
          <p:cNvPr id="4" name="Slide Number Placeholder 3"/>
          <p:cNvSpPr>
            <a:spLocks noGrp="1"/>
          </p:cNvSpPr>
          <p:nvPr>
            <p:ph type="sldNum" sz="quarter" idx="12"/>
            <p:custDataLst>
              <p:tags r:id="rId3"/>
            </p:custDataLst>
          </p:nvPr>
        </p:nvSpPr>
        <p:spPr>
          <a:xfrm>
            <a:off x="6931152" y="6601984"/>
            <a:ext cx="2133600" cy="365125"/>
          </a:xfrm>
          <a:prstGeom prst="rect">
            <a:avLst/>
          </a:prstGeom>
        </p:spPr>
        <p:txBody>
          <a:bodyPr/>
          <a:lstStyle/>
          <a:p>
            <a:pPr algn="r"/>
            <a:fld id="{D983F1FA-211D-3044-9E35-958DFBC26156}" type="slidenum">
              <a:rPr lang="en-US" smtClean="0">
                <a:solidFill>
                  <a:prstClr val="white"/>
                </a:solidFill>
              </a:rPr>
              <a:pPr algn="r"/>
              <a:t>2</a:t>
            </a:fld>
            <a:endParaRPr lang="en-US" dirty="0">
              <a:solidFill>
                <a:prstClr val="white"/>
              </a:solidFill>
            </a:endParaRPr>
          </a:p>
        </p:txBody>
      </p:sp>
      <p:sp>
        <p:nvSpPr>
          <p:cNvPr id="5" name="Slide Number Placeholder 5">
            <a:extLst>
              <a:ext uri="{FF2B5EF4-FFF2-40B4-BE49-F238E27FC236}">
                <a16:creationId xmlns:a16="http://schemas.microsoft.com/office/drawing/2014/main" id="{C474469C-9FF1-4666-9BFA-957163E383DE}"/>
              </a:ext>
            </a:extLst>
          </p:cNvPr>
          <p:cNvSpPr txBox="1">
            <a:spLocks/>
          </p:cNvSpPr>
          <p:nvPr>
            <p:custDataLst>
              <p:tags r:id="rId4"/>
            </p:custDataLst>
          </p:nvPr>
        </p:nvSpPr>
        <p:spPr>
          <a:xfrm>
            <a:off x="6931152" y="6601968"/>
            <a:ext cx="2133600" cy="365125"/>
          </a:xfrm>
          <a:prstGeom prst="rect">
            <a:avLst/>
          </a:prstGeom>
        </p:spPr>
        <p:txBody>
          <a:bodyPr tIns="0"/>
          <a:lstStyle>
            <a:defPPr>
              <a:defRPr lang="en-US"/>
            </a:defPPr>
            <a:lvl1pPr marL="0" algn="r" defTabSz="914400" rtl="0" eaLnBrk="1" latinLnBrk="0" hangingPunct="1">
              <a:spcAft>
                <a:spcPts val="191"/>
              </a:spcAft>
              <a:defRPr sz="14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414AED-89CE-4A48-8B2B-1B3A5C68EA2A}" type="slidenum">
              <a:rPr lang="en-US" smtClean="0"/>
              <a:pPr/>
              <a:t>2</a:t>
            </a:fld>
            <a:endParaRPr lang="en-US"/>
          </a:p>
        </p:txBody>
      </p:sp>
    </p:spTree>
    <p:extLst>
      <p:ext uri="{BB962C8B-B14F-4D97-AF65-F5344CB8AC3E}">
        <p14:creationId xmlns:p14="http://schemas.microsoft.com/office/powerpoint/2010/main" val="4031438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7"/>
            <a:ext cx="9144000" cy="1086867"/>
          </a:xfrm>
        </p:spPr>
        <p:txBody>
          <a:bodyPr>
            <a:normAutofit/>
          </a:bodyPr>
          <a:lstStyle/>
          <a:p>
            <a:r>
              <a:rPr lang="en-US" dirty="0"/>
              <a:t>Concurrent Claims Not Allowed</a:t>
            </a:r>
          </a:p>
        </p:txBody>
      </p:sp>
      <p:sp>
        <p:nvSpPr>
          <p:cNvPr id="6" name="Content Placeholder 5">
            <a:extLst>
              <a:ext uri="{FF2B5EF4-FFF2-40B4-BE49-F238E27FC236}">
                <a16:creationId xmlns:a16="http://schemas.microsoft.com/office/drawing/2014/main" id="{A76D06F9-53A3-4193-87C0-6A19C3BBCB26}"/>
              </a:ext>
            </a:extLst>
          </p:cNvPr>
          <p:cNvSpPr>
            <a:spLocks noGrp="1"/>
          </p:cNvSpPr>
          <p:nvPr>
            <p:ph idx="1"/>
            <p:custDataLst>
              <p:tags r:id="rId2"/>
            </p:custDataLst>
          </p:nvPr>
        </p:nvSpPr>
        <p:spPr>
          <a:xfrm>
            <a:off x="457200" y="2057400"/>
            <a:ext cx="8229600" cy="4343400"/>
          </a:xfrm>
        </p:spPr>
        <p:txBody>
          <a:bodyPr>
            <a:normAutofit/>
          </a:bodyPr>
          <a:lstStyle/>
          <a:p>
            <a:r>
              <a:rPr lang="en-US" b="1" dirty="0">
                <a:latin typeface="+mn-lt"/>
              </a:rPr>
              <a:t>As with issues on appeal, issues under RAMP cannot be concurrently processed with a claim. </a:t>
            </a:r>
            <a:endParaRPr lang="en-US" sz="600" dirty="0">
              <a:latin typeface="+mn-lt"/>
            </a:endParaRPr>
          </a:p>
          <a:p>
            <a:pPr marL="228600" indent="-228600">
              <a:buFont typeface="Arial" panose="020B0604020202020204" pitchFamily="34" charset="0"/>
              <a:buChar char="•"/>
            </a:pPr>
            <a:r>
              <a:rPr lang="en-US" dirty="0">
                <a:latin typeface="+mn-lt"/>
              </a:rPr>
              <a:t>When processing a new claim, review VACOLS to see if the issue(s) claimed are currently on appeal and review to see if the issue(s) are a contention on an </a:t>
            </a:r>
            <a:r>
              <a:rPr lang="en-US" b="1" dirty="0">
                <a:latin typeface="+mn-lt"/>
              </a:rPr>
              <a:t>active or closed </a:t>
            </a:r>
            <a:r>
              <a:rPr lang="en-US" dirty="0">
                <a:latin typeface="+mn-lt"/>
              </a:rPr>
              <a:t>RAMP EP (682/683). RAMP issues are historical in VACOLS. </a:t>
            </a:r>
          </a:p>
          <a:p>
            <a:pPr marL="228600" lvl="1" indent="-228600">
              <a:spcAft>
                <a:spcPts val="600"/>
              </a:spcAft>
            </a:pPr>
            <a:r>
              <a:rPr lang="en-US" sz="2000" dirty="0">
                <a:latin typeface="+mn-lt"/>
              </a:rPr>
              <a:t>If a Veteran files a claim for an issue currently in RAMP, please send the “Claim already on Appeal” letter in </a:t>
            </a:r>
            <a:r>
              <a:rPr lang="en-US" sz="2000" i="1" dirty="0">
                <a:latin typeface="+mn-lt"/>
              </a:rPr>
              <a:t>Letter Creator</a:t>
            </a:r>
            <a:r>
              <a:rPr lang="en-US" sz="2000" dirty="0">
                <a:latin typeface="+mn-lt"/>
              </a:rPr>
              <a:t> available under the “IPC” area category. Select the option for RAMP. </a:t>
            </a:r>
          </a:p>
          <a:p>
            <a:pPr marL="228600" lvl="1" indent="-228600">
              <a:spcAft>
                <a:spcPts val="600"/>
              </a:spcAft>
            </a:pPr>
            <a:r>
              <a:rPr lang="en-US" sz="2000" dirty="0">
                <a:latin typeface="+mn-lt"/>
              </a:rPr>
              <a:t>If a Veteran requests reconsideration or files a legacy NOD for any contention processed (active or closed EPs) under RAMP, forward the document to the ARC for processing.</a:t>
            </a:r>
          </a:p>
          <a:p>
            <a:endParaRPr lang="en-US" dirty="0">
              <a:latin typeface="+mj-lt"/>
            </a:endParaRPr>
          </a:p>
        </p:txBody>
      </p:sp>
      <p:sp>
        <p:nvSpPr>
          <p:cNvPr id="3" name="Slide Number Placeholder 2"/>
          <p:cNvSpPr>
            <a:spLocks noGrp="1"/>
          </p:cNvSpPr>
          <p:nvPr>
            <p:ph type="sldNum" sz="quarter" idx="12"/>
            <p:custDataLst>
              <p:tags r:id="rId3"/>
            </p:custDataLst>
          </p:nvPr>
        </p:nvSpPr>
        <p:spPr>
          <a:xfrm>
            <a:off x="6931152" y="6601984"/>
            <a:ext cx="2133600" cy="365125"/>
          </a:xfrm>
          <a:prstGeom prst="rect">
            <a:avLst/>
          </a:prstGeom>
        </p:spPr>
        <p:txBody>
          <a:bodyPr/>
          <a:lstStyle/>
          <a:p>
            <a:pPr algn="r"/>
            <a:fld id="{D983F1FA-211D-3044-9E35-958DFBC26156}" type="slidenum">
              <a:rPr lang="en-US" smtClean="0">
                <a:solidFill>
                  <a:prstClr val="white"/>
                </a:solidFill>
              </a:rPr>
              <a:pPr algn="r"/>
              <a:t>20</a:t>
            </a:fld>
            <a:endParaRPr lang="en-US" dirty="0">
              <a:solidFill>
                <a:prstClr val="white"/>
              </a:solidFill>
            </a:endParaRPr>
          </a:p>
        </p:txBody>
      </p:sp>
      <p:sp>
        <p:nvSpPr>
          <p:cNvPr id="5" name="Slide Number Placeholder 5">
            <a:extLst>
              <a:ext uri="{FF2B5EF4-FFF2-40B4-BE49-F238E27FC236}">
                <a16:creationId xmlns:a16="http://schemas.microsoft.com/office/drawing/2014/main" id="{BCB5E24F-C87D-4734-8903-DD9A6A185E18}"/>
              </a:ext>
            </a:extLst>
          </p:cNvPr>
          <p:cNvSpPr txBox="1">
            <a:spLocks/>
          </p:cNvSpPr>
          <p:nvPr>
            <p:custDataLst>
              <p:tags r:id="rId4"/>
            </p:custDataLst>
          </p:nvPr>
        </p:nvSpPr>
        <p:spPr>
          <a:xfrm>
            <a:off x="6931152" y="6601968"/>
            <a:ext cx="2133600" cy="365125"/>
          </a:xfrm>
          <a:prstGeom prst="rect">
            <a:avLst/>
          </a:prstGeom>
        </p:spPr>
        <p:txBody>
          <a:bodyPr tIns="0"/>
          <a:lstStyle>
            <a:defPPr>
              <a:defRPr lang="en-US"/>
            </a:defPPr>
            <a:lvl1pPr marL="0" algn="r" defTabSz="914400" rtl="0" eaLnBrk="1" latinLnBrk="0" hangingPunct="1">
              <a:spcAft>
                <a:spcPts val="191"/>
              </a:spcAft>
              <a:defRPr sz="14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414AED-89CE-4A48-8B2B-1B3A5C68EA2A}" type="slidenum">
              <a:rPr lang="en-US" smtClean="0"/>
              <a:pPr/>
              <a:t>20</a:t>
            </a:fld>
            <a:endParaRPr lang="en-US"/>
          </a:p>
        </p:txBody>
      </p:sp>
    </p:spTree>
    <p:extLst>
      <p:ext uri="{BB962C8B-B14F-4D97-AF65-F5344CB8AC3E}">
        <p14:creationId xmlns:p14="http://schemas.microsoft.com/office/powerpoint/2010/main" val="440388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7"/>
            <a:ext cx="9144000" cy="1086867"/>
          </a:xfrm>
        </p:spPr>
        <p:txBody>
          <a:bodyPr>
            <a:normAutofit/>
          </a:bodyPr>
          <a:lstStyle/>
          <a:p>
            <a:r>
              <a:rPr lang="en-US" dirty="0"/>
              <a:t>VACOLS</a:t>
            </a:r>
          </a:p>
        </p:txBody>
      </p:sp>
      <p:sp>
        <p:nvSpPr>
          <p:cNvPr id="5" name="Content Placeholder 4">
            <a:extLst>
              <a:ext uri="{FF2B5EF4-FFF2-40B4-BE49-F238E27FC236}">
                <a16:creationId xmlns:a16="http://schemas.microsoft.com/office/drawing/2014/main" id="{0BE7EC94-A8D7-41BD-9C62-8616D94FD964}"/>
              </a:ext>
            </a:extLst>
          </p:cNvPr>
          <p:cNvSpPr>
            <a:spLocks noGrp="1"/>
          </p:cNvSpPr>
          <p:nvPr>
            <p:ph idx="1"/>
            <p:custDataLst>
              <p:tags r:id="rId2"/>
            </p:custDataLst>
          </p:nvPr>
        </p:nvSpPr>
        <p:spPr>
          <a:xfrm>
            <a:off x="903099" y="4661627"/>
            <a:ext cx="3792978" cy="1608819"/>
          </a:xfrm>
        </p:spPr>
        <p:txBody>
          <a:bodyPr/>
          <a:lstStyle/>
          <a:p>
            <a:r>
              <a:rPr lang="en-US" dirty="0"/>
              <a:t>VACOLS is automatically closed out as historical (HIS) when a RAMP EP is established. </a:t>
            </a:r>
          </a:p>
          <a:p>
            <a:endParaRPr lang="en-US" dirty="0"/>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415511" y="2319135"/>
            <a:ext cx="4195089" cy="339329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VACOLS Historical Sample Screen Shot" title="VACOLS Historical Sample"/>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51688" y="1880504"/>
            <a:ext cx="4495800" cy="278112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5">
            <a:extLst>
              <a:ext uri="{FF2B5EF4-FFF2-40B4-BE49-F238E27FC236}">
                <a16:creationId xmlns:a16="http://schemas.microsoft.com/office/drawing/2014/main" id="{3D7EE2FE-9B5B-4F10-876A-7B0EBDF484A9}"/>
              </a:ext>
            </a:extLst>
          </p:cNvPr>
          <p:cNvSpPr txBox="1">
            <a:spLocks/>
          </p:cNvSpPr>
          <p:nvPr>
            <p:custDataLst>
              <p:tags r:id="rId3"/>
            </p:custDataLst>
          </p:nvPr>
        </p:nvSpPr>
        <p:spPr>
          <a:xfrm>
            <a:off x="6931152" y="6601968"/>
            <a:ext cx="2133600" cy="365125"/>
          </a:xfrm>
          <a:prstGeom prst="rect">
            <a:avLst/>
          </a:prstGeom>
        </p:spPr>
        <p:txBody>
          <a:bodyPr tIns="0"/>
          <a:lstStyle>
            <a:defPPr>
              <a:defRPr lang="en-US"/>
            </a:defPPr>
            <a:lvl1pPr marL="0" algn="r" defTabSz="914400" rtl="0" eaLnBrk="1" latinLnBrk="0" hangingPunct="1">
              <a:spcAft>
                <a:spcPts val="191"/>
              </a:spcAft>
              <a:defRPr sz="14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414AED-89CE-4A48-8B2B-1B3A5C68EA2A}" type="slidenum">
              <a:rPr lang="en-US" smtClean="0"/>
              <a:pPr/>
              <a:t>21</a:t>
            </a:fld>
            <a:endParaRPr lang="en-US"/>
          </a:p>
        </p:txBody>
      </p:sp>
    </p:spTree>
    <p:extLst>
      <p:ext uri="{BB962C8B-B14F-4D97-AF65-F5344CB8AC3E}">
        <p14:creationId xmlns:p14="http://schemas.microsoft.com/office/powerpoint/2010/main" val="2739280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7"/>
            <a:ext cx="9144000" cy="1086867"/>
          </a:xfrm>
        </p:spPr>
        <p:txBody>
          <a:bodyPr>
            <a:normAutofit/>
          </a:bodyPr>
          <a:lstStyle/>
          <a:p>
            <a:r>
              <a:rPr lang="en-US" dirty="0"/>
              <a:t>Identifying a RAMP Issue</a:t>
            </a:r>
          </a:p>
        </p:txBody>
      </p:sp>
      <p:sp>
        <p:nvSpPr>
          <p:cNvPr id="5" name="Content Placeholder 4"/>
          <p:cNvSpPr>
            <a:spLocks noGrp="1"/>
          </p:cNvSpPr>
          <p:nvPr>
            <p:ph idx="1"/>
            <p:custDataLst>
              <p:tags r:id="rId2"/>
            </p:custDataLst>
          </p:nvPr>
        </p:nvSpPr>
        <p:spPr>
          <a:xfrm>
            <a:off x="457199" y="2148000"/>
            <a:ext cx="8229600" cy="3916363"/>
          </a:xfrm>
        </p:spPr>
        <p:txBody>
          <a:bodyPr>
            <a:normAutofit/>
          </a:bodyPr>
          <a:lstStyle/>
          <a:p>
            <a:r>
              <a:rPr lang="en-US" dirty="0"/>
              <a:t>Issues processed under RAMP can be identified by reviewing VBMS.  </a:t>
            </a:r>
          </a:p>
          <a:p>
            <a:pPr lvl="1"/>
            <a:r>
              <a:rPr lang="en-US" sz="1800" dirty="0"/>
              <a:t>Review the VBMS claims screen for an EP 682 or EP 683 and check the contentions list </a:t>
            </a:r>
            <a:endParaRPr lang="en-US" dirty="0"/>
          </a:p>
        </p:txBody>
      </p:sp>
      <p:sp>
        <p:nvSpPr>
          <p:cNvPr id="4" name="Slide Number Placeholder 3"/>
          <p:cNvSpPr>
            <a:spLocks noGrp="1"/>
          </p:cNvSpPr>
          <p:nvPr>
            <p:ph type="sldNum" sz="quarter" idx="12"/>
            <p:custDataLst>
              <p:tags r:id="rId3"/>
            </p:custDataLst>
          </p:nvPr>
        </p:nvSpPr>
        <p:spPr>
          <a:xfrm>
            <a:off x="6931152" y="6601984"/>
            <a:ext cx="2133600" cy="365125"/>
          </a:xfrm>
          <a:prstGeom prst="rect">
            <a:avLst/>
          </a:prstGeom>
        </p:spPr>
        <p:txBody>
          <a:bodyPr/>
          <a:lstStyle/>
          <a:p>
            <a:pPr algn="r"/>
            <a:fld id="{D983F1FA-211D-3044-9E35-958DFBC26156}" type="slidenum">
              <a:rPr lang="en-US" smtClean="0">
                <a:solidFill>
                  <a:prstClr val="white"/>
                </a:solidFill>
              </a:rPr>
              <a:pPr algn="r"/>
              <a:t>22</a:t>
            </a:fld>
            <a:endParaRPr lang="en-US" dirty="0">
              <a:solidFill>
                <a:prstClr val="white"/>
              </a:solidFill>
            </a:endParaRPr>
          </a:p>
        </p:txBody>
      </p:sp>
      <p:pic>
        <p:nvPicPr>
          <p:cNvPr id="7"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500062" y="3584357"/>
            <a:ext cx="8143875" cy="16954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Down Arrow 7"/>
          <p:cNvSpPr/>
          <p:nvPr>
            <p:custDataLst>
              <p:tags r:id="rId4"/>
            </p:custDataLst>
          </p:nvPr>
        </p:nvSpPr>
        <p:spPr>
          <a:xfrm rot="10800000">
            <a:off x="3124200" y="4800600"/>
            <a:ext cx="285750" cy="342900"/>
          </a:xfrm>
          <a:prstGeom prst="downArrow">
            <a:avLst/>
          </a:prstGeom>
          <a:solidFill>
            <a:srgbClr val="A619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Slide Number Placeholder 5">
            <a:extLst>
              <a:ext uri="{FF2B5EF4-FFF2-40B4-BE49-F238E27FC236}">
                <a16:creationId xmlns:a16="http://schemas.microsoft.com/office/drawing/2014/main" id="{61CE47D9-53A8-425E-B036-EF48AB87C61D}"/>
              </a:ext>
            </a:extLst>
          </p:cNvPr>
          <p:cNvSpPr txBox="1">
            <a:spLocks/>
          </p:cNvSpPr>
          <p:nvPr>
            <p:custDataLst>
              <p:tags r:id="rId5"/>
            </p:custDataLst>
          </p:nvPr>
        </p:nvSpPr>
        <p:spPr>
          <a:xfrm>
            <a:off x="6931152" y="6601968"/>
            <a:ext cx="2133600" cy="365125"/>
          </a:xfrm>
          <a:prstGeom prst="rect">
            <a:avLst/>
          </a:prstGeom>
        </p:spPr>
        <p:txBody>
          <a:bodyPr tIns="0"/>
          <a:lstStyle>
            <a:defPPr>
              <a:defRPr lang="en-US"/>
            </a:defPPr>
            <a:lvl1pPr marL="0" algn="r" defTabSz="914400" rtl="0" eaLnBrk="1" latinLnBrk="0" hangingPunct="1">
              <a:spcAft>
                <a:spcPts val="191"/>
              </a:spcAft>
              <a:defRPr sz="14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414AED-89CE-4A48-8B2B-1B3A5C68EA2A}" type="slidenum">
              <a:rPr lang="en-US" smtClean="0"/>
              <a:pPr/>
              <a:t>22</a:t>
            </a:fld>
            <a:endParaRPr lang="en-US"/>
          </a:p>
        </p:txBody>
      </p:sp>
    </p:spTree>
    <p:extLst>
      <p:ext uri="{BB962C8B-B14F-4D97-AF65-F5344CB8AC3E}">
        <p14:creationId xmlns:p14="http://schemas.microsoft.com/office/powerpoint/2010/main" val="31251435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836A9C0-99D2-4CBF-AC21-DBD998B3CE62}"/>
              </a:ext>
            </a:extLst>
          </p:cNvPr>
          <p:cNvPicPr>
            <a:picLocks noChangeAspect="1"/>
          </p:cNvPicPr>
          <p:nvPr/>
        </p:nvPicPr>
        <p:blipFill>
          <a:blip r:embed="rId7"/>
          <a:stretch>
            <a:fillRect/>
          </a:stretch>
        </p:blipFill>
        <p:spPr>
          <a:xfrm>
            <a:off x="679366" y="2901584"/>
            <a:ext cx="7785267" cy="2578832"/>
          </a:xfrm>
          <a:prstGeom prst="rect">
            <a:avLst/>
          </a:prstGeom>
        </p:spPr>
      </p:pic>
      <p:sp>
        <p:nvSpPr>
          <p:cNvPr id="2" name="Title 1"/>
          <p:cNvSpPr>
            <a:spLocks noGrp="1"/>
          </p:cNvSpPr>
          <p:nvPr>
            <p:ph type="title"/>
            <p:custDataLst>
              <p:tags r:id="rId1"/>
            </p:custDataLst>
          </p:nvPr>
        </p:nvSpPr>
        <p:spPr>
          <a:xfrm>
            <a:off x="0" y="884237"/>
            <a:ext cx="9144000" cy="1086867"/>
          </a:xfrm>
        </p:spPr>
        <p:txBody>
          <a:bodyPr>
            <a:normAutofit/>
          </a:bodyPr>
          <a:lstStyle/>
          <a:p>
            <a:r>
              <a:rPr lang="en-US" dirty="0"/>
              <a:t>Identifying a RAMP Issue</a:t>
            </a:r>
          </a:p>
        </p:txBody>
      </p:sp>
      <p:sp>
        <p:nvSpPr>
          <p:cNvPr id="6" name="Content Placeholder 5">
            <a:extLst>
              <a:ext uri="{FF2B5EF4-FFF2-40B4-BE49-F238E27FC236}">
                <a16:creationId xmlns:a16="http://schemas.microsoft.com/office/drawing/2014/main" id="{7906FF61-B39C-4BB5-A867-7F5A633CE924}"/>
              </a:ext>
            </a:extLst>
          </p:cNvPr>
          <p:cNvSpPr>
            <a:spLocks noGrp="1"/>
          </p:cNvSpPr>
          <p:nvPr>
            <p:ph idx="1"/>
            <p:custDataLst>
              <p:tags r:id="rId2"/>
            </p:custDataLst>
          </p:nvPr>
        </p:nvSpPr>
        <p:spPr>
          <a:xfrm>
            <a:off x="457200" y="2057400"/>
            <a:ext cx="8229600" cy="3916363"/>
          </a:xfrm>
        </p:spPr>
        <p:txBody>
          <a:bodyPr/>
          <a:lstStyle/>
          <a:p>
            <a:r>
              <a:rPr lang="en-US" dirty="0">
                <a:latin typeface="+mj-lt"/>
              </a:rPr>
              <a:t>Review the VBMS eFolder for a “RAMP Opt-in Election” document and a “RAMP Appeal Withdrawal Letter”  </a:t>
            </a:r>
          </a:p>
          <a:p>
            <a:endParaRPr lang="en-US" dirty="0">
              <a:latin typeface="+mj-lt"/>
            </a:endParaRPr>
          </a:p>
        </p:txBody>
      </p:sp>
      <p:sp>
        <p:nvSpPr>
          <p:cNvPr id="4" name="Down Arrow 3"/>
          <p:cNvSpPr/>
          <p:nvPr>
            <p:custDataLst>
              <p:tags r:id="rId3"/>
            </p:custDataLst>
          </p:nvPr>
        </p:nvSpPr>
        <p:spPr>
          <a:xfrm>
            <a:off x="6759702" y="3276600"/>
            <a:ext cx="342900" cy="514350"/>
          </a:xfrm>
          <a:prstGeom prst="downArrow">
            <a:avLst/>
          </a:prstGeom>
          <a:solidFill>
            <a:srgbClr val="A619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 name="Down Arrow 7"/>
          <p:cNvSpPr/>
          <p:nvPr>
            <p:custDataLst>
              <p:tags r:id="rId4"/>
            </p:custDataLst>
          </p:nvPr>
        </p:nvSpPr>
        <p:spPr>
          <a:xfrm rot="10800000">
            <a:off x="4191000" y="4215384"/>
            <a:ext cx="285750" cy="342900"/>
          </a:xfrm>
          <a:prstGeom prst="downArrow">
            <a:avLst/>
          </a:prstGeom>
          <a:solidFill>
            <a:srgbClr val="A619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Slide Number Placeholder 5">
            <a:extLst>
              <a:ext uri="{FF2B5EF4-FFF2-40B4-BE49-F238E27FC236}">
                <a16:creationId xmlns:a16="http://schemas.microsoft.com/office/drawing/2014/main" id="{63D75C5B-4C40-48E9-A570-306F1E3E4219}"/>
              </a:ext>
            </a:extLst>
          </p:cNvPr>
          <p:cNvSpPr txBox="1">
            <a:spLocks/>
          </p:cNvSpPr>
          <p:nvPr>
            <p:custDataLst>
              <p:tags r:id="rId5"/>
            </p:custDataLst>
          </p:nvPr>
        </p:nvSpPr>
        <p:spPr>
          <a:xfrm>
            <a:off x="6931152" y="6601968"/>
            <a:ext cx="2133600" cy="365125"/>
          </a:xfrm>
          <a:prstGeom prst="rect">
            <a:avLst/>
          </a:prstGeom>
        </p:spPr>
        <p:txBody>
          <a:bodyPr tIns="0"/>
          <a:lstStyle>
            <a:defPPr>
              <a:defRPr lang="en-US"/>
            </a:defPPr>
            <a:lvl1pPr marL="0" algn="r" defTabSz="914400" rtl="0" eaLnBrk="1" latinLnBrk="0" hangingPunct="1">
              <a:spcAft>
                <a:spcPts val="191"/>
              </a:spcAft>
              <a:defRPr sz="14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414AED-89CE-4A48-8B2B-1B3A5C68EA2A}" type="slidenum">
              <a:rPr lang="en-US" smtClean="0"/>
              <a:pPr/>
              <a:t>23</a:t>
            </a:fld>
            <a:endParaRPr lang="en-US"/>
          </a:p>
        </p:txBody>
      </p:sp>
    </p:spTree>
    <p:extLst>
      <p:ext uri="{BB962C8B-B14F-4D97-AF65-F5344CB8AC3E}">
        <p14:creationId xmlns:p14="http://schemas.microsoft.com/office/powerpoint/2010/main" val="35130451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7"/>
            <a:ext cx="9144000" cy="1086867"/>
          </a:xfrm>
        </p:spPr>
        <p:txBody>
          <a:bodyPr>
            <a:normAutofit/>
          </a:bodyPr>
          <a:lstStyle/>
          <a:p>
            <a:r>
              <a:rPr lang="en-US" sz="2400" dirty="0"/>
              <a:t>RAMP Communications</a:t>
            </a:r>
          </a:p>
        </p:txBody>
      </p:sp>
      <p:sp>
        <p:nvSpPr>
          <p:cNvPr id="6" name="Content Placeholder 5">
            <a:extLst>
              <a:ext uri="{FF2B5EF4-FFF2-40B4-BE49-F238E27FC236}">
                <a16:creationId xmlns:a16="http://schemas.microsoft.com/office/drawing/2014/main" id="{3D5EE1C2-6914-49CA-A463-BFA23D676798}"/>
              </a:ext>
            </a:extLst>
          </p:cNvPr>
          <p:cNvSpPr>
            <a:spLocks noGrp="1"/>
          </p:cNvSpPr>
          <p:nvPr>
            <p:ph idx="1"/>
            <p:custDataLst>
              <p:tags r:id="rId2"/>
            </p:custDataLst>
          </p:nvPr>
        </p:nvSpPr>
        <p:spPr>
          <a:xfrm>
            <a:off x="457200" y="2057400"/>
            <a:ext cx="8229600" cy="4343400"/>
          </a:xfrm>
        </p:spPr>
        <p:txBody>
          <a:bodyPr>
            <a:normAutofit fontScale="92500" lnSpcReduction="10000"/>
          </a:bodyPr>
          <a:lstStyle/>
          <a:p>
            <a:pPr>
              <a:lnSpc>
                <a:spcPct val="120000"/>
              </a:lnSpc>
            </a:pPr>
            <a:r>
              <a:rPr lang="en-US" sz="2100" dirty="0"/>
              <a:t>RAMP information is disseminated to eligible Veterans through </a:t>
            </a:r>
          </a:p>
          <a:p>
            <a:pPr marL="228600" indent="-228600">
              <a:lnSpc>
                <a:spcPct val="120000"/>
              </a:lnSpc>
              <a:buFont typeface="Arial" panose="020B0604020202020204" pitchFamily="34" charset="0"/>
              <a:buChar char="•"/>
            </a:pPr>
            <a:r>
              <a:rPr lang="en-US" sz="1800" dirty="0"/>
              <a:t>Web communication on internet sites such as VA.gov, and other VA social media sites (Facebook, Twitter, YouTube etc.) </a:t>
            </a:r>
          </a:p>
          <a:p>
            <a:pPr marL="228600" indent="-228600">
              <a:lnSpc>
                <a:spcPct val="120000"/>
              </a:lnSpc>
              <a:buFont typeface="Arial" panose="020B0604020202020204" pitchFamily="34" charset="0"/>
              <a:buChar char="•"/>
            </a:pPr>
            <a:r>
              <a:rPr lang="en-US" sz="1800" dirty="0"/>
              <a:t>Communications through regular mail, email, print, and traditional media outlets</a:t>
            </a:r>
          </a:p>
          <a:p>
            <a:pPr marL="228600" indent="-228600">
              <a:lnSpc>
                <a:spcPct val="120000"/>
              </a:lnSpc>
              <a:buFont typeface="Arial" panose="020B0604020202020204" pitchFamily="34" charset="0"/>
              <a:buChar char="•"/>
            </a:pPr>
            <a:r>
              <a:rPr lang="en-US" sz="1800" dirty="0"/>
              <a:t>Notice Letters mailed on a monthly basis based on a set schedule</a:t>
            </a:r>
          </a:p>
          <a:p>
            <a:pPr marL="457200" indent="-228600">
              <a:lnSpc>
                <a:spcPct val="120000"/>
              </a:lnSpc>
              <a:buFont typeface="Arial" panose="020B0604020202020204" pitchFamily="34" charset="0"/>
              <a:buChar char="•"/>
            </a:pPr>
            <a:r>
              <a:rPr lang="en-US" sz="1800" dirty="0"/>
              <a:t>Follow-up letters are sent 45 days after initial notice</a:t>
            </a:r>
          </a:p>
          <a:p>
            <a:pPr marL="457200" indent="-228600">
              <a:lnSpc>
                <a:spcPct val="120000"/>
              </a:lnSpc>
              <a:buFont typeface="Arial" panose="020B0604020202020204" pitchFamily="34" charset="0"/>
              <a:buChar char="•"/>
            </a:pPr>
            <a:r>
              <a:rPr lang="en-US" sz="1800" dirty="0"/>
              <a:t>RO contacts have a complete listing of mailed notices</a:t>
            </a:r>
          </a:p>
          <a:p>
            <a:pPr marL="228600" indent="-228600">
              <a:lnSpc>
                <a:spcPct val="120000"/>
              </a:lnSpc>
              <a:buFont typeface="Arial" panose="020B0604020202020204" pitchFamily="34" charset="0"/>
              <a:buChar char="•"/>
            </a:pPr>
            <a:r>
              <a:rPr lang="en-US" sz="1800" dirty="0"/>
              <a:t>Outreach material such as signage, pamphlets, brochures, etc. </a:t>
            </a:r>
          </a:p>
          <a:p>
            <a:pPr marL="228600" indent="-228600">
              <a:lnSpc>
                <a:spcPct val="120000"/>
              </a:lnSpc>
              <a:buFont typeface="Arial" panose="020B0604020202020204" pitchFamily="34" charset="0"/>
              <a:buChar char="•"/>
            </a:pPr>
            <a:r>
              <a:rPr lang="en-US" sz="1800" dirty="0"/>
              <a:t>Training products for external stakeholders (service organizations, congressional caseworkers, advocates for Veterans, and such other stakeholders) </a:t>
            </a:r>
          </a:p>
          <a:p>
            <a:pPr marL="228600" indent="-228600">
              <a:lnSpc>
                <a:spcPct val="120000"/>
              </a:lnSpc>
              <a:buFont typeface="Arial" panose="020B0604020202020204" pitchFamily="34" charset="0"/>
              <a:buChar char="•"/>
            </a:pPr>
            <a:r>
              <a:rPr lang="en-US" sz="1800" dirty="0"/>
              <a:t>In-person engagements such as VA town halls, and national and local outreach events </a:t>
            </a:r>
          </a:p>
        </p:txBody>
      </p:sp>
      <p:sp>
        <p:nvSpPr>
          <p:cNvPr id="3" name="Slide Number Placeholder 2"/>
          <p:cNvSpPr>
            <a:spLocks noGrp="1"/>
          </p:cNvSpPr>
          <p:nvPr>
            <p:ph type="sldNum" sz="quarter" idx="12"/>
            <p:custDataLst>
              <p:tags r:id="rId3"/>
            </p:custDataLst>
          </p:nvPr>
        </p:nvSpPr>
        <p:spPr>
          <a:xfrm>
            <a:off x="6931152" y="6601984"/>
            <a:ext cx="2133600" cy="365125"/>
          </a:xfrm>
          <a:prstGeom prst="rect">
            <a:avLst/>
          </a:prstGeom>
        </p:spPr>
        <p:txBody>
          <a:bodyPr/>
          <a:lstStyle/>
          <a:p>
            <a:pPr algn="r"/>
            <a:fld id="{D983F1FA-211D-3044-9E35-958DFBC26156}" type="slidenum">
              <a:rPr lang="en-US" smtClean="0">
                <a:solidFill>
                  <a:prstClr val="white"/>
                </a:solidFill>
              </a:rPr>
              <a:pPr algn="r"/>
              <a:t>24</a:t>
            </a:fld>
            <a:endParaRPr lang="en-US" dirty="0">
              <a:solidFill>
                <a:prstClr val="white"/>
              </a:solidFill>
            </a:endParaRPr>
          </a:p>
        </p:txBody>
      </p:sp>
      <p:sp>
        <p:nvSpPr>
          <p:cNvPr id="5" name="Slide Number Placeholder 5">
            <a:extLst>
              <a:ext uri="{FF2B5EF4-FFF2-40B4-BE49-F238E27FC236}">
                <a16:creationId xmlns:a16="http://schemas.microsoft.com/office/drawing/2014/main" id="{26E108BA-626E-48E4-B1F8-ED90F5751505}"/>
              </a:ext>
            </a:extLst>
          </p:cNvPr>
          <p:cNvSpPr txBox="1">
            <a:spLocks/>
          </p:cNvSpPr>
          <p:nvPr>
            <p:custDataLst>
              <p:tags r:id="rId4"/>
            </p:custDataLst>
          </p:nvPr>
        </p:nvSpPr>
        <p:spPr>
          <a:xfrm>
            <a:off x="6931152" y="6601968"/>
            <a:ext cx="2133600" cy="365125"/>
          </a:xfrm>
          <a:prstGeom prst="rect">
            <a:avLst/>
          </a:prstGeom>
        </p:spPr>
        <p:txBody>
          <a:bodyPr tIns="0"/>
          <a:lstStyle>
            <a:defPPr>
              <a:defRPr lang="en-US"/>
            </a:defPPr>
            <a:lvl1pPr marL="0" algn="r" defTabSz="914400" rtl="0" eaLnBrk="1" latinLnBrk="0" hangingPunct="1">
              <a:spcAft>
                <a:spcPts val="191"/>
              </a:spcAft>
              <a:defRPr sz="14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414AED-89CE-4A48-8B2B-1B3A5C68EA2A}" type="slidenum">
              <a:rPr lang="en-US" smtClean="0"/>
              <a:pPr/>
              <a:t>24</a:t>
            </a:fld>
            <a:endParaRPr lang="en-US"/>
          </a:p>
        </p:txBody>
      </p:sp>
    </p:spTree>
    <p:extLst>
      <p:ext uri="{BB962C8B-B14F-4D97-AF65-F5344CB8AC3E}">
        <p14:creationId xmlns:p14="http://schemas.microsoft.com/office/powerpoint/2010/main" val="40774101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7"/>
            <a:ext cx="9144000" cy="1086867"/>
          </a:xfrm>
        </p:spPr>
        <p:txBody>
          <a:bodyPr>
            <a:normAutofit/>
          </a:bodyPr>
          <a:lstStyle/>
          <a:p>
            <a:r>
              <a:rPr lang="en-US" dirty="0"/>
              <a:t>Frequently Asked Veteran Questions</a:t>
            </a:r>
          </a:p>
        </p:txBody>
      </p:sp>
      <p:sp>
        <p:nvSpPr>
          <p:cNvPr id="3" name="Content Placeholder 2"/>
          <p:cNvSpPr>
            <a:spLocks noGrp="1"/>
          </p:cNvSpPr>
          <p:nvPr>
            <p:ph idx="1"/>
            <p:custDataLst>
              <p:tags r:id="rId2"/>
            </p:custDataLst>
          </p:nvPr>
        </p:nvSpPr>
        <p:spPr>
          <a:xfrm>
            <a:off x="457200" y="1828800"/>
            <a:ext cx="8229600" cy="4724400"/>
          </a:xfrm>
        </p:spPr>
        <p:txBody>
          <a:bodyPr>
            <a:normAutofit/>
          </a:bodyPr>
          <a:lstStyle/>
          <a:p>
            <a:r>
              <a:rPr lang="en-US" sz="1400" b="1" dirty="0"/>
              <a:t>Will RAMP be faster than the current process?</a:t>
            </a:r>
          </a:p>
          <a:p>
            <a:pPr lvl="1"/>
            <a:r>
              <a:rPr lang="en-US" sz="1400" dirty="0"/>
              <a:t>Yes. VA anticipates processing RAMP election in an average of 125 days. Current legacy appeals processing time can range from 3 to 7 years for resolution. </a:t>
            </a:r>
          </a:p>
          <a:p>
            <a:pPr marL="342900" lvl="1" indent="0">
              <a:buNone/>
            </a:pPr>
            <a:r>
              <a:rPr lang="en-US" sz="700" dirty="0"/>
              <a:t> </a:t>
            </a:r>
          </a:p>
          <a:p>
            <a:r>
              <a:rPr lang="en-US" sz="1400" b="1" dirty="0"/>
              <a:t>What will happen with my appeal if I choose </a:t>
            </a:r>
            <a:r>
              <a:rPr lang="en-US" sz="1400" b="1" u="sng" dirty="0"/>
              <a:t>not to</a:t>
            </a:r>
            <a:r>
              <a:rPr lang="en-US" sz="1400" b="1" dirty="0"/>
              <a:t> participate in RAMP? </a:t>
            </a:r>
          </a:p>
          <a:p>
            <a:pPr lvl="1"/>
            <a:r>
              <a:rPr lang="en-US" sz="1400" dirty="0"/>
              <a:t>If a Veteran chooses not to participate, the appeal will continue to be processed under the current process. However, keep in mind, choosing RAMP will not delay a Veteran’s appeal or ability to seek Board review, it will more than likely result in faster resolution.  </a:t>
            </a:r>
          </a:p>
          <a:p>
            <a:pPr lvl="1"/>
            <a:endParaRPr lang="en-US" sz="600" dirty="0"/>
          </a:p>
          <a:p>
            <a:r>
              <a:rPr lang="en-US" sz="1400" b="1" dirty="0"/>
              <a:t>I have multiple appeals with multiple issues. Do I have to choose the same lane for all of them?</a:t>
            </a:r>
          </a:p>
          <a:p>
            <a:pPr lvl="1"/>
            <a:r>
              <a:rPr lang="en-US" sz="1400" dirty="0"/>
              <a:t>Yes. Under RAMP, a Veteran must choose either the Higher-Level Review lane or the Supplemental Claim lane for all </a:t>
            </a:r>
            <a:r>
              <a:rPr lang="en-US" sz="1400" u="sng" dirty="0"/>
              <a:t>eligible</a:t>
            </a:r>
            <a:r>
              <a:rPr lang="en-US" sz="1400" dirty="0"/>
              <a:t> compensation issues under appeal.</a:t>
            </a:r>
          </a:p>
          <a:p>
            <a:pPr lvl="1"/>
            <a:endParaRPr lang="en-US" sz="600" dirty="0"/>
          </a:p>
          <a:p>
            <a:r>
              <a:rPr lang="en-US" sz="1400" b="1" dirty="0"/>
              <a:t>What do I do if I disagree with my RAMP decision?</a:t>
            </a:r>
            <a:r>
              <a:rPr lang="en-US" sz="1400" dirty="0"/>
              <a:t>  </a:t>
            </a:r>
          </a:p>
          <a:p>
            <a:pPr lvl="1"/>
            <a:r>
              <a:rPr lang="en-US" sz="1400" dirty="0"/>
              <a:t>If a Veteran remain dissatisfied with the decision you receive in RAMP, he or she will have a year to use the other RAMP lane or appeal to the Board of Veterans’ Appeals for all issues addressed under RAMP to protect the potential effective date for benefits.</a:t>
            </a:r>
          </a:p>
        </p:txBody>
      </p:sp>
      <p:sp>
        <p:nvSpPr>
          <p:cNvPr id="4" name="Slide Number Placeholder 3"/>
          <p:cNvSpPr>
            <a:spLocks noGrp="1"/>
          </p:cNvSpPr>
          <p:nvPr>
            <p:ph type="sldNum" sz="quarter" idx="12"/>
            <p:custDataLst>
              <p:tags r:id="rId3"/>
            </p:custDataLst>
          </p:nvPr>
        </p:nvSpPr>
        <p:spPr>
          <a:xfrm>
            <a:off x="6931152" y="6601984"/>
            <a:ext cx="2133600" cy="365125"/>
          </a:xfrm>
          <a:prstGeom prst="rect">
            <a:avLst/>
          </a:prstGeom>
        </p:spPr>
        <p:txBody>
          <a:bodyPr/>
          <a:lstStyle/>
          <a:p>
            <a:pPr algn="r"/>
            <a:fld id="{D983F1FA-211D-3044-9E35-958DFBC26156}" type="slidenum">
              <a:rPr lang="en-US" smtClean="0">
                <a:solidFill>
                  <a:prstClr val="white"/>
                </a:solidFill>
              </a:rPr>
              <a:pPr algn="r"/>
              <a:t>25</a:t>
            </a:fld>
            <a:endParaRPr lang="en-US" dirty="0">
              <a:solidFill>
                <a:prstClr val="white"/>
              </a:solidFill>
            </a:endParaRPr>
          </a:p>
        </p:txBody>
      </p:sp>
      <p:sp>
        <p:nvSpPr>
          <p:cNvPr id="5" name="Slide Number Placeholder 5">
            <a:extLst>
              <a:ext uri="{FF2B5EF4-FFF2-40B4-BE49-F238E27FC236}">
                <a16:creationId xmlns:a16="http://schemas.microsoft.com/office/drawing/2014/main" id="{E08410AD-E31C-48F1-B06C-E1C54378015A}"/>
              </a:ext>
            </a:extLst>
          </p:cNvPr>
          <p:cNvSpPr txBox="1">
            <a:spLocks/>
          </p:cNvSpPr>
          <p:nvPr>
            <p:custDataLst>
              <p:tags r:id="rId4"/>
            </p:custDataLst>
          </p:nvPr>
        </p:nvSpPr>
        <p:spPr>
          <a:xfrm>
            <a:off x="6931152" y="6601968"/>
            <a:ext cx="2133600" cy="365125"/>
          </a:xfrm>
          <a:prstGeom prst="rect">
            <a:avLst/>
          </a:prstGeom>
        </p:spPr>
        <p:txBody>
          <a:bodyPr tIns="0"/>
          <a:lstStyle>
            <a:defPPr>
              <a:defRPr lang="en-US"/>
            </a:defPPr>
            <a:lvl1pPr marL="0" algn="r" defTabSz="914400" rtl="0" eaLnBrk="1" latinLnBrk="0" hangingPunct="1">
              <a:spcAft>
                <a:spcPts val="191"/>
              </a:spcAft>
              <a:defRPr sz="14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414AED-89CE-4A48-8B2B-1B3A5C68EA2A}" type="slidenum">
              <a:rPr lang="en-US" smtClean="0"/>
              <a:pPr/>
              <a:t>25</a:t>
            </a:fld>
            <a:endParaRPr lang="en-US"/>
          </a:p>
        </p:txBody>
      </p:sp>
    </p:spTree>
    <p:extLst>
      <p:ext uri="{BB962C8B-B14F-4D97-AF65-F5344CB8AC3E}">
        <p14:creationId xmlns:p14="http://schemas.microsoft.com/office/powerpoint/2010/main" val="10566499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7"/>
            <a:ext cx="9144000" cy="1086867"/>
          </a:xfrm>
        </p:spPr>
        <p:txBody>
          <a:bodyPr>
            <a:normAutofit/>
          </a:bodyPr>
          <a:lstStyle/>
          <a:p>
            <a:r>
              <a:rPr lang="en-US" dirty="0"/>
              <a:t>Frequently Asked Veteran Questions</a:t>
            </a:r>
          </a:p>
        </p:txBody>
      </p:sp>
      <p:sp>
        <p:nvSpPr>
          <p:cNvPr id="3" name="Content Placeholder 2"/>
          <p:cNvSpPr>
            <a:spLocks noGrp="1"/>
          </p:cNvSpPr>
          <p:nvPr>
            <p:ph idx="1"/>
            <p:custDataLst>
              <p:tags r:id="rId2"/>
            </p:custDataLst>
          </p:nvPr>
        </p:nvSpPr>
        <p:spPr>
          <a:xfrm>
            <a:off x="457200" y="1828800"/>
            <a:ext cx="8229600" cy="4191000"/>
          </a:xfrm>
        </p:spPr>
        <p:txBody>
          <a:bodyPr>
            <a:noAutofit/>
          </a:bodyPr>
          <a:lstStyle/>
          <a:p>
            <a:r>
              <a:rPr lang="en-US" sz="1400" b="1" dirty="0"/>
              <a:t>What if I have a Board or DRO hearing pending? Can I opt-in?</a:t>
            </a:r>
          </a:p>
          <a:p>
            <a:pPr lvl="1"/>
            <a:r>
              <a:rPr lang="en-US" sz="1400" dirty="0"/>
              <a:t>It depends. If a Veteran’s appeal has not certified and activated by the Board, the appeal may be processed under RAMP. Under RAMP, Veterans and representatives can request an informal conference under the Higher-Level Review lane if they wish to speak with the decisionmaker; however, they cannot request a hearing</a:t>
            </a:r>
            <a:r>
              <a:rPr lang="en-US" sz="700" b="1" dirty="0"/>
              <a:t>.   </a:t>
            </a:r>
          </a:p>
          <a:p>
            <a:pPr marL="230188" lvl="1" indent="0">
              <a:buNone/>
            </a:pPr>
            <a:endParaRPr lang="en-US" sz="700" dirty="0"/>
          </a:p>
          <a:p>
            <a:r>
              <a:rPr lang="en-US" sz="1400" b="1" dirty="0"/>
              <a:t>Will participation in RAMP result in another denial and loss of my place in line?</a:t>
            </a:r>
          </a:p>
          <a:p>
            <a:pPr lvl="1"/>
            <a:r>
              <a:rPr lang="en-US" sz="1400" dirty="0"/>
              <a:t>No. VBA will review the claim anew and issue a new decision. If that decision is not favorable to the Veteran, he or she may continue the claim through an appeal to the Board. Veterans participating in RAMP will receive access to the new dockets, placing them at the front of the line when the new appeals process goes live in February 2019. This will likely result in faster review by the Board, than if the Veteran remained in the legacy process</a:t>
            </a:r>
            <a:r>
              <a:rPr lang="en-US" sz="700" dirty="0"/>
              <a:t>.   </a:t>
            </a:r>
          </a:p>
          <a:p>
            <a:pPr marL="230188" lvl="1" indent="0">
              <a:buNone/>
            </a:pPr>
            <a:endParaRPr lang="en-US" sz="700" dirty="0"/>
          </a:p>
          <a:p>
            <a:r>
              <a:rPr lang="en-US" sz="1400" b="1" dirty="0"/>
              <a:t>Will VA continue development on my appeal if I elect RAMP? </a:t>
            </a:r>
          </a:p>
          <a:p>
            <a:pPr lvl="1"/>
            <a:r>
              <a:rPr lang="en-US" sz="1400" dirty="0"/>
              <a:t>Yes, if the Veteran elects the Supplemental Claim lane. VA has a duty to assist Veterans in gathering evidence to substantiate the claim under the Supplemental Claim lane. VA will complete all development actions prior to issuing a decision. If a Veteran elects the Higher-Level Review lane, VA will discontinue developing for evidence and the record is limited to the evidence of record prior to receipt of the RAMP Opt-in Election form.     </a:t>
            </a:r>
          </a:p>
          <a:p>
            <a:pPr lvl="1"/>
            <a:endParaRPr lang="en-US" sz="1400" dirty="0"/>
          </a:p>
        </p:txBody>
      </p:sp>
      <p:sp>
        <p:nvSpPr>
          <p:cNvPr id="4" name="Slide Number Placeholder 3"/>
          <p:cNvSpPr>
            <a:spLocks noGrp="1"/>
          </p:cNvSpPr>
          <p:nvPr>
            <p:ph type="sldNum" sz="quarter" idx="12"/>
            <p:custDataLst>
              <p:tags r:id="rId3"/>
            </p:custDataLst>
          </p:nvPr>
        </p:nvSpPr>
        <p:spPr>
          <a:xfrm>
            <a:off x="6931152" y="6601984"/>
            <a:ext cx="2133600" cy="365125"/>
          </a:xfrm>
          <a:prstGeom prst="rect">
            <a:avLst/>
          </a:prstGeom>
        </p:spPr>
        <p:txBody>
          <a:bodyPr/>
          <a:lstStyle/>
          <a:p>
            <a:pPr algn="r"/>
            <a:fld id="{D983F1FA-211D-3044-9E35-958DFBC26156}" type="slidenum">
              <a:rPr lang="en-US" smtClean="0">
                <a:solidFill>
                  <a:prstClr val="white"/>
                </a:solidFill>
              </a:rPr>
              <a:pPr algn="r"/>
              <a:t>26</a:t>
            </a:fld>
            <a:endParaRPr lang="en-US" dirty="0">
              <a:solidFill>
                <a:prstClr val="white"/>
              </a:solidFill>
            </a:endParaRPr>
          </a:p>
        </p:txBody>
      </p:sp>
      <p:sp>
        <p:nvSpPr>
          <p:cNvPr id="5" name="Slide Number Placeholder 5">
            <a:extLst>
              <a:ext uri="{FF2B5EF4-FFF2-40B4-BE49-F238E27FC236}">
                <a16:creationId xmlns:a16="http://schemas.microsoft.com/office/drawing/2014/main" id="{6021CC0E-3539-4412-AFF7-BF88D0D55DC2}"/>
              </a:ext>
            </a:extLst>
          </p:cNvPr>
          <p:cNvSpPr txBox="1">
            <a:spLocks/>
          </p:cNvSpPr>
          <p:nvPr>
            <p:custDataLst>
              <p:tags r:id="rId4"/>
            </p:custDataLst>
          </p:nvPr>
        </p:nvSpPr>
        <p:spPr>
          <a:xfrm>
            <a:off x="6931152" y="6601968"/>
            <a:ext cx="2133600" cy="365125"/>
          </a:xfrm>
          <a:prstGeom prst="rect">
            <a:avLst/>
          </a:prstGeom>
        </p:spPr>
        <p:txBody>
          <a:bodyPr tIns="0"/>
          <a:lstStyle>
            <a:defPPr>
              <a:defRPr lang="en-US"/>
            </a:defPPr>
            <a:lvl1pPr marL="0" algn="r" defTabSz="914400" rtl="0" eaLnBrk="1" latinLnBrk="0" hangingPunct="1">
              <a:spcAft>
                <a:spcPts val="191"/>
              </a:spcAft>
              <a:defRPr sz="14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414AED-89CE-4A48-8B2B-1B3A5C68EA2A}" type="slidenum">
              <a:rPr lang="en-US" smtClean="0"/>
              <a:pPr/>
              <a:t>26</a:t>
            </a:fld>
            <a:endParaRPr lang="en-US"/>
          </a:p>
        </p:txBody>
      </p:sp>
    </p:spTree>
    <p:extLst>
      <p:ext uri="{BB962C8B-B14F-4D97-AF65-F5344CB8AC3E}">
        <p14:creationId xmlns:p14="http://schemas.microsoft.com/office/powerpoint/2010/main" val="3809760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7"/>
            <a:ext cx="9144000" cy="1086867"/>
          </a:xfrm>
        </p:spPr>
        <p:txBody>
          <a:bodyPr>
            <a:normAutofit/>
          </a:bodyPr>
          <a:lstStyle/>
          <a:p>
            <a:r>
              <a:rPr lang="en-US" dirty="0"/>
              <a:t>Additional Information</a:t>
            </a:r>
          </a:p>
        </p:txBody>
      </p:sp>
      <p:sp>
        <p:nvSpPr>
          <p:cNvPr id="3" name="Content Placeholder 2"/>
          <p:cNvSpPr>
            <a:spLocks noGrp="1"/>
          </p:cNvSpPr>
          <p:nvPr>
            <p:ph idx="1"/>
            <p:custDataLst>
              <p:tags r:id="rId2"/>
            </p:custDataLst>
          </p:nvPr>
        </p:nvSpPr>
        <p:spPr>
          <a:xfrm>
            <a:off x="457200" y="2057401"/>
            <a:ext cx="8229600" cy="2286000"/>
          </a:xfrm>
        </p:spPr>
        <p:txBody>
          <a:bodyPr anchor="ctr">
            <a:normAutofit/>
          </a:bodyPr>
          <a:lstStyle/>
          <a:p>
            <a:r>
              <a:rPr lang="en-US" b="1" dirty="0"/>
              <a:t>You may visit the Appeals Modernization page on www.VA.gov for more information on VA’s implementation of appeals modernization and RAMP. </a:t>
            </a:r>
          </a:p>
          <a:p>
            <a:endParaRPr lang="en-US" b="1" dirty="0"/>
          </a:p>
          <a:p>
            <a:r>
              <a:rPr lang="en-US" b="1" dirty="0">
                <a:solidFill>
                  <a:schemeClr val="tx2">
                    <a:lumMod val="60000"/>
                    <a:lumOff val="40000"/>
                  </a:schemeClr>
                </a:solidFill>
                <a:hlinkClick r:id="rId6"/>
              </a:rPr>
              <a:t>https://benefits.va.gov/benefits/appeals-ramp.asp</a:t>
            </a:r>
            <a:endParaRPr lang="en-US" b="1" dirty="0">
              <a:solidFill>
                <a:schemeClr val="tx2">
                  <a:lumMod val="60000"/>
                  <a:lumOff val="40000"/>
                </a:schemeClr>
              </a:solidFill>
            </a:endParaRPr>
          </a:p>
          <a:p>
            <a:endParaRPr lang="en-US" dirty="0"/>
          </a:p>
        </p:txBody>
      </p:sp>
      <p:sp>
        <p:nvSpPr>
          <p:cNvPr id="4" name="Slide Number Placeholder 3"/>
          <p:cNvSpPr>
            <a:spLocks noGrp="1"/>
          </p:cNvSpPr>
          <p:nvPr>
            <p:ph type="sldNum" sz="quarter" idx="12"/>
            <p:custDataLst>
              <p:tags r:id="rId3"/>
            </p:custDataLst>
          </p:nvPr>
        </p:nvSpPr>
        <p:spPr>
          <a:xfrm>
            <a:off x="6931152" y="6601984"/>
            <a:ext cx="2133600" cy="365125"/>
          </a:xfrm>
          <a:prstGeom prst="rect">
            <a:avLst/>
          </a:prstGeom>
        </p:spPr>
        <p:txBody>
          <a:bodyPr/>
          <a:lstStyle/>
          <a:p>
            <a:pPr algn="r"/>
            <a:fld id="{D983F1FA-211D-3044-9E35-958DFBC26156}" type="slidenum">
              <a:rPr lang="en-US" smtClean="0">
                <a:solidFill>
                  <a:prstClr val="white"/>
                </a:solidFill>
              </a:rPr>
              <a:pPr algn="r"/>
              <a:t>27</a:t>
            </a:fld>
            <a:endParaRPr lang="en-US" dirty="0">
              <a:solidFill>
                <a:prstClr val="white"/>
              </a:solidFill>
            </a:endParaRPr>
          </a:p>
        </p:txBody>
      </p:sp>
      <p:sp>
        <p:nvSpPr>
          <p:cNvPr id="5" name="Slide Number Placeholder 5">
            <a:extLst>
              <a:ext uri="{FF2B5EF4-FFF2-40B4-BE49-F238E27FC236}">
                <a16:creationId xmlns:a16="http://schemas.microsoft.com/office/drawing/2014/main" id="{F71CA61E-23F1-4272-818A-41FECC9A1F95}"/>
              </a:ext>
            </a:extLst>
          </p:cNvPr>
          <p:cNvSpPr txBox="1">
            <a:spLocks/>
          </p:cNvSpPr>
          <p:nvPr>
            <p:custDataLst>
              <p:tags r:id="rId4"/>
            </p:custDataLst>
          </p:nvPr>
        </p:nvSpPr>
        <p:spPr>
          <a:xfrm>
            <a:off x="6931152" y="6601968"/>
            <a:ext cx="2133600" cy="365125"/>
          </a:xfrm>
          <a:prstGeom prst="rect">
            <a:avLst/>
          </a:prstGeom>
        </p:spPr>
        <p:txBody>
          <a:bodyPr tIns="0"/>
          <a:lstStyle>
            <a:defPPr>
              <a:defRPr lang="en-US"/>
            </a:defPPr>
            <a:lvl1pPr marL="0" algn="r" defTabSz="914400" rtl="0" eaLnBrk="1" latinLnBrk="0" hangingPunct="1">
              <a:spcAft>
                <a:spcPts val="191"/>
              </a:spcAft>
              <a:defRPr sz="14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414AED-89CE-4A48-8B2B-1B3A5C68EA2A}" type="slidenum">
              <a:rPr lang="en-US" smtClean="0"/>
              <a:pPr/>
              <a:t>27</a:t>
            </a:fld>
            <a:endParaRPr lang="en-US"/>
          </a:p>
        </p:txBody>
      </p:sp>
    </p:spTree>
    <p:extLst>
      <p:ext uri="{BB962C8B-B14F-4D97-AF65-F5344CB8AC3E}">
        <p14:creationId xmlns:p14="http://schemas.microsoft.com/office/powerpoint/2010/main" val="11657632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325E8A-9F73-4D81-B1F2-754ACFD12F5A}"/>
              </a:ext>
            </a:extLst>
          </p:cNvPr>
          <p:cNvSpPr>
            <a:spLocks noGrp="1"/>
          </p:cNvSpPr>
          <p:nvPr>
            <p:ph type="title"/>
            <p:custDataLst>
              <p:tags r:id="rId1"/>
            </p:custDataLst>
          </p:nvPr>
        </p:nvSpPr>
        <p:spPr>
          <a:xfrm>
            <a:off x="0" y="2885570"/>
            <a:ext cx="9144000" cy="1086867"/>
          </a:xfrm>
        </p:spPr>
        <p:txBody>
          <a:bodyPr/>
          <a:lstStyle/>
          <a:p>
            <a:r>
              <a:rPr lang="en-US" dirty="0"/>
              <a:t>Questions</a:t>
            </a:r>
          </a:p>
        </p:txBody>
      </p:sp>
      <p:sp>
        <p:nvSpPr>
          <p:cNvPr id="4" name="Slide Number Placeholder 3">
            <a:extLst>
              <a:ext uri="{FF2B5EF4-FFF2-40B4-BE49-F238E27FC236}">
                <a16:creationId xmlns:a16="http://schemas.microsoft.com/office/drawing/2014/main" id="{D8A59F0A-CDC2-4403-844E-5409A3008B38}"/>
              </a:ext>
            </a:extLst>
          </p:cNvPr>
          <p:cNvSpPr>
            <a:spLocks noGrp="1"/>
          </p:cNvSpPr>
          <p:nvPr>
            <p:ph type="sldNum" sz="quarter" idx="12"/>
            <p:custDataLst>
              <p:tags r:id="rId2"/>
            </p:custDataLst>
          </p:nvPr>
        </p:nvSpPr>
        <p:spPr>
          <a:xfrm>
            <a:off x="6931152" y="6601984"/>
            <a:ext cx="2133600" cy="365125"/>
          </a:xfrm>
        </p:spPr>
        <p:txBody>
          <a:bodyPr/>
          <a:lstStyle/>
          <a:p>
            <a:fld id="{7C414AED-89CE-4A48-8B2B-1B3A5C68EA2A}" type="slidenum">
              <a:rPr lang="en-US" smtClean="0"/>
              <a:pPr/>
              <a:t>28</a:t>
            </a:fld>
            <a:endParaRPr lang="en-US"/>
          </a:p>
        </p:txBody>
      </p:sp>
    </p:spTree>
    <p:extLst>
      <p:ext uri="{BB962C8B-B14F-4D97-AF65-F5344CB8AC3E}">
        <p14:creationId xmlns:p14="http://schemas.microsoft.com/office/powerpoint/2010/main" val="3917142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7"/>
            <a:ext cx="9144000" cy="1086867"/>
          </a:xfrm>
        </p:spPr>
        <p:txBody>
          <a:bodyPr>
            <a:normAutofit/>
          </a:bodyPr>
          <a:lstStyle/>
          <a:p>
            <a:r>
              <a:rPr lang="en-US" dirty="0"/>
              <a:t>Objectives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r>
              <a:rPr lang="en-US" dirty="0"/>
              <a:t>At the end of this lesson, you will be able to: </a:t>
            </a:r>
          </a:p>
          <a:p>
            <a:pPr marL="385763" indent="-385763">
              <a:buFont typeface="+mj-lt"/>
              <a:buAutoNum type="arabicPeriod"/>
            </a:pPr>
            <a:r>
              <a:rPr lang="en-US" dirty="0"/>
              <a:t>Identify changes between the current and future appeals process.</a:t>
            </a:r>
          </a:p>
          <a:p>
            <a:pPr marL="385763" indent="-385763">
              <a:buFont typeface="+mj-lt"/>
              <a:buAutoNum type="arabicPeriod"/>
            </a:pPr>
            <a:r>
              <a:rPr lang="en-US" dirty="0"/>
              <a:t>Identify key points in the Appeals Modernization Act (PL No. 115-55, Veterans Appeals Improvement and Modernization Act of 2017). </a:t>
            </a:r>
          </a:p>
          <a:p>
            <a:pPr marL="385763" indent="-385763">
              <a:buFont typeface="+mj-lt"/>
              <a:buAutoNum type="arabicPeriod"/>
            </a:pPr>
            <a:r>
              <a:rPr lang="en-US" dirty="0"/>
              <a:t>Recall the three lanes associated with the Appeals Modernization Act.</a:t>
            </a:r>
          </a:p>
          <a:p>
            <a:pPr marL="385763" indent="-385763">
              <a:buFont typeface="+mj-lt"/>
              <a:buAutoNum type="arabicPeriod"/>
            </a:pPr>
            <a:r>
              <a:rPr lang="en-US" dirty="0"/>
              <a:t>Recognize a Rapid Appeals Modernization Program (RAMP) claim and associated end products (EP), including appropriate claim labels.</a:t>
            </a:r>
          </a:p>
        </p:txBody>
      </p:sp>
      <p:sp>
        <p:nvSpPr>
          <p:cNvPr id="4" name="Slide Number Placeholder 3"/>
          <p:cNvSpPr>
            <a:spLocks noGrp="1"/>
          </p:cNvSpPr>
          <p:nvPr>
            <p:ph type="sldNum" sz="quarter" idx="12"/>
            <p:custDataLst>
              <p:tags r:id="rId3"/>
            </p:custDataLst>
          </p:nvPr>
        </p:nvSpPr>
        <p:spPr>
          <a:xfrm>
            <a:off x="6931152" y="6601984"/>
            <a:ext cx="2133600" cy="365125"/>
          </a:xfrm>
          <a:prstGeom prst="rect">
            <a:avLst/>
          </a:prstGeom>
        </p:spPr>
        <p:txBody>
          <a:bodyPr/>
          <a:lstStyle/>
          <a:p>
            <a:pPr algn="r"/>
            <a:fld id="{D983F1FA-211D-3044-9E35-958DFBC26156}" type="slidenum">
              <a:rPr lang="en-US" smtClean="0">
                <a:solidFill>
                  <a:prstClr val="white"/>
                </a:solidFill>
              </a:rPr>
              <a:pPr algn="r"/>
              <a:t>3</a:t>
            </a:fld>
            <a:endParaRPr lang="en-US" dirty="0">
              <a:solidFill>
                <a:prstClr val="white"/>
              </a:solidFill>
            </a:endParaRPr>
          </a:p>
        </p:txBody>
      </p:sp>
      <p:sp>
        <p:nvSpPr>
          <p:cNvPr id="5" name="Slide Number Placeholder 5">
            <a:extLst>
              <a:ext uri="{FF2B5EF4-FFF2-40B4-BE49-F238E27FC236}">
                <a16:creationId xmlns:a16="http://schemas.microsoft.com/office/drawing/2014/main" id="{1E8E8C9F-ECCA-4461-8415-251276E191B2}"/>
              </a:ext>
            </a:extLst>
          </p:cNvPr>
          <p:cNvSpPr txBox="1">
            <a:spLocks/>
          </p:cNvSpPr>
          <p:nvPr>
            <p:custDataLst>
              <p:tags r:id="rId4"/>
            </p:custDataLst>
          </p:nvPr>
        </p:nvSpPr>
        <p:spPr>
          <a:xfrm>
            <a:off x="6931152" y="6601968"/>
            <a:ext cx="2133600" cy="365125"/>
          </a:xfrm>
          <a:prstGeom prst="rect">
            <a:avLst/>
          </a:prstGeom>
        </p:spPr>
        <p:txBody>
          <a:bodyPr tIns="0"/>
          <a:lstStyle>
            <a:defPPr>
              <a:defRPr lang="en-US"/>
            </a:defPPr>
            <a:lvl1pPr marL="0" algn="r" defTabSz="914400" rtl="0" eaLnBrk="1" latinLnBrk="0" hangingPunct="1">
              <a:spcAft>
                <a:spcPts val="191"/>
              </a:spcAft>
              <a:defRPr sz="14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414AED-89CE-4A48-8B2B-1B3A5C68EA2A}" type="slidenum">
              <a:rPr lang="en-US" smtClean="0"/>
              <a:pPr/>
              <a:t>3</a:t>
            </a:fld>
            <a:endParaRPr lang="en-US"/>
          </a:p>
        </p:txBody>
      </p:sp>
    </p:spTree>
    <p:extLst>
      <p:ext uri="{BB962C8B-B14F-4D97-AF65-F5344CB8AC3E}">
        <p14:creationId xmlns:p14="http://schemas.microsoft.com/office/powerpoint/2010/main" val="1437204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custDataLst>
              <p:tags r:id="rId1"/>
            </p:custDataLst>
          </p:nvPr>
        </p:nvSpPr>
        <p:spPr>
          <a:xfrm>
            <a:off x="0" y="793637"/>
            <a:ext cx="9144000" cy="1086867"/>
          </a:xfrm>
        </p:spPr>
        <p:txBody>
          <a:bodyPr>
            <a:normAutofit/>
          </a:bodyPr>
          <a:lstStyle/>
          <a:p>
            <a:pPr>
              <a:buClr>
                <a:schemeClr val="tx1"/>
              </a:buClr>
            </a:pPr>
            <a:r>
              <a:rPr lang="en-US" dirty="0"/>
              <a:t>Current Appeal Process</a:t>
            </a:r>
            <a:endParaRPr lang="en-US" dirty="0">
              <a:solidFill>
                <a:schemeClr val="bg1"/>
              </a:solidFill>
              <a:cs typeface="Georgia" pitchFamily="18" charset="0"/>
            </a:endParaRPr>
          </a:p>
        </p:txBody>
      </p:sp>
      <p:sp>
        <p:nvSpPr>
          <p:cNvPr id="5" name="Content Placeholder 4"/>
          <p:cNvSpPr>
            <a:spLocks noGrp="1"/>
          </p:cNvSpPr>
          <p:nvPr>
            <p:ph idx="1"/>
            <p:custDataLst>
              <p:tags r:id="rId2"/>
            </p:custDataLst>
          </p:nvPr>
        </p:nvSpPr>
        <p:spPr>
          <a:xfrm>
            <a:off x="457200" y="1752600"/>
            <a:ext cx="8229600" cy="4909693"/>
          </a:xfrm>
        </p:spPr>
        <p:txBody>
          <a:bodyPr>
            <a:noAutofit/>
          </a:bodyPr>
          <a:lstStyle/>
          <a:p>
            <a:r>
              <a:rPr lang="en-US" sz="1600" b="1" dirty="0"/>
              <a:t>The current VA appeal process, which is set in law, is a complex, non-linear process that is unlike other standard appeals processes across Federal agencies and judicial systems.</a:t>
            </a:r>
            <a:endParaRPr lang="en-US" altLang="en-US" sz="1600" dirty="0"/>
          </a:p>
          <a:p>
            <a:pPr marL="228600" indent="-228600">
              <a:buFont typeface="Arial" panose="020B0604020202020204" pitchFamily="34" charset="0"/>
              <a:buChar char="•"/>
            </a:pPr>
            <a:r>
              <a:rPr lang="en-US" altLang="en-US" sz="1600" dirty="0"/>
              <a:t>Process takes </a:t>
            </a:r>
            <a:r>
              <a:rPr lang="en-US" altLang="en-US" sz="1600" b="1" i="1" u="sng" dirty="0"/>
              <a:t>too long</a:t>
            </a:r>
            <a:r>
              <a:rPr lang="en-US" altLang="en-US" sz="1600" i="1" dirty="0"/>
              <a:t> </a:t>
            </a:r>
            <a:r>
              <a:rPr lang="en-US" altLang="en-US" sz="1600" dirty="0"/>
              <a:t>– There is no defined endpoint or timeframe. </a:t>
            </a:r>
            <a:r>
              <a:rPr lang="en-US" sz="1600" dirty="0"/>
              <a:t>Agency cannot manage to a set goal for resolution time.</a:t>
            </a:r>
          </a:p>
          <a:p>
            <a:pPr marL="457200" lvl="2" indent="-228600">
              <a:spcAft>
                <a:spcPts val="600"/>
              </a:spcAft>
            </a:pPr>
            <a:r>
              <a:rPr lang="en-US" sz="1400" dirty="0"/>
              <a:t>On average Veterans are waiting 3 years for a resolution on their appeals. </a:t>
            </a:r>
          </a:p>
          <a:p>
            <a:pPr marL="457200" lvl="2" indent="-228600">
              <a:spcAft>
                <a:spcPts val="600"/>
              </a:spcAft>
            </a:pPr>
            <a:r>
              <a:rPr lang="en-US" sz="1400" dirty="0"/>
              <a:t>For those appeals that were decided by the Board in fiscal year (FY) 2016, on average, Veterans waited at least 7 years from filing their NOD until the Board decision issued that year.</a:t>
            </a:r>
            <a:endParaRPr lang="en-US" altLang="en-US" sz="1400" dirty="0"/>
          </a:p>
          <a:p>
            <a:pPr marL="228600" indent="-228600">
              <a:buFont typeface="Arial" panose="020B0604020202020204" pitchFamily="34" charset="0"/>
              <a:buChar char="•"/>
            </a:pPr>
            <a:r>
              <a:rPr lang="en-US" altLang="en-US" sz="1600" dirty="0"/>
              <a:t>Process is </a:t>
            </a:r>
            <a:r>
              <a:rPr lang="en-US" altLang="en-US" sz="1600" b="1" i="1" u="sng" dirty="0"/>
              <a:t>too complex</a:t>
            </a:r>
            <a:r>
              <a:rPr lang="en-US" altLang="en-US" sz="1600" dirty="0"/>
              <a:t> – Veterans do not understand the process, it contains too many steps, and it is very challenging to explain it to them in a way that is understandable.</a:t>
            </a:r>
          </a:p>
          <a:p>
            <a:pPr marL="228600" indent="-228600">
              <a:buFont typeface="Arial" panose="020B0604020202020204" pitchFamily="34" charset="0"/>
              <a:buChar char="•"/>
            </a:pPr>
            <a:r>
              <a:rPr lang="en-US" altLang="en-US" sz="1600" b="1" u="sng" dirty="0"/>
              <a:t>Splits jurisdiction</a:t>
            </a:r>
            <a:r>
              <a:rPr lang="en-US" altLang="en-US" sz="1600" dirty="0"/>
              <a:t> between VBA and the Board –  Accountability does not rest with one appellate body. A</a:t>
            </a:r>
            <a:r>
              <a:rPr lang="en-US" sz="1600" dirty="0"/>
              <a:t>lso creates inherent competition for resources internally within VBA to process both claims and appeals.</a:t>
            </a:r>
            <a:endParaRPr lang="en-US" altLang="en-US" sz="1600" dirty="0"/>
          </a:p>
          <a:p>
            <a:pPr marL="228600" indent="-228600">
              <a:buFont typeface="Arial" panose="020B0604020202020204" pitchFamily="34" charset="0"/>
              <a:buChar char="•"/>
            </a:pPr>
            <a:r>
              <a:rPr lang="en-US" altLang="en-US" sz="1600" dirty="0"/>
              <a:t>Features an </a:t>
            </a:r>
            <a:r>
              <a:rPr lang="en-US" altLang="en-US" sz="1600" b="1" u="sng" dirty="0"/>
              <a:t>open record</a:t>
            </a:r>
            <a:r>
              <a:rPr lang="en-US" altLang="en-US" sz="1600" dirty="0"/>
              <a:t> and ongoing </a:t>
            </a:r>
            <a:r>
              <a:rPr lang="en-US" altLang="en-US" sz="1600" b="1" u="sng" dirty="0"/>
              <a:t>duty to assist</a:t>
            </a:r>
            <a:r>
              <a:rPr lang="en-US" altLang="en-US" sz="1600" dirty="0"/>
              <a:t> – Continuous evidence gathering and </a:t>
            </a:r>
            <a:r>
              <a:rPr lang="en-US" altLang="en-US" sz="1600" dirty="0" err="1"/>
              <a:t>readjudication</a:t>
            </a:r>
            <a:r>
              <a:rPr lang="en-US" altLang="en-US" sz="1600" dirty="0"/>
              <a:t> prolongs the ability to reach a final decision. The appeal process essentially contains a hidden claims process.  </a:t>
            </a:r>
          </a:p>
        </p:txBody>
      </p:sp>
      <p:sp>
        <p:nvSpPr>
          <p:cNvPr id="2" name="Slide Number Placeholder 1"/>
          <p:cNvSpPr>
            <a:spLocks noGrp="1"/>
          </p:cNvSpPr>
          <p:nvPr>
            <p:ph type="sldNum" sz="quarter" idx="12"/>
            <p:custDataLst>
              <p:tags r:id="rId3"/>
            </p:custDataLst>
          </p:nvPr>
        </p:nvSpPr>
        <p:spPr>
          <a:xfrm>
            <a:off x="6931152" y="6601984"/>
            <a:ext cx="2133600" cy="365125"/>
          </a:xfrm>
          <a:prstGeom prst="rect">
            <a:avLst/>
          </a:prstGeom>
        </p:spPr>
        <p:txBody>
          <a:bodyPr/>
          <a:lstStyle/>
          <a:p>
            <a:pPr algn="r"/>
            <a:fld id="{D983F1FA-211D-3044-9E35-958DFBC26156}" type="slidenum">
              <a:rPr lang="en-US" smtClean="0">
                <a:solidFill>
                  <a:schemeClr val="bg1"/>
                </a:solidFill>
              </a:rPr>
              <a:pPr algn="r"/>
              <a:t>4</a:t>
            </a:fld>
            <a:endParaRPr lang="en-US" dirty="0">
              <a:solidFill>
                <a:schemeClr val="bg1"/>
              </a:solidFill>
            </a:endParaRPr>
          </a:p>
        </p:txBody>
      </p:sp>
      <p:sp>
        <p:nvSpPr>
          <p:cNvPr id="4101" name="Text Box 1031"/>
          <p:cNvSpPr txBox="1">
            <a:spLocks noChangeArrowheads="1"/>
          </p:cNvSpPr>
          <p:nvPr>
            <p:custDataLst>
              <p:tags r:id="rId4"/>
            </p:custDataLst>
          </p:nvPr>
        </p:nvSpPr>
        <p:spPr bwMode="auto">
          <a:xfrm>
            <a:off x="1485900" y="5680472"/>
            <a:ext cx="61722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defTabSz="457200" eaLnBrk="0" fontAlgn="base" hangingPunct="0">
              <a:spcBef>
                <a:spcPct val="0"/>
              </a:spcBef>
              <a:spcAft>
                <a:spcPct val="0"/>
              </a:spcAft>
              <a:defRPr sz="1600">
                <a:solidFill>
                  <a:schemeClr val="tx1"/>
                </a:solidFill>
                <a:latin typeface="Arial" charset="0"/>
                <a:cs typeface="Arial" charset="0"/>
              </a:defRPr>
            </a:lvl6pPr>
            <a:lvl7pPr marL="2971800" indent="-228600" defTabSz="457200" eaLnBrk="0" fontAlgn="base" hangingPunct="0">
              <a:spcBef>
                <a:spcPct val="0"/>
              </a:spcBef>
              <a:spcAft>
                <a:spcPct val="0"/>
              </a:spcAft>
              <a:defRPr sz="1600">
                <a:solidFill>
                  <a:schemeClr val="tx1"/>
                </a:solidFill>
                <a:latin typeface="Arial" charset="0"/>
                <a:cs typeface="Arial" charset="0"/>
              </a:defRPr>
            </a:lvl7pPr>
            <a:lvl8pPr marL="3429000" indent="-228600" defTabSz="457200" eaLnBrk="0" fontAlgn="base" hangingPunct="0">
              <a:spcBef>
                <a:spcPct val="0"/>
              </a:spcBef>
              <a:spcAft>
                <a:spcPct val="0"/>
              </a:spcAft>
              <a:defRPr sz="1600">
                <a:solidFill>
                  <a:schemeClr val="tx1"/>
                </a:solidFill>
                <a:latin typeface="Arial" charset="0"/>
                <a:cs typeface="Arial" charset="0"/>
              </a:defRPr>
            </a:lvl8pPr>
            <a:lvl9pPr marL="3886200" indent="-228600" defTabSz="457200" eaLnBrk="0" fontAlgn="base" hangingPunct="0">
              <a:spcBef>
                <a:spcPct val="0"/>
              </a:spcBef>
              <a:spcAft>
                <a:spcPct val="0"/>
              </a:spcAft>
              <a:defRPr sz="1600">
                <a:solidFill>
                  <a:schemeClr val="tx1"/>
                </a:solidFill>
                <a:latin typeface="Arial" charset="0"/>
                <a:cs typeface="Arial" charset="0"/>
              </a:defRPr>
            </a:lvl9pPr>
          </a:lstStyle>
          <a:p>
            <a:pPr eaLnBrk="1" hangingPunct="1"/>
            <a:endParaRPr lang="en-US" sz="1350"/>
          </a:p>
        </p:txBody>
      </p:sp>
      <p:sp>
        <p:nvSpPr>
          <p:cNvPr id="7" name="Slide Number Placeholder 5">
            <a:extLst>
              <a:ext uri="{FF2B5EF4-FFF2-40B4-BE49-F238E27FC236}">
                <a16:creationId xmlns:a16="http://schemas.microsoft.com/office/drawing/2014/main" id="{4B8D78E9-BE9D-48C4-959E-07C9A5F8038B}"/>
              </a:ext>
            </a:extLst>
          </p:cNvPr>
          <p:cNvSpPr txBox="1">
            <a:spLocks/>
          </p:cNvSpPr>
          <p:nvPr>
            <p:custDataLst>
              <p:tags r:id="rId5"/>
            </p:custDataLst>
          </p:nvPr>
        </p:nvSpPr>
        <p:spPr>
          <a:xfrm>
            <a:off x="6931152" y="6601968"/>
            <a:ext cx="2133600" cy="365125"/>
          </a:xfrm>
          <a:prstGeom prst="rect">
            <a:avLst/>
          </a:prstGeom>
        </p:spPr>
        <p:txBody>
          <a:bodyPr tIns="0"/>
          <a:lstStyle>
            <a:defPPr>
              <a:defRPr lang="en-US"/>
            </a:defPPr>
            <a:lvl1pPr marL="0" algn="r" defTabSz="914400" rtl="0" eaLnBrk="1" latinLnBrk="0" hangingPunct="1">
              <a:spcAft>
                <a:spcPts val="191"/>
              </a:spcAft>
              <a:defRPr sz="14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414AED-89CE-4A48-8B2B-1B3A5C68EA2A}" type="slidenum">
              <a:rPr lang="en-US" smtClean="0"/>
              <a:pPr/>
              <a:t>4</a:t>
            </a:fld>
            <a:endParaRPr lang="en-US"/>
          </a:p>
        </p:txBody>
      </p:sp>
    </p:spTree>
    <p:extLst>
      <p:ext uri="{BB962C8B-B14F-4D97-AF65-F5344CB8AC3E}">
        <p14:creationId xmlns:p14="http://schemas.microsoft.com/office/powerpoint/2010/main" val="2744761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7"/>
            <a:ext cx="9144000" cy="1086867"/>
          </a:xfrm>
        </p:spPr>
        <p:txBody>
          <a:bodyPr>
            <a:normAutofit/>
          </a:bodyPr>
          <a:lstStyle/>
          <a:p>
            <a:r>
              <a:rPr lang="en-US" dirty="0"/>
              <a:t>Appeals Modernization Act</a:t>
            </a:r>
            <a:endParaRPr lang="en-US" sz="3200" dirty="0"/>
          </a:p>
        </p:txBody>
      </p:sp>
      <p:sp>
        <p:nvSpPr>
          <p:cNvPr id="3" name="Content Placeholder 2"/>
          <p:cNvSpPr>
            <a:spLocks noGrp="1"/>
          </p:cNvSpPr>
          <p:nvPr>
            <p:ph idx="1"/>
            <p:custDataLst>
              <p:tags r:id="rId2"/>
            </p:custDataLst>
          </p:nvPr>
        </p:nvSpPr>
        <p:spPr>
          <a:xfrm>
            <a:off x="457200" y="2057400"/>
            <a:ext cx="8229600" cy="4544552"/>
          </a:xfrm>
        </p:spPr>
        <p:txBody>
          <a:bodyPr>
            <a:normAutofit lnSpcReduction="10000"/>
          </a:bodyPr>
          <a:lstStyle/>
          <a:p>
            <a:pPr hangingPunct="0"/>
            <a:r>
              <a:rPr lang="en-US" b="1" dirty="0"/>
              <a:t>On August 23, 2017, the </a:t>
            </a:r>
            <a:r>
              <a:rPr lang="en-US" b="1" i="1" dirty="0"/>
              <a:t>Veterans Appeals Improvement and Modernization Act of 2017 </a:t>
            </a:r>
            <a:r>
              <a:rPr lang="en-US" b="1" dirty="0"/>
              <a:t>was signed into law. </a:t>
            </a:r>
          </a:p>
          <a:p>
            <a:pPr marL="228600" indent="-228600" hangingPunct="0">
              <a:buFont typeface="Arial" panose="020B0604020202020204" pitchFamily="34" charset="0"/>
              <a:buChar char="•"/>
            </a:pPr>
            <a:r>
              <a:rPr lang="en-US" dirty="0"/>
              <a:t>The new law modernizes VA’s current claims and appeals process. It includes:</a:t>
            </a:r>
          </a:p>
          <a:p>
            <a:pPr marL="457200" lvl="1" indent="-228600" hangingPunct="0">
              <a:spcAft>
                <a:spcPts val="600"/>
              </a:spcAft>
            </a:pPr>
            <a:r>
              <a:rPr lang="en-US" sz="1800" b="1" i="1" dirty="0"/>
              <a:t>New review options </a:t>
            </a:r>
            <a:r>
              <a:rPr lang="en-US" sz="1800" dirty="0"/>
              <a:t>for Veterans who disagree with VA decisions</a:t>
            </a:r>
          </a:p>
          <a:p>
            <a:pPr marL="457200" lvl="1" indent="-228600" hangingPunct="0">
              <a:spcAft>
                <a:spcPts val="600"/>
              </a:spcAft>
            </a:pPr>
            <a:r>
              <a:rPr lang="en-US" sz="1800" dirty="0"/>
              <a:t>Changes to VA’s </a:t>
            </a:r>
            <a:r>
              <a:rPr lang="en-US" sz="1800" b="1" i="1" dirty="0"/>
              <a:t>duty to assist </a:t>
            </a:r>
            <a:r>
              <a:rPr lang="en-US" sz="1800" dirty="0"/>
              <a:t>requirements</a:t>
            </a:r>
          </a:p>
          <a:p>
            <a:pPr marL="457200" lvl="1" indent="-228600" hangingPunct="0">
              <a:spcAft>
                <a:spcPts val="600"/>
              </a:spcAft>
            </a:pPr>
            <a:r>
              <a:rPr lang="en-US" sz="1800" b="1" i="1" dirty="0"/>
              <a:t>Improved decision notice </a:t>
            </a:r>
            <a:r>
              <a:rPr lang="en-US" sz="1800" dirty="0"/>
              <a:t>requirements for all VA decisions</a:t>
            </a:r>
          </a:p>
          <a:p>
            <a:pPr marL="457200" lvl="1" indent="-228600" hangingPunct="0">
              <a:spcAft>
                <a:spcPts val="600"/>
              </a:spcAft>
            </a:pPr>
            <a:r>
              <a:rPr lang="en-US" sz="1800" dirty="0"/>
              <a:t>Mandatory </a:t>
            </a:r>
            <a:r>
              <a:rPr lang="en-US" sz="1800" b="1" i="1" dirty="0"/>
              <a:t>reporting to Congress </a:t>
            </a:r>
            <a:r>
              <a:rPr lang="en-US" sz="1800" dirty="0"/>
              <a:t>on the legacy appeals process and the new system</a:t>
            </a:r>
          </a:p>
          <a:p>
            <a:pPr marL="457200" lvl="1" indent="-228600" hangingPunct="0">
              <a:spcAft>
                <a:spcPts val="600"/>
              </a:spcAft>
            </a:pPr>
            <a:r>
              <a:rPr lang="en-US" sz="1800" dirty="0"/>
              <a:t>New protections for </a:t>
            </a:r>
            <a:r>
              <a:rPr lang="en-US" sz="1800" b="1" i="1" dirty="0"/>
              <a:t>findings favorable to a claimant </a:t>
            </a:r>
          </a:p>
          <a:p>
            <a:pPr marL="457200" lvl="1" indent="-228600" hangingPunct="0">
              <a:spcAft>
                <a:spcPts val="600"/>
              </a:spcAft>
            </a:pPr>
            <a:r>
              <a:rPr lang="en-US" sz="1800" dirty="0"/>
              <a:t>Increased </a:t>
            </a:r>
            <a:r>
              <a:rPr lang="en-US" sz="1800" b="1" i="1" dirty="0"/>
              <a:t>protection for effective dates </a:t>
            </a:r>
            <a:r>
              <a:rPr lang="en-US" sz="1800" dirty="0"/>
              <a:t>when a claim is continuously pursued</a:t>
            </a:r>
          </a:p>
          <a:p>
            <a:pPr marL="228600" indent="-228600" hangingPunct="0">
              <a:buFont typeface="Arial" panose="020B0604020202020204" pitchFamily="34" charset="0"/>
              <a:buChar char="•"/>
            </a:pPr>
            <a:r>
              <a:rPr lang="en-US" dirty="0"/>
              <a:t>The new law does not take effect until February 2019. All VA administrations must implement the law prior to the effective date.  </a:t>
            </a:r>
          </a:p>
        </p:txBody>
      </p:sp>
      <p:sp>
        <p:nvSpPr>
          <p:cNvPr id="4" name="Slide Number Placeholder 3"/>
          <p:cNvSpPr>
            <a:spLocks noGrp="1"/>
          </p:cNvSpPr>
          <p:nvPr>
            <p:ph type="sldNum" sz="quarter" idx="12"/>
            <p:custDataLst>
              <p:tags r:id="rId3"/>
            </p:custDataLst>
          </p:nvPr>
        </p:nvSpPr>
        <p:spPr>
          <a:xfrm>
            <a:off x="6931152" y="6601984"/>
            <a:ext cx="2133600" cy="365125"/>
          </a:xfrm>
          <a:prstGeom prst="rect">
            <a:avLst/>
          </a:prstGeom>
        </p:spPr>
        <p:txBody>
          <a:bodyPr/>
          <a:lstStyle/>
          <a:p>
            <a:pPr algn="r"/>
            <a:fld id="{7C414AED-89CE-4A48-8B2B-1B3A5C68EA2A}" type="slidenum">
              <a:rPr lang="en-US">
                <a:solidFill>
                  <a:schemeClr val="bg1"/>
                </a:solidFill>
              </a:rPr>
              <a:pPr algn="r"/>
              <a:t>5</a:t>
            </a:fld>
            <a:endParaRPr lang="en-US" dirty="0">
              <a:solidFill>
                <a:schemeClr val="bg1"/>
              </a:solidFill>
            </a:endParaRPr>
          </a:p>
        </p:txBody>
      </p:sp>
      <p:sp>
        <p:nvSpPr>
          <p:cNvPr id="5" name="Slide Number Placeholder 5">
            <a:extLst>
              <a:ext uri="{FF2B5EF4-FFF2-40B4-BE49-F238E27FC236}">
                <a16:creationId xmlns:a16="http://schemas.microsoft.com/office/drawing/2014/main" id="{C451FB98-914B-458B-9F46-8B59198C2AC3}"/>
              </a:ext>
            </a:extLst>
          </p:cNvPr>
          <p:cNvSpPr txBox="1">
            <a:spLocks/>
          </p:cNvSpPr>
          <p:nvPr>
            <p:custDataLst>
              <p:tags r:id="rId4"/>
            </p:custDataLst>
          </p:nvPr>
        </p:nvSpPr>
        <p:spPr>
          <a:xfrm>
            <a:off x="6931152" y="6601968"/>
            <a:ext cx="2133600" cy="365125"/>
          </a:xfrm>
          <a:prstGeom prst="rect">
            <a:avLst/>
          </a:prstGeom>
        </p:spPr>
        <p:txBody>
          <a:bodyPr tIns="0"/>
          <a:lstStyle>
            <a:defPPr>
              <a:defRPr lang="en-US"/>
            </a:defPPr>
            <a:lvl1pPr marL="0" algn="r" defTabSz="914400" rtl="0" eaLnBrk="1" latinLnBrk="0" hangingPunct="1">
              <a:spcAft>
                <a:spcPts val="191"/>
              </a:spcAft>
              <a:defRPr sz="14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414AED-89CE-4A48-8B2B-1B3A5C68EA2A}" type="slidenum">
              <a:rPr lang="en-US" smtClean="0"/>
              <a:pPr/>
              <a:t>5</a:t>
            </a:fld>
            <a:endParaRPr lang="en-US"/>
          </a:p>
        </p:txBody>
      </p:sp>
    </p:spTree>
    <p:extLst>
      <p:ext uri="{BB962C8B-B14F-4D97-AF65-F5344CB8AC3E}">
        <p14:creationId xmlns:p14="http://schemas.microsoft.com/office/powerpoint/2010/main" val="3328701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7"/>
            <a:ext cx="9144000" cy="1086867"/>
          </a:xfrm>
        </p:spPr>
        <p:txBody>
          <a:bodyPr>
            <a:normAutofit/>
          </a:bodyPr>
          <a:lstStyle/>
          <a:p>
            <a:r>
              <a:rPr lang="en-US" dirty="0"/>
              <a:t>New Review Options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hangingPunct="0"/>
            <a:r>
              <a:rPr lang="en-US" b="1" dirty="0"/>
              <a:t>The law creates a new decision review process.  </a:t>
            </a:r>
          </a:p>
          <a:p>
            <a:pPr marL="228600" indent="-228600" hangingPunct="0">
              <a:buFont typeface="Arial" panose="020B0604020202020204" pitchFamily="34" charset="0"/>
              <a:buChar char="•"/>
            </a:pPr>
            <a:r>
              <a:rPr lang="en-US" dirty="0"/>
              <a:t>It features three lanes: </a:t>
            </a:r>
          </a:p>
          <a:p>
            <a:pPr marL="457200" lvl="1" indent="-228600" hangingPunct="0">
              <a:spcAft>
                <a:spcPts val="600"/>
              </a:spcAft>
            </a:pPr>
            <a:r>
              <a:rPr lang="en-US" sz="1800" b="1" u="sng" dirty="0"/>
              <a:t>Higher-Level Review</a:t>
            </a:r>
            <a:r>
              <a:rPr lang="en-US" sz="1800" dirty="0"/>
              <a:t> – An entirely new review of the claim by an experienced adjudicator </a:t>
            </a:r>
          </a:p>
          <a:p>
            <a:pPr marL="457200" lvl="1" indent="-228600" hangingPunct="0">
              <a:spcAft>
                <a:spcPts val="600"/>
              </a:spcAft>
            </a:pPr>
            <a:r>
              <a:rPr lang="en-US" sz="1800" b="1" u="sng" dirty="0">
                <a:cs typeface="Miriam" panose="020B0502050101010101" pitchFamily="34" charset="-79"/>
              </a:rPr>
              <a:t>Supplemental Claim</a:t>
            </a:r>
            <a:r>
              <a:rPr lang="en-US" sz="1800" dirty="0">
                <a:cs typeface="Miriam" panose="020B0502050101010101" pitchFamily="34" charset="-79"/>
              </a:rPr>
              <a:t> – An opportunity to submit additional evidence</a:t>
            </a:r>
          </a:p>
          <a:p>
            <a:pPr marL="457200" lvl="1" indent="-228600" hangingPunct="0">
              <a:spcAft>
                <a:spcPts val="600"/>
              </a:spcAft>
            </a:pPr>
            <a:r>
              <a:rPr lang="en-US" sz="1800" b="1" u="sng" dirty="0">
                <a:cs typeface="Miriam" panose="020B0502050101010101" pitchFamily="34" charset="-79"/>
              </a:rPr>
              <a:t>Appeal</a:t>
            </a:r>
            <a:r>
              <a:rPr lang="en-US" sz="1800" b="1" dirty="0">
                <a:cs typeface="Miriam" panose="020B0502050101010101" pitchFamily="34" charset="-79"/>
              </a:rPr>
              <a:t> </a:t>
            </a:r>
            <a:r>
              <a:rPr lang="en-US" sz="1800" dirty="0">
                <a:cs typeface="Miriam" panose="020B0502050101010101" pitchFamily="34" charset="-79"/>
              </a:rPr>
              <a:t>– Review by the Board of Veterans’ Appeals  </a:t>
            </a:r>
          </a:p>
          <a:p>
            <a:pPr marL="228600" indent="-228600" hangingPunct="0">
              <a:buFont typeface="Arial" panose="020B0604020202020204" pitchFamily="34" charset="0"/>
              <a:buChar char="•"/>
            </a:pPr>
            <a:r>
              <a:rPr lang="en-US" dirty="0">
                <a:cs typeface="Miriam" panose="020B0502050101010101" pitchFamily="34" charset="-79"/>
              </a:rPr>
              <a:t>Claimants have one year from the date VA issues notice of a decision to seek review through one of the new lanes.  </a:t>
            </a:r>
          </a:p>
          <a:p>
            <a:pPr lvl="1" hangingPunct="0"/>
            <a:endParaRPr lang="en-US" sz="2700" dirty="0">
              <a:solidFill>
                <a:srgbClr val="002060"/>
              </a:solidFill>
              <a:cs typeface="Miriam" panose="020B0502050101010101" pitchFamily="34" charset="-79"/>
            </a:endParaRPr>
          </a:p>
          <a:p>
            <a:endParaRPr lang="en-US" dirty="0"/>
          </a:p>
        </p:txBody>
      </p:sp>
      <p:sp>
        <p:nvSpPr>
          <p:cNvPr id="4" name="Slide Number Placeholder 3"/>
          <p:cNvSpPr>
            <a:spLocks noGrp="1"/>
          </p:cNvSpPr>
          <p:nvPr>
            <p:ph type="sldNum" sz="quarter" idx="12"/>
            <p:custDataLst>
              <p:tags r:id="rId3"/>
            </p:custDataLst>
          </p:nvPr>
        </p:nvSpPr>
        <p:spPr>
          <a:xfrm>
            <a:off x="6931152" y="6601984"/>
            <a:ext cx="2133600" cy="365125"/>
          </a:xfrm>
          <a:prstGeom prst="rect">
            <a:avLst/>
          </a:prstGeom>
        </p:spPr>
        <p:txBody>
          <a:bodyPr/>
          <a:lstStyle/>
          <a:p>
            <a:pPr algn="r"/>
            <a:fld id="{D983F1FA-211D-3044-9E35-958DFBC26156}" type="slidenum">
              <a:rPr lang="en-US" smtClean="0">
                <a:solidFill>
                  <a:prstClr val="white"/>
                </a:solidFill>
              </a:rPr>
              <a:pPr algn="r"/>
              <a:t>6</a:t>
            </a:fld>
            <a:endParaRPr lang="en-US" dirty="0">
              <a:solidFill>
                <a:prstClr val="white"/>
              </a:solidFill>
            </a:endParaRPr>
          </a:p>
        </p:txBody>
      </p:sp>
      <p:sp>
        <p:nvSpPr>
          <p:cNvPr id="5" name="Slide Number Placeholder 5">
            <a:extLst>
              <a:ext uri="{FF2B5EF4-FFF2-40B4-BE49-F238E27FC236}">
                <a16:creationId xmlns:a16="http://schemas.microsoft.com/office/drawing/2014/main" id="{0D18CC12-C1D3-4D3E-8BFA-749D3540D80F}"/>
              </a:ext>
            </a:extLst>
          </p:cNvPr>
          <p:cNvSpPr txBox="1">
            <a:spLocks/>
          </p:cNvSpPr>
          <p:nvPr>
            <p:custDataLst>
              <p:tags r:id="rId4"/>
            </p:custDataLst>
          </p:nvPr>
        </p:nvSpPr>
        <p:spPr>
          <a:xfrm>
            <a:off x="6931152" y="6601968"/>
            <a:ext cx="2133600" cy="365125"/>
          </a:xfrm>
          <a:prstGeom prst="rect">
            <a:avLst/>
          </a:prstGeom>
        </p:spPr>
        <p:txBody>
          <a:bodyPr tIns="0"/>
          <a:lstStyle>
            <a:defPPr>
              <a:defRPr lang="en-US"/>
            </a:defPPr>
            <a:lvl1pPr marL="0" algn="r" defTabSz="914400" rtl="0" eaLnBrk="1" latinLnBrk="0" hangingPunct="1">
              <a:spcAft>
                <a:spcPts val="191"/>
              </a:spcAft>
              <a:defRPr sz="14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414AED-89CE-4A48-8B2B-1B3A5C68EA2A}" type="slidenum">
              <a:rPr lang="en-US" smtClean="0"/>
              <a:pPr/>
              <a:t>6</a:t>
            </a:fld>
            <a:endParaRPr lang="en-US"/>
          </a:p>
        </p:txBody>
      </p:sp>
    </p:spTree>
    <p:extLst>
      <p:ext uri="{BB962C8B-B14F-4D97-AF65-F5344CB8AC3E}">
        <p14:creationId xmlns:p14="http://schemas.microsoft.com/office/powerpoint/2010/main" val="3182158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custDataLst>
              <p:tags r:id="rId1"/>
            </p:custDataLst>
          </p:nvPr>
        </p:nvSpPr>
        <p:spPr>
          <a:xfrm>
            <a:off x="4993188" y="2085426"/>
            <a:ext cx="3368321" cy="3306614"/>
          </a:xfrm>
          <a:prstGeom prst="rect">
            <a:avLst/>
          </a:prstGeom>
          <a:noFill/>
          <a:ln w="9525" cap="flat" cmpd="sng" algn="ctr">
            <a:solidFill>
              <a:sysClr val="windowText" lastClr="000000"/>
            </a:solidFill>
            <a:prstDash val="sysDash"/>
          </a:ln>
          <a:effectLst>
            <a:outerShdw blurRad="40000" dist="23000" dir="5400000" rotWithShape="0">
              <a:srgbClr val="000000">
                <a:alpha val="35000"/>
              </a:srgbClr>
            </a:outerShdw>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fontAlgn="base">
              <a:spcBef>
                <a:spcPct val="0"/>
              </a:spcBef>
              <a:spcAft>
                <a:spcPct val="0"/>
              </a:spcAft>
              <a:defRPr/>
            </a:pPr>
            <a:endParaRPr lang="en-US" kern="0" dirty="0">
              <a:solidFill>
                <a:prstClr val="white"/>
              </a:solidFill>
              <a:latin typeface="Calibri"/>
            </a:endParaRPr>
          </a:p>
        </p:txBody>
      </p:sp>
      <p:sp>
        <p:nvSpPr>
          <p:cNvPr id="7" name="Rectangle 6"/>
          <p:cNvSpPr/>
          <p:nvPr>
            <p:custDataLst>
              <p:tags r:id="rId2"/>
            </p:custDataLst>
          </p:nvPr>
        </p:nvSpPr>
        <p:spPr>
          <a:xfrm>
            <a:off x="609607" y="2091419"/>
            <a:ext cx="4306470" cy="3306613"/>
          </a:xfrm>
          <a:prstGeom prst="rect">
            <a:avLst/>
          </a:prstGeom>
          <a:noFill/>
          <a:ln w="9525" cap="flat" cmpd="sng" algn="ctr">
            <a:solidFill>
              <a:sysClr val="windowText" lastClr="000000"/>
            </a:solidFill>
            <a:prstDash val="sysDash"/>
          </a:ln>
          <a:effectLst>
            <a:outerShdw blurRad="40000" dist="23000" dir="5400000" rotWithShape="0">
              <a:srgbClr val="000000">
                <a:alpha val="35000"/>
              </a:srgbClr>
            </a:outerShdw>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fontAlgn="base">
              <a:spcBef>
                <a:spcPct val="0"/>
              </a:spcBef>
              <a:spcAft>
                <a:spcPct val="0"/>
              </a:spcAft>
              <a:defRPr/>
            </a:pPr>
            <a:endParaRPr lang="en-US" kern="0" dirty="0">
              <a:solidFill>
                <a:prstClr val="white"/>
              </a:solidFill>
              <a:latin typeface="Calibri"/>
            </a:endParaRPr>
          </a:p>
        </p:txBody>
      </p:sp>
      <p:cxnSp>
        <p:nvCxnSpPr>
          <p:cNvPr id="8" name="Straight Arrow Connector 7"/>
          <p:cNvCxnSpPr>
            <a:cxnSpLocks/>
            <a:stCxn id="9" idx="2"/>
            <a:endCxn id="24" idx="0"/>
          </p:cNvCxnSpPr>
          <p:nvPr/>
        </p:nvCxnSpPr>
        <p:spPr>
          <a:xfrm>
            <a:off x="7032161" y="4711218"/>
            <a:ext cx="0" cy="840548"/>
          </a:xfrm>
          <a:prstGeom prst="straightConnector1">
            <a:avLst/>
          </a:prstGeom>
          <a:noFill/>
          <a:ln w="38100" cap="flat" cmpd="sng" algn="ctr">
            <a:solidFill>
              <a:srgbClr val="C00000"/>
            </a:solidFill>
            <a:prstDash val="solid"/>
            <a:tailEnd type="arrow"/>
          </a:ln>
          <a:effectLst/>
        </p:spPr>
      </p:cxnSp>
      <p:sp>
        <p:nvSpPr>
          <p:cNvPr id="9" name="Rectangle 8"/>
          <p:cNvSpPr/>
          <p:nvPr>
            <p:custDataLst>
              <p:tags r:id="rId3"/>
            </p:custDataLst>
          </p:nvPr>
        </p:nvSpPr>
        <p:spPr>
          <a:xfrm>
            <a:off x="5758527" y="4136192"/>
            <a:ext cx="2547267" cy="575026"/>
          </a:xfrm>
          <a:prstGeom prst="rect">
            <a:avLst/>
          </a:prstGeom>
          <a:solidFill>
            <a:schemeClr val="bg1">
              <a:lumMod val="75000"/>
            </a:schemeClr>
          </a:solidFill>
          <a:ln w="9525" cap="flat" cmpd="sng" algn="ctr">
            <a:solidFill>
              <a:sysClr val="windowText" lastClr="000000"/>
            </a:solid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fontAlgn="base">
              <a:defRPr/>
            </a:pPr>
            <a:endParaRPr lang="en-US" sz="1200" b="1" u="sng" kern="0" dirty="0">
              <a:solidFill>
                <a:srgbClr val="000000"/>
              </a:solidFill>
              <a:latin typeface="+mj-lt"/>
              <a:ea typeface="Times New Roman"/>
            </a:endParaRPr>
          </a:p>
          <a:p>
            <a:pPr algn="ctr" fontAlgn="base">
              <a:defRPr/>
            </a:pPr>
            <a:r>
              <a:rPr lang="en-US" sz="1200" b="1" u="sng" kern="0" dirty="0">
                <a:solidFill>
                  <a:srgbClr val="000000"/>
                </a:solidFill>
                <a:latin typeface="+mj-lt"/>
                <a:ea typeface="Times New Roman"/>
              </a:rPr>
              <a:t>Appeal (NOD)</a:t>
            </a:r>
          </a:p>
          <a:p>
            <a:pPr algn="ctr" fontAlgn="base">
              <a:defRPr/>
            </a:pPr>
            <a:r>
              <a:rPr lang="en-US" sz="1200" kern="0" dirty="0">
                <a:solidFill>
                  <a:srgbClr val="000000"/>
                </a:solidFill>
                <a:latin typeface="+mj-lt"/>
                <a:ea typeface="Times New Roman"/>
              </a:rPr>
              <a:t>3 Options</a:t>
            </a:r>
          </a:p>
          <a:p>
            <a:pPr algn="ctr" fontAlgn="base">
              <a:defRPr/>
            </a:pPr>
            <a:r>
              <a:rPr lang="en-US" sz="1200" b="1" kern="0" dirty="0">
                <a:solidFill>
                  <a:srgbClr val="000000"/>
                </a:solidFill>
                <a:latin typeface="+mj-lt"/>
                <a:ea typeface="Times New Roman"/>
              </a:rPr>
              <a:t>365-Day Avg. Direct Docket Goal</a:t>
            </a:r>
          </a:p>
          <a:p>
            <a:pPr algn="ctr" fontAlgn="base">
              <a:defRPr/>
            </a:pPr>
            <a:endParaRPr lang="en-US" sz="1200" b="1" kern="0" dirty="0">
              <a:solidFill>
                <a:srgbClr val="000000"/>
              </a:solidFill>
              <a:latin typeface="+mj-lt"/>
              <a:ea typeface="Times New Roman"/>
            </a:endParaRPr>
          </a:p>
        </p:txBody>
      </p:sp>
      <p:sp>
        <p:nvSpPr>
          <p:cNvPr id="10" name="Rectangle 9"/>
          <p:cNvSpPr/>
          <p:nvPr>
            <p:custDataLst>
              <p:tags r:id="rId4"/>
            </p:custDataLst>
          </p:nvPr>
        </p:nvSpPr>
        <p:spPr>
          <a:xfrm>
            <a:off x="2964804" y="4150479"/>
            <a:ext cx="1731536" cy="544676"/>
          </a:xfrm>
          <a:prstGeom prst="rect">
            <a:avLst/>
          </a:prstGeom>
          <a:solidFill>
            <a:srgbClr val="8A8D4A"/>
          </a:solidFill>
          <a:ln w="9525" cap="flat" cmpd="sng" algn="ctr">
            <a:solidFill>
              <a:sysClr val="windowText" lastClr="000000"/>
            </a:solid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fontAlgn="base">
              <a:defRPr/>
            </a:pPr>
            <a:r>
              <a:rPr lang="en-US" sz="1200" b="1" u="sng" kern="0" dirty="0">
                <a:solidFill>
                  <a:schemeClr val="bg1"/>
                </a:solidFill>
                <a:latin typeface="+mj-lt"/>
                <a:ea typeface="Times New Roman"/>
              </a:rPr>
              <a:t>Supplemental Claim </a:t>
            </a:r>
          </a:p>
          <a:p>
            <a:pPr algn="ctr" fontAlgn="base">
              <a:defRPr/>
            </a:pPr>
            <a:r>
              <a:rPr lang="en-US" sz="1200" kern="0" dirty="0">
                <a:solidFill>
                  <a:schemeClr val="bg1"/>
                </a:solidFill>
                <a:latin typeface="+mj-lt"/>
                <a:ea typeface="Times New Roman"/>
              </a:rPr>
              <a:t>New Evidence </a:t>
            </a:r>
          </a:p>
          <a:p>
            <a:pPr algn="ctr" fontAlgn="base">
              <a:defRPr/>
            </a:pPr>
            <a:r>
              <a:rPr lang="en-US" sz="1200" b="1" kern="0" dirty="0">
                <a:solidFill>
                  <a:schemeClr val="bg1"/>
                </a:solidFill>
                <a:latin typeface="+mj-lt"/>
                <a:ea typeface="Times New Roman"/>
              </a:rPr>
              <a:t>125-Day Avg. Goal</a:t>
            </a:r>
          </a:p>
        </p:txBody>
      </p:sp>
      <p:sp>
        <p:nvSpPr>
          <p:cNvPr id="11" name="Rectangle 10"/>
          <p:cNvSpPr/>
          <p:nvPr>
            <p:custDataLst>
              <p:tags r:id="rId5"/>
            </p:custDataLst>
          </p:nvPr>
        </p:nvSpPr>
        <p:spPr>
          <a:xfrm>
            <a:off x="608775" y="4166542"/>
            <a:ext cx="1731536" cy="544676"/>
          </a:xfrm>
          <a:prstGeom prst="rect">
            <a:avLst/>
          </a:prstGeom>
          <a:solidFill>
            <a:srgbClr val="1F497D"/>
          </a:solidFill>
          <a:ln w="9525" cap="flat" cmpd="sng" algn="ctr">
            <a:solidFill>
              <a:sysClr val="windowText" lastClr="000000"/>
            </a:solid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fontAlgn="base">
              <a:defRPr/>
            </a:pPr>
            <a:r>
              <a:rPr lang="en-US" sz="1200" b="1" u="sng" kern="0" dirty="0">
                <a:solidFill>
                  <a:schemeClr val="bg1"/>
                </a:solidFill>
                <a:latin typeface="+mj-lt"/>
                <a:ea typeface="Times New Roman"/>
              </a:rPr>
              <a:t>Higher-Level Review</a:t>
            </a:r>
          </a:p>
          <a:p>
            <a:pPr algn="ctr" fontAlgn="base">
              <a:defRPr/>
            </a:pPr>
            <a:r>
              <a:rPr lang="en-US" sz="1200" kern="0" dirty="0">
                <a:solidFill>
                  <a:schemeClr val="bg1"/>
                </a:solidFill>
                <a:latin typeface="+mj-lt"/>
                <a:ea typeface="Times New Roman"/>
              </a:rPr>
              <a:t>Same Evidence</a:t>
            </a:r>
          </a:p>
          <a:p>
            <a:pPr algn="ctr" fontAlgn="base">
              <a:defRPr/>
            </a:pPr>
            <a:r>
              <a:rPr lang="en-US" sz="1200" b="1" kern="0" dirty="0">
                <a:solidFill>
                  <a:schemeClr val="bg1"/>
                </a:solidFill>
                <a:latin typeface="+mj-lt"/>
                <a:ea typeface="Times New Roman"/>
              </a:rPr>
              <a:t>125-Day Avg. Goal</a:t>
            </a:r>
          </a:p>
        </p:txBody>
      </p:sp>
      <p:cxnSp>
        <p:nvCxnSpPr>
          <p:cNvPr id="12" name="Straight Arrow Connector 11"/>
          <p:cNvCxnSpPr>
            <a:cxnSpLocks/>
            <a:stCxn id="17" idx="2"/>
            <a:endCxn id="16" idx="0"/>
          </p:cNvCxnSpPr>
          <p:nvPr/>
        </p:nvCxnSpPr>
        <p:spPr>
          <a:xfrm>
            <a:off x="2724720" y="2971800"/>
            <a:ext cx="0" cy="241393"/>
          </a:xfrm>
          <a:prstGeom prst="straightConnector1">
            <a:avLst/>
          </a:prstGeom>
          <a:noFill/>
          <a:ln w="25400" cap="flat" cmpd="sng" algn="ctr">
            <a:solidFill>
              <a:srgbClr val="1F497D"/>
            </a:solidFill>
            <a:prstDash val="solid"/>
            <a:tailEnd type="arrow"/>
          </a:ln>
          <a:effectLst/>
        </p:spPr>
      </p:cxnSp>
      <p:cxnSp>
        <p:nvCxnSpPr>
          <p:cNvPr id="13" name="Straight Arrow Connector 12"/>
          <p:cNvCxnSpPr>
            <a:cxnSpLocks/>
            <a:stCxn id="16" idx="2"/>
            <a:endCxn id="11" idx="0"/>
          </p:cNvCxnSpPr>
          <p:nvPr/>
        </p:nvCxnSpPr>
        <p:spPr>
          <a:xfrm flipH="1">
            <a:off x="1474543" y="3670393"/>
            <a:ext cx="1250177" cy="496149"/>
          </a:xfrm>
          <a:prstGeom prst="straightConnector1">
            <a:avLst/>
          </a:prstGeom>
          <a:noFill/>
          <a:ln w="38100" cap="flat" cmpd="sng" algn="ctr">
            <a:solidFill>
              <a:srgbClr val="1F497D"/>
            </a:solidFill>
            <a:prstDash val="solid"/>
            <a:tailEnd type="arrow"/>
          </a:ln>
          <a:effectLst/>
        </p:spPr>
      </p:cxnSp>
      <p:cxnSp>
        <p:nvCxnSpPr>
          <p:cNvPr id="14" name="Straight Arrow Connector 13"/>
          <p:cNvCxnSpPr>
            <a:cxnSpLocks/>
            <a:stCxn id="16" idx="2"/>
            <a:endCxn id="10" idx="0"/>
          </p:cNvCxnSpPr>
          <p:nvPr/>
        </p:nvCxnSpPr>
        <p:spPr>
          <a:xfrm>
            <a:off x="2724720" y="3670393"/>
            <a:ext cx="1105852" cy="480086"/>
          </a:xfrm>
          <a:prstGeom prst="straightConnector1">
            <a:avLst/>
          </a:prstGeom>
          <a:noFill/>
          <a:ln w="38100" cap="flat" cmpd="sng" algn="ctr">
            <a:solidFill>
              <a:srgbClr val="1F497D"/>
            </a:solidFill>
            <a:prstDash val="solid"/>
            <a:tailEnd type="arrow"/>
          </a:ln>
          <a:effectLst/>
        </p:spPr>
      </p:cxnSp>
      <p:cxnSp>
        <p:nvCxnSpPr>
          <p:cNvPr id="15" name="Straight Arrow Connector 14"/>
          <p:cNvCxnSpPr>
            <a:cxnSpLocks/>
            <a:endCxn id="9" idx="0"/>
          </p:cNvCxnSpPr>
          <p:nvPr/>
        </p:nvCxnSpPr>
        <p:spPr>
          <a:xfrm>
            <a:off x="3172400" y="3585927"/>
            <a:ext cx="3859761" cy="550265"/>
          </a:xfrm>
          <a:prstGeom prst="straightConnector1">
            <a:avLst/>
          </a:prstGeom>
          <a:noFill/>
          <a:ln w="38100" cap="flat" cmpd="sng" algn="ctr">
            <a:solidFill>
              <a:srgbClr val="1F497D"/>
            </a:solidFill>
            <a:prstDash val="solid"/>
            <a:tailEnd type="arrow"/>
          </a:ln>
          <a:effectLst/>
        </p:spPr>
      </p:cxnSp>
      <p:sp>
        <p:nvSpPr>
          <p:cNvPr id="16" name="Rectangle 15"/>
          <p:cNvSpPr/>
          <p:nvPr>
            <p:custDataLst>
              <p:tags r:id="rId6"/>
            </p:custDataLst>
          </p:nvPr>
        </p:nvSpPr>
        <p:spPr>
          <a:xfrm>
            <a:off x="1693872" y="3213193"/>
            <a:ext cx="2061696" cy="457200"/>
          </a:xfrm>
          <a:prstGeom prst="rect">
            <a:avLst/>
          </a:prstGeom>
          <a:solidFill>
            <a:srgbClr val="BBE2F2"/>
          </a:solidFill>
          <a:ln w="9525" cap="flat" cmpd="sng" algn="ctr">
            <a:solidFill>
              <a:sysClr val="windowText" lastClr="000000"/>
            </a:solid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fontAlgn="base">
              <a:defRPr/>
            </a:pPr>
            <a:endParaRPr lang="en-US" sz="1200" b="1" kern="0" dirty="0">
              <a:solidFill>
                <a:srgbClr val="000000"/>
              </a:solidFill>
              <a:latin typeface="+mj-lt"/>
              <a:ea typeface="Times New Roman"/>
            </a:endParaRPr>
          </a:p>
          <a:p>
            <a:pPr algn="ctr" fontAlgn="base">
              <a:defRPr/>
            </a:pPr>
            <a:r>
              <a:rPr lang="en-US" sz="1200" b="1" kern="0" dirty="0">
                <a:solidFill>
                  <a:srgbClr val="000000"/>
                </a:solidFill>
                <a:latin typeface="+mj-lt"/>
                <a:ea typeface="Times New Roman"/>
              </a:rPr>
              <a:t>VBA Decision</a:t>
            </a:r>
          </a:p>
          <a:p>
            <a:pPr algn="ctr" fontAlgn="base">
              <a:defRPr/>
            </a:pPr>
            <a:r>
              <a:rPr lang="en-US" sz="1200" kern="0" dirty="0">
                <a:solidFill>
                  <a:srgbClr val="000000"/>
                </a:solidFill>
                <a:latin typeface="+mj-lt"/>
                <a:ea typeface="Times New Roman"/>
              </a:rPr>
              <a:t>(Improved Notice)</a:t>
            </a:r>
          </a:p>
          <a:p>
            <a:pPr algn="ctr" fontAlgn="base">
              <a:defRPr/>
            </a:pPr>
            <a:endParaRPr lang="en-US" sz="1200" kern="0" dirty="0">
              <a:solidFill>
                <a:prstClr val="white"/>
              </a:solidFill>
              <a:latin typeface="+mj-lt"/>
              <a:ea typeface="Times New Roman"/>
            </a:endParaRPr>
          </a:p>
        </p:txBody>
      </p:sp>
      <p:sp>
        <p:nvSpPr>
          <p:cNvPr id="17" name="Rectangle 16"/>
          <p:cNvSpPr/>
          <p:nvPr>
            <p:custDataLst>
              <p:tags r:id="rId7"/>
            </p:custDataLst>
          </p:nvPr>
        </p:nvSpPr>
        <p:spPr>
          <a:xfrm>
            <a:off x="1693872" y="2514600"/>
            <a:ext cx="2061696" cy="457200"/>
          </a:xfrm>
          <a:prstGeom prst="rect">
            <a:avLst/>
          </a:prstGeom>
          <a:solidFill>
            <a:srgbClr val="BBE2F2"/>
          </a:solidFill>
          <a:ln w="9525" cap="flat" cmpd="sng" algn="ctr">
            <a:solidFill>
              <a:sysClr val="windowText" lastClr="000000"/>
            </a:solid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fontAlgn="base">
              <a:defRPr/>
            </a:pPr>
            <a:r>
              <a:rPr lang="en-US" sz="1200" b="1" kern="0" dirty="0">
                <a:solidFill>
                  <a:srgbClr val="000000"/>
                </a:solidFill>
                <a:latin typeface="+mj-lt"/>
                <a:ea typeface="Times New Roman"/>
              </a:rPr>
              <a:t>The Claim</a:t>
            </a:r>
            <a:endParaRPr lang="en-US" sz="1200" b="1" kern="0" dirty="0">
              <a:solidFill>
                <a:prstClr val="white"/>
              </a:solidFill>
              <a:latin typeface="+mj-lt"/>
              <a:ea typeface="Times New Roman"/>
            </a:endParaRPr>
          </a:p>
          <a:p>
            <a:pPr algn="ctr" fontAlgn="base">
              <a:defRPr/>
            </a:pPr>
            <a:r>
              <a:rPr lang="en-US" sz="1200" kern="0" dirty="0">
                <a:solidFill>
                  <a:srgbClr val="000000"/>
                </a:solidFill>
                <a:latin typeface="+mj-lt"/>
                <a:ea typeface="Times New Roman"/>
              </a:rPr>
              <a:t>(Establishes Effective Date)</a:t>
            </a:r>
            <a:endParaRPr lang="en-US" sz="1200" kern="0" dirty="0">
              <a:solidFill>
                <a:prstClr val="white"/>
              </a:solidFill>
              <a:latin typeface="+mj-lt"/>
              <a:ea typeface="Times New Roman"/>
            </a:endParaRPr>
          </a:p>
        </p:txBody>
      </p:sp>
      <p:sp>
        <p:nvSpPr>
          <p:cNvPr id="19" name="Text Box 8"/>
          <p:cNvSpPr txBox="1"/>
          <p:nvPr>
            <p:custDataLst>
              <p:tags r:id="rId8"/>
            </p:custDataLst>
          </p:nvPr>
        </p:nvSpPr>
        <p:spPr>
          <a:xfrm rot="10800000" flipV="1">
            <a:off x="608775" y="2107056"/>
            <a:ext cx="4306471" cy="273431"/>
          </a:xfrm>
          <a:prstGeom prst="rect">
            <a:avLst/>
          </a:prstGeom>
          <a:noFill/>
          <a:ln>
            <a:noFill/>
          </a:ln>
          <a:effectLst/>
          <a:extLst>
            <a:ext uri="{C572A759-6A51-4108-AA02-DFA0A04FC94B}">
              <ma14:wrappingTextBox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txBody>
          <a:bodyPr rot="0" spcFirstLastPara="0" vert="horz" wrap="square" lIns="68580" tIns="34290" rIns="68580" bIns="34290" numCol="1" spcCol="0" rtlCol="0" fromWordArt="0" anchor="t" anchorCtr="0" forceAA="0" compatLnSpc="1">
            <a:prstTxWarp prst="textNoShape">
              <a:avLst/>
            </a:prstTxWarp>
            <a:noAutofit/>
          </a:bodyPr>
          <a:lstStyle/>
          <a:p>
            <a:pPr algn="ctr" fontAlgn="base">
              <a:defRPr/>
            </a:pPr>
            <a:r>
              <a:rPr lang="en-US" sz="1600" b="1" kern="0" dirty="0">
                <a:solidFill>
                  <a:prstClr val="black"/>
                </a:solidFill>
                <a:latin typeface="+mj-lt"/>
                <a:ea typeface="Times New Roman"/>
              </a:rPr>
              <a:t>Veterans Benefits Administration</a:t>
            </a:r>
            <a:endParaRPr lang="en-US" sz="1050" b="1" kern="0" dirty="0">
              <a:solidFill>
                <a:prstClr val="black"/>
              </a:solidFill>
              <a:latin typeface="+mj-lt"/>
              <a:ea typeface="Times New Roman"/>
            </a:endParaRPr>
          </a:p>
        </p:txBody>
      </p:sp>
      <p:sp>
        <p:nvSpPr>
          <p:cNvPr id="20" name="Text Box 9"/>
          <p:cNvSpPr txBox="1"/>
          <p:nvPr>
            <p:custDataLst>
              <p:tags r:id="rId9"/>
            </p:custDataLst>
          </p:nvPr>
        </p:nvSpPr>
        <p:spPr>
          <a:xfrm>
            <a:off x="4993189" y="2091420"/>
            <a:ext cx="3368320" cy="339350"/>
          </a:xfrm>
          <a:prstGeom prst="rect">
            <a:avLst/>
          </a:prstGeom>
          <a:noFill/>
          <a:ln>
            <a:noFill/>
          </a:ln>
          <a:effectLst/>
          <a:extLst>
            <a:ext uri="{C572A759-6A51-4108-AA02-DFA0A04FC94B}">
              <ma14:wrappingTextBox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txBody>
          <a:bodyPr rot="0" spcFirstLastPara="0" vert="horz" wrap="square" lIns="68580" tIns="34290" rIns="68580" bIns="34290" numCol="1" spcCol="0" rtlCol="0" fromWordArt="0" anchor="t" anchorCtr="0" forceAA="0" compatLnSpc="1">
            <a:prstTxWarp prst="textNoShape">
              <a:avLst/>
            </a:prstTxWarp>
            <a:noAutofit/>
          </a:bodyPr>
          <a:lstStyle/>
          <a:p>
            <a:pPr algn="ctr" fontAlgn="base">
              <a:defRPr/>
            </a:pPr>
            <a:r>
              <a:rPr lang="en-US" sz="1600" b="1" kern="0" dirty="0">
                <a:solidFill>
                  <a:prstClr val="black"/>
                </a:solidFill>
                <a:latin typeface="+mj-lt"/>
                <a:ea typeface="Times New Roman"/>
              </a:rPr>
              <a:t>Board of Veterans’ Appeals</a:t>
            </a:r>
          </a:p>
        </p:txBody>
      </p:sp>
      <p:grpSp>
        <p:nvGrpSpPr>
          <p:cNvPr id="21" name="Group 20"/>
          <p:cNvGrpSpPr/>
          <p:nvPr>
            <p:custDataLst>
              <p:tags r:id="rId10"/>
            </p:custDataLst>
          </p:nvPr>
        </p:nvGrpSpPr>
        <p:grpSpPr>
          <a:xfrm>
            <a:off x="6742042" y="4862590"/>
            <a:ext cx="578164" cy="473881"/>
            <a:chOff x="-783183" y="3245955"/>
            <a:chExt cx="571500" cy="457200"/>
          </a:xfrm>
        </p:grpSpPr>
        <p:sp>
          <p:nvSpPr>
            <p:cNvPr id="22" name="Oval 21"/>
            <p:cNvSpPr/>
            <p:nvPr>
              <p:custDataLst>
                <p:tags r:id="rId15"/>
              </p:custDataLst>
            </p:nvPr>
          </p:nvSpPr>
          <p:spPr>
            <a:xfrm>
              <a:off x="-783183" y="3245955"/>
              <a:ext cx="571500" cy="457200"/>
            </a:xfrm>
            <a:prstGeom prst="ellipse">
              <a:avLst/>
            </a:prstGeom>
            <a:solidFill>
              <a:sysClr val="window" lastClr="FFFFFF"/>
            </a:solidFill>
            <a:ln w="12700" cap="flat" cmpd="sng" algn="ctr">
              <a:solidFill>
                <a:srgbClr val="4F81BD">
                  <a:lumMod val="75000"/>
                </a:srgbClr>
              </a:solidFill>
              <a:prstDash val="solid"/>
            </a:ln>
            <a:effectLst>
              <a:outerShdw blurRad="40000" dist="23000" dir="5400000" rotWithShape="0">
                <a:srgbClr val="000000">
                  <a:alpha val="35000"/>
                </a:srgbClr>
              </a:outerShdw>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fontAlgn="base">
                <a:defRPr/>
              </a:pPr>
              <a:r>
                <a:rPr lang="en-US" sz="900" kern="0" dirty="0">
                  <a:solidFill>
                    <a:srgbClr val="000000"/>
                  </a:solidFill>
                  <a:latin typeface="+mj-lt"/>
                  <a:ea typeface="Times New Roman"/>
                </a:rPr>
                <a:t> </a:t>
              </a:r>
              <a:endParaRPr lang="en-US" sz="1050" kern="0" dirty="0">
                <a:solidFill>
                  <a:prstClr val="white"/>
                </a:solidFill>
                <a:latin typeface="+mj-lt"/>
                <a:ea typeface="Times New Roman"/>
              </a:endParaRPr>
            </a:p>
          </p:txBody>
        </p:sp>
        <p:sp>
          <p:nvSpPr>
            <p:cNvPr id="23" name="Text Box 93"/>
            <p:cNvSpPr txBox="1"/>
            <p:nvPr>
              <p:custDataLst>
                <p:tags r:id="rId16"/>
              </p:custDataLst>
            </p:nvPr>
          </p:nvSpPr>
          <p:spPr>
            <a:xfrm>
              <a:off x="-782548" y="3310697"/>
              <a:ext cx="570865" cy="342900"/>
            </a:xfrm>
            <a:prstGeom prst="rect">
              <a:avLst/>
            </a:prstGeom>
            <a:noFill/>
            <a:ln>
              <a:noFill/>
            </a:ln>
            <a:effectLst/>
            <a:extLst>
              <a:ext uri="{C572A759-6A51-4108-AA02-DFA0A04FC94B}">
                <ma14:wrappingTextBox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fontAlgn="base">
                <a:defRPr/>
              </a:pPr>
              <a:r>
                <a:rPr lang="en-US" sz="900" kern="0" dirty="0">
                  <a:solidFill>
                    <a:prstClr val="black"/>
                  </a:solidFill>
                  <a:latin typeface="+mj-lt"/>
                  <a:ea typeface="Times New Roman"/>
                </a:rPr>
                <a:t>120 Days</a:t>
              </a:r>
            </a:p>
          </p:txBody>
        </p:sp>
      </p:grpSp>
      <p:sp>
        <p:nvSpPr>
          <p:cNvPr id="24" name="Rectangle 23"/>
          <p:cNvSpPr/>
          <p:nvPr>
            <p:custDataLst>
              <p:tags r:id="rId11"/>
            </p:custDataLst>
          </p:nvPr>
        </p:nvSpPr>
        <p:spPr>
          <a:xfrm>
            <a:off x="5909885" y="5551766"/>
            <a:ext cx="2244552" cy="459403"/>
          </a:xfrm>
          <a:prstGeom prst="rect">
            <a:avLst/>
          </a:prstGeom>
          <a:solidFill>
            <a:schemeClr val="bg1">
              <a:lumMod val="75000"/>
            </a:schemeClr>
          </a:solidFill>
          <a:ln w="9525" cap="flat" cmpd="sng" algn="ctr">
            <a:solidFill>
              <a:sysClr val="windowText" lastClr="000000"/>
            </a:solid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fontAlgn="base">
              <a:defRPr/>
            </a:pPr>
            <a:r>
              <a:rPr lang="en-US" sz="1200" b="1" kern="0" dirty="0">
                <a:solidFill>
                  <a:srgbClr val="000000"/>
                </a:solidFill>
                <a:latin typeface="+mj-lt"/>
                <a:ea typeface="Times New Roman"/>
              </a:rPr>
              <a:t>Court of Appeals for Veterans Claims</a:t>
            </a:r>
            <a:endParaRPr lang="en-US" sz="1200" b="1" kern="0" dirty="0">
              <a:solidFill>
                <a:prstClr val="white"/>
              </a:solidFill>
              <a:latin typeface="+mj-lt"/>
              <a:ea typeface="Times New Roman"/>
            </a:endParaRPr>
          </a:p>
        </p:txBody>
      </p:sp>
      <p:cxnSp>
        <p:nvCxnSpPr>
          <p:cNvPr id="25" name="Straight Arrow Connector 24"/>
          <p:cNvCxnSpPr>
            <a:cxnSpLocks/>
            <a:stCxn id="11" idx="3"/>
            <a:endCxn id="10" idx="1"/>
          </p:cNvCxnSpPr>
          <p:nvPr/>
        </p:nvCxnSpPr>
        <p:spPr>
          <a:xfrm flipV="1">
            <a:off x="2340311" y="4422817"/>
            <a:ext cx="624493" cy="16063"/>
          </a:xfrm>
          <a:prstGeom prst="straightConnector1">
            <a:avLst/>
          </a:prstGeom>
          <a:noFill/>
          <a:ln w="38100" cap="flat" cmpd="sng" algn="ctr">
            <a:solidFill>
              <a:srgbClr val="8A8D4A"/>
            </a:solidFill>
            <a:prstDash val="solid"/>
            <a:headEnd type="arrow"/>
            <a:tailEnd type="arrow"/>
          </a:ln>
          <a:effectLst/>
        </p:spPr>
      </p:cxnSp>
      <p:cxnSp>
        <p:nvCxnSpPr>
          <p:cNvPr id="26" name="Straight Arrow Connector 25"/>
          <p:cNvCxnSpPr>
            <a:cxnSpLocks/>
            <a:stCxn id="10" idx="3"/>
            <a:endCxn id="9" idx="1"/>
          </p:cNvCxnSpPr>
          <p:nvPr/>
        </p:nvCxnSpPr>
        <p:spPr>
          <a:xfrm>
            <a:off x="4696340" y="4422817"/>
            <a:ext cx="1062187" cy="888"/>
          </a:xfrm>
          <a:prstGeom prst="straightConnector1">
            <a:avLst/>
          </a:prstGeom>
          <a:noFill/>
          <a:ln w="38100" cap="flat" cmpd="sng" algn="ctr">
            <a:solidFill>
              <a:srgbClr val="8A8D4A"/>
            </a:solidFill>
            <a:prstDash val="solid"/>
            <a:headEnd type="arrow"/>
            <a:tailEnd type="arrow"/>
          </a:ln>
          <a:effectLst/>
        </p:spPr>
      </p:cxnSp>
      <p:cxnSp>
        <p:nvCxnSpPr>
          <p:cNvPr id="27" name="Straight Arrow Connector 26"/>
          <p:cNvCxnSpPr/>
          <p:nvPr/>
        </p:nvCxnSpPr>
        <p:spPr>
          <a:xfrm flipV="1">
            <a:off x="2087867" y="4711221"/>
            <a:ext cx="1" cy="322037"/>
          </a:xfrm>
          <a:prstGeom prst="straightConnector1">
            <a:avLst/>
          </a:prstGeom>
          <a:noFill/>
          <a:ln w="38100" cap="flat" cmpd="sng" algn="ctr">
            <a:solidFill>
              <a:srgbClr val="8A8D4A"/>
            </a:solidFill>
            <a:prstDash val="solid"/>
            <a:tailEnd type="none"/>
          </a:ln>
          <a:effectLst/>
        </p:spPr>
      </p:cxnSp>
      <p:cxnSp>
        <p:nvCxnSpPr>
          <p:cNvPr id="28" name="Straight Arrow Connector 27"/>
          <p:cNvCxnSpPr/>
          <p:nvPr/>
        </p:nvCxnSpPr>
        <p:spPr>
          <a:xfrm flipV="1">
            <a:off x="6059834" y="4711218"/>
            <a:ext cx="0" cy="303460"/>
          </a:xfrm>
          <a:prstGeom prst="straightConnector1">
            <a:avLst/>
          </a:prstGeom>
          <a:noFill/>
          <a:ln w="38100" cap="flat" cmpd="sng" algn="ctr">
            <a:solidFill>
              <a:srgbClr val="8A8D4A"/>
            </a:solidFill>
            <a:prstDash val="solid"/>
            <a:tailEnd type="arrow"/>
          </a:ln>
          <a:effectLst/>
        </p:spPr>
      </p:cxnSp>
      <p:cxnSp>
        <p:nvCxnSpPr>
          <p:cNvPr id="29" name="Straight Connector 28"/>
          <p:cNvCxnSpPr/>
          <p:nvPr/>
        </p:nvCxnSpPr>
        <p:spPr>
          <a:xfrm flipV="1">
            <a:off x="2087867" y="5014678"/>
            <a:ext cx="3971967" cy="6860"/>
          </a:xfrm>
          <a:prstGeom prst="line">
            <a:avLst/>
          </a:prstGeom>
          <a:noFill/>
          <a:ln w="38100" cap="flat" cmpd="sng" algn="ctr">
            <a:solidFill>
              <a:srgbClr val="8A8D4A"/>
            </a:solidFill>
            <a:prstDash val="solid"/>
          </a:ln>
          <a:effectLst/>
        </p:spPr>
      </p:cxnSp>
      <p:cxnSp>
        <p:nvCxnSpPr>
          <p:cNvPr id="33" name="Straight Arrow Connector 32"/>
          <p:cNvCxnSpPr>
            <a:cxnSpLocks/>
            <a:endCxn id="24" idx="1"/>
          </p:cNvCxnSpPr>
          <p:nvPr/>
        </p:nvCxnSpPr>
        <p:spPr>
          <a:xfrm flipV="1">
            <a:off x="3915150" y="5781468"/>
            <a:ext cx="1994735" cy="9780"/>
          </a:xfrm>
          <a:prstGeom prst="straightConnector1">
            <a:avLst/>
          </a:prstGeom>
          <a:noFill/>
          <a:ln w="38100" cap="flat" cmpd="sng" algn="ctr">
            <a:solidFill>
              <a:srgbClr val="C00000"/>
            </a:solidFill>
            <a:prstDash val="solid"/>
            <a:tailEnd type="none"/>
          </a:ln>
          <a:effectLst/>
        </p:spPr>
      </p:cxnSp>
      <p:cxnSp>
        <p:nvCxnSpPr>
          <p:cNvPr id="34" name="Straight Arrow Connector 33"/>
          <p:cNvCxnSpPr>
            <a:cxnSpLocks/>
            <a:endCxn id="10" idx="2"/>
          </p:cNvCxnSpPr>
          <p:nvPr/>
        </p:nvCxnSpPr>
        <p:spPr>
          <a:xfrm flipH="1" flipV="1">
            <a:off x="3830572" y="4695155"/>
            <a:ext cx="309650" cy="1116248"/>
          </a:xfrm>
          <a:prstGeom prst="straightConnector1">
            <a:avLst/>
          </a:prstGeom>
          <a:noFill/>
          <a:ln w="38100" cap="flat" cmpd="sng" algn="ctr">
            <a:solidFill>
              <a:srgbClr val="C00000"/>
            </a:solidFill>
            <a:prstDash val="solid"/>
            <a:tailEnd type="arrow"/>
          </a:ln>
          <a:effectLst/>
        </p:spPr>
      </p:cxnSp>
      <p:sp>
        <p:nvSpPr>
          <p:cNvPr id="2" name="Title 1"/>
          <p:cNvSpPr>
            <a:spLocks noGrp="1"/>
          </p:cNvSpPr>
          <p:nvPr>
            <p:ph type="title"/>
            <p:custDataLst>
              <p:tags r:id="rId12"/>
            </p:custDataLst>
          </p:nvPr>
        </p:nvSpPr>
        <p:spPr>
          <a:xfrm>
            <a:off x="0" y="793637"/>
            <a:ext cx="9144000" cy="1086867"/>
          </a:xfrm>
        </p:spPr>
        <p:txBody>
          <a:bodyPr/>
          <a:lstStyle/>
          <a:p>
            <a:r>
              <a:rPr lang="en-US" dirty="0"/>
              <a:t>New Decision Review Process</a:t>
            </a:r>
          </a:p>
        </p:txBody>
      </p:sp>
      <p:sp>
        <p:nvSpPr>
          <p:cNvPr id="35" name="TextBox 34"/>
          <p:cNvSpPr txBox="1"/>
          <p:nvPr>
            <p:custDataLst>
              <p:tags r:id="rId13"/>
            </p:custDataLst>
          </p:nvPr>
        </p:nvSpPr>
        <p:spPr>
          <a:xfrm>
            <a:off x="1372428" y="5516106"/>
            <a:ext cx="2791149" cy="523220"/>
          </a:xfrm>
          <a:prstGeom prst="rect">
            <a:avLst/>
          </a:prstGeom>
          <a:solidFill>
            <a:srgbClr val="1F497D"/>
          </a:solidFill>
          <a:ln>
            <a:solidFill>
              <a:schemeClr val="tx1"/>
            </a:solidFill>
          </a:ln>
        </p:spPr>
        <p:txBody>
          <a:bodyPr wrap="none" rtlCol="0">
            <a:spAutoFit/>
          </a:bodyPr>
          <a:lstStyle/>
          <a:p>
            <a:r>
              <a:rPr lang="en-US" sz="1400" dirty="0">
                <a:solidFill>
                  <a:schemeClr val="bg1"/>
                </a:solidFill>
                <a:latin typeface="+mj-lt"/>
              </a:rPr>
              <a:t>Except for appeals to the Court,</a:t>
            </a:r>
          </a:p>
          <a:p>
            <a:r>
              <a:rPr lang="en-US" sz="1400" dirty="0">
                <a:solidFill>
                  <a:schemeClr val="bg1"/>
                </a:solidFill>
                <a:latin typeface="+mj-lt"/>
              </a:rPr>
              <a:t>all filing deadlines are </a:t>
            </a:r>
            <a:r>
              <a:rPr lang="en-US" sz="1400" b="1" u="sng" dirty="0">
                <a:solidFill>
                  <a:schemeClr val="bg1"/>
                </a:solidFill>
                <a:latin typeface="+mj-lt"/>
              </a:rPr>
              <a:t>one year</a:t>
            </a:r>
            <a:r>
              <a:rPr lang="en-US" sz="1400" dirty="0">
                <a:solidFill>
                  <a:schemeClr val="bg1"/>
                </a:solidFill>
                <a:latin typeface="+mj-lt"/>
              </a:rPr>
              <a:t>. </a:t>
            </a:r>
          </a:p>
        </p:txBody>
      </p:sp>
      <p:sp>
        <p:nvSpPr>
          <p:cNvPr id="30" name="Slide Number Placeholder 5">
            <a:extLst>
              <a:ext uri="{FF2B5EF4-FFF2-40B4-BE49-F238E27FC236}">
                <a16:creationId xmlns:a16="http://schemas.microsoft.com/office/drawing/2014/main" id="{D1171675-F3F6-42C5-8491-F2EB1B84D936}"/>
              </a:ext>
            </a:extLst>
          </p:cNvPr>
          <p:cNvSpPr txBox="1">
            <a:spLocks/>
          </p:cNvSpPr>
          <p:nvPr>
            <p:custDataLst>
              <p:tags r:id="rId14"/>
            </p:custDataLst>
          </p:nvPr>
        </p:nvSpPr>
        <p:spPr>
          <a:xfrm>
            <a:off x="6931152" y="6601968"/>
            <a:ext cx="2133600" cy="365125"/>
          </a:xfrm>
          <a:prstGeom prst="rect">
            <a:avLst/>
          </a:prstGeom>
        </p:spPr>
        <p:txBody>
          <a:bodyPr tIns="0"/>
          <a:lstStyle>
            <a:defPPr>
              <a:defRPr lang="en-US"/>
            </a:defPPr>
            <a:lvl1pPr marL="0" algn="r" defTabSz="914400" rtl="0" eaLnBrk="1" latinLnBrk="0" hangingPunct="1">
              <a:spcAft>
                <a:spcPts val="191"/>
              </a:spcAft>
              <a:defRPr sz="14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414AED-89CE-4A48-8B2B-1B3A5C68EA2A}" type="slidenum">
              <a:rPr lang="en-US" smtClean="0"/>
              <a:pPr/>
              <a:t>7</a:t>
            </a:fld>
            <a:endParaRPr lang="en-US"/>
          </a:p>
        </p:txBody>
      </p:sp>
    </p:spTree>
    <p:extLst>
      <p:ext uri="{BB962C8B-B14F-4D97-AF65-F5344CB8AC3E}">
        <p14:creationId xmlns:p14="http://schemas.microsoft.com/office/powerpoint/2010/main" val="461807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7"/>
            <a:ext cx="9144000" cy="1086867"/>
          </a:xfrm>
        </p:spPr>
        <p:txBody>
          <a:bodyPr>
            <a:normAutofit/>
          </a:bodyPr>
          <a:lstStyle/>
          <a:p>
            <a:r>
              <a:rPr lang="en-US" dirty="0"/>
              <a:t>Overview of Review Options</a:t>
            </a:r>
          </a:p>
        </p:txBody>
      </p:sp>
      <p:sp>
        <p:nvSpPr>
          <p:cNvPr id="3" name="Content Placeholder 2"/>
          <p:cNvSpPr>
            <a:spLocks noGrp="1"/>
          </p:cNvSpPr>
          <p:nvPr>
            <p:ph idx="1"/>
            <p:custDataLst>
              <p:tags r:id="rId2"/>
            </p:custDataLst>
          </p:nvPr>
        </p:nvSpPr>
        <p:spPr>
          <a:xfrm>
            <a:off x="457200" y="2057400"/>
            <a:ext cx="8229600" cy="4544552"/>
          </a:xfrm>
        </p:spPr>
        <p:txBody>
          <a:bodyPr>
            <a:noAutofit/>
          </a:bodyPr>
          <a:lstStyle/>
          <a:p>
            <a:pPr marL="228600" indent="-228600"/>
            <a:r>
              <a:rPr lang="en-US" sz="1600" b="1" u="sng" dirty="0">
                <a:solidFill>
                  <a:srgbClr val="000000"/>
                </a:solidFill>
              </a:rPr>
              <a:t>Multiple options for Veterans/representatives</a:t>
            </a:r>
          </a:p>
          <a:p>
            <a:pPr marL="457200" lvl="1" indent="-228600"/>
            <a:r>
              <a:rPr lang="en-US" sz="1600" dirty="0">
                <a:solidFill>
                  <a:srgbClr val="000000"/>
                </a:solidFill>
              </a:rPr>
              <a:t>Use one lane at a time for a claimed issue</a:t>
            </a:r>
          </a:p>
          <a:p>
            <a:pPr marL="457200" lvl="1" indent="-228600"/>
            <a:r>
              <a:rPr lang="en-US" sz="1600" dirty="0">
                <a:solidFill>
                  <a:srgbClr val="000000"/>
                </a:solidFill>
              </a:rPr>
              <a:t>Choosing one lane over another does not prevent the Veteran/representative from later choosing a different lane</a:t>
            </a:r>
          </a:p>
          <a:p>
            <a:pPr marL="457200" lvl="1" indent="-228600"/>
            <a:r>
              <a:rPr lang="en-US" sz="1600" dirty="0">
                <a:solidFill>
                  <a:srgbClr val="000000"/>
                </a:solidFill>
              </a:rPr>
              <a:t>There are no limits to the number of times a Veteran may pursue a claimed issue in any of the given lanes  </a:t>
            </a:r>
            <a:endParaRPr lang="en-US" sz="1200" dirty="0">
              <a:solidFill>
                <a:srgbClr val="000000"/>
              </a:solidFill>
            </a:endParaRPr>
          </a:p>
          <a:p>
            <a:pPr marL="228600" indent="-228600"/>
            <a:r>
              <a:rPr lang="en-US" sz="1600" b="1" u="sng" dirty="0">
                <a:solidFill>
                  <a:srgbClr val="000000"/>
                </a:solidFill>
              </a:rPr>
              <a:t>Effective date for benefits</a:t>
            </a:r>
            <a:r>
              <a:rPr lang="en-US" sz="1600" dirty="0">
                <a:solidFill>
                  <a:srgbClr val="000000"/>
                </a:solidFill>
              </a:rPr>
              <a:t> – Always protected if the Veteran pursues the same claimed issue in any of the lanes within one year</a:t>
            </a:r>
            <a:endParaRPr lang="en-US" sz="1200" dirty="0">
              <a:solidFill>
                <a:srgbClr val="000000"/>
              </a:solidFill>
            </a:endParaRPr>
          </a:p>
          <a:p>
            <a:pPr marL="228600" indent="-228600"/>
            <a:r>
              <a:rPr lang="en-US" sz="1600" b="1" u="sng" dirty="0">
                <a:solidFill>
                  <a:srgbClr val="000000"/>
                </a:solidFill>
              </a:rPr>
              <a:t>Duty to assist and open record</a:t>
            </a:r>
            <a:r>
              <a:rPr lang="en-US" sz="1600" dirty="0">
                <a:solidFill>
                  <a:srgbClr val="000000"/>
                </a:solidFill>
              </a:rPr>
              <a:t> – In the Supplemental Claim lane only, not the Higher-Level Review or Appeal lanes</a:t>
            </a:r>
            <a:endParaRPr lang="en-US" sz="1200" dirty="0">
              <a:solidFill>
                <a:srgbClr val="000000"/>
              </a:solidFill>
            </a:endParaRPr>
          </a:p>
          <a:p>
            <a:pPr marL="228600" indent="-228600"/>
            <a:r>
              <a:rPr lang="en-US" sz="1600" b="1" u="sng" dirty="0">
                <a:solidFill>
                  <a:srgbClr val="000000"/>
                </a:solidFill>
              </a:rPr>
              <a:t>Higher-Level Review</a:t>
            </a:r>
            <a:r>
              <a:rPr lang="en-US" sz="1600" dirty="0">
                <a:solidFill>
                  <a:srgbClr val="000000"/>
                </a:solidFill>
              </a:rPr>
              <a:t> – </a:t>
            </a:r>
            <a:r>
              <a:rPr lang="en-US" sz="1600" i="1" dirty="0">
                <a:solidFill>
                  <a:srgbClr val="000000"/>
                </a:solidFill>
              </a:rPr>
              <a:t>De novo</a:t>
            </a:r>
            <a:r>
              <a:rPr lang="en-US" sz="1600" dirty="0">
                <a:solidFill>
                  <a:srgbClr val="000000"/>
                </a:solidFill>
              </a:rPr>
              <a:t> review with full difference of opinion authority; replaces current DRO review process</a:t>
            </a:r>
          </a:p>
          <a:p>
            <a:pPr marL="228600" indent="-228600"/>
            <a:r>
              <a:rPr lang="en-US" sz="1600" b="1" u="sng" dirty="0">
                <a:solidFill>
                  <a:srgbClr val="000000"/>
                </a:solidFill>
              </a:rPr>
              <a:t>Favorable findings</a:t>
            </a:r>
            <a:r>
              <a:rPr lang="en-US" sz="1600" dirty="0">
                <a:solidFill>
                  <a:srgbClr val="000000"/>
                </a:solidFill>
              </a:rPr>
              <a:t> – Requires VA to have clear and convincing evidence to change any findings favorable to a claimant in a previous VA decision</a:t>
            </a:r>
            <a:endParaRPr lang="en-US" sz="1050" dirty="0"/>
          </a:p>
          <a:p>
            <a:endParaRPr lang="en-US" sz="1050" dirty="0"/>
          </a:p>
          <a:p>
            <a:pPr marL="342900" lvl="1" indent="0">
              <a:buNone/>
            </a:pPr>
            <a:endParaRPr lang="en-US" sz="1050" dirty="0"/>
          </a:p>
          <a:p>
            <a:pPr marL="685800" lvl="2" indent="0">
              <a:buNone/>
            </a:pPr>
            <a:endParaRPr lang="en-US" sz="900" dirty="0">
              <a:latin typeface="+mj-lt"/>
            </a:endParaRPr>
          </a:p>
          <a:p>
            <a:endParaRPr lang="en-US" sz="2400" dirty="0"/>
          </a:p>
        </p:txBody>
      </p:sp>
      <p:sp>
        <p:nvSpPr>
          <p:cNvPr id="5" name="Slide Number Placeholder 4"/>
          <p:cNvSpPr>
            <a:spLocks noGrp="1"/>
          </p:cNvSpPr>
          <p:nvPr>
            <p:ph type="sldNum" sz="quarter" idx="12"/>
            <p:custDataLst>
              <p:tags r:id="rId3"/>
            </p:custDataLst>
          </p:nvPr>
        </p:nvSpPr>
        <p:spPr>
          <a:xfrm>
            <a:off x="6931152" y="6601984"/>
            <a:ext cx="2133600" cy="365125"/>
          </a:xfrm>
          <a:prstGeom prst="rect">
            <a:avLst/>
          </a:prstGeom>
        </p:spPr>
        <p:txBody>
          <a:bodyPr/>
          <a:lstStyle/>
          <a:p>
            <a:pPr algn="r"/>
            <a:fld id="{D983F1FA-211D-3044-9E35-958DFBC26156}" type="slidenum">
              <a:rPr lang="en-US" smtClean="0">
                <a:solidFill>
                  <a:schemeClr val="bg1"/>
                </a:solidFill>
              </a:rPr>
              <a:pPr algn="r"/>
              <a:t>8</a:t>
            </a:fld>
            <a:endParaRPr lang="en-US" dirty="0">
              <a:solidFill>
                <a:schemeClr val="bg1"/>
              </a:solidFill>
            </a:endParaRPr>
          </a:p>
        </p:txBody>
      </p:sp>
      <p:sp>
        <p:nvSpPr>
          <p:cNvPr id="6" name="Slide Number Placeholder 5">
            <a:extLst>
              <a:ext uri="{FF2B5EF4-FFF2-40B4-BE49-F238E27FC236}">
                <a16:creationId xmlns:a16="http://schemas.microsoft.com/office/drawing/2014/main" id="{77810CDE-6680-4EB6-B16A-4E40945BE114}"/>
              </a:ext>
            </a:extLst>
          </p:cNvPr>
          <p:cNvSpPr txBox="1">
            <a:spLocks/>
          </p:cNvSpPr>
          <p:nvPr>
            <p:custDataLst>
              <p:tags r:id="rId4"/>
            </p:custDataLst>
          </p:nvPr>
        </p:nvSpPr>
        <p:spPr>
          <a:xfrm>
            <a:off x="6931152" y="6601968"/>
            <a:ext cx="2133600" cy="365125"/>
          </a:xfrm>
          <a:prstGeom prst="rect">
            <a:avLst/>
          </a:prstGeom>
        </p:spPr>
        <p:txBody>
          <a:bodyPr tIns="0"/>
          <a:lstStyle>
            <a:defPPr>
              <a:defRPr lang="en-US"/>
            </a:defPPr>
            <a:lvl1pPr marL="0" algn="r" defTabSz="914400" rtl="0" eaLnBrk="1" latinLnBrk="0" hangingPunct="1">
              <a:spcAft>
                <a:spcPts val="191"/>
              </a:spcAft>
              <a:defRPr sz="14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414AED-89CE-4A48-8B2B-1B3A5C68EA2A}" type="slidenum">
              <a:rPr lang="en-US" smtClean="0"/>
              <a:pPr/>
              <a:t>8</a:t>
            </a:fld>
            <a:endParaRPr lang="en-US"/>
          </a:p>
        </p:txBody>
      </p:sp>
    </p:spTree>
    <p:extLst>
      <p:ext uri="{BB962C8B-B14F-4D97-AF65-F5344CB8AC3E}">
        <p14:creationId xmlns:p14="http://schemas.microsoft.com/office/powerpoint/2010/main" val="564248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7"/>
            <a:ext cx="9144000" cy="1086867"/>
          </a:xfrm>
        </p:spPr>
        <p:txBody>
          <a:bodyPr>
            <a:normAutofit/>
          </a:bodyPr>
          <a:lstStyle/>
          <a:p>
            <a:r>
              <a:rPr lang="en-US" dirty="0"/>
              <a:t>VBA Lanes</a:t>
            </a:r>
          </a:p>
        </p:txBody>
      </p:sp>
      <p:sp>
        <p:nvSpPr>
          <p:cNvPr id="4" name="Slide Number Placeholder 3"/>
          <p:cNvSpPr>
            <a:spLocks noGrp="1"/>
          </p:cNvSpPr>
          <p:nvPr>
            <p:ph type="sldNum" sz="quarter" idx="12"/>
            <p:custDataLst>
              <p:tags r:id="rId2"/>
            </p:custDataLst>
          </p:nvPr>
        </p:nvSpPr>
        <p:spPr>
          <a:xfrm>
            <a:off x="6931152" y="6601984"/>
            <a:ext cx="2133600" cy="365125"/>
          </a:xfrm>
          <a:prstGeom prst="rect">
            <a:avLst/>
          </a:prstGeom>
        </p:spPr>
        <p:txBody>
          <a:bodyPr/>
          <a:lstStyle/>
          <a:p>
            <a:pPr algn="r"/>
            <a:fld id="{D983F1FA-211D-3044-9E35-958DFBC26156}" type="slidenum">
              <a:rPr lang="en-US" smtClean="0">
                <a:solidFill>
                  <a:prstClr val="white"/>
                </a:solidFill>
              </a:rPr>
              <a:pPr algn="r"/>
              <a:t>9</a:t>
            </a:fld>
            <a:endParaRPr lang="en-US" dirty="0">
              <a:solidFill>
                <a:prstClr val="white"/>
              </a:solidFill>
            </a:endParaRPr>
          </a:p>
        </p:txBody>
      </p:sp>
      <p:sp>
        <p:nvSpPr>
          <p:cNvPr id="5" name="Content Placeholder 2"/>
          <p:cNvSpPr txBox="1">
            <a:spLocks/>
          </p:cNvSpPr>
          <p:nvPr>
            <p:custDataLst>
              <p:tags r:id="rId3"/>
            </p:custDataLst>
          </p:nvPr>
        </p:nvSpPr>
        <p:spPr>
          <a:xfrm>
            <a:off x="457200" y="2546469"/>
            <a:ext cx="4044633" cy="3168531"/>
          </a:xfrm>
          <a:prstGeom prst="rect">
            <a:avLst/>
          </a:prstGeom>
          <a:solidFill>
            <a:srgbClr val="8A8D4A">
              <a:alpha val="30196"/>
            </a:srgbClr>
          </a:solidFill>
        </p:spPr>
        <p:txBody>
          <a:bodyPr vert="horz" lIns="68580" tIns="34290" rIns="68580" bIns="34290" numCol="1"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228600">
              <a:spcBef>
                <a:spcPts val="0"/>
              </a:spcBef>
              <a:spcAft>
                <a:spcPts val="450"/>
              </a:spcAft>
            </a:pPr>
            <a:r>
              <a:rPr lang="en-US" sz="1600" dirty="0">
                <a:latin typeface="+mn-lt"/>
              </a:rPr>
              <a:t>VA will readjudicate a claim if “new and relevant” evidence is presented or identified with a supplemental claim (</a:t>
            </a:r>
            <a:r>
              <a:rPr lang="en-US" sz="1600" b="1" dirty="0">
                <a:latin typeface="+mn-lt"/>
              </a:rPr>
              <a:t>open record</a:t>
            </a:r>
            <a:r>
              <a:rPr lang="en-US" sz="1600" dirty="0">
                <a:latin typeface="+mn-lt"/>
              </a:rPr>
              <a:t>) </a:t>
            </a:r>
          </a:p>
          <a:p>
            <a:pPr marL="228600" indent="-228600">
              <a:spcBef>
                <a:spcPts val="0"/>
              </a:spcBef>
              <a:spcAft>
                <a:spcPts val="450"/>
              </a:spcAft>
            </a:pPr>
            <a:r>
              <a:rPr lang="en-US" sz="1600" dirty="0">
                <a:latin typeface="+mn-lt"/>
              </a:rPr>
              <a:t>VA will assist in gathering new and relevant evidence (</a:t>
            </a:r>
            <a:r>
              <a:rPr lang="en-US" sz="1600" b="1" dirty="0">
                <a:latin typeface="+mn-lt"/>
              </a:rPr>
              <a:t>duty to assist</a:t>
            </a:r>
            <a:r>
              <a:rPr lang="en-US" sz="1600" dirty="0">
                <a:latin typeface="+mn-lt"/>
              </a:rPr>
              <a:t>).</a:t>
            </a:r>
          </a:p>
          <a:p>
            <a:pPr marL="228600" indent="-228600">
              <a:spcBef>
                <a:spcPts val="0"/>
              </a:spcBef>
              <a:spcAft>
                <a:spcPts val="450"/>
              </a:spcAft>
            </a:pPr>
            <a:r>
              <a:rPr lang="en-US" sz="1600" dirty="0">
                <a:latin typeface="+mn-lt"/>
              </a:rPr>
              <a:t>Effective date for benefits always protected (when submitted within one year of decision)</a:t>
            </a:r>
          </a:p>
          <a:p>
            <a:pPr marL="228600" indent="-228600">
              <a:spcBef>
                <a:spcPts val="0"/>
              </a:spcBef>
            </a:pPr>
            <a:r>
              <a:rPr lang="en-US" sz="1600" dirty="0">
                <a:latin typeface="+mn-lt"/>
              </a:rPr>
              <a:t>Replaces current “reopening” claims with “new and material” evidence</a:t>
            </a:r>
          </a:p>
        </p:txBody>
      </p:sp>
      <p:sp>
        <p:nvSpPr>
          <p:cNvPr id="6" name="Content Placeholder 2"/>
          <p:cNvSpPr txBox="1">
            <a:spLocks/>
          </p:cNvSpPr>
          <p:nvPr>
            <p:custDataLst>
              <p:tags r:id="rId4"/>
            </p:custDataLst>
          </p:nvPr>
        </p:nvSpPr>
        <p:spPr>
          <a:xfrm>
            <a:off x="4656514" y="2061974"/>
            <a:ext cx="4030286" cy="484496"/>
          </a:xfrm>
          <a:prstGeom prst="rect">
            <a:avLst/>
          </a:prstGeom>
          <a:solidFill>
            <a:srgbClr val="BBE2F2"/>
          </a:solidFill>
        </p:spPr>
        <p:txBody>
          <a:bodyPr vert="horz" lIns="68580" tIns="34290" rIns="68580" bIns="34290" numCol="1" rtlCol="0" anchor="ctr">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spcBef>
                <a:spcPts val="0"/>
              </a:spcBef>
              <a:buNone/>
            </a:pPr>
            <a:r>
              <a:rPr lang="en-US" sz="2000" b="1" dirty="0">
                <a:latin typeface="+mj-lt"/>
              </a:rPr>
              <a:t>Higher-Level Review Lane</a:t>
            </a:r>
            <a:endParaRPr lang="en-US" sz="1000" dirty="0">
              <a:latin typeface="+mj-lt"/>
            </a:endParaRPr>
          </a:p>
        </p:txBody>
      </p:sp>
      <p:sp>
        <p:nvSpPr>
          <p:cNvPr id="7" name="Content Placeholder 2"/>
          <p:cNvSpPr txBox="1">
            <a:spLocks/>
          </p:cNvSpPr>
          <p:nvPr>
            <p:custDataLst>
              <p:tags r:id="rId5"/>
            </p:custDataLst>
          </p:nvPr>
        </p:nvSpPr>
        <p:spPr>
          <a:xfrm>
            <a:off x="457200" y="2061972"/>
            <a:ext cx="4030288" cy="484496"/>
          </a:xfrm>
          <a:prstGeom prst="rect">
            <a:avLst/>
          </a:prstGeom>
          <a:solidFill>
            <a:srgbClr val="8A8D4A"/>
          </a:solidFill>
        </p:spPr>
        <p:txBody>
          <a:bodyPr vert="horz" lIns="68580" tIns="34290" rIns="68580" bIns="34290" rtlCol="0" anchor="ctr">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spcBef>
                <a:spcPts val="0"/>
              </a:spcBef>
              <a:buNone/>
            </a:pPr>
            <a:r>
              <a:rPr lang="en-US" sz="2000" b="1" dirty="0">
                <a:solidFill>
                  <a:schemeClr val="bg1"/>
                </a:solidFill>
                <a:latin typeface="+mj-lt"/>
              </a:rPr>
              <a:t>Supplemental Claim Lane</a:t>
            </a:r>
            <a:endParaRPr lang="en-US" sz="1400" dirty="0">
              <a:solidFill>
                <a:schemeClr val="bg1"/>
              </a:solidFill>
              <a:latin typeface="+mj-lt"/>
            </a:endParaRPr>
          </a:p>
        </p:txBody>
      </p:sp>
      <p:sp>
        <p:nvSpPr>
          <p:cNvPr id="8" name="Content Placeholder 2"/>
          <p:cNvSpPr txBox="1">
            <a:spLocks/>
          </p:cNvSpPr>
          <p:nvPr>
            <p:custDataLst>
              <p:tags r:id="rId6"/>
            </p:custDataLst>
          </p:nvPr>
        </p:nvSpPr>
        <p:spPr>
          <a:xfrm>
            <a:off x="4656514" y="2546469"/>
            <a:ext cx="4030286" cy="3168531"/>
          </a:xfrm>
          <a:prstGeom prst="rect">
            <a:avLst/>
          </a:prstGeom>
          <a:solidFill>
            <a:srgbClr val="BBE2F2">
              <a:alpha val="27451"/>
            </a:srgbClr>
          </a:solidFill>
        </p:spPr>
        <p:txBody>
          <a:bodyPr vert="horz" lIns="68580" tIns="34290" rIns="68580" bIns="34290" numCol="1"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228600">
              <a:spcBef>
                <a:spcPts val="0"/>
              </a:spcBef>
              <a:spcAft>
                <a:spcPts val="450"/>
              </a:spcAft>
            </a:pPr>
            <a:r>
              <a:rPr lang="en-US" sz="1600" dirty="0">
                <a:latin typeface="+mn-lt"/>
              </a:rPr>
              <a:t>More experienced VA employee takes a second look at the same evidence</a:t>
            </a:r>
            <a:r>
              <a:rPr lang="en-US" sz="1600" b="1" dirty="0">
                <a:latin typeface="+mn-lt"/>
              </a:rPr>
              <a:t> (closed record and no duty to assist)</a:t>
            </a:r>
            <a:endParaRPr lang="en-US" sz="1600" dirty="0">
              <a:latin typeface="+mn-lt"/>
            </a:endParaRPr>
          </a:p>
          <a:p>
            <a:pPr marL="228600" indent="-228600">
              <a:spcBef>
                <a:spcPts val="0"/>
              </a:spcBef>
              <a:spcAft>
                <a:spcPts val="450"/>
              </a:spcAft>
            </a:pPr>
            <a:r>
              <a:rPr lang="en-US" sz="1600" dirty="0">
                <a:latin typeface="+mn-lt"/>
              </a:rPr>
              <a:t>Option for a one-time telephonic </a:t>
            </a:r>
            <a:r>
              <a:rPr lang="en-US" sz="1600" b="1" dirty="0">
                <a:latin typeface="+mn-lt"/>
              </a:rPr>
              <a:t>informal conference </a:t>
            </a:r>
            <a:r>
              <a:rPr lang="en-US" sz="1600" dirty="0">
                <a:latin typeface="+mn-lt"/>
              </a:rPr>
              <a:t>with the higher-level reviewer to discuss the error in the prior decision</a:t>
            </a:r>
          </a:p>
          <a:p>
            <a:pPr marL="228600" indent="-228600">
              <a:spcBef>
                <a:spcPts val="0"/>
              </a:spcBef>
              <a:spcAft>
                <a:spcPts val="450"/>
              </a:spcAft>
            </a:pPr>
            <a:r>
              <a:rPr lang="en-US" sz="1600" i="1" dirty="0">
                <a:latin typeface="+mn-lt"/>
              </a:rPr>
              <a:t>De novo </a:t>
            </a:r>
            <a:r>
              <a:rPr lang="en-US" sz="1600" dirty="0">
                <a:latin typeface="+mn-lt"/>
              </a:rPr>
              <a:t>review with full difference of opinion authority</a:t>
            </a:r>
          </a:p>
          <a:p>
            <a:pPr marL="228600" indent="-228600">
              <a:spcBef>
                <a:spcPts val="0"/>
              </a:spcBef>
            </a:pPr>
            <a:r>
              <a:rPr lang="en-US" sz="1600" dirty="0">
                <a:latin typeface="+mn-lt"/>
              </a:rPr>
              <a:t>Duty to assist errors returned to lower-level for correction (</a:t>
            </a:r>
            <a:r>
              <a:rPr lang="en-US" sz="1600" b="1" dirty="0">
                <a:latin typeface="+mn-lt"/>
              </a:rPr>
              <a:t>quality feedback</a:t>
            </a:r>
            <a:r>
              <a:rPr lang="en-US" sz="1600" dirty="0">
                <a:latin typeface="+mn-lt"/>
              </a:rPr>
              <a:t>)</a:t>
            </a:r>
          </a:p>
        </p:txBody>
      </p:sp>
      <p:sp>
        <p:nvSpPr>
          <p:cNvPr id="9" name="Slide Number Placeholder 5">
            <a:extLst>
              <a:ext uri="{FF2B5EF4-FFF2-40B4-BE49-F238E27FC236}">
                <a16:creationId xmlns:a16="http://schemas.microsoft.com/office/drawing/2014/main" id="{C5ED7E4D-AAD1-4C7E-8EBA-9B7E28E8C23B}"/>
              </a:ext>
            </a:extLst>
          </p:cNvPr>
          <p:cNvSpPr txBox="1">
            <a:spLocks/>
          </p:cNvSpPr>
          <p:nvPr>
            <p:custDataLst>
              <p:tags r:id="rId7"/>
            </p:custDataLst>
          </p:nvPr>
        </p:nvSpPr>
        <p:spPr>
          <a:xfrm>
            <a:off x="6931152" y="6601968"/>
            <a:ext cx="2133600" cy="365125"/>
          </a:xfrm>
          <a:prstGeom prst="rect">
            <a:avLst/>
          </a:prstGeom>
        </p:spPr>
        <p:txBody>
          <a:bodyPr tIns="0"/>
          <a:lstStyle>
            <a:defPPr>
              <a:defRPr lang="en-US"/>
            </a:defPPr>
            <a:lvl1pPr marL="0" algn="r" defTabSz="914400" rtl="0" eaLnBrk="1" latinLnBrk="0" hangingPunct="1">
              <a:spcAft>
                <a:spcPts val="191"/>
              </a:spcAft>
              <a:defRPr sz="14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414AED-89CE-4A48-8B2B-1B3A5C68EA2A}" type="slidenum">
              <a:rPr lang="en-US" smtClean="0"/>
              <a:pPr/>
              <a:t>9</a:t>
            </a:fld>
            <a:endParaRPr lang="en-US"/>
          </a:p>
        </p:txBody>
      </p:sp>
    </p:spTree>
    <p:extLst>
      <p:ext uri="{BB962C8B-B14F-4D97-AF65-F5344CB8AC3E}">
        <p14:creationId xmlns:p14="http://schemas.microsoft.com/office/powerpoint/2010/main" val="7818417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87B1639-5A94-4414-9038-62428F20D773}&quot;/&gt;&lt;isInvalidForFieldText val=&quot;0&quot;/&gt;&lt;Image&gt;&lt;filename val=&quot;C:\Users\User\AppData\Local\Temp\CP11452182502156Session\CPTrustFolder11452182502171\PPTImport11452262873953\data\asimages\{B87B1639-5A94-4414-9038-62428F20D773}_13.png&quot;/&gt;&lt;left val=&quot;727&quot;/&gt;&lt;top val=&quot;687&quot;/&gt;&lt;width val=&quot;226&quot;/&gt;&lt;height val=&quot;45&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6DE8D614-3EDB-43F6-9C6C-F17BD67AB615}&quot;/&gt;&lt;isInvalidForFieldText val=&quot;0&quot;/&gt;&lt;Image&gt;&lt;filename val=&quot;C:\Users\User\AppData\Local\Temp\CP11452182502156Session\CPTrustFolder11452182502171\PPTImport11452262873953\data\asimages\{6DE8D614-3EDB-43F6-9C6C-F17BD67AB615}_14.png&quot;/&gt;&lt;left val=&quot;0&quot;/&gt;&lt;top val=&quot;76&quot;/&gt;&lt;width val=&quot;961&quot;/&gt;&lt;height val=&quot;122&quot;/&gt;&lt;hasText val=&quot;1&quot;/&gt;&lt;/Image&gt;&lt;/ThreeDShape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9&quot;/&gt;&lt;lineCharCount val=&quot;26&quot;/&gt;&lt;lineCharCount val=&quot;25&quot;/&gt;&lt;lineCharCount val=&quot;20&quot;/&gt;&lt;lineCharCount val=&quot;25&quot;/&gt;&lt;lineCharCount val=&quot;1&quot;/&gt;&lt;lineCharCount val=&quot;21&quot;/&gt;&lt;lineCharCount val=&quot;28&quot;/&gt;&lt;lineCharCount val=&quot;30&quot;/&gt;&lt;lineCharCount val=&quot;25&quot;/&gt;&lt;/TableIndex&gt;&lt;/ShapeTextInfo&gt;"/>
  <p:tag name="HTML_SHAPEINFO" val="&lt;ThreeDShapeInfo&gt;&lt;uuid val=&quot;{5DBB30DD-80A4-4D2E-A91C-35E51F136881}&quot;/&gt;&lt;isInvalidForFieldText val=&quot;0&quot;/&gt;&lt;Image&gt;&lt;filename val=&quot;C:\Users\User\AppData\Local\Temp\CP11452182502156Session\CPTrustFolder11452182502171\PPTImport11452262873953\data\asimages\{5DBB30DD-80A4-4D2E-A91C-35E51F136881}_14.png&quot;/&gt;&lt;left val=&quot;42&quot;/&gt;&lt;top val=&quot;212&quot;/&gt;&lt;width val=&quot;410&quot;/&gt;&lt;height val=&quot;415&quot;/&gt;&lt;hasText val=&quot;1&quot;/&gt;&lt;/Image&gt;&lt;/ThreeDShape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0799406-318C-4211-9D01-216C623DDDFA}&quot;/&gt;&lt;isInvalidForFieldText val=&quot;0&quot;/&gt;&lt;Image&gt;&lt;filename val=&quot;C:\Users\User\AppData\Local\Temp\CP11452182502156Session\CPTrustFolder11452182502171\PPTImport11452262873953\data\asimages\{20799406-318C-4211-9D01-216C623DDDFA}_14.png&quot;/&gt;&lt;left val=&quot;727&quot;/&gt;&lt;top val=&quot;687&quot;/&gt;&lt;width val=&quot;226&quot;/&gt;&lt;height val=&quot;45&quot;/&gt;&lt;hasText val=&quot;1&quot;/&gt;&lt;/Image&gt;&lt;/ThreeDShape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70C7C52-79BB-4C7A-AADC-9E407AA4D934}&quot;/&gt;&lt;isInvalidForFieldText val=&quot;0&quot;/&gt;&lt;Image&gt;&lt;filename val=&quot;C:\Users\User\AppData\Local\Temp\CP11452182502156Session\CPTrustFolder11452182502171\PPTImport11452262873953\data\asimages\{370C7C52-79BB-4C7A-AADC-9E407AA4D934}_14.png&quot;/&gt;&lt;left val=&quot;727&quot;/&gt;&lt;top val=&quot;687&quot;/&gt;&lt;width val=&quot;226&quot;/&gt;&lt;height val=&quot;45&quot;/&gt;&lt;hasText val=&quot;1&quot;/&gt;&lt;/Image&gt;&lt;/ThreeDShape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4F303192-AB59-41ED-B831-35E2EC2BAF08}&quot;/&gt;&lt;isInvalidForFieldText val=&quot;0&quot;/&gt;&lt;Image&gt;&lt;filename val=&quot;C:\Users\User\AppData\Local\Temp\CP11452182502156Session\CPTrustFolder11452182502171\PPTImport11452262873953\data\asimages\{4F303192-AB59-41ED-B831-35E2EC2BAF08}_15.png&quot;/&gt;&lt;left val=&quot;0&quot;/&gt;&lt;top val=&quot;76&quot;/&gt;&lt;width val=&quot;961&quot;/&gt;&lt;height val=&quot;122&quot;/&gt;&lt;hasText val=&quot;1&quot;/&gt;&lt;/Image&gt;&lt;/ThreeDShape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65&quot;/&gt;&lt;lineCharCount val=&quot;65&quot;/&gt;&lt;lineCharCount val=&quot;61&quot;/&gt;&lt;lineCharCount val=&quot;43&quot;/&gt;&lt;lineCharCount val=&quot;58&quot;/&gt;&lt;lineCharCount val=&quot;49&quot;/&gt;&lt;lineCharCount val=&quot;66&quot;/&gt;&lt;lineCharCount val=&quot;31&quot;/&gt;&lt;lineCharCount val=&quot;65&quot;/&gt;&lt;lineCharCount val=&quot;17&quot;/&gt;&lt;/TableIndex&gt;&lt;/ShapeTextInfo&gt;"/>
  <p:tag name="HTML_SHAPEINFO" val="&lt;ThreeDShapeInfo&gt;&lt;uuid val=&quot;{70DC4EF6-F814-4585-A08D-BD8F1C408DBF}&quot;/&gt;&lt;isInvalidForFieldText val=&quot;0&quot;/&gt;&lt;Image&gt;&lt;filename val=&quot;C:\Users\User\AppData\Local\Temp\CP11452182502156Session\CPTrustFolder11452182502171\PPTImport11452262873953\data\asimages\{70DC4EF6-F814-4585-A08D-BD8F1C408DBF}_15.png&quot;/&gt;&lt;left val=&quot;42&quot;/&gt;&lt;top val=&quot;212&quot;/&gt;&lt;width val=&quot;870&quot;/&gt;&lt;height val=&quot;415&quot;/&gt;&lt;hasText val=&quot;1&quot;/&gt;&lt;/Image&gt;&lt;/ThreeDShape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BD7A2D6-05DD-4484-860F-D112860490C4}&quot;/&gt;&lt;isInvalidForFieldText val=&quot;0&quot;/&gt;&lt;Image&gt;&lt;filename val=&quot;C:\Users\User\AppData\Local\Temp\CP11452182502156Session\CPTrustFolder11452182502171\PPTImport11452262873953\data\asimages\{2BD7A2D6-05DD-4484-860F-D112860490C4}_15.png&quot;/&gt;&lt;left val=&quot;727&quot;/&gt;&lt;top val=&quot;687&quot;/&gt;&lt;width val=&quot;226&quot;/&gt;&lt;height val=&quot;45&quot;/&gt;&lt;hasText val=&quot;1&quot;/&gt;&lt;/Image&gt;&lt;/ThreeDShape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6937E4B-CB4C-48EF-A62F-5FD4637CD26A}&quot;/&gt;&lt;isInvalidForFieldText val=&quot;0&quot;/&gt;&lt;Image&gt;&lt;filename val=&quot;C:\Users\User\AppData\Local\Temp\CP11452182502156Session\CPTrustFolder11452182502171\PPTImport11452262873953\data\asimages\{F6937E4B-CB4C-48EF-A62F-5FD4637CD26A}_15.png&quot;/&gt;&lt;left val=&quot;727&quot;/&gt;&lt;top val=&quot;687&quot;/&gt;&lt;width val=&quot;226&quot;/&gt;&lt;height val=&quot;45&quot;/&gt;&lt;hasText val=&quot;1&quot;/&gt;&lt;/Image&gt;&lt;/ThreeDShape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35CC040C-CA9A-4F93-8BD4-4FE0DAB3E823}&quot;/&gt;&lt;isInvalidForFieldText val=&quot;0&quot;/&gt;&lt;Image&gt;&lt;filename val=&quot;C:\Users\User\AppData\Local\Temp\CP11452182502156Session\CPTrustFolder11452182502171\PPTImport11452262873953\data\asimages\{35CC040C-CA9A-4F93-8BD4-4FE0DAB3E823}_16.png&quot;/&gt;&lt;left val=&quot;0&quot;/&gt;&lt;top val=&quot;76&quot;/&gt;&lt;width val=&quot;961&quot;/&gt;&lt;height val=&quot;122&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67&quot;/&gt;&lt;lineCharCount val=&quot;19&quot;/&gt;&lt;lineCharCount val=&quot;66&quot;/&gt;&lt;lineCharCount val=&quot;60&quot;/&gt;&lt;lineCharCount val=&quot;59&quot;/&gt;&lt;lineCharCount val=&quot;30&quot;/&gt;&lt;lineCharCount val=&quot;62&quot;/&gt;&lt;lineCharCount val=&quot;65&quot;/&gt;&lt;lineCharCount val=&quot;55&quot;/&gt;&lt;lineCharCount val=&quot;66&quot;/&gt;&lt;lineCharCount val=&quot;67&quot;/&gt;&lt;lineCharCount val=&quot;50&quot;/&gt;&lt;/TableIndex&gt;&lt;/ShapeTextInfo&gt;"/>
  <p:tag name="HTML_SHAPEINFO" val="&lt;ThreeDShapeInfo&gt;&lt;uuid val=&quot;{A977B43B-AB44-4405-862E-12531946B52D}&quot;/&gt;&lt;isInvalidForFieldText val=&quot;0&quot;/&gt;&lt;Image&gt;&lt;filename val=&quot;C:\Users\User\AppData\Local\Temp\CP11452182502156Session\CPTrustFolder11452182502171\PPTImport11452262873953\data\asimages\{A977B43B-AB44-4405-862E-12531946B52D}_16.png&quot;/&gt;&lt;left val=&quot;42&quot;/&gt;&lt;top val=&quot;212&quot;/&gt;&lt;width val=&quot;880&quot;/&gt;&lt;height val=&quot;449&quot;/&gt;&lt;hasText val=&quot;1&quot;/&gt;&lt;/Image&gt;&lt;/ThreeDShape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5131F55-0933-4CA5-A6C0-55A2E9212206}&quot;/&gt;&lt;isInvalidForFieldText val=&quot;0&quot;/&gt;&lt;Image&gt;&lt;filename val=&quot;C:\Users\User\AppData\Local\Temp\CP11452182502156Session\CPTrustFolder11452182502171\PPTImport11452262873953\data\asimages\{45131F55-0933-4CA5-A6C0-55A2E9212206}_16.png&quot;/&gt;&lt;left val=&quot;727&quot;/&gt;&lt;top val=&quot;687&quot;/&gt;&lt;width val=&quot;226&quot;/&gt;&lt;height val=&quot;45&quot;/&gt;&lt;hasText val=&quot;1&quot;/&gt;&lt;/Image&gt;&lt;/ThreeDShape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DA5601B-2F4F-4889-8C3C-889B677E7C8C}&quot;/&gt;&lt;isInvalidForFieldText val=&quot;0&quot;/&gt;&lt;Image&gt;&lt;filename val=&quot;C:\Users\User\AppData\Local\Temp\CP11452182502156Session\CPTrustFolder11452182502171\PPTImport11452262873953\data\asimages\{9DA5601B-2F4F-4889-8C3C-889B677E7C8C}_16.png&quot;/&gt;&lt;left val=&quot;727&quot;/&gt;&lt;top val=&quot;687&quot;/&gt;&lt;width val=&quot;226&quot;/&gt;&lt;height val=&quot;45&quot;/&gt;&lt;hasText val=&quot;1&quot;/&gt;&lt;/Image&gt;&lt;/ThreeDShape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09EC5142-FD9F-4953-8CC2-239552084A4F}&quot;/&gt;&lt;isInvalidForFieldText val=&quot;0&quot;/&gt;&lt;Image&gt;&lt;filename val=&quot;C:\Users\User\AppData\Local\Temp\CP11452182502156Session\CPTrustFolder11452182502171\PPTImport11452262873953\data\asimages\{09EC5142-FD9F-4953-8CC2-239552084A4F}_17.png&quot;/&gt;&lt;left val=&quot;0&quot;/&gt;&lt;top val=&quot;76&quot;/&gt;&lt;width val=&quot;961&quot;/&gt;&lt;height val=&quot;122&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49&quot;/&gt;&lt;lineCharCount val=&quot;55&quot;/&gt;&lt;lineCharCount val=&quot;26&quot;/&gt;&lt;lineCharCount val=&quot;60&quot;/&gt;&lt;lineCharCount val=&quot;70&quot;/&gt;&lt;lineCharCount val=&quot;59&quot;/&gt;&lt;lineCharCount val=&quot;79&quot;/&gt;&lt;lineCharCount val=&quot;78&quot;/&gt;&lt;lineCharCount val=&quot;7&quot;/&gt;&lt;lineCharCount val=&quot;73&quot;/&gt;&lt;lineCharCount val=&quot;51&quot;/&gt;&lt;lineCharCount val=&quot;68&quot;/&gt;&lt;/TableIndex&gt;&lt;/ShapeTextInfo&gt;"/>
  <p:tag name="HTML_SHAPEINFO" val="&lt;ThreeDShapeInfo&gt;&lt;uuid val=&quot;{B6E833FC-7A4B-4AEB-B7A6-84B7C759C5ED}&quot;/&gt;&lt;isInvalidForFieldText val=&quot;0&quot;/&gt;&lt;Image&gt;&lt;filename val=&quot;C:\Users\User\AppData\Local\Temp\CP11452182502156Session\CPTrustFolder11452182502171\PPTImport11452262873953\data\asimages\{B6E833FC-7A4B-4AEB-B7A6-84B7C759C5ED}_17.png&quot;/&gt;&lt;left val=&quot;40&quot;/&gt;&lt;top val=&quot;212&quot;/&gt;&lt;width val=&quot;871&quot;/&gt;&lt;height val=&quot;460&quot;/&gt;&lt;hasText val=&quot;1&quot;/&gt;&lt;/Image&gt;&lt;/ThreeDShape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EB6E501-51B0-43B2-8DE1-99C6BA2A90E2}&quot;/&gt;&lt;isInvalidForFieldText val=&quot;0&quot;/&gt;&lt;Image&gt;&lt;filename val=&quot;C:\Users\User\AppData\Local\Temp\CP11452182502156Session\CPTrustFolder11452182502171\PPTImport11452262873953\data\asimages\{7EB6E501-51B0-43B2-8DE1-99C6BA2A90E2}_17.png&quot;/&gt;&lt;left val=&quot;727&quot;/&gt;&lt;top val=&quot;687&quot;/&gt;&lt;width val=&quot;226&quot;/&gt;&lt;height val=&quot;45&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BCC4438-8671-4305-BCCF-C4EFA871798E}&quot;/&gt;&lt;isInvalidForFieldText val=&quot;0&quot;/&gt;&lt;Image&gt;&lt;filename val=&quot;C:\Users\User\AppData\Local\Temp\CP11452182502156Session\CPTrustFolder11452182502171\PPTImport11452262873953\data\asimages\{9BCC4438-8671-4305-BCCF-C4EFA871798E}_17.png&quot;/&gt;&lt;left val=&quot;727&quot;/&gt;&lt;top val=&quot;687&quot;/&gt;&lt;width val=&quot;226&quot;/&gt;&lt;height val=&quot;45&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703DB476-BA33-4F87-AA9B-45F3C3874F4E}&quot;/&gt;&lt;isInvalidForFieldText val=&quot;0&quot;/&gt;&lt;Image&gt;&lt;filename val=&quot;C:\Users\User\AppData\Local\Temp\CP11452182502156Session\CPTrustFolder11452182502171\PPTImport11452262873953\data\asimages\{703DB476-BA33-4F87-AA9B-45F3C3874F4E}_18.png&quot;/&gt;&lt;left val=&quot;0&quot;/&gt;&lt;top val=&quot;76&quot;/&gt;&lt;width val=&quot;961&quot;/&gt;&lt;height val=&quot;122&quot;/&gt;&lt;hasText val=&quot;1&quot;/&gt;&lt;/Image&gt;&lt;/ThreeDShape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5&quot;/&gt;&lt;lineCharCount val=&quot;74&quot;/&gt;&lt;lineCharCount val=&quot;64&quot;/&gt;&lt;lineCharCount val=&quot;40&quot;/&gt;&lt;lineCharCount val=&quot;1&quot;/&gt;&lt;lineCharCount val=&quot;65&quot;/&gt;&lt;lineCharCount val=&quot;70&quot;/&gt;&lt;lineCharCount val=&quot;68&quot;/&gt;&lt;lineCharCount val=&quot;60&quot;/&gt;&lt;/TableIndex&gt;&lt;/ShapeTextInfo&gt;"/>
  <p:tag name="HTML_SHAPEINFO" val="&lt;ThreeDShapeInfo&gt;&lt;uuid val=&quot;{3BDDAA0D-3928-4E2A-908F-B8B88474EBA3}&quot;/&gt;&lt;isInvalidForFieldText val=&quot;0&quot;/&gt;&lt;Image&gt;&lt;filename val=&quot;C:\Users\User\AppData\Local\Temp\CP11452182502156Session\CPTrustFolder11452182502171\PPTImport11452262873953\data\asimages\{3BDDAA0D-3928-4E2A-908F-B8B88474EBA3}_18.png&quot;/&gt;&lt;left val=&quot;42&quot;/&gt;&lt;top val=&quot;212&quot;/&gt;&lt;width val=&quot;880&quot;/&gt;&lt;height val=&quot;415&quot;/&gt;&lt;hasText val=&quot;1&quot;/&gt;&lt;/Image&gt;&lt;/ThreeDShape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7E2A5F8-36A4-4F4E-A8E7-BDCCD46669CD}&quot;/&gt;&lt;isInvalidForFieldText val=&quot;0&quot;/&gt;&lt;Image&gt;&lt;filename val=&quot;C:\Users\User\AppData\Local\Temp\CP11452182502156Session\CPTrustFolder11452182502171\PPTImport11452262873953\data\asimages\{77E2A5F8-36A4-4F4E-A8E7-BDCCD46669CD}_18.png&quot;/&gt;&lt;left val=&quot;727&quot;/&gt;&lt;top val=&quot;687&quot;/&gt;&lt;width val=&quot;226&quot;/&gt;&lt;height val=&quot;45&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69F11DF-5C94-4F46-8711-292946EC26D1}&quot;/&gt;&lt;isInvalidForFieldText val=&quot;0&quot;/&gt;&lt;Image&gt;&lt;filename val=&quot;C:\Users\User\AppData\Local\Temp\CP11452182502156Session\CPTrustFolder11452182502171\PPTImport11452262873953\data\asimages\{369F11DF-5C94-4F46-8711-292946EC26D1}_18.png&quot;/&gt;&lt;left val=&quot;727&quot;/&gt;&lt;top val=&quot;687&quot;/&gt;&lt;width val=&quot;226&quot;/&gt;&lt;height val=&quot;45&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 name="HTML_SHAPEINFO" val="&lt;ThreeDShapeInfo&gt;&lt;uuid val=&quot;{0092672E-FE9B-461F-B5A1-F72FF5A17667}&quot;/&gt;&lt;isInvalidForFieldText val=&quot;0&quot;/&gt;&lt;Image&gt;&lt;filename val=&quot;C:\Users\User\AppData\Local\Temp\CP11452182502156Session\CPTrustFolder11452182502171\PPTImport11452262873953\data\asimages\{0092672E-FE9B-461F-B5A1-F72FF5A17667}_19.png&quot;/&gt;&lt;left val=&quot;0&quot;/&gt;&lt;top val=&quot;76&quot;/&gt;&lt;width val=&quot;961&quot;/&gt;&lt;height val=&quot;122&quot;/&gt;&lt;hasText val=&quot;1&quot;/&gt;&lt;/Image&gt;&lt;/ThreeDShape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27&quot;/&gt;&lt;lineCharCount val=&quot;7&quot;/&gt;&lt;lineCharCount val=&quot;36&quot;/&gt;&lt;lineCharCount val=&quot;40&quot;/&gt;&lt;lineCharCount val=&quot;1&quot;/&gt;&lt;lineCharCount val=&quot;21&quot;/&gt;&lt;lineCharCount val=&quot;8&quot;/&gt;&lt;lineCharCount val=&quot;40&quot;/&gt;&lt;lineCharCount val=&quot;44&quot;/&gt;&lt;lineCharCount val=&quot;33&quot;/&gt;&lt;lineCharCount val=&quot;23&quot;/&gt;&lt;/TableIndex&gt;&lt;/ShapeTextInfo&gt;"/>
  <p:tag name="HTML_SHAPEINFO" val="&lt;ThreeDShapeInfo&gt;&lt;uuid val=&quot;{7F589EAC-7671-47F8-B865-F84BD1768079}&quot;/&gt;&lt;isInvalidForFieldText val=&quot;0&quot;/&gt;&lt;Image&gt;&lt;filename val=&quot;C:\Users\User\AppData\Local\Temp\CP11452182502156Session\CPTrustFolder11452182502171\PPTImport11452262873953\data\asimages\{7F589EAC-7671-47F8-B865-F84BD1768079}_19.png&quot;/&gt;&lt;left val=&quot;40&quot;/&gt;&lt;top val=&quot;212&quot;/&gt;&lt;width val=&quot;871&quot;/&gt;&lt;height val=&quot;415&quot;/&gt;&lt;hasText val=&quot;1&quot;/&gt;&lt;/Image&gt;&lt;/ThreeDShape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1AC3B90-1DCB-4AF3-97F9-677C45058D5F}&quot;/&gt;&lt;isInvalidForFieldText val=&quot;0&quot;/&gt;&lt;Image&gt;&lt;filename val=&quot;C:\Users\User\AppData\Local\Temp\CP11452182502156Session\CPTrustFolder11452182502171\PPTImport11452262873953\data\asimages\{51AC3B90-1DCB-4AF3-97F9-677C45058D5F}_19.png&quot;/&gt;&lt;left val=&quot;727&quot;/&gt;&lt;top val=&quot;687&quot;/&gt;&lt;width val=&quot;226&quot;/&gt;&lt;height val=&quot;45&quot;/&gt;&lt;hasText val=&quot;1&quot;/&gt;&lt;/Image&gt;&lt;/ThreeDShape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3AE94D0-4731-4A4F-9A64-D97E5D93DDE1}&quot;/&gt;&lt;isInvalidForFieldText val=&quot;0&quot;/&gt;&lt;Image&gt;&lt;filename val=&quot;C:\Users\User\AppData\Local\Temp\CP11452182502156Session\CPTrustFolder11452182502171\PPTImport11452262873953\data\asimages\{83AE94D0-4731-4A4F-9A64-D97E5D93DDE1}_19.png&quot;/&gt;&lt;left val=&quot;727&quot;/&gt;&lt;top val=&quot;687&quot;/&gt;&lt;width val=&quot;226&quot;/&gt;&lt;height val=&quot;45&quot;/&gt;&lt;hasText val=&quot;1&quot;/&gt;&lt;/Image&gt;&lt;/ThreeDShape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EAF4D555-162D-4BE6-BD01-BDE058B6E26B}&quot;/&gt;&lt;isInvalidForFieldText val=&quot;0&quot;/&gt;&lt;Image&gt;&lt;filename val=&quot;C:\Users\User\AppData\Local\Temp\CP11452182502156Session\CPTrustFolder11452182502171\PPTImport11452262873953\data\asimages\{EAF4D555-162D-4BE6-BD01-BDE058B6E26B}_20.png&quot;/&gt;&lt;left val=&quot;0&quot;/&gt;&lt;top val=&quot;76&quot;/&gt;&lt;width val=&quot;961&quot;/&gt;&lt;height val=&quot;122&quot;/&gt;&lt;hasText val=&quot;1&quot;/&gt;&lt;/Image&gt;&lt;/ThreeDShape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54&quot;/&gt;&lt;lineCharCount val=&quot;38&quot;/&gt;&lt;lineCharCount val=&quot;66&quot;/&gt;&lt;lineCharCount val=&quot;70&quot;/&gt;&lt;lineCharCount val=&quot;60&quot;/&gt;&lt;lineCharCount val=&quot;34&quot;/&gt;&lt;lineCharCount val=&quot;71&quot;/&gt;&lt;lineCharCount val=&quot;71&quot;/&gt;&lt;lineCharCount val=&quot;54&quot;/&gt;&lt;lineCharCount val=&quot;68&quot;/&gt;&lt;lineCharCount val=&quot;64&quot;/&gt;&lt;lineCharCount val=&quot;40&quot;/&gt;&lt;/TableIndex&gt;&lt;/ShapeTextInfo&gt;"/>
  <p:tag name="HTML_SHAPEINFO" val="&lt;ThreeDShapeInfo&gt;&lt;uuid val=&quot;{99DE2176-0757-41B1-A049-FC63666243A3}&quot;/&gt;&lt;isInvalidForFieldText val=&quot;0&quot;/&gt;&lt;Image&gt;&lt;filename val=&quot;C:\Users\User\AppData\Local\Temp\CP11452182502156Session\CPTrustFolder11452182502171\PPTImport11452262873953\data\asimages\{99DE2176-0757-41B1-A049-FC63666243A3}_20.png&quot;/&gt;&lt;left val=&quot;40&quot;/&gt;&lt;top val=&quot;212&quot;/&gt;&lt;width val=&quot;871&quot;/&gt;&lt;height val=&quot;460&quot;/&gt;&lt;hasText val=&quot;1&quot;/&gt;&lt;/Image&gt;&lt;/ThreeDShape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D8BB9E2-7505-4247-A303-EBE44864FA34}&quot;/&gt;&lt;isInvalidForFieldText val=&quot;0&quot;/&gt;&lt;Image&gt;&lt;filename val=&quot;C:\Users\User\AppData\Local\Temp\CP11452182502156Session\CPTrustFolder11452182502171\PPTImport11452262873953\data\asimages\{CD8BB9E2-7505-4247-A303-EBE44864FA34}_20.png&quot;/&gt;&lt;left val=&quot;727&quot;/&gt;&lt;top val=&quot;687&quot;/&gt;&lt;width val=&quot;226&quot;/&gt;&lt;height val=&quot;45&quot;/&gt;&lt;hasText val=&quot;1&quot;/&gt;&lt;/Image&gt;&lt;/ThreeDShape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4216798-C3AB-4ADF-8B51-344A1DB20460}&quot;/&gt;&lt;isInvalidForFieldText val=&quot;0&quot;/&gt;&lt;Image&gt;&lt;filename val=&quot;C:\Users\User\AppData\Local\Temp\CP11452182502156Session\CPTrustFolder11452182502171\PPTImport11452262873953\data\asimages\{A4216798-C3AB-4ADF-8B51-344A1DB20460}_20.png&quot;/&gt;&lt;left val=&quot;727&quot;/&gt;&lt;top val=&quot;687&quot;/&gt;&lt;width val=&quot;226&quot;/&gt;&lt;height val=&quot;45&quot;/&gt;&lt;hasText val=&quot;1&quot;/&gt;&lt;/Image&gt;&lt;/ThreeDShape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HTML_SHAPEINFO" val="&lt;ThreeDShapeInfo&gt;&lt;uuid val=&quot;{AB85B10E-6671-496B-A045-CB4DE107664F}&quot;/&gt;&lt;isInvalidForFieldText val=&quot;0&quot;/&gt;&lt;Image&gt;&lt;filename val=&quot;C:\Users\User\AppData\Local\Temp\CP11452182502156Session\CPTrustFolder11452182502171\PPTImport11452262873953\data\asimages\{AB85B10E-6671-496B-A045-CB4DE107664F}_21.png&quot;/&gt;&lt;left val=&quot;0&quot;/&gt;&lt;top val=&quot;76&quot;/&gt;&lt;width val=&quot;961&quot;/&gt;&lt;height val=&quot;122&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quot;/&gt;&lt;lineCharCount val=&quot;7&quot;/&gt;&lt;lineCharCount val=&quot;6&quot;/&gt;&lt;lineCharCount val=&quot;5&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4&quot;/&gt;&lt;lineCharCount val=&quot;31&quot;/&gt;&lt;lineCharCount val=&quot;18&quot;/&gt;&lt;lineCharCount val=&quot;14&quot;/&gt;&lt;/TableIndex&gt;&lt;/ShapeTextInfo&gt;"/>
  <p:tag name="HTML_SHAPEINFO" val="&lt;ThreeDShapeInfo&gt;&lt;uuid val=&quot;{F4103280-A6C5-4EA1-B798-68DC72641241}&quot;/&gt;&lt;isInvalidForFieldText val=&quot;0&quot;/&gt;&lt;Image&gt;&lt;filename val=&quot;C:\Users\User\AppData\Local\Temp\CP11452182502156Session\CPTrustFolder11452182502171\PPTImport11452262873953\data\asimages\{F4103280-A6C5-4EA1-B798-68DC72641241}_21.png&quot;/&gt;&lt;left val=&quot;87&quot;/&gt;&lt;top val=&quot;485&quot;/&gt;&lt;width val=&quot;405&quot;/&gt;&lt;height val=&quot;173&quot;/&gt;&lt;hasText val=&quot;1&quot;/&gt;&lt;/Image&gt;&lt;/ThreeDShape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C50A3A4-2994-4322-B9F9-77939A8DDB44}&quot;/&gt;&lt;isInvalidForFieldText val=&quot;0&quot;/&gt;&lt;Image&gt;&lt;filename val=&quot;C:\Users\User\AppData\Local\Temp\CP11452182502156Session\CPTrustFolder11452182502171\PPTImport11452262873953\data\asimages\{3C50A3A4-2994-4322-B9F9-77939A8DDB44}_21.png&quot;/&gt;&lt;left val=&quot;727&quot;/&gt;&lt;top val=&quot;687&quot;/&gt;&lt;width val=&quot;226&quot;/&gt;&lt;height val=&quot;45&quot;/&gt;&lt;hasText val=&quot;1&quot;/&gt;&lt;/Image&gt;&lt;/ThreeDShape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DF43013B-E03E-4913-820B-152B9135F4A3}&quot;/&gt;&lt;isInvalidForFieldText val=&quot;0&quot;/&gt;&lt;Image&gt;&lt;filename val=&quot;C:\Users\User\AppData\Local\Temp\CP11452182502156Session\CPTrustFolder11452182502171\PPTImport11452262873953\data\asimages\{DF43013B-E03E-4913-820B-152B9135F4A3}_22.png&quot;/&gt;&lt;left val=&quot;0&quot;/&gt;&lt;top val=&quot;76&quot;/&gt;&lt;width val=&quot;961&quot;/&gt;&lt;height val=&quot;122&quot;/&gt;&lt;hasText val=&quot;1&quot;/&gt;&lt;/Image&gt;&lt;/ThreeDShape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7&quot;/&gt;&lt;lineCharCount val=&quot;68&quot;/&gt;&lt;lineCharCount val=&quot;17&quot;/&gt;&lt;/TableIndex&gt;&lt;/ShapeTextInfo&gt;"/>
  <p:tag name="HTML_SHAPEINFO" val="&lt;ThreeDShapeInfo&gt;&lt;uuid val=&quot;{BE9425E4-A0CA-4312-AD2E-19A381B78CB2}&quot;/&gt;&lt;isInvalidForFieldText val=&quot;0&quot;/&gt;&lt;Image&gt;&lt;filename val=&quot;C:\Users\User\AppData\Local\Temp\CP11452182502156Session\CPTrustFolder11452182502171\PPTImport11452262873953\data\asimages\{BE9425E4-A0CA-4312-AD2E-19A381B78CB2}_22.png&quot;/&gt;&lt;left val=&quot;42&quot;/&gt;&lt;top val=&quot;221&quot;/&gt;&lt;width val=&quot;885&quot;/&gt;&lt;height val=&quot;415&quot;/&gt;&lt;hasText val=&quot;1&quot;/&gt;&lt;/Image&gt;&lt;/ThreeDShape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CAD29EF-D077-473D-B285-31B5F95727EC}&quot;/&gt;&lt;isInvalidForFieldText val=&quot;0&quot;/&gt;&lt;Image&gt;&lt;filename val=&quot;C:\Users\User\AppData\Local\Temp\CP11452182502156Session\CPTrustFolder11452182502171\PPTImport11452262873953\data\asimages\{1CAD29EF-D077-473D-B285-31B5F95727EC}_22.png&quot;/&gt;&lt;left val=&quot;727&quot;/&gt;&lt;top val=&quot;687&quot;/&gt;&lt;width val=&quot;226&quot;/&gt;&lt;height val=&quot;45&quot;/&gt;&lt;hasText val=&quot;1&quot;/&gt;&lt;/Image&gt;&lt;/ThreeDShape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68D137A-B288-4A95-A5DD-C03D3DFE6FBC}&quot;/&gt;&lt;isInvalidForFieldText val=&quot;0&quot;/&gt;&lt;Image&gt;&lt;filename val=&quot;C:\Users\User\AppData\Local\Temp\CP11452182502156Session\CPTrustFolder11452182502171\PPTImport11452262873953\data\asimages\{C68D137A-B288-4A95-A5DD-C03D3DFE6FBC}_22.png&quot;/&gt;&lt;left val=&quot;727&quot;/&gt;&lt;top val=&quot;687&quot;/&gt;&lt;width val=&quot;226&quot;/&gt;&lt;height val=&quot;45&quot;/&gt;&lt;hasText val=&quot;1&quot;/&gt;&lt;/Image&gt;&lt;/ThreeDShape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6527DE8E-DF2B-414A-9799-BF73F5DC5ADD}&quot;/&gt;&lt;isInvalidForFieldText val=&quot;0&quot;/&gt;&lt;Image&gt;&lt;filename val=&quot;C:\Users\User\AppData\Local\Temp\CP11452182502156Session\CPTrustFolder11452182502171\PPTImport11452262873953\data\asimages\{6527DE8E-DF2B-414A-9799-BF73F5DC5ADD}_23.png&quot;/&gt;&lt;left val=&quot;0&quot;/&gt;&lt;top val=&quot;85&quot;/&gt;&lt;width val=&quot;961&quot;/&gt;&lt;height val=&quot;122&quot;/&gt;&lt;hasText val=&quot;1&quot;/&gt;&lt;/Image&gt;&lt;/ThreeDShape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6&quot;/&gt;&lt;lineCharCount val=&quot;36&quot;/&gt;&lt;/TableIndex&gt;&lt;/ShapeTextInfo&gt;"/>
  <p:tag name="HTML_SHAPEINFO" val="&lt;ThreeDShapeInfo&gt;&lt;uuid val=&quot;{18EDFFFF-79F2-4B89-A343-29673993CFF8}&quot;/&gt;&lt;isInvalidForFieldText val=&quot;0&quot;/&gt;&lt;Image&gt;&lt;filename val=&quot;C:\Users\User\AppData\Local\Temp\CP11452182502156Session\CPTrustFolder11452182502171\PPTImport11452262873953\data\asimages\{18EDFFFF-79F2-4B89-A343-29673993CFF8}_23.png&quot;/&gt;&lt;left val=&quot;40&quot;/&gt;&lt;top val=&quot;212&quot;/&gt;&lt;width val=&quot;874&quot;/&gt;&lt;height val=&quot;415&quot;/&gt;&lt;hasText val=&quot;1&quot;/&gt;&lt;/Image&gt;&lt;/ThreeDShape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FC7EC0A-D7F3-4D04-8826-FAE233CC832D}&quot;/&gt;&lt;isInvalidForFieldText val=&quot;0&quot;/&gt;&lt;Image&gt;&lt;filename val=&quot;C:\Users\User\AppData\Local\Temp\CP11452182502156Session\CPTrustFolder11452182502171\PPTImport11452262873953\data\asimages\{5FC7EC0A-D7F3-4D04-8826-FAE233CC832D}_23.png&quot;/&gt;&lt;left val=&quot;727&quot;/&gt;&lt;top val=&quot;687&quot;/&gt;&lt;width val=&quot;226&quot;/&gt;&lt;height val=&quot;45&quot;/&gt;&lt;hasText val=&quot;1&quot;/&gt;&lt;/Image&gt;&lt;/ThreeDShape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11FA344C-9461-4CC1-BAC3-58076CD3ECF4}&quot;/&gt;&lt;isInvalidForFieldText val=&quot;0&quot;/&gt;&lt;Image&gt;&lt;filename val=&quot;C:\Users\User\AppData\Local\Temp\CP11452182502156Session\CPTrustFolder11452182502171\PPTImport11452262873953\data\asimages\{11FA344C-9461-4CC1-BAC3-58076CD3ECF4}_24.png&quot;/&gt;&lt;left val=&quot;0&quot;/&gt;&lt;top val=&quot;78&quot;/&gt;&lt;width val=&quot;961&quot;/&gt;&lt;height val=&quot;120&quot;/&gt;&lt;hasText val=&quot;1&quot;/&gt;&lt;/Image&gt;&lt;/ThreeDShape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63&quot;/&gt;&lt;lineCharCount val=&quot;78&quot;/&gt;&lt;lineCharCount val=&quot;41&quot;/&gt;&lt;lineCharCount val=&quot;81&quot;/&gt;&lt;lineCharCount val=&quot;65&quot;/&gt;&lt;lineCharCount val=&quot;56&quot;/&gt;&lt;lineCharCount val=&quot;54&quot;/&gt;&lt;lineCharCount val=&quot;63&quot;/&gt;&lt;lineCharCount val=&quot;82&quot;/&gt;&lt;lineCharCount val=&quot;67&quot;/&gt;&lt;lineCharCount val=&quot;77&quot;/&gt;&lt;lineCharCount val=&quot;7&quot;/&gt;&lt;/TableIndex&gt;&lt;/ShapeTextInfo&gt;"/>
  <p:tag name="HTML_SHAPEINFO" val="&lt;ThreeDShapeInfo&gt;&lt;uuid val=&quot;{AFFDE91C-FEB0-41A7-B9A9-4B667E9146B0}&quot;/&gt;&lt;isInvalidForFieldText val=&quot;0&quot;/&gt;&lt;Image&gt;&lt;filename val=&quot;C:\Users\User\AppData\Local\Temp\CP11452182502156Session\CPTrustFolder11452182502171\PPTImport11452262873953\data\asimages\{AFFDE91C-FEB0-41A7-B9A9-4B667E9146B0}_24.png&quot;/&gt;&lt;left val=&quot;41&quot;/&gt;&lt;top val=&quot;212&quot;/&gt;&lt;width val=&quot;871&quot;/&gt;&lt;height val=&quot;459&quot;/&gt;&lt;hasText val=&quot;1&quot;/&gt;&lt;/Image&gt;&lt;/ThreeDShape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5401B6D-BEE0-45B5-8577-EAF0624452CA}&quot;/&gt;&lt;isInvalidForFieldText val=&quot;0&quot;/&gt;&lt;Image&gt;&lt;filename val=&quot;C:\Users\User\AppData\Local\Temp\CP11452182502156Session\CPTrustFolder11452182502171\PPTImport11452262873953\data\asimages\{A5401B6D-BEE0-45B5-8577-EAF0624452CA}_24.png&quot;/&gt;&lt;left val=&quot;727&quot;/&gt;&lt;top val=&quot;687&quot;/&gt;&lt;width val=&quot;226&quot;/&gt;&lt;height val=&quot;45&quot;/&gt;&lt;hasText val=&quot;1&quot;/&gt;&lt;/Image&gt;&lt;/ThreeDShape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406B9ED-576C-4AD8-9A93-03AC4CBB073F}&quot;/&gt;&lt;isInvalidForFieldText val=&quot;0&quot;/&gt;&lt;Image&gt;&lt;filename val=&quot;C:\Users\User\AppData\Local\Temp\CP11452182502156Session\CPTrustFolder11452182502171\PPTImport11452262873953\data\asimages\{4406B9ED-576C-4AD8-9A93-03AC4CBB073F}_24.png&quot;/&gt;&lt;left val=&quot;727&quot;/&gt;&lt;top val=&quot;687&quot;/&gt;&lt;width val=&quot;226&quot;/&gt;&lt;height val=&quot;45&quot;/&gt;&lt;hasText val=&quot;1&quot;/&gt;&lt;/Image&gt;&lt;/ThreeDShape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7924656F-B8A5-429D-9206-DDB7A0B4015D}&quot;/&gt;&lt;isInvalidForFieldText val=&quot;0&quot;/&gt;&lt;Image&gt;&lt;filename val=&quot;C:\Users\User\AppData\Local\Temp\CP11452182502156Session\CPTrustFolder11452182502171\PPTImport11452262873953\data\asimages\{7924656F-B8A5-429D-9206-DDB7A0B4015D}_25.png&quot;/&gt;&lt;left val=&quot;0&quot;/&gt;&lt;top val=&quot;76&quot;/&gt;&lt;width val=&quot;961&quot;/&gt;&lt;height val=&quot;122&quot;/&gt;&lt;hasText val=&quot;1&quot;/&gt;&lt;/Image&gt;&lt;/ThreeDShape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8&quot;/&gt;&lt;lineCharCount val=&quot;46&quot;/&gt;&lt;lineCharCount val=&quot;89&quot;/&gt;&lt;lineCharCount val=&quot;69&quot;/&gt;&lt;lineCharCount val=&quot;2&quot;/&gt;&lt;lineCharCount val=&quot;73&quot;/&gt;&lt;lineCharCount val=&quot;92&quot;/&gt;&lt;lineCharCount val=&quot;92&quot;/&gt;&lt;lineCharCount val=&quot;86&quot;/&gt;&lt;lineCharCount val=&quot;1&quot;/&gt;&lt;lineCharCount val=&quot;93&quot;/&gt;&lt;lineCharCount val=&quot;6&quot;/&gt;&lt;lineCharCount val=&quot;83&quot;/&gt;&lt;lineCharCount val=&quot;75&quot;/&gt;&lt;lineCharCount val=&quot;1&quot;/&gt;&lt;lineCharCount val=&quot;52&quot;/&gt;&lt;lineCharCount val=&quot;99&quot;/&gt;&lt;lineCharCount val=&quot;96&quot;/&gt;&lt;lineCharCount val=&quot;64&quot;/&gt;&lt;/TableIndex&gt;&lt;/ShapeTextInfo&gt;"/>
  <p:tag name="HTML_SHAPEINFO" val="&lt;ThreeDShapeInfo&gt;&lt;uuid val=&quot;{B2ABCBAE-BB32-4644-8631-DA27C1D0F9B4}&quot;/&gt;&lt;isInvalidForFieldText val=&quot;0&quot;/&gt;&lt;Image&gt;&lt;filename val=&quot;C:\Users\User\AppData\Local\Temp\CP11452182502156Session\CPTrustFolder11452182502171\PPTImport11452262873953\data\asimages\{B2ABCBAE-BB32-4644-8631-DA27C1D0F9B4}_25.png&quot;/&gt;&lt;left val=&quot;46&quot;/&gt;&lt;top val=&quot;190&quot;/&gt;&lt;width val=&quot;872&quot;/&gt;&lt;height val=&quot;497&quot;/&gt;&lt;hasText val=&quot;1&quot;/&gt;&lt;/Image&gt;&lt;/ThreeDShape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788E554-9E93-4D04-A99E-BACFC376CD00}&quot;/&gt;&lt;isInvalidForFieldText val=&quot;0&quot;/&gt;&lt;Image&gt;&lt;filename val=&quot;C:\Users\User\AppData\Local\Temp\CP11452182502156Session\CPTrustFolder11452182502171\PPTImport11452262873953\data\asimages\{E788E554-9E93-4D04-A99E-BACFC376CD00}_25.png&quot;/&gt;&lt;left val=&quot;727&quot;/&gt;&lt;top val=&quot;687&quot;/&gt;&lt;width val=&quot;226&quot;/&gt;&lt;height val=&quot;45&quot;/&gt;&lt;hasText val=&quot;1&quot;/&gt;&lt;/Image&gt;&lt;/ThreeDShape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AE26958-E704-408E-9B61-BC163B0F4617}&quot;/&gt;&lt;isInvalidForFieldText val=&quot;0&quot;/&gt;&lt;Image&gt;&lt;filename val=&quot;C:\Users\User\AppData\Local\Temp\CP11452182502156Session\CPTrustFolder11452182502171\PPTImport11452262873953\data\asimages\{7AE26958-E704-408E-9B61-BC163B0F4617}_25.png&quot;/&gt;&lt;left val=&quot;727&quot;/&gt;&lt;top val=&quot;687&quot;/&gt;&lt;width val=&quot;226&quot;/&gt;&lt;height val=&quot;45&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DUMMYTAG" val="&lt;DummyForForceWrite&gt;&lt;/DummyForForceWrite&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A6D8E974-8E90-42B3-91B2-4B3F030D348A}&quot;/&gt;&lt;isInvalidForFieldText val=&quot;0&quot;/&gt;&lt;Image&gt;&lt;filename val=&quot;C:\Users\User\AppData\Local\Temp\CP11452182502156Session\CPTrustFolder11452182502171\PPTImport11452262873953\data\asimages\{A6D8E974-8E90-42B3-91B2-4B3F030D348A}_26.png&quot;/&gt;&lt;left val=&quot;0&quot;/&gt;&lt;top val=&quot;76&quot;/&gt;&lt;width val=&quot;961&quot;/&gt;&lt;height val=&quot;122&quot;/&gt;&lt;hasText val=&quot;1&quot;/&gt;&lt;/Image&gt;&lt;/ThreeDShape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9&quot;/&gt;&lt;lineCharCount val=&quot;61&quot;/&gt;&lt;lineCharCount val=&quot;98&quot;/&gt;&lt;lineCharCount val=&quot;88&quot;/&gt;&lt;lineCharCount val=&quot;92&quot;/&gt;&lt;lineCharCount val=&quot;43&quot;/&gt;&lt;lineCharCount val=&quot;1&quot;/&gt;&lt;lineCharCount val=&quot;82&quot;/&gt;&lt;lineCharCount val=&quot;100&quot;/&gt;&lt;lineCharCount val=&quot;88&quot;/&gt;&lt;lineCharCount val=&quot;100&quot;/&gt;&lt;lineCharCount val=&quot;98&quot;/&gt;&lt;lineCharCount val=&quot;69&quot;/&gt;&lt;lineCharCount val=&quot;1&quot;/&gt;&lt;lineCharCount val=&quot;60&quot;/&gt;&lt;lineCharCount val=&quot;92&quot;/&gt;&lt;lineCharCount val=&quot;89&quot;/&gt;&lt;lineCharCount val=&quot;94&quot;/&gt;&lt;lineCharCount val=&quot;96&quot;/&gt;&lt;lineCharCount val=&quot;75&quot;/&gt;&lt;/TableIndex&gt;&lt;/ShapeTextInfo&gt;"/>
  <p:tag name="HTML_SHAPEINFO" val="&lt;ThreeDShapeInfo&gt;&lt;uuid val=&quot;{8FA82B29-6DED-4691-85E7-EFB1E3293E9F}&quot;/&gt;&lt;isInvalidForFieldText val=&quot;0&quot;/&gt;&lt;Image&gt;&lt;filename val=&quot;C:\Users\User\AppData\Local\Temp\CP11452182502156Session\CPTrustFolder11452182502171\PPTImport11452262873953\data\asimages\{8FA82B29-6DED-4691-85E7-EFB1E3293E9F}_26.png&quot;/&gt;&lt;left val=&quot;46&quot;/&gt;&lt;top val=&quot;190&quot;/&gt;&lt;width val=&quot;872&quot;/&gt;&lt;height val=&quot;477&quot;/&gt;&lt;hasText val=&quot;1&quot;/&gt;&lt;/Image&gt;&lt;/ThreeDShape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4E719C9-BC00-4E71-AF9A-E0CCB1432E22}&quot;/&gt;&lt;isInvalidForFieldText val=&quot;0&quot;/&gt;&lt;Image&gt;&lt;filename val=&quot;C:\Users\User\AppData\Local\Temp\CP11452182502156Session\CPTrustFolder11452182502171\PPTImport11452262873953\data\asimages\{D4E719C9-BC00-4E71-AF9A-E0CCB1432E22}_26.png&quot;/&gt;&lt;left val=&quot;727&quot;/&gt;&lt;top val=&quot;687&quot;/&gt;&lt;width val=&quot;226&quot;/&gt;&lt;height val=&quot;45&quot;/&gt;&lt;hasText val=&quot;1&quot;/&gt;&lt;/Image&gt;&lt;/ThreeDShape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EFB19D4-5386-4DF8-B04E-AD7E3704A5D8}&quot;/&gt;&lt;isInvalidForFieldText val=&quot;0&quot;/&gt;&lt;Image&gt;&lt;filename val=&quot;C:\Users\User\AppData\Local\Temp\CP11452182502156Session\CPTrustFolder11452182502171\PPTImport11452262873953\data\asimages\{AEFB19D4-5386-4DF8-B04E-AD7E3704A5D8}_26.png&quot;/&gt;&lt;left val=&quot;727&quot;/&gt;&lt;top val=&quot;687&quot;/&gt;&lt;width val=&quot;226&quot;/&gt;&lt;height val=&quot;45&quot;/&gt;&lt;hasText val=&quot;1&quot;/&gt;&lt;/Image&gt;&lt;/ThreeDShapeInfo&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7ECE5C52-E4E0-43C6-B14E-7BCBCDCD8C55}&quot;/&gt;&lt;isInvalidForFieldText val=&quot;0&quot;/&gt;&lt;Image&gt;&lt;filename val=&quot;C:\Users\User\AppData\Local\Temp\CP11452182502156Session\CPTrustFolder11452182502171\PPTImport11452262873953\data\asimages\{7ECE5C52-E4E0-43C6-B14E-7BCBCDCD8C55}_27.png&quot;/&gt;&lt;left val=&quot;0&quot;/&gt;&lt;top val=&quot;76&quot;/&gt;&lt;width val=&quot;961&quot;/&gt;&lt;height val=&quot;122&quot;/&gt;&lt;hasText val=&quot;1&quot;/&gt;&lt;/Image&gt;&lt;/ThreeDShape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3&quot;/&gt;&lt;lineCharCount val=&quot;51&quot;/&gt;&lt;lineCharCount val=&quot;25&quot;/&gt;&lt;lineCharCount val=&quot;1&quot;/&gt;&lt;lineCharCount val=&quot;50&quot;/&gt;&lt;/TableIndex&gt;&lt;/ShapeTextInfo&gt;"/>
  <p:tag name="HTML_SHAPEINFO" val="&lt;ThreeDShapeInfo&gt;&lt;uuid val=&quot;{D0818F1F-E03C-4B3F-8D28-4ADE4CECA712}&quot;/&gt;&lt;isInvalidForFieldText val=&quot;0&quot;/&gt;&lt;Image&gt;&lt;filename val=&quot;C:\Users\User\AppData\Local\Temp\CP11452182502156Session\CPTrustFolder11452182502171\PPTImport11452262873953\data\asimages\{D0818F1F-E03C-4B3F-8D28-4ADE4CECA712}_27.png&quot;/&gt;&lt;left val=&quot;40&quot;/&gt;&lt;top val=&quot;215&quot;/&gt;&lt;width val=&quot;874&quot;/&gt;&lt;height val=&quot;241&quot;/&gt;&lt;hasText val=&quot;1&quot;/&gt;&lt;/Image&gt;&lt;/ThreeDShape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A521CB7-BD21-44C5-BC57-2D92026684B4}&quot;/&gt;&lt;isInvalidForFieldText val=&quot;0&quot;/&gt;&lt;Image&gt;&lt;filename val=&quot;C:\Users\User\AppData\Local\Temp\CP11452182502156Session\CPTrustFolder11452182502171\PPTImport11452262873953\data\asimages\{9A521CB7-BD21-44C5-BC57-2D92026684B4}_27.png&quot;/&gt;&lt;left val=&quot;727&quot;/&gt;&lt;top val=&quot;687&quot;/&gt;&lt;width val=&quot;226&quot;/&gt;&lt;height val=&quot;45&quot;/&gt;&lt;hasText val=&quot;1&quot;/&gt;&lt;/Image&gt;&lt;/ThreeDShape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6880D21-5444-4BA6-8EC8-E9D801BF831C}&quot;/&gt;&lt;isInvalidForFieldText val=&quot;0&quot;/&gt;&lt;Image&gt;&lt;filename val=&quot;C:\Users\User\AppData\Local\Temp\CP11452182502156Session\CPTrustFolder11452182502171\PPTImport11452262873953\data\asimages\{66880D21-5444-4BA6-8EC8-E9D801BF831C}_27.png&quot;/&gt;&lt;left val=&quot;727&quot;/&gt;&lt;top val=&quot;687&quot;/&gt;&lt;width val=&quot;226&quot;/&gt;&lt;height val=&quot;45&quot;/&gt;&lt;hasText val=&quot;1&quot;/&gt;&lt;/Image&gt;&lt;/ThreeDShape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DBAFCDC6-A81C-47B2-98CE-7B08D539C326}&quot;/&gt;&lt;isInvalidForFieldText val=&quot;0&quot;/&gt;&lt;Image&gt;&lt;filename val=&quot;C:\Users\User\AppData\Local\Temp\CP11452182502156Session\CPTrustFolder11452182502171\PPTImport11452262873953\data\asimages\{DBAFCDC6-A81C-47B2-98CE-7B08D539C326}_28.png&quot;/&gt;&lt;left val=&quot;0&quot;/&gt;&lt;top val=&quot;278&quot;/&gt;&lt;width val=&quot;961&quot;/&gt;&lt;height val=&quot;202&quot;/&gt;&lt;hasText val=&quot;1&quot;/&gt;&lt;/Image&gt;&lt;/ThreeDShape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BB1D6C2-23C3-4997-992F-3C8DA174727B}&quot;/&gt;&lt;isInvalidForFieldText val=&quot;0&quot;/&gt;&lt;Image&gt;&lt;filename val=&quot;C:\Users\User\AppData\Local\Temp\CP11452182502156Session\CPTrustFolder11452182502171\PPTImport11452262873953\data\asimages\{7BB1D6C2-23C3-4997-992F-3C8DA174727B}_28.png&quot;/&gt;&lt;left val=&quot;727&quot;/&gt;&lt;top val=&quot;687&quot;/&gt;&lt;width val=&quot;226&quot;/&gt;&lt;height val=&quot;45&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PRESENTER_DUMMYTAG" val="&lt;DummyForForceWrite&gt;&lt;/DummyForForceWrite&gt;"/>
  <p:tag name="HTML_SHAPEINFO" val="&lt;ThreeDShapeInfo&gt;&lt;uuid val=&quot;{CA1ED464-BBFD-4DDB-B180-7078DC2D8B0A}&quot;/&gt;&lt;isInvalidForFieldText val=&quot;0&quot;/&gt;&lt;Image&gt;&lt;filename val=&quot;C:\Users\User\AppData\Local\Temp\CP11452182502156Session\CPTrustFolder11452182502171\PPTImport11452262873953\data\asimages\{CA1ED464-BBFD-4DDB-B180-7078DC2D8B0A}_1.png&quot;/&gt;&lt;left val=&quot;127&quot;/&gt;&lt;top val=&quot;555&quot;/&gt;&lt;width val=&quot;352&quot;/&gt;&lt;height val=&quot;43&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PRESENTER_DUMMYTAG" val="&lt;DummyForForceWrite&gt;&lt;/DummyForForceWrite&gt;"/>
  <p:tag name="HTML_SHAPEINFO" val="&lt;ThreeDShapeInfo&gt;&lt;uuid val=&quot;{A5C76B8B-180B-40AE-984C-FA1FB132F60E}&quot;/&gt;&lt;isInvalidForFieldText val=&quot;0&quot;/&gt;&lt;Image&gt;&lt;filename val=&quot;C:\Users\User\AppData\Local\Temp\CP11452182502156Session\CPTrustFolder11452182502171\PPTImport11452262873953\data\asimages\{A5C76B8B-180B-40AE-984C-FA1FB132F60E}_1.png&quot;/&gt;&lt;left val=&quot;71&quot;/&gt;&lt;top val=&quot;288&quot;/&gt;&lt;width val=&quot;817&quot;/&gt;&lt;height val=&quot;135&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7&quot;/&gt;&lt;/TableIndex&gt;&lt;/ShapeTextInfo&gt;"/>
  <p:tag name="PRESENTER_DUMMYTAG" val="&lt;DummyForForceWrite&gt;&lt;/DummyForForceWrite&gt;"/>
  <p:tag name="HTML_SHAPEINFO" val="&lt;ThreeDShapeInfo&gt;&lt;uuid val=&quot;{ADF1BF16-73D3-4151-8891-1CD4823729CE}&quot;/&gt;&lt;isInvalidForFieldText val=&quot;0&quot;/&gt;&lt;Image&gt;&lt;filename val=&quot;C:\Users\User\AppData\Local\Temp\CP11452182502156Session\CPTrustFolder11452182502171\PPTImport11452262873953\data\asimages\{ADF1BF16-73D3-4151-8891-1CD4823729CE}_1.png&quot;/&gt;&lt;left val=&quot;71&quot;/&gt;&lt;top val=&quot;491&quot;/&gt;&lt;width val=&quot;249&quot;/&gt;&lt;height val=&quot;93&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DUMMYTAG" val="&lt;DummyForForceWrite&gt;&lt;/DummyForForceWrite&gt;"/>
  <p:tag name="HTML_SHAPEINFO" val="&lt;ThreeDShapeInfo&gt;&lt;uuid val=&quot;{FC96C19C-72F3-468B-A25D-2549CD655EF8}&quot;/&gt;&lt;isInvalidForFieldText val=&quot;0&quot;/&gt;&lt;Image&gt;&lt;filename val=&quot;C:\Users\User\AppData\Local\Temp\CP11452182502156Session\CPTrustFolder11452182502171\PPTImport11452262873953\data\asimages\{FC96C19C-72F3-468B-A25D-2549CD655EF8}_1.png&quot;/&gt;&lt;left val=&quot;639&quot;/&gt;&lt;top val=&quot;491&quot;/&gt;&lt;width val=&quot;249&quot;/&gt;&lt;height val=&quot;92&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hreeDShapeInfo&gt;&lt;uuid val=&quot;{94DADDF7-A591-4550-906E-D33653C8F7C8}&quot;/&gt;&lt;isInvalidForFieldText val=&quot;0&quot;/&gt;&lt;Image&gt;&lt;filename val=&quot;C:\Users\User\AppData\Local\Temp\CP11452182502156Session\CPTrustFolder11452182502171\PPTImport11452262873953\data\asimages\{94DADDF7-A591-4550-906E-D33653C8F7C8}_2.png&quot;/&gt;&lt;left val=&quot;0&quot;/&gt;&lt;top val=&quot;76&quot;/&gt;&lt;width val=&quot;961&quot;/&gt;&lt;height val=&quot;122&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9&quot;/&gt;&lt;lineCharCount val=&quot;70&quot;/&gt;&lt;lineCharCount val=&quot;62&quot;/&gt;&lt;lineCharCount val=&quot;16&quot;/&gt;&lt;/TableIndex&gt;&lt;/ShapeTextInfo&gt;"/>
  <p:tag name="HTML_SHAPEINFO" val="&lt;ThreeDShapeInfo&gt;&lt;uuid val=&quot;{6DC9C558-E4CA-48E3-B14B-4CF1D317EA0B}&quot;/&gt;&lt;isInvalidForFieldText val=&quot;0&quot;/&gt;&lt;Image&gt;&lt;filename val=&quot;C:\Users\User\AppData\Local\Temp\CP11452182502156Session\CPTrustFolder11452182502171\PPTImport11452262873953\data\asimages\{6DC9C558-E4CA-48E3-B14B-4CF1D317EA0B}_2.png&quot;/&gt;&lt;left val=&quot;40&quot;/&gt;&lt;top val=&quot;212&quot;/&gt;&lt;width val=&quot;871&quot;/&gt;&lt;height val=&quot;415&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E4F2B20F-16A7-4AFC-B954-8C9F760B4528}&quot;/&gt;&lt;isInvalidForFieldText val=&quot;0&quot;/&gt;&lt;Image&gt;&lt;filename val=&quot;C:\Users\User\AppData\Local\Temp\CP11452182502156Session\CPTrustFolder11452182502171\PPTImport11452262873953\data\asimages\{E4F2B20F-16A7-4AFC-B954-8C9F760B4528}_2.png&quot;/&gt;&lt;left val=&quot;727&quot;/&gt;&lt;top val=&quot;687&quot;/&gt;&lt;width val=&quot;226&quot;/&gt;&lt;height val=&quot;45&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BB379EC7-ECF0-42CE-98AC-09673DB9AEDA}&quot;/&gt;&lt;isInvalidForFieldText val=&quot;0&quot;/&gt;&lt;Image&gt;&lt;filename val=&quot;C:\Users\User\AppData\Local\Temp\CP11452182502156Session\CPTrustFolder11452182502171\PPTImport11452262873953\data\asimages\{BB379EC7-ECF0-42CE-98AC-09673DB9AEDA}_2.png&quot;/&gt;&lt;left val=&quot;727&quot;/&gt;&lt;top val=&quot;687&quot;/&gt;&lt;width val=&quot;226&quot;/&gt;&lt;height val=&quot;45&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493E1A46-5ECA-4214-8BE6-CDAE2339E5DB}&quot;/&gt;&lt;isInvalidForFieldText val=&quot;0&quot;/&gt;&lt;Image&gt;&lt;filename val=&quot;C:\Users\User\AppData\Local\Temp\CP11452182502156Session\CPTrustFolder11452182502171\PPTImport11452262873953\data\asimages\{493E1A46-5ECA-4214-8BE6-CDAE2339E5DB}_3.png&quot;/&gt;&lt;left val=&quot;0&quot;/&gt;&lt;top val=&quot;76&quot;/&gt;&lt;width val=&quot;961&quot;/&gt;&lt;height val=&quot;122&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49&quot;/&gt;&lt;lineCharCount val=&quot;65&quot;/&gt;&lt;lineCharCount val=&quot;69&quot;/&gt;&lt;lineCharCount val=&quot;62&quot;/&gt;&lt;lineCharCount val=&quot;65&quot;/&gt;&lt;lineCharCount val=&quot;5&quot;/&gt;&lt;lineCharCount val=&quot;61&quot;/&gt;&lt;lineCharCount val=&quot;62&quot;/&gt;&lt;lineCharCount val=&quot;7&quot;/&gt;&lt;/TableIndex&gt;&lt;/ShapeTextInfo&gt;"/>
  <p:tag name="HTML_SHAPEINFO" val="&lt;ThreeDShapeInfo&gt;&lt;uuid val=&quot;{32454362-86C4-4BC6-988D-1CB4A3353C53}&quot;/&gt;&lt;isInvalidForFieldText val=&quot;0&quot;/&gt;&lt;Image&gt;&lt;filename val=&quot;C:\Users\User\AppData\Local\Temp\CP11452182502156Session\CPTrustFolder11452182502171\PPTImport11452262873953\data\asimages\{32454362-86C4-4BC6-988D-1CB4A3353C53}_3.png&quot;/&gt;&lt;left val=&quot;40&quot;/&gt;&lt;top val=&quot;212&quot;/&gt;&lt;width val=&quot;880&quot;/&gt;&lt;height val=&quot;415&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D3384730-89CF-4F47-B6F7-68B16D1353A4}&quot;/&gt;&lt;isInvalidForFieldText val=&quot;0&quot;/&gt;&lt;Image&gt;&lt;filename val=&quot;C:\Users\User\AppData\Local\Temp\CP11452182502156Session\CPTrustFolder11452182502171\PPTImport11452262873953\data\asimages\{D3384730-89CF-4F47-B6F7-68B16D1353A4}_3.png&quot;/&gt;&lt;left val=&quot;727&quot;/&gt;&lt;top val=&quot;687&quot;/&gt;&lt;width val=&quot;226&quot;/&gt;&lt;height val=&quot;45&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C7B097FF-C3AF-47A2-922A-C8493CAF4C0D}&quot;/&gt;&lt;isInvalidForFieldText val=&quot;0&quot;/&gt;&lt;Image&gt;&lt;filename val=&quot;C:\Users\User\AppData\Local\Temp\CP11452182502156Session\CPTrustFolder11452182502171\PPTImport11452262873953\data\asimages\{C7B097FF-C3AF-47A2-922A-C8493CAF4C0D}_3.png&quot;/&gt;&lt;left val=&quot;727&quot;/&gt;&lt;top val=&quot;687&quot;/&gt;&lt;width val=&quot;226&quot;/&gt;&lt;height val=&quot;45&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3ADC418E-A9C6-4045-9DA2-8F454A5104C1}&quot;/&gt;&lt;isInvalidForFieldText val=&quot;0&quot;/&gt;&lt;Image&gt;&lt;filename val=&quot;C:\Users\User\AppData\Local\Temp\CP11452182502156Session\CPTrustFolder11452182502171\PPTImport11452262873953\data\asimages\{3ADC418E-A9C6-4045-9DA2-8F454A5104C1}_4.png&quot;/&gt;&lt;left val=&quot;0&quot;/&gt;&lt;top val=&quot;76&quot;/&gt;&lt;width val=&quot;961&quot;/&gt;&lt;height val=&quot;122&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7&quot;/&gt;&lt;lineCharCount val=&quot;77&quot;/&gt;&lt;lineCharCount val=&quot;80&quot;/&gt;&lt;lineCharCount val=&quot;22&quot;/&gt;&lt;lineCharCount val=&quot;82&quot;/&gt;&lt;lineCharCount val=&quot;42&quot;/&gt;&lt;lineCharCount val=&quot;76&quot;/&gt;&lt;lineCharCount val=&quot;96&quot;/&gt;&lt;lineCharCount val=&quot;89&quot;/&gt;&lt;lineCharCount val=&quot;81&quot;/&gt;&lt;lineCharCount val=&quot;78&quot;/&gt;&lt;lineCharCount val=&quot;16&quot;/&gt;&lt;lineCharCount val=&quot;83&quot;/&gt;&lt;lineCharCount val=&quot;87&quot;/&gt;&lt;lineCharCount val=&quot;40&quot;/&gt;&lt;lineCharCount val=&quot;73&quot;/&gt;&lt;lineCharCount val=&quot;89&quot;/&gt;&lt;lineCharCount val=&quot;55&quot;/&gt;&lt;/TableIndex&gt;&lt;/ShapeTextInfo&gt;"/>
  <p:tag name="HTML_SHAPEINFO" val="&lt;ThreeDShapeInfo&gt;&lt;uuid val=&quot;{F0790BB1-9400-49AA-B8C0-4AABC2F018DE}&quot;/&gt;&lt;isInvalidForFieldText val=&quot;0&quot;/&gt;&lt;Image&gt;&lt;filename val=&quot;C:\Users\User\AppData\Local\Temp\CP11452182502156Session\CPTrustFolder11452182502171\PPTImport11452262873953\data\asimages\{F0790BB1-9400-49AA-B8C0-4AABC2F018DE}_4.png&quot;/&gt;&lt;left val=&quot;44&quot;/&gt;&lt;top val=&quot;181&quot;/&gt;&lt;width val=&quot;873&quot;/&gt;&lt;height val=&quot;518&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87FED45E-244E-4EA1-A629-05925EFBB444}&quot;/&gt;&lt;isInvalidForFieldText val=&quot;0&quot;/&gt;&lt;Image&gt;&lt;filename val=&quot;C:\Users\User\AppData\Local\Temp\CP11452182502156Session\CPTrustFolder11452182502171\PPTImport11452262873953\data\asimages\{87FED45E-244E-4EA1-A629-05925EFBB444}_4.png&quot;/&gt;&lt;left val=&quot;727&quot;/&gt;&lt;top val=&quot;687&quot;/&gt;&lt;width val=&quot;226&quot;/&gt;&lt;height val=&quot;45&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2BE08690-5800-4A5E-91F2-BE9C0EA1FDA0}&quot;/&gt;&lt;isInvalidForFieldText val=&quot;0&quot;/&gt;&lt;Image&gt;&lt;filename val=&quot;C:\Users\User\AppData\Local\Temp\CP11452182502156Session\CPTrustFolder11452182502171\PPTImport11452262873953\data\asimages\{2BE08690-5800-4A5E-91F2-BE9C0EA1FDA0}_4.png&quot;/&gt;&lt;left val=&quot;727&quot;/&gt;&lt;top val=&quot;687&quot;/&gt;&lt;width val=&quot;226&quot;/&gt;&lt;height val=&quot;45&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164CB99A-783A-46C2-A492-29E3076CBDBA}&quot;/&gt;&lt;isInvalidForFieldText val=&quot;0&quot;/&gt;&lt;Image&gt;&lt;filename val=&quot;C:\Users\User\AppData\Local\Temp\CP11452182502156Session\CPTrustFolder11452182502171\PPTImport11452262873953\data\asimages\{164CB99A-783A-46C2-A492-29E3076CBDBA}_5.png&quot;/&gt;&lt;left val=&quot;0&quot;/&gt;&lt;top val=&quot;76&quot;/&gt;&lt;width val=&quot;961&quot;/&gt;&lt;height val=&quot;122&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57&quot;/&gt;&lt;lineCharCount val=&quot;48&quot;/&gt;&lt;lineCharCount val=&quot;68&quot;/&gt;&lt;lineCharCount val=&quot;10&quot;/&gt;&lt;lineCharCount val=&quot;63&quot;/&gt;&lt;lineCharCount val=&quot;44&quot;/&gt;&lt;lineCharCount val=&quot;59&quot;/&gt;&lt;lineCharCount val=&quot;70&quot;/&gt;&lt;lineCharCount val=&quot;11&quot;/&gt;&lt;lineCharCount val=&quot;54&quot;/&gt;&lt;lineCharCount val=&quot;70&quot;/&gt;&lt;lineCharCount val=&quot;8&quot;/&gt;&lt;lineCharCount val=&quot;62&quot;/&gt;&lt;lineCharCount val=&quot;69&quot;/&gt;&lt;/TableIndex&gt;&lt;/ShapeTextInfo&gt;"/>
  <p:tag name="HTML_SHAPEINFO" val="&lt;ThreeDShapeInfo&gt;&lt;uuid val=&quot;{768ACC9E-43E6-4DC9-80ED-BA162A1ACC40}&quot;/&gt;&lt;isInvalidForFieldText val=&quot;0&quot;/&gt;&lt;Image&gt;&lt;filename val=&quot;C:\Users\User\AppData\Local\Temp\CP11452182502156Session\CPTrustFolder11452182502171\PPTImport11452262873953\data\asimages\{768ACC9E-43E6-4DC9-80ED-BA162A1ACC40}_5.png&quot;/&gt;&lt;left val=&quot;40&quot;/&gt;&lt;top val=&quot;208&quot;/&gt;&lt;width val=&quot;880&quot;/&gt;&lt;height val=&quot;485&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2D89A104-99C0-40A6-A830-E28C8D4C2066}&quot;/&gt;&lt;isInvalidForFieldText val=&quot;0&quot;/&gt;&lt;Image&gt;&lt;filename val=&quot;C:\Users\User\AppData\Local\Temp\CP11452182502156Session\CPTrustFolder11452182502171\PPTImport11452262873953\data\asimages\{2D89A104-99C0-40A6-A830-E28C8D4C2066}_5.png&quot;/&gt;&lt;left val=&quot;727&quot;/&gt;&lt;top val=&quot;687&quot;/&gt;&lt;width val=&quot;226&quot;/&gt;&lt;height val=&quot;45&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FB46A7B8-E2C9-4042-B067-FF2EA26134BC}&quot;/&gt;&lt;isInvalidForFieldText val=&quot;0&quot;/&gt;&lt;Image&gt;&lt;filename val=&quot;C:\Users\User\AppData\Local\Temp\CP11452182502156Session\CPTrustFolder11452182502171\PPTImport11452262873953\data\asimages\{FB46A7B8-E2C9-4042-B067-FF2EA26134BC}_5.png&quot;/&gt;&lt;left val=&quot;727&quot;/&gt;&lt;top val=&quot;687&quot;/&gt;&lt;width val=&quot;226&quot;/&gt;&lt;height val=&quot;45&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F29F8A3C-48E6-40C1-A4C3-DBCFCF9B2CBF}&quot;/&gt;&lt;isInvalidForFieldText val=&quot;0&quot;/&gt;&lt;Image&gt;&lt;filename val=&quot;C:\Users\User\AppData\Local\Temp\CP11452182502156Session\CPTrustFolder11452182502171\PPTImport11452262873953\data\asimages\{F29F8A3C-48E6-40C1-A4C3-DBCFCF9B2CBF}_6.png&quot;/&gt;&lt;left val=&quot;0&quot;/&gt;&lt;top val=&quot;76&quot;/&gt;&lt;width val=&quot;961&quot;/&gt;&lt;height val=&quot;122&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49&quot;/&gt;&lt;lineCharCount val=&quot;26&quot;/&gt;&lt;lineCharCount val=&quot;64&quot;/&gt;&lt;lineCharCount val=&quot;25&quot;/&gt;&lt;lineCharCount val=&quot;66&quot;/&gt;&lt;lineCharCount val=&quot;52&quot;/&gt;&lt;lineCharCount val=&quot;69&quot;/&gt;&lt;lineCharCount val=&quot;47&quot;/&gt;&lt;lineCharCount val=&quot;1&quot;/&gt;&lt;/TableIndex&gt;&lt;/ShapeTextInfo&gt;"/>
  <p:tag name="HTML_SHAPEINFO" val="&lt;ThreeDShapeInfo&gt;&lt;uuid val=&quot;{1DB46396-38B1-4D25-B2AD-E069930D18A0}&quot;/&gt;&lt;isInvalidForFieldText val=&quot;0&quot;/&gt;&lt;Image&gt;&lt;filename val=&quot;C:\Users\User\AppData\Local\Temp\CP11452182502156Session\CPTrustFolder11452182502171\PPTImport11452262873953\data\asimages\{1DB46396-38B1-4D25-B2AD-E069930D18A0}_6.png&quot;/&gt;&lt;left val=&quot;40&quot;/&gt;&lt;top val=&quot;212&quot;/&gt;&lt;width val=&quot;881&quot;/&gt;&lt;height val=&quot;415&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0E4756D0-A323-4FA8-8E44-5310999BB0FE}&quot;/&gt;&lt;isInvalidForFieldText val=&quot;0&quot;/&gt;&lt;Image&gt;&lt;filename val=&quot;C:\Users\User\AppData\Local\Temp\CP11452182502156Session\CPTrustFolder11452182502171\PPTImport11452262873953\data\asimages\{0E4756D0-A323-4FA8-8E44-5310999BB0FE}_6.png&quot;/&gt;&lt;left val=&quot;727&quot;/&gt;&lt;top val=&quot;687&quot;/&gt;&lt;width val=&quot;226&quot;/&gt;&lt;height val=&quot;45&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B4503E89-2350-477B-B789-AB89E69D23A6}&quot;/&gt;&lt;isInvalidForFieldText val=&quot;0&quot;/&gt;&lt;Image&gt;&lt;filename val=&quot;C:\Users\User\AppData\Local\Temp\CP11452182502156Session\CPTrustFolder11452182502171\PPTImport11452262873953\data\asimages\{B4503E89-2350-477B-B789-AB89E69D23A6}_6.png&quot;/&gt;&lt;left val=&quot;727&quot;/&gt;&lt;top val=&quot;687&quot;/&gt;&lt;width val=&quot;226&quot;/&gt;&lt;height val=&quot;45&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EE551CC0-7567-40A5-A177-BD37ECA7D822}&quot;/&gt;&lt;isInvalidForFieldText val=&quot;0&quot;/&gt;&lt;Image&gt;&lt;filename val=&quot;C:\Users\User\AppData\Local\Temp\CP11452182502156Session\CPTrustFolder11452182502171\PPTImport11452262873953\data\asimages\{EE551CC0-7567-40A5-A177-BD37ECA7D822}_7.png&quot;/&gt;&lt;left val=&quot;518&quot;/&gt;&lt;top val=&quot;216&quot;/&gt;&lt;width val=&quot;364&quot;/&gt;&lt;height val=&quot;358&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61F69843-7209-4A62-8096-54B121526FF9}&quot;/&gt;&lt;isInvalidForFieldText val=&quot;0&quot;/&gt;&lt;Image&gt;&lt;filename val=&quot;C:\Users\User\AppData\Local\Temp\CP11452182502156Session\CPTrustFolder11452182502171\PPTImport11452262873953\data\asimages\{61F69843-7209-4A62-8096-54B121526FF9}_7.png&quot;/&gt;&lt;left val=&quot;58&quot;/&gt;&lt;top val=&quot;216&quot;/&gt;&lt;width val=&quot;463&quot;/&gt;&lt;height val=&quot;358&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quot;/&gt;&lt;lineCharCount val=&quot;13&quot;/&gt;&lt;lineCharCount val=&quot;10&quot;/&gt;&lt;lineCharCount val=&quot;32&quot;/&gt;&lt;/TableIndex&gt;&lt;/ShapeTextInfo&gt;"/>
  <p:tag name="HTML_SHAPEINFO" val="&lt;ThreeDShapeInfo&gt;&lt;uuid val=&quot;{83141FCB-ABDD-4A39-AB8E-499516D3BCE4}&quot;/&gt;&lt;isInvalidForFieldText val=&quot;0&quot;/&gt;&lt;Image&gt;&lt;filename val=&quot;C:\Users\User\AppData\Local\Temp\CP11452182502156Session\CPTrustFolder11452182502171\PPTImport11452262873953\data\asimages\{83141FCB-ABDD-4A39-AB8E-499516D3BCE4}_7.png&quot;/&gt;&lt;left val=&quot;603&quot;/&gt;&lt;top val=&quot;430&quot;/&gt;&lt;width val=&quot;268&quot;/&gt;&lt;height val=&quot;73&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0&quot;/&gt;&lt;lineCharCount val=&quot;14&quot;/&gt;&lt;lineCharCount val=&quot;17&quot;/&gt;&lt;/TableIndex&gt;&lt;/ShapeTextInfo&gt;"/>
  <p:tag name="HTML_SHAPEINFO" val="&lt;ThreeDShapeInfo&gt;&lt;uuid val=&quot;{E51E9CB8-8293-4DFF-B189-5B3CE803FB88}&quot;/&gt;&lt;isInvalidForFieldText val=&quot;0&quot;/&gt;&lt;Image&gt;&lt;filename val=&quot;C:\Users\User\AppData\Local\Temp\CP11452182502156Session\CPTrustFolder11452182502171\PPTImport11452262873953\data\asimages\{E51E9CB8-8293-4DFF-B189-5B3CE803FB88}_7.png&quot;/&gt;&lt;left val=&quot;310&quot;/&gt;&lt;top val=&quot;429&quot;/&gt;&lt;width val=&quot;182&quot;/&gt;&lt;height val=&quot;73&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0&quot;/&gt;&lt;lineCharCount val=&quot;14&quot;/&gt;&lt;lineCharCount val=&quot;17&quot;/&gt;&lt;/TableIndex&gt;&lt;/ShapeTextInfo&gt;"/>
  <p:tag name="HTML_SHAPEINFO" val="&lt;ThreeDShapeInfo&gt;&lt;uuid val=&quot;{18F6C62B-13CA-4C78-8C0E-BF30B259FEA7}&quot;/&gt;&lt;isInvalidForFieldText val=&quot;0&quot;/&gt;&lt;Image&gt;&lt;filename val=&quot;C:\Users\User\AppData\Local\Temp\CP11452182502156Session\CPTrustFolder11452182502171\PPTImport11452262873953\data\asimages\{18F6C62B-13CA-4C78-8C0E-BF30B259FEA7}_7.png&quot;/&gt;&lt;left val=&quot;63&quot;/&gt;&lt;top val=&quot;431&quot;/&gt;&lt;width val=&quot;183&quot;/&gt;&lt;height val=&quot;73&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quot;/&gt;&lt;lineCharCount val=&quot;13&quot;/&gt;&lt;lineCharCount val=&quot;18&quot;/&gt;&lt;/TableIndex&gt;&lt;/ShapeTextInfo&gt;"/>
  <p:tag name="HTML_SHAPEINFO" val="&lt;ThreeDShapeInfo&gt;&lt;uuid val=&quot;{79E9A8D5-AEDA-4DB5-9B3D-CB229F037BCB}&quot;/&gt;&lt;isInvalidForFieldText val=&quot;0&quot;/&gt;&lt;Image&gt;&lt;filename val=&quot;C:\Users\User\AppData\Local\Temp\CP11452182502156Session\CPTrustFolder11452182502171\PPTImport11452262873953\data\asimages\{79E9A8D5-AEDA-4DB5-9B3D-CB229F037BCB}_7.png&quot;/&gt;&lt;left val=&quot;177&quot;/&gt;&lt;top val=&quot;336&quot;/&gt;&lt;width val=&quot;217&quot;/&gt;&lt;height val=&quot;54&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0&quot;/&gt;&lt;lineCharCount val=&quot;28&quot;/&gt;&lt;/TableIndex&gt;&lt;/ShapeTextInfo&gt;"/>
  <p:tag name="HTML_SHAPEINFO" val="&lt;ThreeDShapeInfo&gt;&lt;uuid val=&quot;{370AAFA3-4003-470C-ABFD-508AF586C833}&quot;/&gt;&lt;isInvalidForFieldText val=&quot;0&quot;/&gt;&lt;Image&gt;&lt;filename val=&quot;C:\Users\User\AppData\Local\Temp\CP11452182502156Session\CPTrustFolder11452182502171\PPTImport11452262873953\data\asimages\{370AAFA3-4003-470C-ABFD-508AF586C833}_7.png&quot;/&gt;&lt;left val=&quot;177&quot;/&gt;&lt;top val=&quot;263&quot;/&gt;&lt;width val=&quot;217&quot;/&gt;&lt;height val=&quot;54&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1C71C527-F9FB-4B15-9DF7-7D40D769C714}&quot;/&gt;&lt;isInvalidForFieldText val=&quot;0&quot;/&gt;&lt;Image&gt;&lt;filename val=&quot;C:\Users\User\AppData\Local\Temp\CP11452182502156Session\CPTrustFolder11452182502171\PPTImport11452262873953\data\asimages\{1C71C527-F9FB-4B15-9DF7-7D40D769C714}_7.png&quot;/&gt;&lt;left val=&quot;63&quot;/&gt;&lt;top val=&quot;207&quot;/&gt;&lt;width val=&quot;453&quot;/&gt;&lt;height val=&quot;46&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2098D53B-598C-4EC0-A939-9157ECEBC4A2}&quot;/&gt;&lt;isInvalidForFieldText val=&quot;0&quot;/&gt;&lt;Image&gt;&lt;filename val=&quot;C:\Users\User\AppData\Local\Temp\CP11452182502156Session\CPTrustFolder11452182502171\PPTImport11452262873953\data\asimages\{2098D53B-598C-4EC0-A939-9157ECEBC4A2}_7.png&quot;/&gt;&lt;left val=&quot;523&quot;/&gt;&lt;top val=&quot;215&quot;/&gt;&lt;width val=&quot;355&quot;/&gt;&lt;height val=&quot;46&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INFO" val="&lt;ThreeDShapeInfo&gt;&lt;uuid val=&quot;{1E6EB8AE-3871-44B6-963D-12ECBCE8D311}&quot;/&gt;&lt;isInvalidForFieldText val=&quot;0&quot;/&gt;&lt;Image&gt;&lt;filename val=&quot;C:\Users\User\AppData\Local\Temp\CP11452182502156Session\CPTrustFolder11452182502171\PPTImport11452262873953\data\asimages\{1E6EB8AE-3871-44B6-963D-12ECBCE8D311}_7.png&quot;/&gt;&lt;left val=&quot;702&quot;/&gt;&lt;top val=&quot;507&quot;/&gt;&lt;width val=&quot;72&quot;/&gt;&lt;height val=&quot;60&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5&quot;/&gt;&lt;/TableIndex&gt;&lt;/ShapeTextInfo&gt;"/>
  <p:tag name="HTML_SHAPEINFO" val="&lt;ThreeDShapeInfo&gt;&lt;uuid val=&quot;{AF6EB321-34DD-4951-A54E-DD9C1E28EB0B}&quot;/&gt;&lt;isInvalidForFieldText val=&quot;0&quot;/&gt;&lt;Image&gt;&lt;filename val=&quot;C:\Users\User\AppData\Local\Temp\CP11452182502156Session\CPTrustFolder11452182502171\PPTImport11452262873953\data\asimages\{AF6EB321-34DD-4951-A54E-DD9C1E28EB0B}_7.png&quot;/&gt;&lt;left val=&quot;619&quot;/&gt;&lt;top val=&quot;582&quot;/&gt;&lt;width val=&quot;236&quot;/&gt;&lt;height val=&quot;54&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DA5A7D6E-9103-4EF1-8232-1149F577DDB1}&quot;/&gt;&lt;isInvalidForFieldText val=&quot;0&quot;/&gt;&lt;Image&gt;&lt;filename val=&quot;C:\Users\User\AppData\Local\Temp\CP11452182502156Session\CPTrustFolder11452182502171\PPTImport11452262873953\data\asimages\{DA5A7D6E-9103-4EF1-8232-1149F577DDB1}_7.png&quot;/&gt;&lt;left val=&quot;0&quot;/&gt;&lt;top val=&quot;76&quot;/&gt;&lt;width val=&quot;961&quot;/&gt;&lt;height val=&quot;122&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3&quot;/&gt;&lt;lineCharCount val=&quot;35&quot;/&gt;&lt;/TableIndex&gt;&lt;/ShapeTextInfo&gt;"/>
  <p:tag name="HTML_SHAPEINFO" val="&lt;ThreeDShapeInfo&gt;&lt;uuid val=&quot;{EBFBCF18-FA34-4A5A-B11C-9775B8E209A4}&quot;/&gt;&lt;isInvalidForFieldText val=&quot;0&quot;/&gt;&lt;Image&gt;&lt;filename val=&quot;C:\Users\User\AppData\Local\Temp\CP11452182502156Session\CPTrustFolder11452182502171\PPTImport11452262873953\data\asimages\{EBFBCF18-FA34-4A5A-B11C-9775B8E209A4}_7.png&quot;/&gt;&lt;left val=&quot;141&quot;/&gt;&lt;top val=&quot;577&quot;/&gt;&lt;width val=&quot;296&quot;/&gt;&lt;height val=&quot;62&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06350F35-4273-4E84-8C1E-112A65CF2C0A}&quot;/&gt;&lt;isInvalidForFieldText val=&quot;0&quot;/&gt;&lt;Image&gt;&lt;filename val=&quot;C:\Users\User\AppData\Local\Temp\CP11452182502156Session\CPTrustFolder11452182502171\PPTImport11452262873953\data\asimages\{06350F35-4273-4E84-8C1E-112A65CF2C0A}_7.png&quot;/&gt;&lt;left val=&quot;727&quot;/&gt;&lt;top val=&quot;687&quot;/&gt;&lt;width val=&quot;226&quot;/&gt;&lt;height val=&quot;45&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quot;/&gt;&lt;lineCharCount val=&quot;4&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48D73E69-E4CD-4DCD-8CCC-D06C3FB20FFE}&quot;/&gt;&lt;isInvalidForFieldText val=&quot;0&quot;/&gt;&lt;Image&gt;&lt;filename val=&quot;C:\Users\User\AppData\Local\Temp\CP11452182502156Session\CPTrustFolder11452182502171\PPTImport11452262873953\data\asimages\{48D73E69-E4CD-4DCD-8CCC-D06C3FB20FFE}_8.png&quot;/&gt;&lt;left val=&quot;0&quot;/&gt;&lt;top val=&quot;76&quot;/&gt;&lt;width val=&quot;961&quot;/&gt;&lt;height val=&quot;122&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7&quot;/&gt;&lt;lineCharCount val=&quot;46&quot;/&gt;&lt;lineCharCount val=&quot;43&quot;/&gt;&lt;lineCharCount val=&quot;80&quot;/&gt;&lt;lineCharCount val=&quot;32&quot;/&gt;&lt;lineCharCount val=&quot;83&quot;/&gt;&lt;lineCharCount val=&quot;25&quot;/&gt;&lt;lineCharCount val=&quot;79&quot;/&gt;&lt;lineCharCount val=&quot;50&quot;/&gt;&lt;lineCharCount val=&quot;78&quot;/&gt;&lt;lineCharCount val=&quot;36&quot;/&gt;&lt;lineCharCount val=&quot;80&quot;/&gt;&lt;lineCharCount val=&quot;36&quot;/&gt;&lt;lineCharCount val=&quot;81&quot;/&gt;&lt;lineCharCount val=&quot;63&quot;/&gt;&lt;lineCharCount val=&quot;1&quot;/&gt;&lt;lineCharCount val=&quot;1&quot;/&gt;&lt;lineCharCount val=&quot;1&quot;/&gt;&lt;/TableIndex&gt;&lt;/ShapeTextInfo&gt;"/>
  <p:tag name="HTML_SHAPEINFO" val="&lt;ThreeDShapeInfo&gt;&lt;uuid val=&quot;{DFFB01AB-8CC6-4BC9-8B68-82786249642C}&quot;/&gt;&lt;isInvalidForFieldText val=&quot;0&quot;/&gt;&lt;Image&gt;&lt;filename val=&quot;C:\Users\User\AppData\Local\Temp\CP11452182502156Session\CPTrustFolder11452182502171\PPTImport11452262873953\data\asimages\{DFFB01AB-8CC6-4BC9-8B68-82786249642C}_8.png&quot;/&gt;&lt;left val=&quot;44&quot;/&gt;&lt;top val=&quot;213&quot;/&gt;&lt;width val=&quot;867&quot;/&gt;&lt;height val=&quot;480&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1DFA0AAF-459F-4A0D-8BB7-29174473B4A8}&quot;/&gt;&lt;isInvalidForFieldText val=&quot;0&quot;/&gt;&lt;Image&gt;&lt;filename val=&quot;C:\Users\User\AppData\Local\Temp\CP11452182502156Session\CPTrustFolder11452182502171\PPTImport11452262873953\data\asimages\{1DFA0AAF-459F-4A0D-8BB7-29174473B4A8}_8.png&quot;/&gt;&lt;left val=&quot;727&quot;/&gt;&lt;top val=&quot;687&quot;/&gt;&lt;width val=&quot;226&quot;/&gt;&lt;height val=&quot;45&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CB9A076A-FF99-45A5-B950-3ACE8A96AFBD}&quot;/&gt;&lt;isInvalidForFieldText val=&quot;0&quot;/&gt;&lt;Image&gt;&lt;filename val=&quot;C:\Users\User\AppData\Local\Temp\CP11452182502156Session\CPTrustFolder11452182502171\PPTImport11452262873953\data\asimages\{CB9A076A-FF99-45A5-B950-3ACE8A96AFBD}_8.png&quot;/&gt;&lt;left val=&quot;727&quot;/&gt;&lt;top val=&quot;687&quot;/&gt;&lt;width val=&quot;226&quot;/&gt;&lt;height val=&quot;45&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D59A9DA5-DB17-4AD9-9041-9B9E73C9D1EA}&quot;/&gt;&lt;isInvalidForFieldText val=&quot;0&quot;/&gt;&lt;Image&gt;&lt;filename val=&quot;C:\Users\User\AppData\Local\Temp\CP11452182502156Session\CPTrustFolder11452182502171\PPTImport11452262873953\data\asimages\{D59A9DA5-DB17-4AD9-9041-9B9E73C9D1EA}_9.png&quot;/&gt;&lt;left val=&quot;0&quot;/&gt;&lt;top val=&quot;76&quot;/&gt;&lt;width val=&quot;961&quot;/&gt;&lt;height val=&quot;122&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FC0B77E9-5DDC-4ED8-9AC3-E79F84A2576A}&quot;/&gt;&lt;isInvalidForFieldText val=&quot;0&quot;/&gt;&lt;Image&gt;&lt;filename val=&quot;C:\Users\User\AppData\Local\Temp\CP11452182502156Session\CPTrustFolder11452182502171\PPTImport11452262873953\data\asimages\{FC0B77E9-5DDC-4ED8-9AC3-E79F84A2576A}_9.png&quot;/&gt;&lt;left val=&quot;727&quot;/&gt;&lt;top val=&quot;687&quot;/&gt;&lt;width val=&quot;226&quot;/&gt;&lt;height val=&quot;45&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41&quot;/&gt;&lt;lineCharCount val=&quot;35&quot;/&gt;&lt;lineCharCount val=&quot;37&quot;/&gt;&lt;lineCharCount val=&quot;15&quot;/&gt;&lt;lineCharCount val=&quot;36&quot;/&gt;&lt;lineCharCount val=&quot;36&quot;/&gt;&lt;lineCharCount val=&quot;35&quot;/&gt;&lt;lineCharCount val=&quot;37&quot;/&gt;&lt;lineCharCount val=&quot;18&quot;/&gt;&lt;lineCharCount val=&quot;36&quot;/&gt;&lt;lineCharCount val=&quot;32&quot;/&gt;&lt;/TableIndex&gt;&lt;/ShapeTextInfo&gt;"/>
  <p:tag name="HTML_SHAPEINFO" val="&lt;ThreeDShapeInfo&gt;&lt;uuid val=&quot;{C1DD3601-BC6C-4FD2-9BF5-91F8838CBCF2}&quot;/&gt;&lt;isInvalidForFieldText val=&quot;0&quot;/&gt;&lt;Image&gt;&lt;filename val=&quot;C:\Users\User\AppData\Local\Temp\CP11452182502156Session\CPTrustFolder11452182502171\PPTImport11452262873953\data\asimages\{C1DD3601-BC6C-4FD2-9BF5-91F8838CBCF2}_9.png&quot;/&gt;&lt;left val=&quot;42&quot;/&gt;&lt;top val=&quot;263&quot;/&gt;&lt;width val=&quot;430&quot;/&gt;&lt;height val=&quot;336&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962074AC-26D2-4136-B890-C6C9C339A4D9}&quot;/&gt;&lt;isInvalidForFieldText val=&quot;0&quot;/&gt;&lt;Image&gt;&lt;filename val=&quot;C:\Users\User\AppData\Local\Temp\CP11452182502156Session\CPTrustFolder11452182502171\PPTImport11452262873953\data\asimages\{962074AC-26D2-4136-B890-C6C9C339A4D9}_9.png&quot;/&gt;&lt;left val=&quot;479&quot;/&gt;&lt;top val=&quot;215&quot;/&gt;&lt;width val=&quot;433&quot;/&gt;&lt;height val=&quot;58&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84DFE988-764E-4CCA-9A7A-73CD9F58BF21}&quot;/&gt;&lt;isInvalidForFieldText val=&quot;0&quot;/&gt;&lt;Image&gt;&lt;filename val=&quot;C:\Users\User\AppData\Local\Temp\CP11452182502156Session\CPTrustFolder11452182502171\PPTImport11452262873953\data\asimages\{84DFE988-764E-4CCA-9A7A-73CD9F58BF21}_9.png&quot;/&gt;&lt;left val=&quot;38&quot;/&gt;&lt;top val=&quot;215&quot;/&gt;&lt;width val=&quot;433&quot;/&gt;&lt;height val=&quot;58&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37&quot;/&gt;&lt;lineCharCount val=&quot;33&quot;/&gt;&lt;lineCharCount val=&quot;38&quot;/&gt;&lt;lineCharCount val=&quot;33&quot;/&gt;&lt;lineCharCount val=&quot;36&quot;/&gt;&lt;lineCharCount val=&quot;43&quot;/&gt;&lt;lineCharCount val=&quot;15&quot;/&gt;&lt;lineCharCount val=&quot;39&quot;/&gt;&lt;lineCharCount val=&quot;18&quot;/&gt;&lt;lineCharCount val=&quot;40&quot;/&gt;&lt;lineCharCount val=&quot;39&quot;/&gt;&lt;/TableIndex&gt;&lt;/ShapeTextInfo&gt;"/>
  <p:tag name="HTML_SHAPEINFO" val="&lt;ThreeDShapeInfo&gt;&lt;uuid val=&quot;{F280245C-7844-4866-877D-D444E59FFCA9}&quot;/&gt;&lt;isInvalidForFieldText val=&quot;0&quot;/&gt;&lt;Image&gt;&lt;filename val=&quot;C:\Users\User\AppData\Local\Temp\CP11452182502156Session\CPTrustFolder11452182502171\PPTImport11452262873953\data\asimages\{F280245C-7844-4866-877D-D444E59FFCA9}_9.png&quot;/&gt;&lt;left val=&quot;483&quot;/&gt;&lt;top val=&quot;263&quot;/&gt;&lt;width val=&quot;432&quot;/&gt;&lt;height val=&quot;336&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88092C7E-3C37-4D66-915B-BF3F47E8CE90}&quot;/&gt;&lt;isInvalidForFieldText val=&quot;0&quot;/&gt;&lt;Image&gt;&lt;filename val=&quot;C:\Users\User\AppData\Local\Temp\CP11452182502156Session\CPTrustFolder11452182502171\PPTImport11452262873953\data\asimages\{88092C7E-3C37-4D66-915B-BF3F47E8CE90}_9.png&quot;/&gt;&lt;left val=&quot;727&quot;/&gt;&lt;top val=&quot;687&quot;/&gt;&lt;width val=&quot;226&quot;/&gt;&lt;height val=&quot;45&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AD10E649-1E03-4B16-94A8-BA2DEB0235B2}&quot;/&gt;&lt;isInvalidForFieldText val=&quot;0&quot;/&gt;&lt;Image&gt;&lt;filename val=&quot;C:\Users\User\AppData\Local\Temp\CP11452182502156Session\CPTrustFolder11452182502171\PPTImport11452262873953\data\asimages\{AD10E649-1E03-4B16-94A8-BA2DEB0235B2}_10.png&quot;/&gt;&lt;left val=&quot;0&quot;/&gt;&lt;top val=&quot;76&quot;/&gt;&lt;width val=&quot;961&quot;/&gt;&lt;height val=&quot;122&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D03C625-9B1E-4697-9E6F-CF0B421670B9}&quot;/&gt;&lt;isInvalidForFieldText val=&quot;0&quot;/&gt;&lt;Image&gt;&lt;filename val=&quot;C:\Users\User\AppData\Local\Temp\CP11452182502156Session\CPTrustFolder11452182502171\PPTImport11452262873953\data\asimages\{CD03C625-9B1E-4697-9E6F-CF0B421670B9}_10.png&quot;/&gt;&lt;left val=&quot;727&quot;/&gt;&lt;top val=&quot;687&quot;/&gt;&lt;width val=&quot;226&quot;/&gt;&lt;height val=&quot;45&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4&quot;/&gt;&lt;lineCharCount val=&quot;6&quot;/&gt;&lt;/TableIndex&gt;&lt;/ShapeTextInfo&gt;"/>
  <p:tag name="HTML_SHAPEINFO" val="&lt;ThreeDShapeInfo&gt;&lt;uuid val=&quot;{211C7479-899E-483A-AA1D-8987AA03ECB3}&quot;/&gt;&lt;isInvalidForFieldText val=&quot;0&quot;/&gt;&lt;Image&gt;&lt;filename val=&quot;C:\Users\User\AppData\Local\Temp\CP11452182502156Session\CPTrustFolder11452182502171\PPTImport11452262873953\data\asimages\{211C7479-899E-483A-AA1D-8987AA03ECB3}_10.png&quot;/&gt;&lt;left val=&quot;71&quot;/&gt;&lt;top val=&quot;213&quot;/&gt;&lt;width val=&quot;199&quot;/&gt;&lt;height val=&quot;61&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9&quot;/&gt;&lt;lineCharCount val=&quot;26&quot;/&gt;&lt;lineCharCount val=&quot;27&quot;/&gt;&lt;lineCharCount val=&quot;28&quot;/&gt;&lt;lineCharCount val=&quot;28&quot;/&gt;&lt;lineCharCount val=&quot;30&quot;/&gt;&lt;lineCharCount val=&quot;25&quot;/&gt;&lt;lineCharCount val=&quot;17&quot;/&gt;&lt;/TableIndex&gt;&lt;/ShapeTextInfo&gt;"/>
  <p:tag name="HTML_SHAPEINFO" val="&lt;ThreeDShapeInfo&gt;&lt;uuid val=&quot;{1370D92B-8252-4AA5-B1EE-19ED61996FA9}&quot;/&gt;&lt;isInvalidForFieldText val=&quot;0&quot;/&gt;&lt;Image&gt;&lt;filename val=&quot;C:\Users\User\AppData\Local\Temp\CP11452182502156Session\CPTrustFolder11452182502171\PPTImport11452262873953\data\asimages\{1370D92B-8252-4AA5-B1EE-19ED61996FA9}_10.png&quot;/&gt;&lt;left val=&quot;71&quot;/&gt;&lt;top val=&quot;266&quot;/&gt;&lt;width val=&quot;200&quot;/&gt;&lt;height val=&quot;142&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A1357ADA-1DC0-437A-847C-9C44B2BEE5FC}&quot;/&gt;&lt;isInvalidForFieldText val=&quot;0&quot;/&gt;&lt;Image&gt;&lt;filename val=&quot;C:\Users\User\AppData\Local\Temp\CP11452182502156Session\CPTrustFolder11452182502171\PPTImport11452262873953\data\asimages\{A1357ADA-1DC0-437A-847C-9C44B2BEE5FC}_10.png&quot;/&gt;&lt;left val=&quot;697&quot;/&gt;&lt;top val=&quot;212&quot;/&gt;&lt;width val=&quot;199&quot;/&gt;&lt;height val=&quot;41&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29&quot;/&gt;&lt;lineCharCount val=&quot;31&quot;/&gt;&lt;lineCharCount val=&quot;25&quot;/&gt;&lt;lineCharCount val=&quot;27&quot;/&gt;&lt;lineCharCount val=&quot;21&quot;/&gt;&lt;lineCharCount val=&quot;27&quot;/&gt;&lt;lineCharCount val=&quot;21&quot;/&gt;&lt;lineCharCount val=&quot;24&quot;/&gt;&lt;lineCharCount val=&quot;30&quot;/&gt;&lt;lineCharCount val=&quot;25&quot;/&gt;&lt;lineCharCount val=&quot;17&quot;/&gt;&lt;/TableIndex&gt;&lt;/ShapeTextInfo&gt;"/>
  <p:tag name="HTML_SHAPEINFO" val="&lt;ThreeDShapeInfo&gt;&lt;uuid val=&quot;{8FA767D1-3602-4223-9F6D-B24C6DB91001}&quot;/&gt;&lt;isInvalidForFieldText val=&quot;0&quot;/&gt;&lt;Image&gt;&lt;filename val=&quot;C:\Users\User\AppData\Local\Temp\CP11452182502156Session\CPTrustFolder11452182502171\PPTImport11452262873953\data\asimages\{8FA767D1-3602-4223-9F6D-B24C6DB91001}_10.png&quot;/&gt;&lt;left val=&quot;697&quot;/&gt;&lt;top val=&quot;248&quot;/&gt;&lt;width val=&quot;200&quot;/&gt;&lt;height val=&quot;207&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39C2DCEA-737D-434C-A3B6-85AA9A6D3229}&quot;/&gt;&lt;isInvalidForFieldText val=&quot;0&quot;/&gt;&lt;Image&gt;&lt;filename val=&quot;C:\Users\User\AppData\Local\Temp\CP11452182502156Session\CPTrustFolder11452182502171\PPTImport11452262873953\data\asimages\{39C2DCEA-737D-434C-A3B6-85AA9A6D3229}_10.png&quot;/&gt;&lt;left val=&quot;71&quot;/&gt;&lt;top val=&quot;409&quot;/&gt;&lt;width val=&quot;199&quot;/&gt;&lt;height val=&quot;42&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2&quot;/&gt;&lt;lineCharCount val=&quot;23&quot;/&gt;&lt;lineCharCount val=&quot;30&quot;/&gt;&lt;lineCharCount val=&quot;31&quot;/&gt;&lt;lineCharCount val=&quot;30&quot;/&gt;&lt;lineCharCount val=&quot;29&quot;/&gt;&lt;lineCharCount val=&quot;29&quot;/&gt;&lt;lineCharCount val=&quot;31&quot;/&gt;&lt;lineCharCount val=&quot;8&quot;/&gt;&lt;/TableIndex&gt;&lt;/ShapeTextInfo&gt;"/>
  <p:tag name="HTML_SHAPEINFO" val="&lt;ThreeDShapeInfo&gt;&lt;uuid val=&quot;{424E2ABC-5F2F-4FF4-A5A0-0D07374D04FD}&quot;/&gt;&lt;isInvalidForFieldText val=&quot;0&quot;/&gt;&lt;Image&gt;&lt;filename val=&quot;C:\Users\User\AppData\Local\Temp\CP11452182502156Session\CPTrustFolder11452182502171\PPTImport11452262873953\data\asimages\{424E2ABC-5F2F-4FF4-A5A0-0D07374D04FD}_10.png&quot;/&gt;&lt;left val=&quot;70&quot;/&gt;&lt;top val=&quot;446&quot;/&gt;&lt;width val=&quot;204&quot;/&gt;&lt;height val=&quot;157&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HTML_SHAPEINFO" val="&lt;ThreeDShapeInfo&gt;&lt;uuid val=&quot;{44F00DA0-D186-4AE1-B12A-B284DD4A7C1B}&quot;/&gt;&lt;isInvalidForFieldText val=&quot;0&quot;/&gt;&lt;Image&gt;&lt;filename val=&quot;C:\Users\User\AppData\Local\Temp\CP11452182502156Session\CPTrustFolder11452182502171\PPTImport11452262873953\data\asimages\{44F00DA0-D186-4AE1-B12A-B284DD4A7C1B}_10.png&quot;/&gt;&lt;left val=&quot;279&quot;/&gt;&lt;top val=&quot;209&quot;/&gt;&lt;width val=&quot;411&quot;/&gt;&lt;height val=&quot;388&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CE7D425-F353-4492-A5F7-6B21CCB73217}&quot;/&gt;&lt;isInvalidForFieldText val=&quot;0&quot;/&gt;&lt;Image&gt;&lt;filename val=&quot;C:\Users\User\AppData\Local\Temp\CP11452182502156Session\CPTrustFolder11452182502171\PPTImport11452262873953\data\asimages\{2CE7D425-F353-4492-A5F7-6B21CCB73217}_10.png&quot;/&gt;&lt;left val=&quot;727&quot;/&gt;&lt;top val=&quot;687&quot;/&gt;&lt;width val=&quot;226&quot;/&gt;&lt;height val=&quot;45&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quot;/&gt;&lt;lineCharCount val=&quot;8&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6&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quot;/&gt;&lt;lineCharCount val=&quot;6&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8&quot;/&gt;&lt;lineCharCount val=&quot;6&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5&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quot;/&gt;&lt;lineCharCount val=&quot;8&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0&quot;/&gt;&lt;lineCharCount val=&quot;4&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4&quot;/&gt;&lt;lineCharCount val=&quot;13&quot;/&gt;&lt;lineCharCount val=&quot;11&quot;/&gt;&lt;lineCharCount val=&quot;4&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1&quot;/&gt;&lt;lineCharCount val=&quot;9&quot;/&gt;&lt;lineCharCount val=&quot;17&quot;/&gt;&lt;lineCharCount val=&quot;18&quot;/&gt;&lt;lineCharCount val=&quot;3&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8&quot;/&gt;&lt;lineCharCount val=&quot;20&quot;/&gt;&lt;lineCharCount val=&quot;20&quot;/&gt;&lt;lineCharCount val=&quot;15&quot;/&gt;&lt;lineCharCount val=&quot;7&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76E432EA-35FF-40D2-A014-1EC3888EEFC3}&quot;/&gt;&lt;isInvalidForFieldText val=&quot;0&quot;/&gt;&lt;Image&gt;&lt;filename val=&quot;C:\Users\User\AppData\Local\Temp\CP11452182502156Session\CPTrustFolder11452182502171\PPTImport11452262873953\data\asimages\{76E432EA-35FF-40D2-A014-1EC3888EEFC3}_11.png&quot;/&gt;&lt;left val=&quot;0&quot;/&gt;&lt;top val=&quot;76&quot;/&gt;&lt;width val=&quot;961&quot;/&gt;&lt;height val=&quot;122&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38&quot;/&gt;&lt;lineCharCount val=&quot;39&quot;/&gt;&lt;lineCharCount val=&quot;66&quot;/&gt;&lt;lineCharCount val=&quot;24&quot;/&gt;&lt;lineCharCount val=&quot;34&quot;/&gt;&lt;lineCharCount val=&quot;49&quot;/&gt;&lt;lineCharCount val=&quot;65&quot;/&gt;&lt;lineCharCount val=&quot;4&quot;/&gt;&lt;lineCharCount val=&quot;46&quot;/&gt;&lt;lineCharCount val=&quot;67&quot;/&gt;&lt;lineCharCount val=&quot;42&quot;/&gt;&lt;lineCharCount val=&quot;1&quot;/&gt;&lt;/TableIndex&gt;&lt;/ShapeTextInfo&gt;"/>
  <p:tag name="HTML_SHAPEINFO" val="&lt;ThreeDShapeInfo&gt;&lt;uuid val=&quot;{B08F9AFF-DA90-44F7-8619-574A71E82EBE}&quot;/&gt;&lt;isInvalidForFieldText val=&quot;0&quot;/&gt;&lt;Image&gt;&lt;filename val=&quot;C:\Users\User\AppData\Local\Temp\CP11452182502156Session\CPTrustFolder11452182502171\PPTImport11452262873953\data\asimages\{B08F9AFF-DA90-44F7-8619-574A71E82EBE}_11.png&quot;/&gt;&lt;left val=&quot;42&quot;/&gt;&lt;top val=&quot;212&quot;/&gt;&lt;width val=&quot;870&quot;/&gt;&lt;height val=&quot;452&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BDEA4E0-C5C3-4F9D-84B7-52764EBEB336}&quot;/&gt;&lt;isInvalidForFieldText val=&quot;0&quot;/&gt;&lt;Image&gt;&lt;filename val=&quot;C:\Users\User\AppData\Local\Temp\CP11452182502156Session\CPTrustFolder11452182502171\PPTImport11452262873953\data\asimages\{2BDEA4E0-C5C3-4F9D-84B7-52764EBEB336}_11.png&quot;/&gt;&lt;left val=&quot;727&quot;/&gt;&lt;top val=&quot;687&quot;/&gt;&lt;width val=&quot;226&quot;/&gt;&lt;height val=&quot;45&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736875E-38DE-4C6E-A64B-0B6A39DF04D5}&quot;/&gt;&lt;isInvalidForFieldText val=&quot;0&quot;/&gt;&lt;Image&gt;&lt;filename val=&quot;C:\Users\User\AppData\Local\Temp\CP11452182502156Session\CPTrustFolder11452182502171\PPTImport11452262873953\data\asimages\{2736875E-38DE-4C6E-A64B-0B6A39DF04D5}_11.png&quot;/&gt;&lt;left val=&quot;727&quot;/&gt;&lt;top val=&quot;687&quot;/&gt;&lt;width val=&quot;226&quot;/&gt;&lt;height val=&quot;45&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 name="HTML_SHAPEINFO" val="&lt;ThreeDShapeInfo&gt;&lt;uuid val=&quot;{3A9D6003-84D1-4A0F-AF15-3716056A6108}&quot;/&gt;&lt;isInvalidForFieldText val=&quot;0&quot;/&gt;&lt;Image&gt;&lt;filename val=&quot;C:\Users\User\AppData\Local\Temp\CP11452182502156Session\CPTrustFolder11452182502171\PPTImport11452262873953\data\asimages\{3A9D6003-84D1-4A0F-AF15-3716056A6108}_12.png&quot;/&gt;&lt;left val=&quot;0&quot;/&gt;&lt;top val=&quot;76&quot;/&gt;&lt;width val=&quot;961&quot;/&gt;&lt;height val=&quot;122&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66&quot;/&gt;&lt;lineCharCount val=&quot;57&quot;/&gt;&lt;lineCharCount val=&quot;27&quot;/&gt;&lt;lineCharCount val=&quot;1&quot;/&gt;&lt;lineCharCount val=&quot;64&quot;/&gt;&lt;lineCharCount val=&quot;68&quot;/&gt;&lt;lineCharCount val=&quot;35&quot;/&gt;&lt;lineCharCount val=&quot;1&quot;/&gt;&lt;lineCharCount val=&quot;67&quot;/&gt;&lt;lineCharCount val=&quot;7&quot;/&gt;&lt;lineCharCount val=&quot;1&quot;/&gt;&lt;lineCharCount val=&quot;1&quot;/&gt;&lt;/TableIndex&gt;&lt;/ShapeTextInfo&gt;"/>
  <p:tag name="HTML_SHAPEINFO" val="&lt;ThreeDShapeInfo&gt;&lt;uuid val=&quot;{30BE298C-A273-47C8-AFA2-DB16D1853212}&quot;/&gt;&lt;isInvalidForFieldText val=&quot;0&quot;/&gt;&lt;Image&gt;&lt;filename val=&quot;C:\Users\User\AppData\Local\Temp\CP11452182502156Session\CPTrustFolder11452182502171\PPTImport11452262873953\data\asimages\{30BE298C-A273-47C8-AFA2-DB16D1853212}_12.png&quot;/&gt;&lt;left val=&quot;42&quot;/&gt;&lt;top val=&quot;212&quot;/&gt;&lt;width val=&quot;877&quot;/&gt;&lt;height val=&quot;415&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12F7531-3421-4058-B100-F170CF2C84C4}&quot;/&gt;&lt;isInvalidForFieldText val=&quot;0&quot;/&gt;&lt;Image&gt;&lt;filename val=&quot;C:\Users\User\AppData\Local\Temp\CP11452182502156Session\CPTrustFolder11452182502171\PPTImport11452262873953\data\asimages\{F12F7531-3421-4058-B100-F170CF2C84C4}_12.png&quot;/&gt;&lt;left val=&quot;727&quot;/&gt;&lt;top val=&quot;687&quot;/&gt;&lt;width val=&quot;226&quot;/&gt;&lt;height val=&quot;45&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316579A-EFAB-42E9-9BA5-EE5076E8F3E5}&quot;/&gt;&lt;isInvalidForFieldText val=&quot;0&quot;/&gt;&lt;Image&gt;&lt;filename val=&quot;C:\Users\User\AppData\Local\Temp\CP11452182502156Session\CPTrustFolder11452182502171\PPTImport11452262873953\data\asimages\{3316579A-EFAB-42E9-9BA5-EE5076E8F3E5}_12.png&quot;/&gt;&lt;left val=&quot;727&quot;/&gt;&lt;top val=&quot;687&quot;/&gt;&lt;width val=&quot;226&quot;/&gt;&lt;height val=&quot;45&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420AA48E-AF0A-441C-A44E-903F37150C1D}&quot;/&gt;&lt;isInvalidForFieldText val=&quot;0&quot;/&gt;&lt;Image&gt;&lt;filename val=&quot;C:\Users\User\AppData\Local\Temp\CP11452182502156Session\CPTrustFolder11452182502171\PPTImport11452262873953\data\asimages\{420AA48E-AF0A-441C-A44E-903F37150C1D}_13.png&quot;/&gt;&lt;left val=&quot;0&quot;/&gt;&lt;top val=&quot;76&quot;/&gt;&lt;width val=&quot;961&quot;/&gt;&lt;height val=&quot;122&quot;/&gt;&lt;hasText val=&quot;1&quot;/&gt;&lt;/Image&gt;&lt;/ThreeDShape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7&quot;/&gt;&lt;lineCharCount val=&quot;67&quot;/&gt;&lt;lineCharCount val=&quot;32&quot;/&gt;&lt;lineCharCount val=&quot;4&quot;/&gt;&lt;lineCharCount val=&quot;7&quot;/&gt;&lt;lineCharCount val=&quot;39&quot;/&gt;&lt;lineCharCount val=&quot;9&quot;/&gt;&lt;lineCharCount val=&quot;67&quot;/&gt;&lt;/TableIndex&gt;&lt;/ShapeTextInfo&gt;"/>
  <p:tag name="HTML_SHAPEINFO" val="&lt;ThreeDShapeInfo&gt;&lt;uuid val=&quot;{C7526C68-B782-43E9-8333-3CF1885F8A70}&quot;/&gt;&lt;isInvalidForFieldText val=&quot;0&quot;/&gt;&lt;Image&gt;&lt;filename val=&quot;C:\Users\User\AppData\Local\Temp\CP11452182502156Session\CPTrustFolder11452182502171\PPTImport11452262873953\data\asimages\{C7526C68-B782-43E9-8333-3CF1885F8A70}_13.png&quot;/&gt;&lt;left val=&quot;42&quot;/&gt;&lt;top val=&quot;212&quot;/&gt;&lt;width val=&quot;884&quot;/&gt;&lt;height val=&quot;415&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EB3BB19-47CC-40A7-A735-E382810B8D2B}&quot;/&gt;&lt;isInvalidForFieldText val=&quot;0&quot;/&gt;&lt;Image&gt;&lt;filename val=&quot;C:\Users\User\AppData\Local\Temp\CP11452182502156Session\CPTrustFolder11452182502171\PPTImport11452262873953\data\asimages\{DEB3BB19-47CC-40A7-A735-E382810B8D2B}_13.png&quot;/&gt;&lt;left val=&quot;727&quot;/&gt;&lt;top val=&quot;687&quot;/&gt;&lt;width val=&quot;226&quot;/&gt;&lt;height val=&quot;45&quot;/&gt;&lt;hasText val=&quot;1&quot;/&gt;&lt;/Image&gt;&lt;/ThreeDShapeInfo&gt;"/>
</p:tagLst>
</file>

<file path=ppt/theme/theme1.xml><?xml version="1.0" encoding="utf-8"?>
<a:theme xmlns:a="http://schemas.openxmlformats.org/drawingml/2006/main" name="VA Final Theme">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A Final Theme" id="{222FCFAF-29A5-43E2-8436-3CAFD9670819}" vid="{EB977122-773D-43D7-B395-03B472163AC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1590</TotalTime>
  <Words>2846</Words>
  <Application>Microsoft Office PowerPoint</Application>
  <PresentationFormat>On-screen Show (4:3)</PresentationFormat>
  <Paragraphs>280</Paragraphs>
  <Slides>28</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MS PGothic</vt:lpstr>
      <vt:lpstr>Arial</vt:lpstr>
      <vt:lpstr>Calibri</vt:lpstr>
      <vt:lpstr>Georgia</vt:lpstr>
      <vt:lpstr>Miriam</vt:lpstr>
      <vt:lpstr>Myriad Pro</vt:lpstr>
      <vt:lpstr>Times New Roman</vt:lpstr>
      <vt:lpstr>VA Final Theme</vt:lpstr>
      <vt:lpstr>Appeals Modernization 101</vt:lpstr>
      <vt:lpstr>Overview</vt:lpstr>
      <vt:lpstr>Objectives</vt:lpstr>
      <vt:lpstr>Current Appeal Process</vt:lpstr>
      <vt:lpstr>Appeals Modernization Act</vt:lpstr>
      <vt:lpstr>New Review Options</vt:lpstr>
      <vt:lpstr>New Decision Review Process</vt:lpstr>
      <vt:lpstr>Overview of Review Options</vt:lpstr>
      <vt:lpstr>VBA Lanes</vt:lpstr>
      <vt:lpstr>BVA Appeal Lane</vt:lpstr>
      <vt:lpstr>Benefits of the New Process</vt:lpstr>
      <vt:lpstr>Rapid Appeals Modernization Program</vt:lpstr>
      <vt:lpstr>RAMP Eligibility</vt:lpstr>
      <vt:lpstr>RAMP Opt-in Elections</vt:lpstr>
      <vt:lpstr>RAMP Supplemental Claim Lane</vt:lpstr>
      <vt:lpstr>RAMP Higher-Level Review Lane</vt:lpstr>
      <vt:lpstr>RAMP – Benefits </vt:lpstr>
      <vt:lpstr>RAMP Correspondence </vt:lpstr>
      <vt:lpstr>RAMP End Products (EPs) &amp; Claim Labels</vt:lpstr>
      <vt:lpstr>Concurrent Claims Not Allowed</vt:lpstr>
      <vt:lpstr>VACOLS</vt:lpstr>
      <vt:lpstr>Identifying a RAMP Issue</vt:lpstr>
      <vt:lpstr>Identifying a RAMP Issue</vt:lpstr>
      <vt:lpstr>RAMP Communications</vt:lpstr>
      <vt:lpstr>Frequently Asked Veteran Questions</vt:lpstr>
      <vt:lpstr>Frequently Asked Veteran Questions</vt:lpstr>
      <vt:lpstr>Additional Information</vt:lpstr>
      <vt:lpstr>Questions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Appeals Modernization 101 PowerPoint Presentation</dc:title>
  <dc:subject>VSR, Public Contact VSR, AQRS, Claims Assistant, RVSR, RQRS, Coach, Assistant Coach</dc:subject>
  <dc:creator>Department of Veterans Affairs, Veterans Benefits Administration, Compensation Service, STAFF</dc:creator>
  <cp:keywords>Appeals Modernization 101</cp:keywords>
  <dc:description>This course provides an overview of the Appeals Modernization Act (PL No: 115-55). In addition, it provides students with an understanding of the Rapid Appeals Modernization Program (RAMP), to include RAMP’s Supplemental Claim and Higher-Level Review lanes.</dc:description>
  <cp:lastModifiedBy>Kathy Poole</cp:lastModifiedBy>
  <cp:revision>35</cp:revision>
  <dcterms:created xsi:type="dcterms:W3CDTF">2018-04-05T16:27:35Z</dcterms:created>
  <dcterms:modified xsi:type="dcterms:W3CDTF">2018-08-14T19:32:45Z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vt:lpwstr>
  </property>
  <property fmtid="{D5CDD505-2E9C-101B-9397-08002B2CF9AE}" pid="3" name="Type">
    <vt:lpwstr>Presentation</vt:lpwstr>
  </property>
</Properties>
</file>