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21"/>
  </p:notesMasterIdLst>
  <p:handoutMasterIdLst>
    <p:handoutMasterId r:id="rId22"/>
  </p:handoutMasterIdLst>
  <p:sldIdLst>
    <p:sldId id="257" r:id="rId6"/>
    <p:sldId id="258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75" r:id="rId15"/>
    <p:sldId id="270" r:id="rId16"/>
    <p:sldId id="271" r:id="rId17"/>
    <p:sldId id="272" r:id="rId18"/>
    <p:sldId id="273" r:id="rId19"/>
    <p:sldId id="256" r:id="rId20"/>
  </p:sldIdLst>
  <p:sldSz cx="12192000" cy="6858000"/>
  <p:notesSz cx="7010400" cy="92964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BECAF74-F556-4841-8929-0F39BF3A1CD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1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Service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>
                <a:latin typeface="Century Schoolbook" pitchFamily="18" charset="0"/>
              </a:rPr>
              <a:t>February 2018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>
                <a:solidFill>
                  <a:srgbClr val="1D3275"/>
                </a:solidFill>
                <a:latin typeface="Verdana" pitchFamily="34" charset="0"/>
              </a:rPr>
              <a:t>Establishing Veteran Status</a:t>
            </a:r>
            <a:endParaRPr lang="en-US" sz="6600" i="1" kern="0" dirty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Guard Service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Title 10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Guard unit or member activated for service to which reporting members service qualifies as active duty.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Full-time duty in the Armed Forces, such as unit deployment during war, including travel to and from such duty, except active duty for training. </a:t>
            </a:r>
          </a:p>
          <a:p>
            <a:endParaRPr lang="en-US" dirty="0"/>
          </a:p>
          <a:p>
            <a:r>
              <a:rPr lang="en-US" dirty="0"/>
              <a:t>Active duty characterized as Federal active duty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Title 32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For VA Purposes, full-time operational support or service performed under 32 U.S.C. 316, 502, 503, 504, or 505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Duty performed for which member is entitled to receive pay from the Federal government, such as responding to a national emergency or performing duties </a:t>
            </a:r>
          </a:p>
          <a:p>
            <a:endParaRPr lang="en-US" dirty="0"/>
          </a:p>
          <a:p>
            <a:r>
              <a:rPr lang="en-US" dirty="0"/>
              <a:t>Does </a:t>
            </a:r>
            <a:r>
              <a:rPr lang="en-US" b="1" u="sng" dirty="0"/>
              <a:t>NOT</a:t>
            </a:r>
            <a:r>
              <a:rPr lang="en-US" dirty="0"/>
              <a:t> meet VA definition of active duty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1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 of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 acceptable evidence of service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Verify active service dates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Verify character of discharge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17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Acceptable Evidence for Service Verification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DD Form 214 or Report of Separation (issued prior to DD-214s)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Digitally signed DD Form 214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PHS Form 1867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NOAA Form 56-16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NGB Form 22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3101 response from the service department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Identification Data (VID) screen in SHARE (BIRLS)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 (acceptable alternative verification of service)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47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Incomplete Service Verification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available evidence is incomplete or appears questionable, request verification or additional data from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Information Exchange Systems (PIES)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Information Solution (VIS)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Defense Personnel Records Image Retrieval System (DPRIS)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claimant submitted alternative form of evidence of service that cannot be accepted and military service cannot be verified, send a denial letter and furnish notice of procedural and appeal rights.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4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of Discharge Statuses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Character of discharge status could affect entitlement to VA benefits: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2426415"/>
            <a:ext cx="8686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450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i="1" dirty="0"/>
              <a:t>Questions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three elements required to establish Veteran status for VA compensation purposes</a:t>
            </a:r>
          </a:p>
          <a:p>
            <a:r>
              <a:rPr lang="en-US" dirty="0"/>
              <a:t>Differentiate between duty statuses for Reservists and National Guard members qualification criteria</a:t>
            </a:r>
          </a:p>
          <a:p>
            <a:r>
              <a:rPr lang="en-US" dirty="0"/>
              <a:t>Recognize and identify acceptable evidence for verification of service</a:t>
            </a:r>
          </a:p>
          <a:p>
            <a:r>
              <a:rPr lang="en-US" dirty="0"/>
              <a:t>Identify discharge statuses that entitle a Veteran to compensation benefits</a:t>
            </a:r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61672"/>
            <a:ext cx="10945906" cy="448987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38 CFR 3.12a, Minimum active-duty service requirements</a:t>
            </a:r>
          </a:p>
          <a:p>
            <a:endParaRPr lang="en-US" dirty="0"/>
          </a:p>
          <a:p>
            <a:r>
              <a:rPr lang="en-US" dirty="0"/>
              <a:t>M21-1, Part III, Subpart ii, 6.A, Establishing Veteran Status</a:t>
            </a:r>
          </a:p>
          <a:p>
            <a:endParaRPr lang="en-US" dirty="0"/>
          </a:p>
          <a:p>
            <a:r>
              <a:rPr lang="en-US" dirty="0"/>
              <a:t>M21-1, Part III, Subpart ii, 6.B, Service Requirements and Verification of Eligibility</a:t>
            </a:r>
          </a:p>
          <a:p>
            <a:endParaRPr lang="en-US" dirty="0"/>
          </a:p>
          <a:p>
            <a:r>
              <a:rPr lang="en-US" dirty="0"/>
              <a:t>M21-1, Part III, Subpart iii, 2.A, General information on Service Records</a:t>
            </a:r>
          </a:p>
          <a:p>
            <a:endParaRPr lang="en-US" dirty="0"/>
          </a:p>
          <a:p>
            <a:r>
              <a:rPr lang="en-US" dirty="0"/>
              <a:t>M21-1, Part III, Subpart v, 1.B, Statutory Bars to Benefits and Character of Discharge (COD)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100" dirty="0"/>
              <a:t>NOTE: Additional references are listed in the Handout</a:t>
            </a:r>
          </a:p>
        </p:txBody>
      </p:sp>
    </p:spTree>
    <p:extLst>
      <p:ext uri="{BB962C8B-B14F-4D97-AF65-F5344CB8AC3E}">
        <p14:creationId xmlns:p14="http://schemas.microsoft.com/office/powerpoint/2010/main" val="15911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 Veteran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 person who served in active military, naval, or air service, and was discharged or released under conditions other than dishonorable.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2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Veteran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Three elements required to establish Veteran status for VA compensation purposes: 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must be identified as a Veteran by VA definition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must be verified with acceptable evidence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of discharge from service must be other than dishonorable</a:t>
            </a:r>
          </a:p>
          <a:p>
            <a:pPr marL="914400" lvl="1" indent="-457200"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0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Statuses Considered for Active Duty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Active duty (AD)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Active duty for training (ADT) to which a person is disabled or dies from injury/disease incurred or aggravated in the line of duty (LOD)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Inactive duty for training (IDT) to which a person is disabled or dies from injury incurred or aggravated in the LOD, </a:t>
            </a:r>
            <a:r>
              <a:rPr lang="en-US" b="1" u="sng" dirty="0"/>
              <a:t>or</a:t>
            </a:r>
            <a:r>
              <a:rPr lang="en-US" b="1" dirty="0"/>
              <a:t> </a:t>
            </a:r>
            <a:r>
              <a:rPr lang="en-US" dirty="0"/>
              <a:t>any of the following conditions: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myocardial infarction; cardiac arrest; or cerebrovascular accident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5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Active Duty Service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 must have completed: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Twenty-four (24) months of continuous active duty,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period for which they are called or ordered to active duty</a:t>
            </a:r>
          </a:p>
          <a:p>
            <a:endParaRPr lang="en-US" dirty="0"/>
          </a:p>
          <a:p>
            <a:r>
              <a:rPr lang="en-US" dirty="0"/>
              <a:t>Exceptions to minimum active duty service requirements must be considered if requirements are not met (38 CFR 3.12a(d))</a:t>
            </a:r>
          </a:p>
        </p:txBody>
      </p:sp>
    </p:spTree>
    <p:extLst>
      <p:ext uri="{BB962C8B-B14F-4D97-AF65-F5344CB8AC3E}">
        <p14:creationId xmlns:p14="http://schemas.microsoft.com/office/powerpoint/2010/main" val="76077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 Service 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Reserve programs considered active duty for compensation purposes: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Guard Reserve (AGR)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Duty Support Program (ADS)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Duty for Special Work (ADSW)</a:t>
            </a:r>
          </a:p>
          <a:p>
            <a:pPr marL="457200" lvl="1" indent="0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Reserve programs </a:t>
            </a:r>
            <a:r>
              <a:rPr lang="en-US" b="1" u="sng" dirty="0"/>
              <a:t>NOT</a:t>
            </a:r>
            <a:r>
              <a:rPr lang="en-US" dirty="0"/>
              <a:t> considered active duty for compensation purposes: 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Active Duty for Training (IADT)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Training (AT)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Inactive Duty for Training (IDT)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469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Guard Service 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National Guard Service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Army National Guard (ARNG)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National Guard (ANG)</a:t>
            </a:r>
          </a:p>
          <a:p>
            <a:endParaRPr lang="en-US" sz="3200" dirty="0"/>
          </a:p>
          <a:p>
            <a:r>
              <a:rPr lang="en-US" sz="3200" dirty="0"/>
              <a:t>Member served under Title 10 (10 U.S.C.) or Title 32 (32 U.S.C.)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81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dcf31de8-c63a-45fa-8e92-a23f3dd051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256"/>
  <p:tag name="ARTICULATE_USED_LAYOUT" val="1"/>
  <p:tag name="ARTICULATE_SLIDE_THUMBNAIL_REFRESH" val="1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a92e5099b9d4665426d5e2f5210929e0">
  <xsd:schema xmlns:xsd="http://www.w3.org/2001/XMLSchema" xmlns:xs="http://www.w3.org/2001/XMLSchema" xmlns:p="http://schemas.microsoft.com/office/2006/metadata/properties" xmlns:ns2="b62c6c12-24c5-4d47-ac4d-c5cc93bcdf7b" targetNamespace="http://schemas.microsoft.com/office/2006/metadata/properties" ma:root="true" ma:fieldsID="f00e8daebf23d3a43a83cbf8cd51dded" ns2:_="">
    <xsd:import namespace="b62c6c12-24c5-4d47-ac4d-c5cc93bcdf7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6c12-24c5-4d47-ac4d-c5cc93bcdf7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62c6c12-24c5-4d47-ac4d-c5cc93bcdf7b">RO317-839076992-10000</_dlc_DocId>
    <_dlc_DocIdUrl xmlns="b62c6c12-24c5-4d47-ac4d-c5cc93bcdf7b">
      <Url>https://vaww.vashare.vba.va.gov/sites/SPTNCIO/focusedveterans/training/VSRvirtualtraining/_layouts/15/DocIdRedir.aspx?ID=RO317-839076992-10000</Url>
      <Description>RO317-839076992-10000</Description>
    </_dlc_DocIdUrl>
  </documentManagement>
</p:properties>
</file>

<file path=customXml/itemProps1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9901F9-66A5-4CF0-A6E2-3D433CE3A3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c6c12-24c5-4d47-ac4d-c5cc93bcdf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B0943D-4526-42B9-9D59-6FD5AB7F574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35E050F-F6DD-446A-BC54-722BE857956D}">
  <ds:schemaRefs>
    <ds:schemaRef ds:uri="b62c6c12-24c5-4d47-ac4d-c5cc93bcdf7b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6135</TotalTime>
  <Words>741</Words>
  <Application>Microsoft Office PowerPoint</Application>
  <PresentationFormat>Widescreen</PresentationFormat>
  <Paragraphs>101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Century Schoolbook</vt:lpstr>
      <vt:lpstr>Tahoma</vt:lpstr>
      <vt:lpstr>Times New Roman</vt:lpstr>
      <vt:lpstr>Verdana</vt:lpstr>
      <vt:lpstr>Wingdings</vt:lpstr>
      <vt:lpstr>Ppt0000000</vt:lpstr>
      <vt:lpstr>PowerPoint Presentation</vt:lpstr>
      <vt:lpstr>Objectives</vt:lpstr>
      <vt:lpstr>References</vt:lpstr>
      <vt:lpstr>Definition of a Veteran</vt:lpstr>
      <vt:lpstr>Establishing Veteran Status</vt:lpstr>
      <vt:lpstr>Duty Statuses Considered for Active Duty Service</vt:lpstr>
      <vt:lpstr>Minimum Active Duty Service Requirements</vt:lpstr>
      <vt:lpstr>Reserve Service Qualifications</vt:lpstr>
      <vt:lpstr>National Guard Service Qualifications</vt:lpstr>
      <vt:lpstr>National Guard Service</vt:lpstr>
      <vt:lpstr>Verification of Service</vt:lpstr>
      <vt:lpstr>Acceptable Evidence for Service Verification</vt:lpstr>
      <vt:lpstr>Incomplete Service Verification</vt:lpstr>
      <vt:lpstr>Character of Discharge Statuses</vt:lpstr>
      <vt:lpstr>Questions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Veterans Status PowerPoint Presentation</dc:title>
  <dc:subject>VSR</dc:subject>
  <dc:creator>Department of Veterans Affairs, Veterans Benefits Administration, Compensation Service, STAFF</dc:creator>
  <cp:keywords>Veteran Status; Reserves; National Guard; Verification of Service; Active Duty; 214; Veteran status, discharge, service, reserve, national guard, verification, title 10, title 32</cp:keywords>
  <dc:description>This lesson educates employees on the criteria to which an individual must meet to be considered a Veteran for VA compensation purposes.</dc:description>
  <cp:lastModifiedBy>Kathy Poole</cp:lastModifiedBy>
  <cp:revision>427</cp:revision>
  <cp:lastPrinted>2016-01-07T22:40:31Z</cp:lastPrinted>
  <dcterms:created xsi:type="dcterms:W3CDTF">2014-04-30T02:32:11Z</dcterms:created>
  <dcterms:modified xsi:type="dcterms:W3CDTF">2018-03-20T18:46:29Z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Type">
    <vt:lpwstr>Presentation</vt:lpwstr>
  </property>
  <property fmtid="{D5CDD505-2E9C-101B-9397-08002B2CF9AE}" pid="9" name="Language">
    <vt:lpwstr>en</vt:lpwstr>
  </property>
  <property fmtid="{D5CDD505-2E9C-101B-9397-08002B2CF9AE}" pid="10" name="_dlc_DocIdItemGuid">
    <vt:lpwstr>6f31e921-03a0-44c9-8296-0cd1e37efcd4</vt:lpwstr>
  </property>
</Properties>
</file>