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26"/>
  </p:notesMasterIdLst>
  <p:handoutMasterIdLst>
    <p:handoutMasterId r:id="rId27"/>
  </p:handoutMasterIdLst>
  <p:sldIdLst>
    <p:sldId id="257" r:id="rId6"/>
    <p:sldId id="262" r:id="rId7"/>
    <p:sldId id="263" r:id="rId8"/>
    <p:sldId id="264" r:id="rId9"/>
    <p:sldId id="267" r:id="rId10"/>
    <p:sldId id="266" r:id="rId11"/>
    <p:sldId id="268" r:id="rId12"/>
    <p:sldId id="265" r:id="rId13"/>
    <p:sldId id="269" r:id="rId14"/>
    <p:sldId id="285" r:id="rId15"/>
    <p:sldId id="271" r:id="rId16"/>
    <p:sldId id="303" r:id="rId17"/>
    <p:sldId id="286" r:id="rId18"/>
    <p:sldId id="298" r:id="rId19"/>
    <p:sldId id="301" r:id="rId20"/>
    <p:sldId id="304" r:id="rId21"/>
    <p:sldId id="302" r:id="rId22"/>
    <p:sldId id="296" r:id="rId23"/>
    <p:sldId id="288" r:id="rId24"/>
    <p:sldId id="300" r:id="rId25"/>
  </p:sldIdLst>
  <p:sldSz cx="12192000" cy="6858000"/>
  <p:notesSz cx="6858000" cy="92964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vin.Johnston" initials="DJohnston" lastIdx="32" clrIdx="0"/>
  <p:cmAuthor id="1" name="Department of Veterans Affairs" initials="KAS" lastIdx="3" clrIdx="1"/>
  <p:cmAuthor id="2" name="Aaron Cantrell" initials="AJC" lastIdx="0" clrIdx="2"/>
  <p:cmAuthor id="3" name="Kim Tibbitts" initials="KET" lastIdx="21" clrIdx="3"/>
  <p:cmAuthor id="4" name="Mancuso, Gabrielle, VBAVACO" initials="GMancuso" lastIdx="1" clrIdx="4"/>
  <p:cmAuthor id="5" name="Isabelle T Brisendine" initials="ITB" lastIdx="1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79" autoAdjust="0"/>
    <p:restoredTop sz="93333" autoAdjust="0"/>
  </p:normalViewPr>
  <p:slideViewPr>
    <p:cSldViewPr snapToGrid="0">
      <p:cViewPr varScale="1">
        <p:scale>
          <a:sx n="103" d="100"/>
          <a:sy n="103" d="100"/>
        </p:scale>
        <p:origin x="114" y="18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58"/>
    </p:cViewPr>
  </p:sorterViewPr>
  <p:notesViewPr>
    <p:cSldViewPr snapToGrid="0">
      <p:cViewPr varScale="1">
        <p:scale>
          <a:sx n="74" d="100"/>
          <a:sy n="74" d="100"/>
        </p:scale>
        <p:origin x="-2676"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13DACAB9-A087-46C6-8392-9DA45A27783B}" type="datetimeFigureOut">
              <a:rPr lang="en-US" smtClean="0"/>
              <a:t>3/20/2018</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dirty="0"/>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3DF05838-7BCA-4652-9007-BD0302928936}" type="datetimeFigureOut">
              <a:rPr lang="en-US" smtClean="0"/>
              <a:t>3/20/2018</a:t>
            </a:fld>
            <a:endParaRPr lang="en-US"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dirty="0"/>
          </a:p>
        </p:txBody>
      </p:sp>
    </p:spTree>
    <p:extLst>
      <p:ext uri="{BB962C8B-B14F-4D97-AF65-F5344CB8AC3E}">
        <p14:creationId xmlns:p14="http://schemas.microsoft.com/office/powerpoint/2010/main" val="4171021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641350" y="1162050"/>
            <a:ext cx="5575300" cy="3136900"/>
          </a:xfrm>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02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3</a:t>
            </a:fld>
            <a:endParaRPr lang="en-US" dirty="0"/>
          </a:p>
        </p:txBody>
      </p:sp>
    </p:spTree>
    <p:extLst>
      <p:ext uri="{BB962C8B-B14F-4D97-AF65-F5344CB8AC3E}">
        <p14:creationId xmlns:p14="http://schemas.microsoft.com/office/powerpoint/2010/main" val="2375411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641350" y="1162050"/>
            <a:ext cx="5575300" cy="313690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dirty="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hyperlink" Target="https://vaww.vrm.km.va.gov/system/templates/selfservice/va_kanew/help/agent/locale/en-US/portal/554400000001034/content/554400000032212/M21-1-Part-III-Subpart-iii-Chapter-5-Section-L-Adjusting-Awards-for-Dependents?articleViewContext=article_view&amp;isFeatured=undefined&amp;topic=undefined" TargetMode="External"/><Relationship Id="rId3" Type="http://schemas.openxmlformats.org/officeDocument/2006/relationships/hyperlink" Target="https://www.ecfr.gov/cgi-bin/text-idx?SID=ad275643432556b9dda942343fb89296&amp;mc=true&amp;node=pt38.1.3&amp;rgn=div58#se38.1.3_11" TargetMode="External"/><Relationship Id="rId7" Type="http://schemas.openxmlformats.org/officeDocument/2006/relationships/hyperlink" Target="https://www.ecfr.gov/cgi-bin/text-idx?SID=ad275643432556b9dda942343fb89296&amp;mc=true&amp;node=pt38.1.3&amp;rgn=div58#se38.1.3_140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www.ecfr.gov/cgi-bin/text-idx?SID=ad275643432556b9dda942343fb89296&amp;mc=true&amp;node=pt38.1.3&amp;rgn=div58#se38.1.3_1400" TargetMode="External"/><Relationship Id="rId11" Type="http://schemas.openxmlformats.org/officeDocument/2006/relationships/hyperlink" Target="https://vaww.compensation.pension.km.va.gov/system/templates/selfservice/va_ka/portal.html?portalid=554400000001034" TargetMode="External"/><Relationship Id="rId5" Type="http://schemas.openxmlformats.org/officeDocument/2006/relationships/hyperlink" Target="https://www.ecfr.gov/cgi-bin/text-idx?SID=ad275643432556b9dda942343fb89296&amp;mc=true&amp;node=pt38.1.3&amp;rgn=div58#se38.1.3_131" TargetMode="External"/><Relationship Id="rId10" Type="http://schemas.openxmlformats.org/officeDocument/2006/relationships/hyperlink" Target="https://vaww.vrm.km.va.gov/system/templates/selfservice/va_kanew/help/agent/locale/en-US/portal/554400000001034/content/554400000014182/M21-1-Part-III-Subpart-iii-Chapter-6-Section-C-Department-of-Veterans-Affairs-VA-Education-Benefits-Under-38-USC-Chapter-35?articleViewContext=article_view&amp;isFeatured=undefined&amp;topic=undefined" TargetMode="External"/><Relationship Id="rId4" Type="http://schemas.openxmlformats.org/officeDocument/2006/relationships/hyperlink" Target="https://www.ecfr.gov/cgi-bin/text-idx?SID=ad275643432556b9dda942343fb89296&amp;mc=true&amp;node=pt38.1.3&amp;rgn=div58#se38.1.3_1114" TargetMode="External"/><Relationship Id="rId9" Type="http://schemas.openxmlformats.org/officeDocument/2006/relationships/hyperlink" Target="https://vaww.vrm.km.va.gov/system/templates/selfservice/va_kanew/help/agent/locale/en-US/portal/554400000001034/content/554400000014181/M21-1-Part-III-Subpart-iii-Chapter-6-Section-B-Awards-and-Adjustments-Based-Upon-School-Attendance?articleViewContext=article_view&amp;isFeatured=undefined&amp;topic=undefine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3200" b="1" i="1" dirty="0">
                <a:solidFill>
                  <a:srgbClr val="1D3275"/>
                </a:solidFill>
                <a:latin typeface="Times New Roman" panose="02020603050405020304" pitchFamily="18" charset="0"/>
                <a:cs typeface="Times New Roman" panose="02020603050405020304"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sz="3200" b="1" i="1" kern="0" dirty="0">
                <a:latin typeface="Times New Roman" panose="02020603050405020304" pitchFamily="18" charset="0"/>
                <a:cs typeface="Times New Roman" panose="02020603050405020304" pitchFamily="18" charset="0"/>
              </a:rPr>
              <a:t>February 2017</a:t>
            </a:r>
          </a:p>
        </p:txBody>
      </p:sp>
      <p:sp>
        <p:nvSpPr>
          <p:cNvPr id="4" name="Rectangle 2"/>
          <p:cNvSpPr txBox="1">
            <a:spLocks noChangeArrowheads="1"/>
          </p:cNvSpPr>
          <p:nvPr/>
        </p:nvSpPr>
        <p:spPr bwMode="auto">
          <a:xfrm>
            <a:off x="515815" y="5081953"/>
            <a:ext cx="11676185"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800" b="1" dirty="0">
                <a:solidFill>
                  <a:srgbClr val="1D3275"/>
                </a:solidFill>
                <a:effectLst/>
                <a:latin typeface="Times New Roman" panose="02020603050405020304" pitchFamily="18" charset="0"/>
                <a:cs typeface="Times New Roman" panose="02020603050405020304" pitchFamily="18" charset="0"/>
              </a:rPr>
              <a:t>Effective Dates – Dependency Refresher Training</a:t>
            </a: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C414AED-89CE-4A48-8B2B-1B3A5C68EA2A}" type="slidenum">
              <a:rPr lang="en-US" smtClean="0"/>
              <a:t>10</a:t>
            </a:fld>
            <a:endParaRPr lang="en-US" dirty="0"/>
          </a:p>
        </p:txBody>
      </p:sp>
      <p:sp>
        <p:nvSpPr>
          <p:cNvPr id="3" name="Rectangle 2"/>
          <p:cNvSpPr txBox="1">
            <a:spLocks noChangeArrowheads="1"/>
          </p:cNvSpPr>
          <p:nvPr/>
        </p:nvSpPr>
        <p:spPr bwMode="auto">
          <a:xfrm>
            <a:off x="2043114" y="0"/>
            <a:ext cx="10148886" cy="1271588"/>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800" b="1" kern="0" dirty="0">
                <a:effectLst>
                  <a:outerShdw blurRad="38100" dist="38100" dir="2700000" algn="tl">
                    <a:srgbClr val="000000">
                      <a:alpha val="43137"/>
                    </a:srgbClr>
                  </a:outerShdw>
                </a:effectLst>
              </a:rPr>
              <a:t>Entitlement Date vs Payment Date</a:t>
            </a:r>
          </a:p>
        </p:txBody>
      </p:sp>
      <p:sp>
        <p:nvSpPr>
          <p:cNvPr id="4" name="Rectangle 3"/>
          <p:cNvSpPr txBox="1">
            <a:spLocks noChangeArrowheads="1"/>
          </p:cNvSpPr>
          <p:nvPr/>
        </p:nvSpPr>
        <p:spPr bwMode="auto">
          <a:xfrm>
            <a:off x="742950" y="1628775"/>
            <a:ext cx="11101388" cy="438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lvl="1" indent="0">
              <a:spcBef>
                <a:spcPts val="0"/>
              </a:spcBef>
              <a:buNone/>
            </a:pPr>
            <a:r>
              <a:rPr lang="en-US" altLang="en-US" sz="2800" b="1" i="1" kern="0" dirty="0">
                <a:latin typeface="Times New Roman" panose="02020603050405020304" pitchFamily="18" charset="0"/>
                <a:cs typeface="Times New Roman" panose="02020603050405020304" pitchFamily="18" charset="0"/>
              </a:rPr>
              <a:t>Effective Date of Entitlement:</a:t>
            </a:r>
          </a:p>
          <a:p>
            <a:pPr marL="0" lvl="1" indent="0">
              <a:spcBef>
                <a:spcPts val="0"/>
              </a:spcBef>
              <a:buNone/>
            </a:pPr>
            <a:r>
              <a:rPr lang="en-US" altLang="en-US" sz="2800" kern="0" dirty="0">
                <a:latin typeface="Times New Roman" panose="02020603050405020304" pitchFamily="18" charset="0"/>
                <a:cs typeface="Times New Roman" panose="02020603050405020304" pitchFamily="18" charset="0"/>
              </a:rPr>
              <a:t>The date of the marriage is December 15, 2015. VA received the Veteran’s claim to add his spouse to his award on November 12, 2016. There is no evidence to allow for an earlier effective date. The effective date of entitlement is the date of the marriage, December 15, 2015.</a:t>
            </a:r>
          </a:p>
          <a:p>
            <a:pPr marL="0" lvl="1" indent="0">
              <a:spcBef>
                <a:spcPts val="0"/>
              </a:spcBef>
              <a:buNone/>
            </a:pPr>
            <a:endParaRPr lang="en-US" altLang="en-US" sz="2800" kern="0" dirty="0">
              <a:latin typeface="Times New Roman" panose="02020603050405020304" pitchFamily="18" charset="0"/>
              <a:cs typeface="Times New Roman" panose="02020603050405020304" pitchFamily="18" charset="0"/>
            </a:endParaRPr>
          </a:p>
          <a:p>
            <a:pPr marL="0" lvl="1" indent="0">
              <a:spcBef>
                <a:spcPts val="0"/>
              </a:spcBef>
              <a:buNone/>
            </a:pPr>
            <a:r>
              <a:rPr lang="en-US" altLang="en-US" sz="2800" b="1" i="1" kern="0" dirty="0">
                <a:latin typeface="Times New Roman" panose="02020603050405020304" pitchFamily="18" charset="0"/>
                <a:cs typeface="Times New Roman" panose="02020603050405020304" pitchFamily="18" charset="0"/>
              </a:rPr>
              <a:t>Effective Date of Payment:</a:t>
            </a:r>
          </a:p>
          <a:p>
            <a:pPr marL="0" lvl="1" indent="0">
              <a:spcBef>
                <a:spcPts val="0"/>
              </a:spcBef>
              <a:buNone/>
            </a:pPr>
            <a:r>
              <a:rPr lang="en-US" altLang="en-US" sz="2800" kern="0" dirty="0">
                <a:latin typeface="Times New Roman" panose="02020603050405020304" pitchFamily="18" charset="0"/>
                <a:cs typeface="Times New Roman" panose="02020603050405020304" pitchFamily="18" charset="0"/>
              </a:rPr>
              <a:t>The date of the corresponding increase in the Veteran’s compensation is January 01, 2016.</a:t>
            </a:r>
            <a:endParaRPr lang="en-US" altLang="en-US" sz="2800" u="sng" kern="0" dirty="0">
              <a:latin typeface="Times New Roman" panose="02020603050405020304" pitchFamily="18" charset="0"/>
              <a:cs typeface="Times New Roman" panose="02020603050405020304" pitchFamily="18" charset="0"/>
            </a:endParaRPr>
          </a:p>
          <a:p>
            <a:pPr>
              <a:buClr>
                <a:srgbClr val="1D3275"/>
              </a:buClr>
            </a:pPr>
            <a:endParaRPr lang="en-US" kern="0" dirty="0">
              <a:latin typeface="Arial" pitchFamily="34" charset="0"/>
              <a:cs typeface="Arial" pitchFamily="34" charset="0"/>
            </a:endParaRPr>
          </a:p>
          <a:p>
            <a:pPr>
              <a:buClr>
                <a:srgbClr val="1D3275"/>
              </a:buClr>
              <a:buFont typeface="Wingdings" panose="05000000000000000000" pitchFamily="2" charset="2"/>
              <a:buNone/>
            </a:pPr>
            <a:endParaRPr lang="en-US" kern="0" dirty="0">
              <a:latin typeface="Arial" pitchFamily="34" charset="0"/>
              <a:cs typeface="Arial" pitchFamily="34" charset="0"/>
            </a:endParaRPr>
          </a:p>
          <a:p>
            <a:pPr>
              <a:buClr>
                <a:srgbClr val="1D3275"/>
              </a:buClr>
              <a:buFont typeface="Wingdings" panose="05000000000000000000" pitchFamily="2" charset="2"/>
              <a:buNone/>
            </a:pPr>
            <a:endParaRPr lang="en-US" kern="0" dirty="0">
              <a:latin typeface="Arial" pitchFamily="34" charset="0"/>
            </a:endParaRPr>
          </a:p>
        </p:txBody>
      </p:sp>
    </p:spTree>
    <p:extLst>
      <p:ext uri="{BB962C8B-B14F-4D97-AF65-F5344CB8AC3E}">
        <p14:creationId xmlns:p14="http://schemas.microsoft.com/office/powerpoint/2010/main" val="389616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11</a:t>
            </a:fld>
            <a:endParaRPr lang="en-US" dirty="0"/>
          </a:p>
        </p:txBody>
      </p:sp>
      <p:sp>
        <p:nvSpPr>
          <p:cNvPr id="6148" name="Rectangle 3"/>
          <p:cNvSpPr>
            <a:spLocks noGrp="1" noChangeArrowheads="1"/>
          </p:cNvSpPr>
          <p:nvPr>
            <p:ph type="body" idx="4294967295"/>
          </p:nvPr>
        </p:nvSpPr>
        <p:spPr>
          <a:xfrm>
            <a:off x="842963" y="1657350"/>
            <a:ext cx="10758487" cy="4414838"/>
          </a:xfrm>
        </p:spPr>
        <p:txBody>
          <a:bodyPr>
            <a:noAutofit/>
          </a:bodyPr>
          <a:lstStyle/>
          <a:p>
            <a:pPr marL="0" indent="0">
              <a:spcBef>
                <a:spcPts val="0"/>
              </a:spcBef>
              <a:buNone/>
            </a:pPr>
            <a:r>
              <a:rPr lang="en-US" sz="3200" dirty="0"/>
              <a:t>An informal claim is any communication or action that shows intent to apply for benefits.</a:t>
            </a:r>
          </a:p>
          <a:p>
            <a:pPr marL="457200" indent="-457200">
              <a:spcBef>
                <a:spcPts val="0"/>
              </a:spcBef>
              <a:buFont typeface="Arial" panose="020B0604020202020204" pitchFamily="34" charset="0"/>
              <a:buChar char="•"/>
            </a:pPr>
            <a:r>
              <a:rPr lang="en-US" sz="3200" dirty="0"/>
              <a:t>Before March 24, 2015</a:t>
            </a:r>
            <a:endParaRPr lang="en-US" sz="1200" dirty="0"/>
          </a:p>
          <a:p>
            <a:pPr marL="914400" lvl="1" indent="-457200">
              <a:spcBef>
                <a:spcPts val="0"/>
              </a:spcBef>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Informal claims can be accepted</a:t>
            </a:r>
            <a:endParaRPr lang="en-US" sz="1200" dirty="0">
              <a:latin typeface="Times New Roman" panose="02020603050405020304" pitchFamily="18" charset="0"/>
              <a:cs typeface="Times New Roman" panose="02020603050405020304" pitchFamily="18" charset="0"/>
            </a:endParaRPr>
          </a:p>
          <a:p>
            <a:pPr marL="457200" indent="-457200">
              <a:spcBef>
                <a:spcPts val="0"/>
              </a:spcBef>
              <a:buFont typeface="Arial" panose="020B0604020202020204" pitchFamily="34" charset="0"/>
              <a:buChar char="•"/>
            </a:pPr>
            <a:r>
              <a:rPr lang="en-US" altLang="en-US" sz="3200" dirty="0">
                <a:solidFill>
                  <a:srgbClr val="002060"/>
                </a:solidFill>
              </a:rPr>
              <a:t>On or after March 24, 2015</a:t>
            </a:r>
            <a:endParaRPr lang="en-US" altLang="en-US" sz="1200" dirty="0">
              <a:solidFill>
                <a:srgbClr val="002060"/>
              </a:solidFill>
            </a:endParaRPr>
          </a:p>
          <a:p>
            <a:pPr marL="914400" lvl="1" indent="-457200">
              <a:spcBef>
                <a:spcPts val="0"/>
              </a:spcBef>
              <a:buFont typeface="Arial" panose="020B0604020202020204" pitchFamily="34" charset="0"/>
              <a:buChar char="•"/>
            </a:pPr>
            <a:r>
              <a:rPr lang="en-US" altLang="en-US" sz="2800" dirty="0">
                <a:solidFill>
                  <a:srgbClr val="002060"/>
                </a:solidFill>
                <a:latin typeface="Times New Roman" panose="02020603050405020304" pitchFamily="18" charset="0"/>
                <a:cs typeface="Times New Roman" panose="02020603050405020304" pitchFamily="18" charset="0"/>
              </a:rPr>
              <a:t>Informal claims cannot be accepted</a:t>
            </a:r>
          </a:p>
          <a:p>
            <a:pPr marL="914400" lvl="1" indent="-457200">
              <a:spcBef>
                <a:spcPts val="0"/>
              </a:spcBef>
              <a:buFont typeface="Arial" panose="020B0604020202020204" pitchFamily="34" charset="0"/>
              <a:buChar char="•"/>
            </a:pPr>
            <a:r>
              <a:rPr lang="en-US" altLang="en-US" sz="2800" dirty="0">
                <a:solidFill>
                  <a:srgbClr val="002060"/>
                </a:solidFill>
                <a:latin typeface="Times New Roman" panose="02020603050405020304" pitchFamily="18" charset="0"/>
                <a:cs typeface="Times New Roman" panose="02020603050405020304" pitchFamily="18" charset="0"/>
              </a:rPr>
              <a:t>A prescribed form is required.</a:t>
            </a:r>
            <a:endParaRPr lang="en-US" altLang="en-US" sz="2800" dirty="0">
              <a:solidFill>
                <a:srgbClr val="000066"/>
              </a:solidFill>
              <a:latin typeface="Times New Roman" panose="02020603050405020304" pitchFamily="18" charset="0"/>
              <a:cs typeface="Times New Roman" panose="02020603050405020304" pitchFamily="18" charset="0"/>
            </a:endParaRPr>
          </a:p>
          <a:p>
            <a:pPr marL="63500" lvl="2" indent="0">
              <a:buClr>
                <a:srgbClr val="000066"/>
              </a:buClr>
              <a:buNone/>
            </a:pPr>
            <a:endParaRPr lang="en-US" altLang="en-US" sz="2800" dirty="0">
              <a:solidFill>
                <a:srgbClr val="000066"/>
              </a:solidFill>
              <a:latin typeface="Times New Roman" panose="02020603050405020304" pitchFamily="18" charset="0"/>
              <a:cs typeface="Times New Roman" panose="02020603050405020304" pitchFamily="18" charset="0"/>
            </a:endParaRPr>
          </a:p>
          <a:p>
            <a:pPr lvl="2" eaLnBrk="1" hangingPunct="1">
              <a:buClr>
                <a:srgbClr val="000066"/>
              </a:buClr>
              <a:buFont typeface="Wingdings" panose="05000000000000000000" pitchFamily="2" charset="2"/>
              <a:buChar char="Ø"/>
            </a:pPr>
            <a:endParaRPr lang="en-US" altLang="en-US" sz="3000" dirty="0">
              <a:solidFill>
                <a:srgbClr val="000066"/>
              </a:solidFill>
              <a:latin typeface="Times New Roman" panose="02020603050405020304" pitchFamily="18" charset="0"/>
              <a:cs typeface="Times New Roman" panose="02020603050405020304" pitchFamily="18" charset="0"/>
            </a:endParaRPr>
          </a:p>
          <a:p>
            <a:pPr marL="0" indent="0">
              <a:buClr>
                <a:srgbClr val="1D3275"/>
              </a:buClr>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40772" y="-1"/>
            <a:ext cx="10051228" cy="1185864"/>
          </a:xfrm>
        </p:spPr>
        <p:txBody>
          <a:bodyPr/>
          <a:lstStyle/>
          <a:p>
            <a:pPr>
              <a:defRPr/>
            </a:pPr>
            <a:r>
              <a:rPr lang="en-US" sz="4800" b="1" dirty="0">
                <a:effectLst>
                  <a:outerShdw blurRad="38100" dist="38100" dir="2700000" algn="tl">
                    <a:srgbClr val="000000">
                      <a:alpha val="43137"/>
                    </a:srgbClr>
                  </a:outerShdw>
                </a:effectLst>
              </a:rPr>
              <a:t>Informal Claims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75239399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C414AED-89CE-4A48-8B2B-1B3A5C68EA2A}" type="slidenum">
              <a:rPr lang="en-US" smtClean="0"/>
              <a:t>12</a:t>
            </a:fld>
            <a:endParaRPr lang="en-US" dirty="0"/>
          </a:p>
        </p:txBody>
      </p:sp>
      <p:sp>
        <p:nvSpPr>
          <p:cNvPr id="4" name="Rectangle 2"/>
          <p:cNvSpPr txBox="1">
            <a:spLocks noChangeArrowheads="1"/>
          </p:cNvSpPr>
          <p:nvPr/>
        </p:nvSpPr>
        <p:spPr bwMode="auto">
          <a:xfrm>
            <a:off x="2115403" y="-1"/>
            <a:ext cx="10076597" cy="121443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800" b="1" kern="0" dirty="0">
                <a:effectLst>
                  <a:outerShdw blurRad="38100" dist="38100" dir="2700000" algn="tl">
                    <a:srgbClr val="000000">
                      <a:alpha val="43137"/>
                    </a:srgbClr>
                  </a:outerShdw>
                </a:effectLst>
              </a:rPr>
              <a:t>Who Determines Effective Dates</a:t>
            </a:r>
          </a:p>
        </p:txBody>
      </p:sp>
      <p:sp>
        <p:nvSpPr>
          <p:cNvPr id="5" name="Rectangle 3"/>
          <p:cNvSpPr txBox="1">
            <a:spLocks noChangeArrowheads="1"/>
          </p:cNvSpPr>
          <p:nvPr/>
        </p:nvSpPr>
        <p:spPr bwMode="auto">
          <a:xfrm>
            <a:off x="928689" y="1757363"/>
            <a:ext cx="10801350" cy="430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457200" indent="-457200">
              <a:spcBef>
                <a:spcPts val="0"/>
              </a:spcBef>
              <a:buClr>
                <a:srgbClr val="1D3275"/>
              </a:buClr>
              <a:buFont typeface="Arial" panose="020B0604020202020204" pitchFamily="34" charset="0"/>
              <a:buChar char="•"/>
            </a:pPr>
            <a:r>
              <a:rPr lang="en-US" altLang="en-US" sz="3200" kern="0" dirty="0">
                <a:solidFill>
                  <a:srgbClr val="000066"/>
                </a:solidFill>
              </a:rPr>
              <a:t>For entitlement to service-connection, evaluations of disabilities, and other issues that require a rating decision</a:t>
            </a:r>
            <a:endParaRPr lang="en-US" altLang="en-US" sz="1200" kern="0" dirty="0">
              <a:solidFill>
                <a:srgbClr val="000066"/>
              </a:solidFill>
            </a:endParaRPr>
          </a:p>
          <a:p>
            <a:pPr marL="914400" lvl="1" indent="-457200">
              <a:spcBef>
                <a:spcPts val="0"/>
              </a:spcBef>
              <a:buClr>
                <a:srgbClr val="1D3275"/>
              </a:buClr>
            </a:pPr>
            <a:r>
              <a:rPr lang="en-US" altLang="en-US" sz="2800" kern="0" dirty="0">
                <a:solidFill>
                  <a:srgbClr val="000066"/>
                </a:solidFill>
                <a:latin typeface="Times New Roman" panose="02020603050405020304" pitchFamily="18" charset="0"/>
                <a:cs typeface="Times New Roman" panose="02020603050405020304" pitchFamily="18" charset="0"/>
              </a:rPr>
              <a:t>RVSR</a:t>
            </a:r>
          </a:p>
          <a:p>
            <a:pPr marL="914400" lvl="1" indent="-457200">
              <a:spcBef>
                <a:spcPts val="0"/>
              </a:spcBef>
              <a:buClr>
                <a:srgbClr val="1D3275"/>
              </a:buClr>
            </a:pPr>
            <a:r>
              <a:rPr lang="en-US" altLang="en-US" sz="2800" kern="0" dirty="0">
                <a:solidFill>
                  <a:srgbClr val="000066"/>
                </a:solidFill>
                <a:latin typeface="Times New Roman" panose="02020603050405020304" pitchFamily="18" charset="0"/>
                <a:cs typeface="Times New Roman" panose="02020603050405020304" pitchFamily="18" charset="0"/>
              </a:rPr>
              <a:t>DRO</a:t>
            </a:r>
            <a:endParaRPr lang="en-US" altLang="en-US" sz="1200" kern="0" dirty="0">
              <a:solidFill>
                <a:srgbClr val="000066"/>
              </a:solidFill>
            </a:endParaRPr>
          </a:p>
          <a:p>
            <a:pPr marL="457200" indent="-457200">
              <a:spcBef>
                <a:spcPts val="0"/>
              </a:spcBef>
              <a:buClr>
                <a:srgbClr val="1D3275"/>
              </a:buClr>
              <a:buFont typeface="Arial" panose="020B0604020202020204" pitchFamily="34" charset="0"/>
              <a:buChar char="•"/>
            </a:pPr>
            <a:r>
              <a:rPr lang="en-US" sz="3200" kern="0" dirty="0">
                <a:solidFill>
                  <a:srgbClr val="000066"/>
                </a:solidFill>
              </a:rPr>
              <a:t>For adding and removing dependents, drill pay adjustments, and other issues decided administratively by authorization activity</a:t>
            </a:r>
            <a:endParaRPr lang="en-US" sz="1200" kern="0" dirty="0">
              <a:solidFill>
                <a:srgbClr val="000066"/>
              </a:solidFill>
            </a:endParaRPr>
          </a:p>
          <a:p>
            <a:pPr marL="914400" lvl="1" indent="-457200">
              <a:spcBef>
                <a:spcPts val="0"/>
              </a:spcBef>
              <a:buClr>
                <a:srgbClr val="1D3275"/>
              </a:buClr>
            </a:pPr>
            <a:r>
              <a:rPr lang="en-US" sz="2800" kern="0" dirty="0">
                <a:solidFill>
                  <a:srgbClr val="000066"/>
                </a:solidFill>
                <a:latin typeface="Times New Roman" panose="02020603050405020304" pitchFamily="18" charset="0"/>
                <a:cs typeface="Times New Roman" panose="02020603050405020304" pitchFamily="18" charset="0"/>
              </a:rPr>
              <a:t>VSR</a:t>
            </a:r>
            <a:endParaRPr lang="en-US" sz="2800" kern="0" dirty="0">
              <a:latin typeface="Times New Roman" panose="02020603050405020304" pitchFamily="18" charset="0"/>
              <a:cs typeface="Times New Roman" panose="02020603050405020304" pitchFamily="18" charset="0"/>
            </a:endParaRPr>
          </a:p>
          <a:p>
            <a:pPr>
              <a:buClr>
                <a:srgbClr val="1D3275"/>
              </a:buClr>
              <a:buFont typeface="Wingdings" panose="05000000000000000000" pitchFamily="2" charset="2"/>
              <a:buNone/>
            </a:pPr>
            <a:endParaRPr lang="en-US" kern="0" dirty="0">
              <a:latin typeface="Arial" pitchFamily="34" charset="0"/>
              <a:cs typeface="Arial" pitchFamily="34" charset="0"/>
            </a:endParaRPr>
          </a:p>
          <a:p>
            <a:pPr>
              <a:buClr>
                <a:srgbClr val="1D3275"/>
              </a:buClr>
              <a:buFont typeface="Wingdings" panose="05000000000000000000" pitchFamily="2" charset="2"/>
              <a:buNone/>
            </a:pPr>
            <a:endParaRPr lang="en-US" kern="0" dirty="0">
              <a:latin typeface="Arial" pitchFamily="34" charset="0"/>
            </a:endParaRPr>
          </a:p>
        </p:txBody>
      </p:sp>
    </p:spTree>
    <p:extLst>
      <p:ext uri="{BB962C8B-B14F-4D97-AF65-F5344CB8AC3E}">
        <p14:creationId xmlns:p14="http://schemas.microsoft.com/office/powerpoint/2010/main" val="1772607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
            <a:ext cx="10053919" cy="1185863"/>
          </a:xfrm>
        </p:spPr>
        <p:txBody>
          <a:bodyPr/>
          <a:lstStyle/>
          <a:p>
            <a:r>
              <a:rPr lang="en-US" sz="4800" b="1" dirty="0"/>
              <a:t>Entitlement Date: Dependency (Add)</a:t>
            </a:r>
          </a:p>
        </p:txBody>
      </p:sp>
      <p:sp>
        <p:nvSpPr>
          <p:cNvPr id="3" name="Content Placeholder 2"/>
          <p:cNvSpPr>
            <a:spLocks noGrp="1"/>
          </p:cNvSpPr>
          <p:nvPr>
            <p:ph idx="1"/>
          </p:nvPr>
        </p:nvSpPr>
        <p:spPr>
          <a:xfrm>
            <a:off x="900113" y="1643063"/>
            <a:ext cx="10892958" cy="4357688"/>
          </a:xfrm>
        </p:spPr>
        <p:txBody>
          <a:bodyPr>
            <a:noAutofit/>
          </a:bodyPr>
          <a:lstStyle/>
          <a:p>
            <a:pPr marL="0" indent="0">
              <a:spcBef>
                <a:spcPts val="0"/>
              </a:spcBef>
              <a:buNone/>
            </a:pPr>
            <a:r>
              <a:rPr lang="en-US" dirty="0"/>
              <a:t>If the Veteran responds to our request for information within one year of our request, grant entitlement effective the later of the following dates:</a:t>
            </a:r>
          </a:p>
          <a:p>
            <a:pPr marL="457200" lvl="0" indent="-457200" hangingPunct="0">
              <a:spcBef>
                <a:spcPts val="0"/>
              </a:spcBef>
              <a:buFont typeface="Arial" panose="020B0604020202020204" pitchFamily="34" charset="0"/>
              <a:buChar char="•"/>
            </a:pPr>
            <a:r>
              <a:rPr lang="en-US" sz="2400" dirty="0"/>
              <a:t>effective date of the evaluation awarded in the rating decision referenced in our decision notice, or</a:t>
            </a:r>
          </a:p>
          <a:p>
            <a:pPr marL="457200" lvl="0" indent="-457200" hangingPunct="0">
              <a:spcBef>
                <a:spcPts val="0"/>
              </a:spcBef>
              <a:buFont typeface="Arial" panose="020B0604020202020204" pitchFamily="34" charset="0"/>
              <a:buChar char="•"/>
            </a:pPr>
            <a:r>
              <a:rPr lang="en-US" sz="2400" dirty="0"/>
              <a:t>the date shown in the table below.</a:t>
            </a:r>
          </a:p>
          <a:p>
            <a:pPr marL="457200" indent="-457200">
              <a:spcBef>
                <a:spcPts val="0"/>
              </a:spcBef>
              <a:buFont typeface="Arial" panose="020B0604020202020204" pitchFamily="34" charset="0"/>
              <a:buChar char="•"/>
            </a:pPr>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458497952"/>
              </p:ext>
            </p:extLst>
          </p:nvPr>
        </p:nvGraphicFramePr>
        <p:xfrm>
          <a:off x="1607122" y="3837705"/>
          <a:ext cx="9531928" cy="2418044"/>
        </p:xfrm>
        <a:graphic>
          <a:graphicData uri="http://schemas.openxmlformats.org/drawingml/2006/table">
            <a:tbl>
              <a:tblPr firstRow="1" firstCol="1" bandRow="1">
                <a:tableStyleId>{5C22544A-7EE6-4342-B048-85BDC9FD1C3A}</a:tableStyleId>
              </a:tblPr>
              <a:tblGrid>
                <a:gridCol w="2803509">
                  <a:extLst>
                    <a:ext uri="{9D8B030D-6E8A-4147-A177-3AD203B41FA5}">
                      <a16:colId xmlns:a16="http://schemas.microsoft.com/office/drawing/2014/main" val="20000"/>
                    </a:ext>
                  </a:extLst>
                </a:gridCol>
                <a:gridCol w="6728419">
                  <a:extLst>
                    <a:ext uri="{9D8B030D-6E8A-4147-A177-3AD203B41FA5}">
                      <a16:colId xmlns:a16="http://schemas.microsoft.com/office/drawing/2014/main" val="20001"/>
                    </a:ext>
                  </a:extLst>
                </a:gridCol>
              </a:tblGrid>
              <a:tr h="517370">
                <a:tc>
                  <a:txBody>
                    <a:bodyPr/>
                    <a:lstStyle/>
                    <a:p>
                      <a:pPr marL="0" marR="0" algn="ctr" fontAlgn="auto" hangingPunct="1">
                        <a:spcBef>
                          <a:spcPts val="0"/>
                        </a:spcBef>
                        <a:spcAft>
                          <a:spcPts val="0"/>
                        </a:spcAft>
                      </a:pPr>
                      <a:r>
                        <a:rPr lang="en-US" sz="1800" dirty="0">
                          <a:effectLst/>
                          <a:latin typeface="Times New Roman" panose="02020603050405020304" pitchFamily="18" charset="0"/>
                          <a:cs typeface="Times New Roman" panose="02020603050405020304" pitchFamily="18" charset="0"/>
                        </a:rPr>
                        <a:t>Type of Dependent</a:t>
                      </a:r>
                      <a:endParaRPr lang="en-US" sz="1800" dirty="0">
                        <a:effectLst/>
                        <a:latin typeface="Times New Roman" panose="02020603050405020304" pitchFamily="18" charset="0"/>
                        <a:ea typeface="Times New Roman"/>
                        <a:cs typeface="Times New Roman" panose="02020603050405020304" pitchFamily="18" charset="0"/>
                      </a:endParaRPr>
                    </a:p>
                  </a:txBody>
                  <a:tcPr marL="0" marR="0" marT="0" marB="0" anchor="ctr">
                    <a:solidFill>
                      <a:srgbClr val="002060"/>
                    </a:solidFill>
                  </a:tcPr>
                </a:tc>
                <a:tc>
                  <a:txBody>
                    <a:bodyPr/>
                    <a:lstStyle/>
                    <a:p>
                      <a:pPr marL="0" marR="0" algn="ctr" fontAlgn="auto" hangingPunct="1">
                        <a:spcBef>
                          <a:spcPts val="0"/>
                        </a:spcBef>
                        <a:spcAft>
                          <a:spcPts val="0"/>
                        </a:spcAft>
                      </a:pPr>
                      <a:r>
                        <a:rPr lang="en-US" sz="1800" dirty="0">
                          <a:effectLst/>
                          <a:latin typeface="Times New Roman" panose="02020603050405020304" pitchFamily="18" charset="0"/>
                          <a:cs typeface="Times New Roman" panose="02020603050405020304" pitchFamily="18" charset="0"/>
                        </a:rPr>
                        <a:t>Date</a:t>
                      </a:r>
                      <a:endParaRPr lang="en-US" sz="1800" dirty="0">
                        <a:effectLst/>
                        <a:latin typeface="Times New Roman" panose="02020603050405020304" pitchFamily="18" charset="0"/>
                        <a:ea typeface="Times New Roman"/>
                        <a:cs typeface="Times New Roman" panose="02020603050405020304" pitchFamily="18" charset="0"/>
                      </a:endParaRPr>
                    </a:p>
                  </a:txBody>
                  <a:tcPr marL="0" marR="0" marT="0" marB="0" anchor="ctr">
                    <a:solidFill>
                      <a:srgbClr val="002060"/>
                    </a:solidFill>
                  </a:tcPr>
                </a:tc>
                <a:extLst>
                  <a:ext uri="{0D108BD9-81ED-4DB2-BD59-A6C34878D82A}">
                    <a16:rowId xmlns:a16="http://schemas.microsoft.com/office/drawing/2014/main" val="10000"/>
                  </a:ext>
                </a:extLst>
              </a:tr>
              <a:tr h="264537">
                <a:tc>
                  <a:txBody>
                    <a:bodyPr/>
                    <a:lstStyle/>
                    <a:p>
                      <a:pPr marL="0" marR="0" fontAlgn="auto" hangingPunct="1">
                        <a:spcBef>
                          <a:spcPts val="0"/>
                        </a:spcBef>
                        <a:spcAft>
                          <a:spcPts val="0"/>
                        </a:spcAft>
                      </a:pPr>
                      <a:r>
                        <a:rPr lang="en-US" sz="1800">
                          <a:effectLst/>
                          <a:latin typeface="Times New Roman" panose="02020603050405020304" pitchFamily="18" charset="0"/>
                          <a:cs typeface="Times New Roman" panose="02020603050405020304" pitchFamily="18" charset="0"/>
                        </a:rPr>
                        <a:t>spouse</a:t>
                      </a:r>
                      <a:endParaRPr lang="en-US" sz="1800">
                        <a:effectLst/>
                        <a:latin typeface="Times New Roman" panose="02020603050405020304" pitchFamily="18" charset="0"/>
                        <a:ea typeface="Times New Roman"/>
                        <a:cs typeface="Times New Roman" panose="02020603050405020304" pitchFamily="18" charset="0"/>
                      </a:endParaRPr>
                    </a:p>
                  </a:txBody>
                  <a:tcPr marL="0" marR="0" marT="0" marB="0" anchor="ctr">
                    <a:solidFill>
                      <a:srgbClr val="002060"/>
                    </a:solidFill>
                  </a:tcPr>
                </a:tc>
                <a:tc>
                  <a:txBody>
                    <a:bodyPr/>
                    <a:lstStyle/>
                    <a:p>
                      <a:pPr marL="0" marR="0" fontAlgn="auto" hangingPunct="1">
                        <a:spcBef>
                          <a:spcPts val="0"/>
                        </a:spcBef>
                        <a:spcAft>
                          <a:spcPts val="0"/>
                        </a:spcAft>
                      </a:pPr>
                      <a:r>
                        <a:rPr lang="en-US" sz="1800" dirty="0">
                          <a:effectLst/>
                          <a:latin typeface="Times New Roman" panose="02020603050405020304" pitchFamily="18" charset="0"/>
                          <a:cs typeface="Times New Roman" panose="02020603050405020304" pitchFamily="18" charset="0"/>
                        </a:rPr>
                        <a:t>date the Veteran married his/her spouse</a:t>
                      </a:r>
                      <a:endParaRPr lang="en-US" sz="1800" dirty="0">
                        <a:effectLst/>
                        <a:latin typeface="Times New Roman" panose="02020603050405020304" pitchFamily="18" charset="0"/>
                        <a:ea typeface="Times New Roman"/>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529074">
                <a:tc>
                  <a:txBody>
                    <a:bodyPr/>
                    <a:lstStyle/>
                    <a:p>
                      <a:pPr marL="0" marR="0" fontAlgn="auto" hangingPunct="1">
                        <a:spcBef>
                          <a:spcPts val="0"/>
                        </a:spcBef>
                        <a:spcAft>
                          <a:spcPts val="0"/>
                        </a:spcAft>
                      </a:pPr>
                      <a:r>
                        <a:rPr lang="en-US" sz="1800">
                          <a:effectLst/>
                          <a:latin typeface="Times New Roman" panose="02020603050405020304" pitchFamily="18" charset="0"/>
                          <a:cs typeface="Times New Roman" panose="02020603050405020304" pitchFamily="18" charset="0"/>
                        </a:rPr>
                        <a:t>stepchild</a:t>
                      </a:r>
                      <a:endParaRPr lang="en-US" sz="1800">
                        <a:effectLst/>
                        <a:latin typeface="Times New Roman" panose="02020603050405020304" pitchFamily="18" charset="0"/>
                        <a:ea typeface="Times New Roman"/>
                        <a:cs typeface="Times New Roman" panose="02020603050405020304" pitchFamily="18" charset="0"/>
                      </a:endParaRPr>
                    </a:p>
                  </a:txBody>
                  <a:tcPr marL="0" marR="0" marT="0" marB="0" anchor="ctr">
                    <a:solidFill>
                      <a:srgbClr val="002060"/>
                    </a:solidFill>
                  </a:tcPr>
                </a:tc>
                <a:tc>
                  <a:txBody>
                    <a:bodyPr/>
                    <a:lstStyle/>
                    <a:p>
                      <a:pPr marL="0" marR="0" fontAlgn="auto" hangingPunct="1">
                        <a:spcBef>
                          <a:spcPts val="0"/>
                        </a:spcBef>
                        <a:spcAft>
                          <a:spcPts val="0"/>
                        </a:spcAft>
                      </a:pPr>
                      <a:r>
                        <a:rPr lang="en-US" sz="1800" dirty="0">
                          <a:effectLst/>
                          <a:latin typeface="Times New Roman" panose="02020603050405020304" pitchFamily="18" charset="0"/>
                          <a:cs typeface="Times New Roman" panose="02020603050405020304" pitchFamily="18" charset="0"/>
                        </a:rPr>
                        <a:t>date the Veteran married the stepchild’s biological or adoptive parent</a:t>
                      </a:r>
                      <a:endParaRPr lang="en-US" sz="1800" dirty="0">
                        <a:effectLst/>
                        <a:latin typeface="Times New Roman" panose="02020603050405020304" pitchFamily="18" charset="0"/>
                        <a:ea typeface="Times New Roman"/>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264537">
                <a:tc>
                  <a:txBody>
                    <a:bodyPr/>
                    <a:lstStyle/>
                    <a:p>
                      <a:pPr marL="0" marR="0" fontAlgn="auto" hangingPunct="1">
                        <a:spcBef>
                          <a:spcPts val="0"/>
                        </a:spcBef>
                        <a:spcAft>
                          <a:spcPts val="0"/>
                        </a:spcAft>
                      </a:pPr>
                      <a:r>
                        <a:rPr lang="en-US" sz="1800">
                          <a:effectLst/>
                          <a:latin typeface="Times New Roman" panose="02020603050405020304" pitchFamily="18" charset="0"/>
                          <a:cs typeface="Times New Roman" panose="02020603050405020304" pitchFamily="18" charset="0"/>
                        </a:rPr>
                        <a:t>biological child</a:t>
                      </a:r>
                      <a:endParaRPr lang="en-US" sz="1800">
                        <a:effectLst/>
                        <a:latin typeface="Times New Roman" panose="02020603050405020304" pitchFamily="18" charset="0"/>
                        <a:ea typeface="Times New Roman"/>
                        <a:cs typeface="Times New Roman" panose="02020603050405020304" pitchFamily="18" charset="0"/>
                      </a:endParaRPr>
                    </a:p>
                  </a:txBody>
                  <a:tcPr marL="0" marR="0" marT="0" marB="0" anchor="ctr">
                    <a:solidFill>
                      <a:srgbClr val="002060"/>
                    </a:solidFill>
                  </a:tcPr>
                </a:tc>
                <a:tc>
                  <a:txBody>
                    <a:bodyPr/>
                    <a:lstStyle/>
                    <a:p>
                      <a:pPr marL="0" marR="0" fontAlgn="auto" hangingPunct="1">
                        <a:spcBef>
                          <a:spcPts val="0"/>
                        </a:spcBef>
                        <a:spcAft>
                          <a:spcPts val="0"/>
                        </a:spcAft>
                      </a:pPr>
                      <a:r>
                        <a:rPr lang="en-US" sz="1800">
                          <a:effectLst/>
                          <a:latin typeface="Times New Roman" panose="02020603050405020304" pitchFamily="18" charset="0"/>
                          <a:cs typeface="Times New Roman" panose="02020603050405020304" pitchFamily="18" charset="0"/>
                        </a:rPr>
                        <a:t>child’s birthdate</a:t>
                      </a:r>
                      <a:endParaRPr lang="en-US" sz="1800">
                        <a:effectLst/>
                        <a:latin typeface="Times New Roman" panose="02020603050405020304" pitchFamily="18" charset="0"/>
                        <a:ea typeface="Times New Roman"/>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264537">
                <a:tc>
                  <a:txBody>
                    <a:bodyPr/>
                    <a:lstStyle/>
                    <a:p>
                      <a:pPr marL="0" marR="0" fontAlgn="auto" hangingPunct="1">
                        <a:spcBef>
                          <a:spcPts val="0"/>
                        </a:spcBef>
                        <a:spcAft>
                          <a:spcPts val="0"/>
                        </a:spcAft>
                      </a:pPr>
                      <a:r>
                        <a:rPr lang="en-US" sz="1800">
                          <a:effectLst/>
                          <a:latin typeface="Times New Roman" panose="02020603050405020304" pitchFamily="18" charset="0"/>
                          <a:cs typeface="Times New Roman" panose="02020603050405020304" pitchFamily="18" charset="0"/>
                        </a:rPr>
                        <a:t>adopted child</a:t>
                      </a:r>
                      <a:endParaRPr lang="en-US" sz="1800">
                        <a:effectLst/>
                        <a:latin typeface="Times New Roman" panose="02020603050405020304" pitchFamily="18" charset="0"/>
                        <a:ea typeface="Times New Roman"/>
                        <a:cs typeface="Times New Roman" panose="02020603050405020304" pitchFamily="18" charset="0"/>
                      </a:endParaRPr>
                    </a:p>
                  </a:txBody>
                  <a:tcPr marL="0" marR="0" marT="0" marB="0" anchor="ctr">
                    <a:solidFill>
                      <a:srgbClr val="002060"/>
                    </a:solidFill>
                  </a:tcPr>
                </a:tc>
                <a:tc>
                  <a:txBody>
                    <a:bodyPr/>
                    <a:lstStyle/>
                    <a:p>
                      <a:pPr marL="0" marR="0" fontAlgn="auto" hangingPunct="1">
                        <a:spcBef>
                          <a:spcPts val="0"/>
                        </a:spcBef>
                        <a:spcAft>
                          <a:spcPts val="0"/>
                        </a:spcAft>
                      </a:pPr>
                      <a:r>
                        <a:rPr lang="en-US" sz="1800">
                          <a:effectLst/>
                          <a:latin typeface="Times New Roman" panose="02020603050405020304" pitchFamily="18" charset="0"/>
                          <a:cs typeface="Times New Roman" panose="02020603050405020304" pitchFamily="18" charset="0"/>
                        </a:rPr>
                        <a:t>date the Veteran adopted the child</a:t>
                      </a:r>
                      <a:endParaRPr lang="en-US" sz="1800">
                        <a:effectLst/>
                        <a:latin typeface="Times New Roman" panose="02020603050405020304" pitchFamily="18" charset="0"/>
                        <a:ea typeface="Times New Roman"/>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r h="529074">
                <a:tc>
                  <a:txBody>
                    <a:bodyPr/>
                    <a:lstStyle/>
                    <a:p>
                      <a:pPr marL="0" marR="0" fontAlgn="auto" hangingPunct="1">
                        <a:spcBef>
                          <a:spcPts val="0"/>
                        </a:spcBef>
                        <a:spcAft>
                          <a:spcPts val="0"/>
                        </a:spcAft>
                      </a:pPr>
                      <a:r>
                        <a:rPr lang="en-US" sz="1800" dirty="0">
                          <a:effectLst/>
                          <a:latin typeface="Times New Roman" panose="02020603050405020304" pitchFamily="18" charset="0"/>
                          <a:cs typeface="Times New Roman" panose="02020603050405020304" pitchFamily="18" charset="0"/>
                        </a:rPr>
                        <a:t>parent</a:t>
                      </a:r>
                      <a:endParaRPr lang="en-US" sz="1800" dirty="0">
                        <a:effectLst/>
                        <a:latin typeface="Times New Roman" panose="02020603050405020304" pitchFamily="18" charset="0"/>
                        <a:ea typeface="Times New Roman"/>
                        <a:cs typeface="Times New Roman" panose="02020603050405020304" pitchFamily="18" charset="0"/>
                      </a:endParaRPr>
                    </a:p>
                  </a:txBody>
                  <a:tcPr marL="0" marR="0" marT="0" marB="0" anchor="ctr">
                    <a:solidFill>
                      <a:srgbClr val="002060"/>
                    </a:solidFill>
                  </a:tcPr>
                </a:tc>
                <a:tc>
                  <a:txBody>
                    <a:bodyPr/>
                    <a:lstStyle/>
                    <a:p>
                      <a:pPr marL="0" marR="0" fontAlgn="auto" hangingPunct="1">
                        <a:spcBef>
                          <a:spcPts val="0"/>
                        </a:spcBef>
                        <a:spcAft>
                          <a:spcPts val="0"/>
                        </a:spcAft>
                      </a:pPr>
                      <a:r>
                        <a:rPr lang="en-US" sz="1800" dirty="0">
                          <a:effectLst/>
                          <a:latin typeface="Times New Roman" panose="02020603050405020304" pitchFamily="18" charset="0"/>
                          <a:cs typeface="Times New Roman" panose="02020603050405020304" pitchFamily="18" charset="0"/>
                        </a:rPr>
                        <a:t>date dependency arose (date the parent became  financially dependent on the Veteran)</a:t>
                      </a:r>
                      <a:endParaRPr lang="en-US" sz="1800" dirty="0">
                        <a:effectLst/>
                        <a:latin typeface="Times New Roman" panose="02020603050405020304" pitchFamily="18" charset="0"/>
                        <a:ea typeface="Times New Roman"/>
                        <a:cs typeface="Times New Roman" panose="02020603050405020304" pitchFamily="18" charset="0"/>
                      </a:endParaRPr>
                    </a:p>
                  </a:txBody>
                  <a:tcPr marL="0" marR="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54244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14</a:t>
            </a:fld>
            <a:endParaRPr lang="en-US" dirty="0"/>
          </a:p>
        </p:txBody>
      </p:sp>
      <p:sp>
        <p:nvSpPr>
          <p:cNvPr id="6148" name="Rectangle 3"/>
          <p:cNvSpPr>
            <a:spLocks noGrp="1" noChangeArrowheads="1"/>
          </p:cNvSpPr>
          <p:nvPr>
            <p:ph type="body" idx="4294967295"/>
          </p:nvPr>
        </p:nvSpPr>
        <p:spPr>
          <a:xfrm>
            <a:off x="857249" y="1832830"/>
            <a:ext cx="10815637" cy="4296507"/>
          </a:xfrm>
        </p:spPr>
        <p:txBody>
          <a:bodyPr>
            <a:noAutofit/>
          </a:bodyPr>
          <a:lstStyle/>
          <a:p>
            <a:pPr marL="0" indent="0" hangingPunct="0">
              <a:buNone/>
            </a:pPr>
            <a:r>
              <a:rPr lang="en-US" sz="3200" dirty="0"/>
              <a:t>When processing a claim involving a school child, the effective date of entitlement can also be affected by other factors:</a:t>
            </a:r>
          </a:p>
          <a:p>
            <a:pPr marL="457200" lvl="0" indent="-457200" hangingPunct="0">
              <a:spcBef>
                <a:spcPts val="0"/>
              </a:spcBef>
              <a:buFont typeface="Arial" panose="020B0604020202020204" pitchFamily="34" charset="0"/>
              <a:buChar char="•"/>
            </a:pPr>
            <a:r>
              <a:rPr lang="en-US" dirty="0"/>
              <a:t>Was the child in school on his/her 18</a:t>
            </a:r>
            <a:r>
              <a:rPr lang="en-US" baseline="30000" dirty="0"/>
              <a:t>th</a:t>
            </a:r>
            <a:r>
              <a:rPr lang="en-US" dirty="0"/>
              <a:t> birthday?</a:t>
            </a:r>
          </a:p>
          <a:p>
            <a:pPr marL="457200" lvl="0" indent="-457200" hangingPunct="0">
              <a:spcBef>
                <a:spcPts val="0"/>
              </a:spcBef>
              <a:buFont typeface="Arial" panose="020B0604020202020204" pitchFamily="34" charset="0"/>
              <a:buChar char="•"/>
            </a:pPr>
            <a:r>
              <a:rPr lang="en-US" dirty="0"/>
              <a:t>Did the child attend school continuously?</a:t>
            </a:r>
          </a:p>
          <a:p>
            <a:pPr marL="457200" lvl="0" indent="-457200" hangingPunct="0">
              <a:spcBef>
                <a:spcPts val="0"/>
              </a:spcBef>
              <a:buFont typeface="Arial" panose="020B0604020202020204" pitchFamily="34" charset="0"/>
              <a:buChar char="•"/>
            </a:pPr>
            <a:r>
              <a:rPr lang="en-US" dirty="0"/>
              <a:t>Did the child turn 18 during a school holiday? </a:t>
            </a:r>
          </a:p>
          <a:p>
            <a:pPr marL="457200" lvl="0" indent="-457200" hangingPunct="0">
              <a:spcBef>
                <a:spcPts val="0"/>
              </a:spcBef>
              <a:buFont typeface="Arial" panose="020B0604020202020204" pitchFamily="34" charset="0"/>
              <a:buChar char="•"/>
            </a:pPr>
            <a:r>
              <a:rPr lang="en-US" dirty="0"/>
              <a:t>When did the child start attending school?</a:t>
            </a:r>
          </a:p>
          <a:p>
            <a:pPr marL="0" indent="0">
              <a:buClr>
                <a:srgbClr val="1D3275"/>
              </a:buClr>
              <a:buNone/>
            </a:pPr>
            <a:endParaRPr lang="en-US" dirty="0">
              <a:latin typeface="Times New Roman" panose="02020603050405020304" pitchFamily="18" charset="0"/>
              <a:cs typeface="Times New Roman" panose="02020603050405020304" pitchFamily="18" charset="0"/>
            </a:endParaRPr>
          </a:p>
          <a:p>
            <a:pPr>
              <a:buClr>
                <a:srgbClr val="1D3275"/>
              </a:buClr>
              <a:buFont typeface="Wingdings" pitchFamily="2" charset="2"/>
              <a:buNone/>
            </a:pPr>
            <a:endParaRPr lang="en-US" dirty="0">
              <a:latin typeface="Times New Roman" panose="02020603050405020304" pitchFamily="18" charset="0"/>
              <a:cs typeface="Times New Roman" panose="02020603050405020304" pitchFamily="18" charset="0"/>
            </a:endParaRPr>
          </a:p>
        </p:txBody>
      </p:sp>
      <p:sp>
        <p:nvSpPr>
          <p:cNvPr id="504834" name="Rectangle 2"/>
          <p:cNvSpPr>
            <a:spLocks noGrp="1" noChangeArrowheads="1"/>
          </p:cNvSpPr>
          <p:nvPr>
            <p:ph type="title" idx="4294967295"/>
          </p:nvPr>
        </p:nvSpPr>
        <p:spPr>
          <a:xfrm>
            <a:off x="2128838" y="0"/>
            <a:ext cx="10063162" cy="1185863"/>
          </a:xfrm>
        </p:spPr>
        <p:txBody>
          <a:bodyPr/>
          <a:lstStyle/>
          <a:p>
            <a:pPr>
              <a:defRPr/>
            </a:pPr>
            <a:r>
              <a:rPr lang="en-US" sz="4800" b="1" dirty="0">
                <a:effectLst>
                  <a:outerShdw blurRad="38100" dist="38100" dir="2700000" algn="tl">
                    <a:srgbClr val="000000">
                      <a:alpha val="43137"/>
                    </a:srgbClr>
                  </a:outerShdw>
                </a:effectLst>
              </a:rPr>
              <a:t>Event Dates – School Child</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30721937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214438"/>
          </a:xfrm>
        </p:spPr>
        <p:txBody>
          <a:bodyPr/>
          <a:lstStyle/>
          <a:p>
            <a:r>
              <a:rPr lang="en-US" sz="4800" b="1" dirty="0"/>
              <a:t>Sharp v. Shinseki</a:t>
            </a:r>
          </a:p>
        </p:txBody>
      </p:sp>
      <p:sp>
        <p:nvSpPr>
          <p:cNvPr id="3" name="Content Placeholder 2"/>
          <p:cNvSpPr>
            <a:spLocks noGrp="1"/>
          </p:cNvSpPr>
          <p:nvPr>
            <p:ph idx="1"/>
          </p:nvPr>
        </p:nvSpPr>
        <p:spPr>
          <a:xfrm>
            <a:off x="1042988" y="1743074"/>
            <a:ext cx="10587038" cy="4286251"/>
          </a:xfrm>
        </p:spPr>
        <p:txBody>
          <a:bodyPr>
            <a:noAutofit/>
          </a:bodyPr>
          <a:lstStyle/>
          <a:p>
            <a:pPr marL="0" indent="0">
              <a:spcBef>
                <a:spcPts val="0"/>
              </a:spcBef>
              <a:buNone/>
            </a:pPr>
            <a:r>
              <a:rPr lang="en-US" dirty="0"/>
              <a:t>The </a:t>
            </a:r>
            <a:r>
              <a:rPr lang="en-US" i="1" dirty="0"/>
              <a:t>Sharp v Shinseki</a:t>
            </a:r>
            <a:r>
              <a:rPr lang="en-US" dirty="0"/>
              <a:t> decision allows VA to use evidence that is already of record to grant entitlement to additional benefits for dependents when processing any rating decision that assigns a combined disability evaluation of at least 30%. </a:t>
            </a:r>
          </a:p>
          <a:p>
            <a:pPr marL="0" indent="0">
              <a:spcBef>
                <a:spcPts val="0"/>
              </a:spcBef>
              <a:buNone/>
            </a:pPr>
            <a:endParaRPr lang="en-US" dirty="0"/>
          </a:p>
          <a:p>
            <a:pPr marL="0" indent="0">
              <a:spcBef>
                <a:spcPts val="0"/>
              </a:spcBef>
              <a:buNone/>
            </a:pPr>
            <a:r>
              <a:rPr lang="en-US" b="1" i="1" dirty="0"/>
              <a:t>When determining whether entitlement to the additional benefits exists, VSRs may rely on evidence that is less than eight years old as of the day they reviews the claims folder.</a:t>
            </a:r>
            <a:endParaRPr lang="en-US" dirty="0"/>
          </a:p>
        </p:txBody>
      </p:sp>
      <p:sp>
        <p:nvSpPr>
          <p:cNvPr id="4" name="Slide Number Placeholder 3"/>
          <p:cNvSpPr>
            <a:spLocks noGrp="1"/>
          </p:cNvSpPr>
          <p:nvPr>
            <p:ph type="sldNum" sz="quarter" idx="10"/>
          </p:nvPr>
        </p:nvSpPr>
        <p:spPr>
          <a:xfrm>
            <a:off x="10566400" y="6400800"/>
            <a:ext cx="1625600" cy="457200"/>
          </a:xfrm>
        </p:spPr>
        <p:txBody>
          <a:bodyPr/>
          <a:lstStyle/>
          <a:p>
            <a:fld id="{7C414AED-89CE-4A48-8B2B-1B3A5C68EA2A}" type="slidenum">
              <a:rPr lang="en-US" smtClean="0"/>
              <a:t>15</a:t>
            </a:fld>
            <a:endParaRPr lang="en-US" dirty="0"/>
          </a:p>
        </p:txBody>
      </p:sp>
    </p:spTree>
    <p:extLst>
      <p:ext uri="{BB962C8B-B14F-4D97-AF65-F5344CB8AC3E}">
        <p14:creationId xmlns:p14="http://schemas.microsoft.com/office/powerpoint/2010/main" val="1967418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214438"/>
          </a:xfrm>
        </p:spPr>
        <p:txBody>
          <a:bodyPr/>
          <a:lstStyle/>
          <a:p>
            <a:r>
              <a:rPr lang="en-US" sz="4800" b="1" dirty="0"/>
              <a:t>Sharp v. Shinseki</a:t>
            </a:r>
          </a:p>
        </p:txBody>
      </p:sp>
      <p:sp>
        <p:nvSpPr>
          <p:cNvPr id="3" name="Content Placeholder 2"/>
          <p:cNvSpPr>
            <a:spLocks noGrp="1"/>
          </p:cNvSpPr>
          <p:nvPr>
            <p:ph idx="1"/>
          </p:nvPr>
        </p:nvSpPr>
        <p:spPr>
          <a:xfrm>
            <a:off x="1042988" y="1743074"/>
            <a:ext cx="10587038" cy="4286251"/>
          </a:xfrm>
        </p:spPr>
        <p:txBody>
          <a:bodyPr>
            <a:noAutofit/>
          </a:bodyPr>
          <a:lstStyle/>
          <a:p>
            <a:pPr marL="0" indent="0">
              <a:spcBef>
                <a:spcPts val="0"/>
              </a:spcBef>
              <a:buNone/>
            </a:pPr>
            <a:r>
              <a:rPr lang="en-US" dirty="0"/>
              <a:t>In addition to allowing VA to establish entitlement to additional benefits for dependents based on older information, the court decision also requires VA to notify the Veteran of potential entitlement to additional benefits for dependents every time VA makes a decision that assigns a combined disability evaluation of at least 30%.</a:t>
            </a:r>
          </a:p>
        </p:txBody>
      </p:sp>
      <p:sp>
        <p:nvSpPr>
          <p:cNvPr id="4" name="Slide Number Placeholder 3"/>
          <p:cNvSpPr>
            <a:spLocks noGrp="1"/>
          </p:cNvSpPr>
          <p:nvPr>
            <p:ph type="sldNum" sz="quarter" idx="10"/>
          </p:nvPr>
        </p:nvSpPr>
        <p:spPr>
          <a:xfrm>
            <a:off x="10566400" y="6400800"/>
            <a:ext cx="1625600" cy="457200"/>
          </a:xfrm>
        </p:spPr>
        <p:txBody>
          <a:bodyPr/>
          <a:lstStyle/>
          <a:p>
            <a:fld id="{7C414AED-89CE-4A48-8B2B-1B3A5C68EA2A}" type="slidenum">
              <a:rPr lang="en-US" smtClean="0"/>
              <a:t>16</a:t>
            </a:fld>
            <a:endParaRPr lang="en-US" dirty="0"/>
          </a:p>
        </p:txBody>
      </p:sp>
    </p:spTree>
    <p:extLst>
      <p:ext uri="{BB962C8B-B14F-4D97-AF65-F5344CB8AC3E}">
        <p14:creationId xmlns:p14="http://schemas.microsoft.com/office/powerpoint/2010/main" val="1832659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14550" y="0"/>
            <a:ext cx="10077450" cy="1200150"/>
          </a:xfrm>
        </p:spPr>
        <p:txBody>
          <a:bodyPr/>
          <a:lstStyle/>
          <a:p>
            <a:r>
              <a:rPr lang="en-US" altLang="en-US" sz="4800" b="1" dirty="0">
                <a:effectLst>
                  <a:outerShdw blurRad="38100" dist="38100" dir="2700000" algn="tl">
                    <a:srgbClr val="000000">
                      <a:alpha val="43137"/>
                    </a:srgbClr>
                  </a:outerShdw>
                </a:effectLst>
              </a:rPr>
              <a:t>Time Limits for Evidence Submission</a:t>
            </a:r>
            <a:endParaRPr lang="en-US" sz="4800" b="1" dirty="0">
              <a:effectLst>
                <a:outerShdw blurRad="38100" dist="38100" dir="2700000" algn="tl">
                  <a:srgbClr val="000000">
                    <a:alpha val="43137"/>
                  </a:srgbClr>
                </a:outerShdw>
              </a:effectLst>
            </a:endParaRPr>
          </a:p>
        </p:txBody>
      </p:sp>
      <p:sp>
        <p:nvSpPr>
          <p:cNvPr id="2" name="Slide Number Placeholder 1"/>
          <p:cNvSpPr>
            <a:spLocks noGrp="1"/>
          </p:cNvSpPr>
          <p:nvPr>
            <p:ph type="sldNum" sz="quarter" idx="10"/>
          </p:nvPr>
        </p:nvSpPr>
        <p:spPr/>
        <p:txBody>
          <a:bodyPr/>
          <a:lstStyle/>
          <a:p>
            <a:pPr>
              <a:defRPr/>
            </a:pPr>
            <a:fld id="{2CA6A732-E78B-48DB-894A-677EA0D48075}" type="slidenum">
              <a:rPr lang="en-US" smtClean="0"/>
              <a:pPr>
                <a:defRPr/>
              </a:pPr>
              <a:t>17</a:t>
            </a:fld>
            <a:endParaRPr lang="en-US" dirty="0"/>
          </a:p>
        </p:txBody>
      </p:sp>
      <p:sp>
        <p:nvSpPr>
          <p:cNvPr id="5" name="TextBox 4"/>
          <p:cNvSpPr txBox="1"/>
          <p:nvPr/>
        </p:nvSpPr>
        <p:spPr>
          <a:xfrm>
            <a:off x="828675" y="1676399"/>
            <a:ext cx="10901364" cy="4352925"/>
          </a:xfrm>
          <a:prstGeom prst="rect">
            <a:avLst/>
          </a:prstGeom>
          <a:noFill/>
        </p:spPr>
        <p:txBody>
          <a:bodyPr wrap="square" rtlCol="0">
            <a:noAutofit/>
          </a:bodyPr>
          <a:lstStyle/>
          <a:p>
            <a:pPr hangingPunct="0"/>
            <a:r>
              <a:rPr lang="en-US" sz="2800" dirty="0">
                <a:solidFill>
                  <a:srgbClr val="002060"/>
                </a:solidFill>
                <a:latin typeface="Times New Roman" panose="02020603050405020304" pitchFamily="18" charset="0"/>
                <a:cs typeface="Times New Roman" panose="02020603050405020304" pitchFamily="18" charset="0"/>
              </a:rPr>
              <a:t>The Veteran has one year from the date VA notified the Veteran of his/her eligibility for additional benefits for dependents to submit a claim.</a:t>
            </a:r>
          </a:p>
          <a:p>
            <a:pPr marL="457200" indent="-457200">
              <a:buFont typeface="Arial" panose="020B0604020202020204" pitchFamily="34" charset="0"/>
              <a:buChar char="•"/>
            </a:pPr>
            <a:r>
              <a:rPr lang="en-US" sz="2800" dirty="0">
                <a:solidFill>
                  <a:srgbClr val="000066"/>
                </a:solidFill>
                <a:latin typeface="Times New Roman" panose="02020603050405020304" pitchFamily="18" charset="0"/>
                <a:cs typeface="Times New Roman" panose="02020603050405020304" pitchFamily="18" charset="0"/>
              </a:rPr>
              <a:t>the claim is received within one year</a:t>
            </a:r>
            <a:endParaRPr lang="en-US" sz="1200" dirty="0">
              <a:solidFill>
                <a:srgbClr val="000066"/>
              </a:solidFill>
              <a:latin typeface="Times New Roman" panose="02020603050405020304" pitchFamily="18" charset="0"/>
              <a:cs typeface="Times New Roman" panose="02020603050405020304" pitchFamily="18" charset="0"/>
            </a:endParaRPr>
          </a:p>
          <a:p>
            <a:pPr marL="914400" lvl="1" indent="-457200">
              <a:buFont typeface="Times New Roman" panose="02020603050405020304" pitchFamily="18" charset="0"/>
              <a:buChar char="‒"/>
            </a:pPr>
            <a:r>
              <a:rPr lang="en-US" sz="2800" dirty="0">
                <a:solidFill>
                  <a:srgbClr val="000066"/>
                </a:solidFill>
                <a:latin typeface="Times New Roman" panose="02020603050405020304" pitchFamily="18" charset="0"/>
                <a:cs typeface="Times New Roman" panose="02020603050405020304" pitchFamily="18" charset="0"/>
              </a:rPr>
              <a:t>VA can grant entitlement as early as the effective date of the combined disability evaluation reference in our letter</a:t>
            </a:r>
            <a:endParaRPr lang="en-US" sz="1200" dirty="0">
              <a:solidFill>
                <a:srgbClr val="000066"/>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a:solidFill>
                  <a:srgbClr val="000066"/>
                </a:solidFill>
                <a:latin typeface="Times New Roman" panose="02020603050405020304" pitchFamily="18" charset="0"/>
                <a:cs typeface="Times New Roman" panose="02020603050405020304" pitchFamily="18" charset="0"/>
              </a:rPr>
              <a:t>the claim is received after one year</a:t>
            </a:r>
            <a:endParaRPr lang="en-US" sz="1200" dirty="0">
              <a:solidFill>
                <a:srgbClr val="000066"/>
              </a:solidFill>
              <a:latin typeface="Times New Roman" panose="02020603050405020304" pitchFamily="18" charset="0"/>
              <a:cs typeface="Times New Roman" panose="02020603050405020304" pitchFamily="18" charset="0"/>
            </a:endParaRPr>
          </a:p>
          <a:p>
            <a:pPr marL="914400" lvl="1" indent="-457200">
              <a:buFont typeface="Times New Roman" panose="02020603050405020304" pitchFamily="18" charset="0"/>
              <a:buChar char="‒"/>
            </a:pPr>
            <a:r>
              <a:rPr lang="en-US" sz="2800" dirty="0">
                <a:solidFill>
                  <a:srgbClr val="000066"/>
                </a:solidFill>
                <a:latin typeface="Times New Roman" panose="02020603050405020304" pitchFamily="18" charset="0"/>
                <a:cs typeface="Times New Roman" panose="02020603050405020304" pitchFamily="18" charset="0"/>
              </a:rPr>
              <a:t>VA can grant entitlement no earlier than the date of claim</a:t>
            </a:r>
          </a:p>
        </p:txBody>
      </p:sp>
    </p:spTree>
    <p:extLst>
      <p:ext uri="{BB962C8B-B14F-4D97-AF65-F5344CB8AC3E}">
        <p14:creationId xmlns:p14="http://schemas.microsoft.com/office/powerpoint/2010/main" val="3095079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10053919" cy="1200150"/>
          </a:xfrm>
        </p:spPr>
        <p:txBody>
          <a:bodyPr/>
          <a:lstStyle/>
          <a:p>
            <a:r>
              <a:rPr lang="en-US" sz="4800" b="1" dirty="0"/>
              <a:t>Effective Date: Dependency (Remove)</a:t>
            </a:r>
            <a:endParaRPr lang="en-US" sz="4800" dirty="0"/>
          </a:p>
        </p:txBody>
      </p:sp>
      <p:sp>
        <p:nvSpPr>
          <p:cNvPr id="3" name="Content Placeholder 2"/>
          <p:cNvSpPr>
            <a:spLocks noGrp="1"/>
          </p:cNvSpPr>
          <p:nvPr>
            <p:ph idx="1"/>
          </p:nvPr>
        </p:nvSpPr>
        <p:spPr>
          <a:xfrm>
            <a:off x="928687" y="1543049"/>
            <a:ext cx="10672763" cy="4214813"/>
          </a:xfrm>
        </p:spPr>
        <p:txBody>
          <a:bodyPr>
            <a:noAutofit/>
          </a:bodyPr>
          <a:lstStyle/>
          <a:p>
            <a:pPr marL="0" indent="0" hangingPunct="0">
              <a:buNone/>
            </a:pPr>
            <a:r>
              <a:rPr lang="en-US" dirty="0"/>
              <a:t>In most scenarios in which a dependent must be removed from a Veteran’s award, the end-of-month rule applies. This means that the effective date for removal of a dependent is the last day of the month in which the event that resulted in loss of the dependent occurred.  </a:t>
            </a:r>
          </a:p>
          <a:p>
            <a:pPr marL="457200" lvl="1" indent="-457200">
              <a:spcBef>
                <a:spcPts val="0"/>
              </a:spcBef>
              <a:buClr>
                <a:srgbClr val="002060"/>
              </a:buCl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spouse </a:t>
            </a:r>
          </a:p>
          <a:p>
            <a:pPr marL="914400" lvl="2" indent="-457200">
              <a:spcBef>
                <a:spcPts val="0"/>
              </a:spcBef>
              <a:buClr>
                <a:srgbClr val="002060"/>
              </a:buClr>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divorce</a:t>
            </a:r>
          </a:p>
          <a:p>
            <a:pPr marL="914400" lvl="2" indent="-457200">
              <a:spcBef>
                <a:spcPts val="0"/>
              </a:spcBef>
              <a:buClr>
                <a:srgbClr val="002060"/>
              </a:buClr>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a voided or annulled marriage</a:t>
            </a:r>
          </a:p>
          <a:p>
            <a:pPr marL="914400" lvl="2" indent="-457200">
              <a:spcBef>
                <a:spcPts val="0"/>
              </a:spcBef>
              <a:buClr>
                <a:srgbClr val="002060"/>
              </a:buClr>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death</a:t>
            </a:r>
          </a:p>
          <a:p>
            <a:pPr marL="457200" lvl="1" indent="-457200">
              <a:spcBef>
                <a:spcPts val="0"/>
              </a:spcBef>
              <a:buClr>
                <a:srgbClr val="002060"/>
              </a:buCl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children </a:t>
            </a:r>
          </a:p>
          <a:p>
            <a:pPr marL="914400" lvl="2" indent="-457200">
              <a:spcBef>
                <a:spcPts val="0"/>
              </a:spcBef>
              <a:buClr>
                <a:srgbClr val="002060"/>
              </a:buClr>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marriage</a:t>
            </a:r>
          </a:p>
          <a:p>
            <a:pPr marL="914400" lvl="2" indent="-457200">
              <a:spcBef>
                <a:spcPts val="0"/>
              </a:spcBef>
              <a:buClr>
                <a:srgbClr val="002060"/>
              </a:buClr>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adoption*</a:t>
            </a:r>
          </a:p>
          <a:p>
            <a:pPr marL="914400" lvl="2" indent="-457200">
              <a:spcBef>
                <a:spcPts val="0"/>
              </a:spcBef>
              <a:buClr>
                <a:srgbClr val="002060"/>
              </a:buClr>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death</a:t>
            </a:r>
          </a:p>
          <a:p>
            <a:pPr marL="914400" lvl="2" indent="-457200">
              <a:spcBef>
                <a:spcPts val="0"/>
              </a:spcBef>
              <a:buClr>
                <a:srgbClr val="002060"/>
              </a:buClr>
              <a:buFont typeface="Times New Roman" panose="02020603050405020304" pitchFamily="18" charset="0"/>
              <a:buChar char="‒"/>
            </a:pPr>
            <a:r>
              <a:rPr lang="en-US" dirty="0">
                <a:latin typeface="Times New Roman" panose="02020603050405020304" pitchFamily="18" charset="0"/>
                <a:cs typeface="Times New Roman" panose="02020603050405020304" pitchFamily="18" charset="0"/>
              </a:rPr>
              <a:t>discontinuance of school attendance</a:t>
            </a:r>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dirty="0"/>
          </a:p>
        </p:txBody>
      </p:sp>
    </p:spTree>
    <p:extLst>
      <p:ext uri="{BB962C8B-B14F-4D97-AF65-F5344CB8AC3E}">
        <p14:creationId xmlns:p14="http://schemas.microsoft.com/office/powerpoint/2010/main" val="3056818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
            <a:ext cx="10053919" cy="1185863"/>
          </a:xfrm>
        </p:spPr>
        <p:txBody>
          <a:bodyPr/>
          <a:lstStyle/>
          <a:p>
            <a:r>
              <a:rPr lang="en-US" sz="4800" b="1" dirty="0"/>
              <a:t>Effective Date: Dependency (Remove)</a:t>
            </a:r>
            <a:endParaRPr lang="en-US" sz="4800" dirty="0"/>
          </a:p>
        </p:txBody>
      </p:sp>
      <p:sp>
        <p:nvSpPr>
          <p:cNvPr id="3" name="Content Placeholder 2"/>
          <p:cNvSpPr>
            <a:spLocks noGrp="1"/>
          </p:cNvSpPr>
          <p:nvPr>
            <p:ph idx="1"/>
          </p:nvPr>
        </p:nvSpPr>
        <p:spPr>
          <a:xfrm>
            <a:off x="942975" y="1757362"/>
            <a:ext cx="10801350" cy="4271963"/>
          </a:xfrm>
        </p:spPr>
        <p:txBody>
          <a:bodyPr>
            <a:noAutofit/>
          </a:bodyPr>
          <a:lstStyle/>
          <a:p>
            <a:pPr marL="0" lvl="0" indent="0">
              <a:spcBef>
                <a:spcPts val="0"/>
              </a:spcBef>
              <a:buNone/>
            </a:pPr>
            <a:r>
              <a:rPr lang="en-US" dirty="0"/>
              <a:t>The end-of-month rule does not apply to all situations in which the removal of a dependent from a Veteran’s award is required. </a:t>
            </a:r>
          </a:p>
          <a:p>
            <a:pPr marL="0" lvl="0" indent="0">
              <a:spcBef>
                <a:spcPts val="0"/>
              </a:spcBef>
              <a:buNone/>
            </a:pPr>
            <a:endParaRPr lang="en-US" dirty="0"/>
          </a:p>
          <a:p>
            <a:pPr marL="0" lvl="0" indent="0">
              <a:spcBef>
                <a:spcPts val="0"/>
              </a:spcBef>
              <a:buNone/>
            </a:pPr>
            <a:r>
              <a:rPr lang="en-US" dirty="0"/>
              <a:t>Examples (</a:t>
            </a:r>
            <a:r>
              <a:rPr lang="en-US" i="1" dirty="0"/>
              <a:t>not all inclusive</a:t>
            </a:r>
            <a:r>
              <a:rPr lang="en-US" dirty="0"/>
              <a:t>): </a:t>
            </a:r>
            <a:endParaRPr lang="en-US" sz="2400" dirty="0"/>
          </a:p>
          <a:p>
            <a:pPr marL="457200" lvl="1" indent="-457200">
              <a:spcBef>
                <a:spcPts val="0"/>
              </a:spcBef>
              <a:buClr>
                <a:srgbClr val="002060"/>
              </a:buCl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Veteran’s child turns 18</a:t>
            </a:r>
          </a:p>
          <a:p>
            <a:pPr marL="457200" lvl="1" indent="-457200">
              <a:spcBef>
                <a:spcPts val="0"/>
              </a:spcBef>
              <a:buClr>
                <a:srgbClr val="002060"/>
              </a:buCl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Veteran’s child turns 23</a:t>
            </a:r>
          </a:p>
          <a:p>
            <a:pPr marL="457200" lvl="1" indent="-457200">
              <a:spcBef>
                <a:spcPts val="0"/>
              </a:spcBef>
              <a:buClr>
                <a:srgbClr val="002060"/>
              </a:buCl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Veteran’s child begins receiving DEA benefits</a:t>
            </a:r>
          </a:p>
          <a:p>
            <a:pPr marL="457200" lvl="1" indent="-457200">
              <a:spcBef>
                <a:spcPts val="0"/>
              </a:spcBef>
              <a:buClr>
                <a:srgbClr val="002060"/>
              </a:buCl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Veteran’s stepchild is no longer a member of the Veteran’s household</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dirty="0"/>
          </a:p>
        </p:txBody>
      </p:sp>
    </p:spTree>
    <p:extLst>
      <p:ext uri="{BB962C8B-B14F-4D97-AF65-F5344CB8AC3E}">
        <p14:creationId xmlns:p14="http://schemas.microsoft.com/office/powerpoint/2010/main" val="2553546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2128839" y="0"/>
            <a:ext cx="10063162" cy="1214438"/>
          </a:xfrm>
        </p:spPr>
        <p:txBody>
          <a:bodyPr/>
          <a:lstStyle/>
          <a:p>
            <a:pPr>
              <a:defRPr/>
            </a:pPr>
            <a:r>
              <a:rPr lang="en-US" sz="4800" b="1" dirty="0">
                <a:effectLst>
                  <a:outerShdw blurRad="38100" dist="38100" dir="2700000" algn="tl">
                    <a:srgbClr val="000000">
                      <a:alpha val="43137"/>
                    </a:srgbClr>
                  </a:outerShdw>
                </a:effectLst>
              </a:rPr>
              <a:t>Lesson Objectives</a:t>
            </a:r>
          </a:p>
        </p:txBody>
      </p:sp>
      <p:sp>
        <p:nvSpPr>
          <p:cNvPr id="4100" name="Rectangle 6"/>
          <p:cNvSpPr>
            <a:spLocks noGrp="1" noChangeArrowheads="1"/>
          </p:cNvSpPr>
          <p:nvPr>
            <p:ph idx="1"/>
          </p:nvPr>
        </p:nvSpPr>
        <p:spPr>
          <a:xfrm>
            <a:off x="711200" y="1447800"/>
            <a:ext cx="11176000" cy="4800600"/>
          </a:xfrm>
        </p:spPr>
        <p:txBody>
          <a:bodyPr>
            <a:noAutofit/>
          </a:bodyPr>
          <a:lstStyle/>
          <a:p>
            <a:pPr marL="0" indent="0">
              <a:spcBef>
                <a:spcPts val="0"/>
              </a:spcBef>
              <a:spcAft>
                <a:spcPts val="0"/>
              </a:spcAft>
              <a:buNone/>
            </a:pPr>
            <a:r>
              <a:rPr lang="en-US" sz="3200" dirty="0"/>
              <a:t>Upon completion of this lesson and given all available resources to include the Knowledge Management Portal, the student will be able to:</a:t>
            </a:r>
          </a:p>
          <a:p>
            <a:pPr marL="457200" lvl="0" indent="-457200" hangingPunct="0">
              <a:spcBef>
                <a:spcPts val="0"/>
              </a:spcBef>
              <a:buFont typeface="Arial" panose="020B0604020202020204" pitchFamily="34" charset="0"/>
              <a:buChar char="•"/>
            </a:pPr>
            <a:r>
              <a:rPr lang="en-US" dirty="0"/>
              <a:t>define terms associated with effective and payment dates</a:t>
            </a:r>
          </a:p>
          <a:p>
            <a:pPr marL="457200" lvl="0" indent="-457200" hangingPunct="0">
              <a:spcBef>
                <a:spcPts val="0"/>
              </a:spcBef>
              <a:buFont typeface="Arial" panose="020B0604020202020204" pitchFamily="34" charset="0"/>
              <a:buChar char="•"/>
            </a:pPr>
            <a:r>
              <a:rPr lang="en-US" dirty="0"/>
              <a:t>apply regulations concerning effective and payment dates for establishing dependents</a:t>
            </a:r>
          </a:p>
          <a:p>
            <a:pPr marL="457200" lvl="0" indent="-457200" hangingPunct="0">
              <a:spcBef>
                <a:spcPts val="0"/>
              </a:spcBef>
              <a:buFont typeface="Arial" panose="020B0604020202020204" pitchFamily="34" charset="0"/>
              <a:buChar char="•"/>
            </a:pPr>
            <a:r>
              <a:rPr lang="en-US" dirty="0"/>
              <a:t>understand the effect of the Sharp v. Shinseki decision</a:t>
            </a:r>
          </a:p>
          <a:p>
            <a:pPr marL="457200" lvl="0" indent="-457200" hangingPunct="0">
              <a:spcBef>
                <a:spcPts val="0"/>
              </a:spcBef>
              <a:buFont typeface="Arial" panose="020B0604020202020204" pitchFamily="34" charset="0"/>
              <a:buChar char="•"/>
            </a:pPr>
            <a:r>
              <a:rPr lang="en-US" dirty="0"/>
              <a:t>apply regulations concerning effective and payment dates for removing dependents from a Veteran’s award</a:t>
            </a:r>
          </a:p>
          <a:p>
            <a:pPr lvl="0"/>
            <a:endParaRPr lang="en-US" sz="2400" dirty="0"/>
          </a:p>
          <a:p>
            <a:pPr eaLnBrk="1" hangingPunct="1"/>
            <a:endParaRPr lang="en-US" altLang="en-US" sz="2400" dirty="0">
              <a:solidFill>
                <a:srgbClr val="000066"/>
              </a:solidFill>
              <a:latin typeface="Times New Roman" panose="02020603050405020304" pitchFamily="18" charset="0"/>
              <a:cs typeface="Times New Roman" panose="02020603050405020304" pitchFamily="18" charset="0"/>
            </a:endParaRPr>
          </a:p>
        </p:txBody>
      </p:sp>
      <p:sp>
        <p:nvSpPr>
          <p:cNvPr id="7" name="Slide Number Placeholder 6" hidden="1"/>
          <p:cNvSpPr>
            <a:spLocks noGrp="1"/>
          </p:cNvSpPr>
          <p:nvPr>
            <p:ph type="sldNum" sz="quarter" idx="10"/>
          </p:nvPr>
        </p:nvSpPr>
        <p:spPr/>
        <p:txBody>
          <a:bodyPr/>
          <a:lstStyle/>
          <a:p>
            <a:pPr>
              <a:defRPr/>
            </a:pPr>
            <a:fld id="{4728F830-42DA-493A-834E-77448722BE40}" type="slidenum">
              <a:rPr lang="en-US" smtClean="0"/>
              <a:pPr>
                <a:defRPr/>
              </a:pPr>
              <a:t>2</a:t>
            </a:fld>
            <a:endParaRPr lang="en-US" dirty="0"/>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8C3FE827-57D5-4F4F-A388-2605371E15C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83011931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35094" y="0"/>
            <a:ext cx="10056906" cy="1201783"/>
          </a:xfrm>
        </p:spPr>
        <p:txBody>
          <a:bodyPr/>
          <a:lstStyle/>
          <a:p>
            <a:r>
              <a:rPr lang="en-US" sz="4800" b="1" dirty="0">
                <a:solidFill>
                  <a:srgbClr val="1D3275"/>
                </a:solidFill>
                <a:effectLst>
                  <a:outerShdw blurRad="38100" dist="38100" dir="2700000" algn="tl">
                    <a:srgbClr val="000000">
                      <a:alpha val="43137"/>
                    </a:srgbClr>
                  </a:outerShdw>
                </a:effectLst>
              </a:rPr>
              <a:t>Questions</a:t>
            </a:r>
          </a:p>
        </p:txBody>
      </p:sp>
      <p:sp>
        <p:nvSpPr>
          <p:cNvPr id="6" name="Slide Number Placeholder 5"/>
          <p:cNvSpPr>
            <a:spLocks noGrp="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761EC47-F00D-479A-8819-2CED1E5DEC93}" type="slidenum">
              <a:rPr lang="en-US" smtClean="0">
                <a:solidFill>
                  <a:schemeClr val="accent2">
                    <a:lumMod val="50000"/>
                  </a:schemeClr>
                </a:solidFill>
                <a:latin typeface="Times New Roman" panose="02020603050405020304" pitchFamily="18" charset="0"/>
                <a:cs typeface="Times New Roman" panose="02020603050405020304" pitchFamily="18" charset="0"/>
              </a:rPr>
              <a:pPr eaLnBrk="1" hangingPunct="1">
                <a:defRPr/>
              </a:pPr>
              <a:t>20</a:t>
            </a:fld>
            <a:endParaRPr lang="en-US"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2" name="Picture 2" descr="C:\Users\VBABALLuzadE\AppData\Local\Microsoft\Windows\Temporary Internet Files\Content.IE5\EXT7BKYV\passe-compose-ou-imparfait-grammaire-bdf-1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9134" y="1511766"/>
            <a:ext cx="7065294" cy="4638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85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3</a:t>
            </a:fld>
            <a:endParaRPr lang="en-US" dirty="0"/>
          </a:p>
        </p:txBody>
      </p:sp>
      <p:sp>
        <p:nvSpPr>
          <p:cNvPr id="5124" name="Rectangle 6"/>
          <p:cNvSpPr>
            <a:spLocks noGrp="1" noChangeArrowheads="1"/>
          </p:cNvSpPr>
          <p:nvPr>
            <p:ph type="body" idx="4294967295"/>
          </p:nvPr>
        </p:nvSpPr>
        <p:spPr>
          <a:xfrm>
            <a:off x="999067"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effectLst>
                  <a:outerShdw blurRad="38100" dist="38100" dir="2700000" algn="tl">
                    <a:srgbClr val="000000">
                      <a:alpha val="43137"/>
                    </a:srgbClr>
                  </a:outerShdw>
                </a:effectLst>
              </a:rPr>
              <a:t>References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86854" y="1528548"/>
            <a:ext cx="11300346" cy="482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lvl="0" eaLnBrk="1" hangingPunct="1"/>
            <a:r>
              <a:rPr lang="en-US" sz="2800" u="sng" dirty="0">
                <a:latin typeface="Times New Roman" panose="02020603050405020304" pitchFamily="18" charset="0"/>
                <a:cs typeface="Times New Roman" panose="02020603050405020304" pitchFamily="18" charset="0"/>
                <a:hlinkClick r:id="rId3"/>
              </a:rPr>
              <a:t>38 CFR 3.1, Definitions</a:t>
            </a:r>
            <a:endParaRPr lang="fr-FR" altLang="en-US" sz="2800" dirty="0">
              <a:solidFill>
                <a:srgbClr val="000066"/>
              </a:solidFill>
              <a:latin typeface="Times New Roman" panose="02020603050405020304" pitchFamily="18" charset="0"/>
              <a:cs typeface="Times New Roman" panose="02020603050405020304" pitchFamily="18" charset="0"/>
              <a:hlinkClick r:id="rId4"/>
            </a:endParaRPr>
          </a:p>
          <a:p>
            <a:pPr eaLnBrk="1" hangingPunct="1"/>
            <a:r>
              <a:rPr lang="fr-FR" altLang="en-US" sz="2800" dirty="0">
                <a:solidFill>
                  <a:srgbClr val="000066"/>
                </a:solidFill>
                <a:latin typeface="Times New Roman" panose="02020603050405020304" pitchFamily="18" charset="0"/>
                <a:cs typeface="Times New Roman" panose="02020603050405020304" pitchFamily="18" charset="0"/>
                <a:hlinkClick r:id="rId4"/>
              </a:rPr>
              <a:t>38 CFR 3.114, </a:t>
            </a:r>
            <a:r>
              <a:rPr lang="en-US" altLang="en-US" sz="2800" dirty="0">
                <a:solidFill>
                  <a:srgbClr val="000066"/>
                </a:solidFill>
                <a:latin typeface="Times New Roman" panose="02020603050405020304" pitchFamily="18" charset="0"/>
                <a:cs typeface="Times New Roman" panose="02020603050405020304" pitchFamily="18" charset="0"/>
                <a:hlinkClick r:id="rId4"/>
              </a:rPr>
              <a:t>Change of law or Department of Veterans Affairs issue</a:t>
            </a:r>
            <a:endParaRPr lang="en-US" altLang="en-US" sz="2800" dirty="0">
              <a:solidFill>
                <a:srgbClr val="000066"/>
              </a:solidFill>
              <a:latin typeface="Times New Roman" panose="02020603050405020304" pitchFamily="18" charset="0"/>
              <a:cs typeface="Times New Roman" panose="02020603050405020304" pitchFamily="18" charset="0"/>
            </a:endParaRPr>
          </a:p>
          <a:p>
            <a:pPr eaLnBrk="1" hangingPunct="1"/>
            <a:r>
              <a:rPr lang="en-US" altLang="en-US" sz="2800" dirty="0">
                <a:solidFill>
                  <a:srgbClr val="000066"/>
                </a:solidFill>
                <a:latin typeface="Times New Roman" panose="02020603050405020304" pitchFamily="18" charset="0"/>
                <a:cs typeface="Times New Roman" panose="02020603050405020304" pitchFamily="18" charset="0"/>
                <a:hlinkClick r:id="rId5"/>
              </a:rPr>
              <a:t>38 CFR 3.31, Commencement of the period of payment</a:t>
            </a:r>
            <a:endParaRPr lang="en-US" altLang="en-US" sz="2800" dirty="0">
              <a:solidFill>
                <a:srgbClr val="000066"/>
              </a:solidFill>
              <a:latin typeface="Times New Roman" panose="02020603050405020304" pitchFamily="18" charset="0"/>
              <a:cs typeface="Times New Roman" panose="02020603050405020304" pitchFamily="18" charset="0"/>
            </a:endParaRPr>
          </a:p>
          <a:p>
            <a:pPr eaLnBrk="1" hangingPunct="1"/>
            <a:r>
              <a:rPr lang="fr-FR" altLang="en-US" sz="2800" dirty="0">
                <a:solidFill>
                  <a:srgbClr val="000066"/>
                </a:solidFill>
                <a:latin typeface="Times New Roman" panose="02020603050405020304" pitchFamily="18" charset="0"/>
                <a:cs typeface="Times New Roman" panose="02020603050405020304" pitchFamily="18" charset="0"/>
                <a:hlinkClick r:id="rId6"/>
              </a:rPr>
              <a:t>38 CFR 3.400, Effective Dates: General</a:t>
            </a:r>
            <a:endParaRPr lang="en-US" altLang="en-US" sz="2800" dirty="0">
              <a:solidFill>
                <a:srgbClr val="000066"/>
              </a:solidFill>
              <a:latin typeface="Times New Roman" panose="02020603050405020304" pitchFamily="18" charset="0"/>
              <a:cs typeface="Times New Roman" panose="02020603050405020304" pitchFamily="18" charset="0"/>
            </a:endParaRPr>
          </a:p>
          <a:p>
            <a:pPr eaLnBrk="1" hangingPunct="1"/>
            <a:r>
              <a:rPr lang="fr-FR" altLang="en-US" sz="2800" dirty="0">
                <a:solidFill>
                  <a:srgbClr val="000066"/>
                </a:solidFill>
                <a:latin typeface="Times New Roman" panose="02020603050405020304" pitchFamily="18" charset="0"/>
                <a:cs typeface="Times New Roman" panose="02020603050405020304" pitchFamily="18" charset="0"/>
                <a:hlinkClick r:id="rId7"/>
              </a:rPr>
              <a:t>38 CFR 3.401, Effective Dates: Veterans</a:t>
            </a:r>
            <a:endParaRPr lang="fr-FR" altLang="en-US" sz="2800" dirty="0">
              <a:solidFill>
                <a:srgbClr val="000066"/>
              </a:solidFill>
              <a:latin typeface="Times New Roman" panose="02020603050405020304" pitchFamily="18" charset="0"/>
              <a:cs typeface="Times New Roman" panose="02020603050405020304" pitchFamily="18" charset="0"/>
            </a:endParaRPr>
          </a:p>
          <a:p>
            <a:pPr eaLnBrk="1" hangingPunct="1"/>
            <a:r>
              <a:rPr lang="en-US" sz="2800" dirty="0">
                <a:solidFill>
                  <a:srgbClr val="002060"/>
                </a:solidFill>
                <a:latin typeface="Times New Roman" panose="02020603050405020304" pitchFamily="18" charset="0"/>
                <a:cs typeface="Times New Roman" panose="02020603050405020304" pitchFamily="18" charset="0"/>
                <a:hlinkClick r:id="rId8"/>
              </a:rPr>
              <a:t>M21-1, Part III, Subpart iii, 5.L, Adjusting Awards for Dependents</a:t>
            </a:r>
            <a:endParaRPr lang="en-US" altLang="en-US" sz="2800" dirty="0">
              <a:solidFill>
                <a:srgbClr val="002060"/>
              </a:solidFill>
              <a:latin typeface="Times New Roman" panose="02020603050405020304" pitchFamily="18" charset="0"/>
              <a:cs typeface="Times New Roman" panose="02020603050405020304" pitchFamily="18" charset="0"/>
            </a:endParaRPr>
          </a:p>
          <a:p>
            <a:pPr eaLnBrk="1" hangingPunct="1"/>
            <a:r>
              <a:rPr lang="en-US" sz="2800" dirty="0">
                <a:solidFill>
                  <a:srgbClr val="002060"/>
                </a:solidFill>
                <a:latin typeface="Times New Roman" panose="02020603050405020304" pitchFamily="18" charset="0"/>
                <a:cs typeface="Times New Roman" panose="02020603050405020304" pitchFamily="18" charset="0"/>
                <a:hlinkClick r:id="rId9"/>
              </a:rPr>
              <a:t>M21-1, Part III, Subpart iii, 6.B, Awards and Adjustments Based Upon School Attendance</a:t>
            </a:r>
            <a:endParaRPr lang="en-US" sz="2800" dirty="0">
              <a:solidFill>
                <a:srgbClr val="002060"/>
              </a:solidFill>
              <a:latin typeface="Times New Roman" panose="02020603050405020304" pitchFamily="18" charset="0"/>
              <a:cs typeface="Times New Roman" panose="02020603050405020304" pitchFamily="18" charset="0"/>
            </a:endParaRPr>
          </a:p>
          <a:p>
            <a:pPr eaLnBrk="1" hangingPunct="1"/>
            <a:r>
              <a:rPr lang="en-US" sz="2800" dirty="0">
                <a:solidFill>
                  <a:srgbClr val="002060"/>
                </a:solidFill>
                <a:latin typeface="Times New Roman" panose="02020603050405020304" pitchFamily="18" charset="0"/>
                <a:cs typeface="Times New Roman" panose="02020603050405020304" pitchFamily="18" charset="0"/>
                <a:hlinkClick r:id="rId10"/>
              </a:rPr>
              <a:t>M21-1, Part III, Subpart iii, 6.C, Department of Veterans Affairs (VA) Education Benefits Under 38 U.S.C. Chapter 35</a:t>
            </a:r>
            <a:endParaRPr lang="en-US" sz="2800" dirty="0">
              <a:solidFill>
                <a:srgbClr val="002060"/>
              </a:solidFill>
              <a:latin typeface="Times New Roman" panose="02020603050405020304" pitchFamily="18" charset="0"/>
              <a:cs typeface="Times New Roman" panose="02020603050405020304" pitchFamily="18" charset="0"/>
            </a:endParaRPr>
          </a:p>
          <a:p>
            <a:pPr eaLnBrk="1" hangingPunct="1"/>
            <a:endParaRPr lang="en-US" sz="2400" dirty="0"/>
          </a:p>
          <a:p>
            <a:pPr marL="457200" indent="-457200" eaLnBrk="1" hangingPunct="1">
              <a:buFont typeface="Wingdings" panose="05000000000000000000" pitchFamily="2" charset="2"/>
              <a:buChar char="Ø"/>
            </a:pPr>
            <a:endParaRPr lang="en-US" altLang="en-US" sz="2400" dirty="0">
              <a:solidFill>
                <a:srgbClr val="000066"/>
              </a:solidFill>
              <a:latin typeface="Times New Roman" panose="02020603050405020304" pitchFamily="18" charset="0"/>
              <a:cs typeface="Times New Roman" panose="02020603050405020304" pitchFamily="18" charset="0"/>
            </a:endParaRPr>
          </a:p>
          <a:p>
            <a:pPr eaLnBrk="1" hangingPunct="1"/>
            <a:endParaRPr lang="en-US" altLang="en-US" sz="2400" dirty="0">
              <a:solidFill>
                <a:srgbClr val="000066"/>
              </a:solidFill>
              <a:latin typeface="Times New Roman" panose="02020603050405020304" pitchFamily="18" charset="0"/>
              <a:cs typeface="Times New Roman" panose="02020603050405020304" pitchFamily="18" charset="0"/>
              <a:hlinkClick r:id="rId11"/>
            </a:endParaRPr>
          </a:p>
          <a:p>
            <a:pPr marL="457200" lvl="0" indent="-457200" eaLnBrk="1" hangingPunct="1">
              <a:buFont typeface="Wingdings" panose="05000000000000000000" pitchFamily="2" charset="2"/>
              <a:buChar char="Ø"/>
            </a:pPr>
            <a:endParaRPr lang="en-US" sz="2400" dirty="0">
              <a:solidFill>
                <a:srgbClr val="000066"/>
              </a:solidFill>
              <a:latin typeface="Times New Roman" panose="02020603050405020304" pitchFamily="18" charset="0"/>
              <a:ea typeface="Tahoma" panose="020B0604030504040204" pitchFamily="34" charset="0"/>
              <a:cs typeface="Times New Roman" panose="02020603050405020304" pitchFamily="18" charset="0"/>
            </a:endParaRPr>
          </a:p>
          <a:p>
            <a:pPr eaLnBrk="1" hangingPunct="1"/>
            <a:endParaRPr lang="en-US" altLang="en-US" sz="2800" dirty="0">
              <a:solidFill>
                <a:srgbClr val="FF0000"/>
              </a:solidFill>
              <a:latin typeface="+mn-lt"/>
              <a:cs typeface="Times New Roman" pitchFamily="18" charset="0"/>
            </a:endParaRPr>
          </a:p>
        </p:txBody>
      </p:sp>
    </p:spTree>
    <p:extLst>
      <p:ext uri="{BB962C8B-B14F-4D97-AF65-F5344CB8AC3E}">
        <p14:creationId xmlns:p14="http://schemas.microsoft.com/office/powerpoint/2010/main" val="305127497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4</a:t>
            </a:fld>
            <a:endParaRPr lang="en-US" dirty="0"/>
          </a:p>
        </p:txBody>
      </p:sp>
      <p:sp>
        <p:nvSpPr>
          <p:cNvPr id="502786" name="Rectangle 2"/>
          <p:cNvSpPr>
            <a:spLocks noGrp="1" noChangeArrowheads="1"/>
          </p:cNvSpPr>
          <p:nvPr>
            <p:ph type="title" idx="4294967295"/>
          </p:nvPr>
        </p:nvSpPr>
        <p:spPr>
          <a:xfrm>
            <a:off x="2128839" y="-1"/>
            <a:ext cx="10063162" cy="1183341"/>
          </a:xfrm>
        </p:spPr>
        <p:txBody>
          <a:bodyPr/>
          <a:lstStyle/>
          <a:p>
            <a:pPr>
              <a:defRPr/>
            </a:pPr>
            <a:r>
              <a:rPr lang="en-US" sz="4800" b="1" dirty="0">
                <a:effectLst>
                  <a:outerShdw blurRad="38100" dist="38100" dir="2700000" algn="tl">
                    <a:srgbClr val="000000">
                      <a:alpha val="43137"/>
                    </a:srgbClr>
                  </a:outerShdw>
                </a:effectLst>
              </a:rPr>
              <a:t>Definitions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711200" y="1728788"/>
            <a:ext cx="11176000" cy="450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a:buClr>
                <a:srgbClr val="1D3275"/>
              </a:buClr>
            </a:pPr>
            <a:r>
              <a:rPr lang="en-US" dirty="0">
                <a:solidFill>
                  <a:srgbClr val="1D3275"/>
                </a:solidFill>
                <a:latin typeface="Times New Roman" panose="02020603050405020304" pitchFamily="18" charset="0"/>
                <a:cs typeface="Times New Roman" panose="02020603050405020304" pitchFamily="18" charset="0"/>
              </a:rPr>
              <a:t>Understanding the definition of the following terms is vital to being able to determine the correct effective date:</a:t>
            </a:r>
          </a:p>
          <a:p>
            <a:pPr marL="457200" indent="-457200">
              <a:buClr>
                <a:srgbClr val="1D3275"/>
              </a:buClr>
              <a:buFont typeface="Arial" panose="020B0604020202020204" pitchFamily="34" charset="0"/>
              <a:buChar char="•"/>
            </a:pPr>
            <a:r>
              <a:rPr lang="en-US" sz="2800" dirty="0">
                <a:solidFill>
                  <a:srgbClr val="1D3275"/>
                </a:solidFill>
                <a:latin typeface="Times New Roman" panose="02020603050405020304" pitchFamily="18" charset="0"/>
                <a:cs typeface="Times New Roman" panose="02020603050405020304" pitchFamily="18" charset="0"/>
              </a:rPr>
              <a:t>Date of Receipt </a:t>
            </a:r>
          </a:p>
          <a:p>
            <a:pPr marL="457200" indent="-457200">
              <a:buClr>
                <a:srgbClr val="1D3275"/>
              </a:buClr>
              <a:buFont typeface="Arial" panose="020B0604020202020204" pitchFamily="34" charset="0"/>
              <a:buChar char="•"/>
            </a:pPr>
            <a:r>
              <a:rPr lang="en-US" sz="2800" dirty="0">
                <a:solidFill>
                  <a:srgbClr val="1D3275"/>
                </a:solidFill>
                <a:latin typeface="Times New Roman" panose="02020603050405020304" pitchFamily="18" charset="0"/>
                <a:cs typeface="Times New Roman" panose="02020603050405020304" pitchFamily="18" charset="0"/>
              </a:rPr>
              <a:t>Date of Claim</a:t>
            </a:r>
          </a:p>
          <a:p>
            <a:pPr marL="457200" indent="-457200">
              <a:buClr>
                <a:srgbClr val="1D3275"/>
              </a:buClr>
              <a:buFont typeface="Arial" panose="020B0604020202020204" pitchFamily="34" charset="0"/>
              <a:buChar char="•"/>
            </a:pPr>
            <a:r>
              <a:rPr lang="en-US" sz="2800" dirty="0">
                <a:solidFill>
                  <a:srgbClr val="1D3275"/>
                </a:solidFill>
                <a:latin typeface="Times New Roman" panose="02020603050405020304" pitchFamily="18" charset="0"/>
                <a:cs typeface="Times New Roman" panose="02020603050405020304" pitchFamily="18" charset="0"/>
              </a:rPr>
              <a:t>Date Entitlement Arose</a:t>
            </a:r>
          </a:p>
          <a:p>
            <a:pPr marL="457200" indent="-457200">
              <a:buClr>
                <a:srgbClr val="1D3275"/>
              </a:buClr>
              <a:buFont typeface="Arial" panose="020B0604020202020204" pitchFamily="34" charset="0"/>
              <a:buChar char="•"/>
            </a:pPr>
            <a:r>
              <a:rPr lang="en-US" sz="2800" dirty="0">
                <a:solidFill>
                  <a:srgbClr val="1D3275"/>
                </a:solidFill>
                <a:latin typeface="Times New Roman" panose="02020603050405020304" pitchFamily="18" charset="0"/>
                <a:cs typeface="Times New Roman" panose="02020603050405020304" pitchFamily="18" charset="0"/>
              </a:rPr>
              <a:t>Effective Date</a:t>
            </a:r>
          </a:p>
          <a:p>
            <a:pPr marL="457200" indent="-457200">
              <a:buClr>
                <a:srgbClr val="1D3275"/>
              </a:buClr>
              <a:buFont typeface="Arial" panose="020B0604020202020204" pitchFamily="34" charset="0"/>
              <a:buChar char="•"/>
            </a:pPr>
            <a:r>
              <a:rPr lang="en-US" sz="2800" dirty="0">
                <a:solidFill>
                  <a:srgbClr val="1D3275"/>
                </a:solidFill>
                <a:latin typeface="Times New Roman" panose="02020603050405020304" pitchFamily="18" charset="0"/>
                <a:cs typeface="Times New Roman" panose="02020603050405020304" pitchFamily="18" charset="0"/>
              </a:rPr>
              <a:t>Payment Date</a:t>
            </a:r>
          </a:p>
          <a:p>
            <a:pPr marL="457200" indent="-457200">
              <a:buClr>
                <a:srgbClr val="1D3275"/>
              </a:buClr>
              <a:buFont typeface="Arial" panose="020B0604020202020204" pitchFamily="34" charset="0"/>
              <a:buChar char="•"/>
            </a:pPr>
            <a:r>
              <a:rPr lang="en-US" sz="2800" dirty="0">
                <a:solidFill>
                  <a:srgbClr val="1D3275"/>
                </a:solidFill>
                <a:latin typeface="Times New Roman" panose="02020603050405020304" pitchFamily="18" charset="0"/>
                <a:cs typeface="Times New Roman" panose="02020603050405020304" pitchFamily="18" charset="0"/>
              </a:rPr>
              <a:t>Informal Claims</a:t>
            </a:r>
          </a:p>
        </p:txBody>
      </p:sp>
    </p:spTree>
    <p:extLst>
      <p:ext uri="{BB962C8B-B14F-4D97-AF65-F5344CB8AC3E}">
        <p14:creationId xmlns:p14="http://schemas.microsoft.com/office/powerpoint/2010/main" val="27000087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5</a:t>
            </a:fld>
            <a:endParaRPr lang="en-US" dirty="0"/>
          </a:p>
        </p:txBody>
      </p:sp>
      <p:sp>
        <p:nvSpPr>
          <p:cNvPr id="6148" name="Rectangle 3"/>
          <p:cNvSpPr>
            <a:spLocks noGrp="1" noChangeArrowheads="1"/>
          </p:cNvSpPr>
          <p:nvPr>
            <p:ph type="body" idx="4294967295"/>
          </p:nvPr>
        </p:nvSpPr>
        <p:spPr>
          <a:xfrm>
            <a:off x="800100" y="1671638"/>
            <a:ext cx="11129964" cy="4529137"/>
          </a:xfrm>
        </p:spPr>
        <p:txBody>
          <a:bodyPr>
            <a:noAutofit/>
          </a:bodyPr>
          <a:lstStyle/>
          <a:p>
            <a:pPr marL="0" indent="0">
              <a:spcBef>
                <a:spcPts val="0"/>
              </a:spcBef>
              <a:buClr>
                <a:srgbClr val="1D3275"/>
              </a:buClr>
              <a:buNone/>
            </a:pPr>
            <a:r>
              <a:rPr lang="en-US" altLang="en-US" sz="3200" b="1" i="1" dirty="0">
                <a:solidFill>
                  <a:srgbClr val="000066"/>
                </a:solidFill>
              </a:rPr>
              <a:t>Date of Receipt </a:t>
            </a:r>
            <a:r>
              <a:rPr lang="en-US" altLang="en-US" sz="3200" dirty="0">
                <a:solidFill>
                  <a:srgbClr val="000066"/>
                </a:solidFill>
              </a:rPr>
              <a:t>is the </a:t>
            </a:r>
            <a:r>
              <a:rPr lang="en-US" altLang="en-US" sz="3200" b="1" u="sng" dirty="0">
                <a:solidFill>
                  <a:srgbClr val="000066"/>
                </a:solidFill>
              </a:rPr>
              <a:t>earliest date</a:t>
            </a:r>
            <a:r>
              <a:rPr lang="en-US" altLang="en-US" sz="3200" dirty="0">
                <a:solidFill>
                  <a:srgbClr val="000066"/>
                </a:solidFill>
              </a:rPr>
              <a:t> the claim was received by any Department of Veterans Affairs facility.</a:t>
            </a:r>
          </a:p>
          <a:p>
            <a:pPr marL="457200" lvl="1" indent="-457200">
              <a:spcBef>
                <a:spcPts val="0"/>
              </a:spcBef>
              <a:buClr>
                <a:srgbClr val="1D3275"/>
              </a:buClr>
              <a:buFont typeface="Arial" panose="020B0604020202020204" pitchFamily="34" charset="0"/>
              <a:buChar char="•"/>
            </a:pPr>
            <a:r>
              <a:rPr lang="en-US" altLang="en-US" sz="2800" dirty="0">
                <a:solidFill>
                  <a:srgbClr val="000066"/>
                </a:solidFill>
                <a:latin typeface="Times New Roman" panose="02020603050405020304" pitchFamily="18" charset="0"/>
                <a:cs typeface="Times New Roman" panose="02020603050405020304" pitchFamily="18" charset="0"/>
              </a:rPr>
              <a:t>Centralized Mail Facility</a:t>
            </a:r>
          </a:p>
          <a:p>
            <a:pPr marL="457200" lvl="1" indent="-457200">
              <a:spcBef>
                <a:spcPts val="0"/>
              </a:spcBef>
              <a:buClr>
                <a:srgbClr val="1D3275"/>
              </a:buClr>
              <a:buFont typeface="Arial" panose="020B0604020202020204" pitchFamily="34" charset="0"/>
              <a:buChar char="•"/>
            </a:pPr>
            <a:r>
              <a:rPr lang="en-US" altLang="en-US" sz="2800" dirty="0">
                <a:solidFill>
                  <a:srgbClr val="000066"/>
                </a:solidFill>
                <a:latin typeface="Times New Roman" panose="02020603050405020304" pitchFamily="18" charset="0"/>
                <a:cs typeface="Times New Roman" panose="02020603050405020304" pitchFamily="18" charset="0"/>
              </a:rPr>
              <a:t>VA Regional Office</a:t>
            </a:r>
          </a:p>
          <a:p>
            <a:pPr marL="457200" lvl="1" indent="-457200">
              <a:spcBef>
                <a:spcPts val="0"/>
              </a:spcBef>
              <a:buClr>
                <a:srgbClr val="1D3275"/>
              </a:buClr>
              <a:buFont typeface="Arial" panose="020B0604020202020204" pitchFamily="34" charset="0"/>
              <a:buChar char="•"/>
            </a:pPr>
            <a:r>
              <a:rPr lang="en-US" altLang="en-US" sz="2800" dirty="0">
                <a:solidFill>
                  <a:srgbClr val="000066"/>
                </a:solidFill>
                <a:latin typeface="Times New Roman" panose="02020603050405020304" pitchFamily="18" charset="0"/>
                <a:cs typeface="Times New Roman" panose="02020603050405020304" pitchFamily="18" charset="0"/>
              </a:rPr>
              <a:t>Pension Management Center</a:t>
            </a:r>
          </a:p>
          <a:p>
            <a:pPr marL="457200" lvl="1" indent="-457200">
              <a:spcBef>
                <a:spcPts val="0"/>
              </a:spcBef>
              <a:buClr>
                <a:srgbClr val="1D3275"/>
              </a:buClr>
              <a:buFont typeface="Arial" panose="020B0604020202020204" pitchFamily="34" charset="0"/>
              <a:buChar char="•"/>
            </a:pPr>
            <a:r>
              <a:rPr lang="en-US" altLang="en-US" sz="2800" dirty="0">
                <a:solidFill>
                  <a:srgbClr val="000066"/>
                </a:solidFill>
                <a:latin typeface="Times New Roman" panose="02020603050405020304" pitchFamily="18" charset="0"/>
                <a:cs typeface="Times New Roman" panose="02020603050405020304" pitchFamily="18" charset="0"/>
              </a:rPr>
              <a:t>VA Medical Center or Outpatient Clinic</a:t>
            </a: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40772" y="-1"/>
            <a:ext cx="10051228" cy="1185863"/>
          </a:xfrm>
        </p:spPr>
        <p:txBody>
          <a:bodyPr/>
          <a:lstStyle/>
          <a:p>
            <a:pPr>
              <a:defRPr/>
            </a:pPr>
            <a:r>
              <a:rPr lang="en-US" sz="4800" b="1" dirty="0">
                <a:effectLst>
                  <a:outerShdw blurRad="38100" dist="38100" dir="2700000" algn="tl">
                    <a:srgbClr val="000000">
                      <a:alpha val="43137"/>
                    </a:srgbClr>
                  </a:outerShdw>
                </a:effectLst>
              </a:rPr>
              <a:t>Date of Receipt</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65687661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6</a:t>
            </a:fld>
            <a:endParaRPr lang="en-US" dirty="0"/>
          </a:p>
        </p:txBody>
      </p:sp>
      <p:sp>
        <p:nvSpPr>
          <p:cNvPr id="6148" name="Rectangle 3"/>
          <p:cNvSpPr>
            <a:spLocks noGrp="1" noChangeArrowheads="1"/>
          </p:cNvSpPr>
          <p:nvPr>
            <p:ph type="body" idx="4294967295"/>
          </p:nvPr>
        </p:nvSpPr>
        <p:spPr>
          <a:xfrm>
            <a:off x="871538" y="1714500"/>
            <a:ext cx="11001375" cy="4400550"/>
          </a:xfrm>
        </p:spPr>
        <p:txBody>
          <a:bodyPr>
            <a:noAutofit/>
          </a:bodyPr>
          <a:lstStyle/>
          <a:p>
            <a:pPr marL="0" indent="0">
              <a:spcBef>
                <a:spcPts val="0"/>
              </a:spcBef>
              <a:buClr>
                <a:srgbClr val="000066"/>
              </a:buClr>
              <a:buNone/>
            </a:pPr>
            <a:r>
              <a:rPr lang="en-US" altLang="en-US" sz="3200" b="1" i="1" dirty="0"/>
              <a:t>Date of Claim </a:t>
            </a:r>
            <a:r>
              <a:rPr lang="en-US" altLang="en-US" sz="3200" dirty="0"/>
              <a:t>is usually the same as the </a:t>
            </a:r>
            <a:r>
              <a:rPr lang="en-US" altLang="en-US" sz="3200" b="1" i="1" dirty="0"/>
              <a:t>Date of Receipt</a:t>
            </a:r>
            <a:r>
              <a:rPr lang="en-US" altLang="en-US" sz="3200" dirty="0"/>
              <a:t>.</a:t>
            </a:r>
          </a:p>
          <a:p>
            <a:pPr marL="0" indent="0">
              <a:spcBef>
                <a:spcPts val="0"/>
              </a:spcBef>
              <a:buClr>
                <a:srgbClr val="000066"/>
              </a:buClr>
              <a:buNone/>
            </a:pPr>
            <a:endParaRPr lang="en-US" altLang="en-US" sz="3200" dirty="0"/>
          </a:p>
          <a:p>
            <a:pPr marL="0" indent="0">
              <a:spcBef>
                <a:spcPts val="0"/>
              </a:spcBef>
              <a:buClr>
                <a:srgbClr val="000066"/>
              </a:buClr>
              <a:buNone/>
            </a:pPr>
            <a:r>
              <a:rPr lang="en-US" altLang="en-US" sz="3200" dirty="0"/>
              <a:t>Exception:</a:t>
            </a:r>
            <a:endParaRPr lang="en-US" altLang="en-US" sz="1200" dirty="0"/>
          </a:p>
          <a:p>
            <a:pPr marL="0" indent="0">
              <a:spcBef>
                <a:spcPts val="0"/>
              </a:spcBef>
              <a:buClr>
                <a:srgbClr val="000066"/>
              </a:buClr>
              <a:buNone/>
            </a:pPr>
            <a:r>
              <a:rPr lang="en-US" altLang="en-US" sz="3200" dirty="0"/>
              <a:t>For pre-discharge claims, the date of receipt will be prior to discharge, however the claim will have a date of claim that is one day after the Veteran’s discharge from active duty.</a:t>
            </a:r>
            <a:endParaRPr lang="en-US" sz="3200" dirty="0"/>
          </a:p>
          <a:p>
            <a:pPr marL="0" indent="0">
              <a:buClr>
                <a:srgbClr val="1D3275"/>
              </a:buClr>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40772" y="-1"/>
            <a:ext cx="10051228" cy="1185863"/>
          </a:xfrm>
        </p:spPr>
        <p:txBody>
          <a:bodyPr/>
          <a:lstStyle/>
          <a:p>
            <a:pPr>
              <a:defRPr/>
            </a:pPr>
            <a:r>
              <a:rPr lang="en-US" sz="4800" b="1" dirty="0">
                <a:effectLst>
                  <a:outerShdw blurRad="38100" dist="38100" dir="2700000" algn="tl">
                    <a:srgbClr val="000000">
                      <a:alpha val="43137"/>
                    </a:srgbClr>
                  </a:outerShdw>
                </a:effectLst>
              </a:rPr>
              <a:t>Date of Claim</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48359481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7</a:t>
            </a:fld>
            <a:endParaRPr lang="en-US" dirty="0"/>
          </a:p>
        </p:txBody>
      </p:sp>
      <p:sp>
        <p:nvSpPr>
          <p:cNvPr id="6148" name="Rectangle 3"/>
          <p:cNvSpPr>
            <a:spLocks noGrp="1" noChangeArrowheads="1"/>
          </p:cNvSpPr>
          <p:nvPr>
            <p:ph type="body" idx="4294967295"/>
          </p:nvPr>
        </p:nvSpPr>
        <p:spPr>
          <a:xfrm>
            <a:off x="885825" y="1714500"/>
            <a:ext cx="10901363" cy="4429125"/>
          </a:xfrm>
        </p:spPr>
        <p:txBody>
          <a:bodyPr>
            <a:noAutofit/>
          </a:bodyPr>
          <a:lstStyle/>
          <a:p>
            <a:pPr marL="0" indent="0">
              <a:buNone/>
            </a:pPr>
            <a:r>
              <a:rPr lang="en-US" sz="3200" dirty="0"/>
              <a:t>The </a:t>
            </a:r>
            <a:r>
              <a:rPr lang="en-US" sz="3200" b="1" i="1" dirty="0"/>
              <a:t>date entitlement arose</a:t>
            </a:r>
            <a:r>
              <a:rPr lang="en-US" sz="3200" dirty="0"/>
              <a:t> is the earliest date on which it is factually ascertainable that entitlement to VA benefits arose.</a:t>
            </a:r>
          </a:p>
          <a:p>
            <a:pPr>
              <a:buClr>
                <a:srgbClr val="1D3275"/>
              </a:buClr>
              <a:buFont typeface="Wingdings" pitchFamily="2" charset="2"/>
              <a:buChar char="Ø"/>
            </a:pPr>
            <a:endParaRPr lang="en-US" dirty="0">
              <a:latin typeface="Arial" pitchFamily="34" charset="0"/>
              <a:cs typeface="Arial" pitchFamily="34" charset="0"/>
            </a:endParaRPr>
          </a:p>
          <a:p>
            <a:pPr>
              <a:buClr>
                <a:srgbClr val="1D3275"/>
              </a:buClr>
              <a:buNone/>
            </a:pPr>
            <a:r>
              <a:rPr lang="en-US" sz="3200" dirty="0"/>
              <a:t>Example:</a:t>
            </a:r>
          </a:p>
          <a:p>
            <a:pPr marL="0" lvl="2" indent="0">
              <a:buClr>
                <a:srgbClr val="1D3275"/>
              </a:buClr>
              <a:buNone/>
            </a:pPr>
            <a:r>
              <a:rPr lang="en-US" altLang="en-US" sz="3200" dirty="0">
                <a:latin typeface="Times New Roman" panose="02020603050405020304" pitchFamily="18" charset="0"/>
                <a:cs typeface="Times New Roman" panose="02020603050405020304" pitchFamily="18" charset="0"/>
              </a:rPr>
              <a:t>A claim filed within one year of the Veteran’s release from active duty.</a:t>
            </a: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43125" y="-1"/>
            <a:ext cx="10048875" cy="1183341"/>
          </a:xfrm>
        </p:spPr>
        <p:txBody>
          <a:bodyPr/>
          <a:lstStyle/>
          <a:p>
            <a:pPr>
              <a:defRPr/>
            </a:pPr>
            <a:r>
              <a:rPr lang="en-US" sz="4800" b="1" dirty="0">
                <a:effectLst>
                  <a:outerShdw blurRad="38100" dist="38100" dir="2700000" algn="tl">
                    <a:srgbClr val="000000">
                      <a:alpha val="43137"/>
                    </a:srgbClr>
                  </a:outerShdw>
                </a:effectLst>
              </a:rPr>
              <a:t>Date Entitlement Arose</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81312452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8</a:t>
            </a:fld>
            <a:endParaRPr lang="en-US" dirty="0"/>
          </a:p>
        </p:txBody>
      </p:sp>
      <p:sp>
        <p:nvSpPr>
          <p:cNvPr id="6148" name="Rectangle 3"/>
          <p:cNvSpPr>
            <a:spLocks noGrp="1" noChangeArrowheads="1"/>
          </p:cNvSpPr>
          <p:nvPr>
            <p:ph type="body" idx="4294967295"/>
          </p:nvPr>
        </p:nvSpPr>
        <p:spPr>
          <a:xfrm>
            <a:off x="605307" y="1743074"/>
            <a:ext cx="11372045" cy="4357689"/>
          </a:xfrm>
        </p:spPr>
        <p:txBody>
          <a:bodyPr>
            <a:noAutofit/>
          </a:bodyPr>
          <a:lstStyle/>
          <a:p>
            <a:pPr marL="0" lvl="1" indent="0">
              <a:spcBef>
                <a:spcPts val="0"/>
              </a:spcBef>
              <a:buNone/>
            </a:pPr>
            <a:r>
              <a:rPr lang="en-US" sz="3200" dirty="0">
                <a:latin typeface="Times New Roman" panose="02020603050405020304" pitchFamily="18" charset="0"/>
                <a:cs typeface="Times New Roman" panose="02020603050405020304" pitchFamily="18" charset="0"/>
              </a:rPr>
              <a:t>The </a:t>
            </a:r>
            <a:r>
              <a:rPr lang="en-US" sz="3200" b="1" i="1" dirty="0">
                <a:latin typeface="Times New Roman" panose="02020603050405020304" pitchFamily="18" charset="0"/>
                <a:cs typeface="Times New Roman" panose="02020603050405020304" pitchFamily="18" charset="0"/>
              </a:rPr>
              <a:t>effective date</a:t>
            </a:r>
            <a:r>
              <a:rPr lang="en-US" sz="3200" dirty="0">
                <a:latin typeface="Times New Roman" panose="02020603050405020304" pitchFamily="18" charset="0"/>
                <a:cs typeface="Times New Roman" panose="02020603050405020304" pitchFamily="18" charset="0"/>
              </a:rPr>
              <a:t> </a:t>
            </a:r>
            <a:r>
              <a:rPr lang="en-US" sz="3200" b="1" i="1" dirty="0">
                <a:latin typeface="Times New Roman" panose="02020603050405020304" pitchFamily="18" charset="0"/>
                <a:cs typeface="Times New Roman" panose="02020603050405020304" pitchFamily="18" charset="0"/>
              </a:rPr>
              <a:t>of entitlement </a:t>
            </a:r>
            <a:r>
              <a:rPr lang="en-US" sz="3200" dirty="0">
                <a:latin typeface="Times New Roman" panose="02020603050405020304" pitchFamily="18" charset="0"/>
                <a:cs typeface="Times New Roman" panose="02020603050405020304" pitchFamily="18" charset="0"/>
              </a:rPr>
              <a:t>is the specific date, selected in accordance with regulations, upon which benefit entitlement is deemed to have commenced, changed, or terminated. </a:t>
            </a:r>
            <a:endParaRPr lang="en-US" altLang="en-US" sz="3200" dirty="0">
              <a:latin typeface="Times New Roman" panose="02020603050405020304" pitchFamily="18" charset="0"/>
              <a:cs typeface="Times New Roman" panose="02020603050405020304" pitchFamily="18" charset="0"/>
            </a:endParaRPr>
          </a:p>
          <a:p>
            <a:pPr marL="457200" lvl="2" indent="-457200">
              <a:spcBef>
                <a:spcPts val="0"/>
              </a:spcBef>
              <a:buClr>
                <a:srgbClr val="002060"/>
              </a:buClr>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date of receipt, or</a:t>
            </a:r>
          </a:p>
          <a:p>
            <a:pPr marL="457200" lvl="2" indent="-457200">
              <a:spcBef>
                <a:spcPts val="0"/>
              </a:spcBef>
              <a:buClr>
                <a:srgbClr val="002060"/>
              </a:buClr>
              <a:buFont typeface="Arial" panose="020B0604020202020204" pitchFamily="34" charset="0"/>
              <a:buChar char="•"/>
            </a:pPr>
            <a:r>
              <a:rPr lang="en-US" altLang="en-US" sz="2800" dirty="0">
                <a:latin typeface="Times New Roman" panose="02020603050405020304" pitchFamily="18" charset="0"/>
                <a:cs typeface="Times New Roman" panose="02020603050405020304" pitchFamily="18" charset="0"/>
              </a:rPr>
              <a:t>date entitlement arose</a:t>
            </a:r>
            <a:endParaRPr lang="en-US" sz="2800" dirty="0">
              <a:latin typeface="Times New Roman" panose="02020603050405020304" pitchFamily="18" charset="0"/>
              <a:cs typeface="Times New Roman" panose="02020603050405020304" pitchFamily="18" charset="0"/>
            </a:endParaRPr>
          </a:p>
          <a:p>
            <a:pPr marL="0" indent="0">
              <a:spcBef>
                <a:spcPts val="0"/>
              </a:spcBef>
              <a:buClr>
                <a:srgbClr val="1D3275"/>
              </a:buClr>
              <a:buNone/>
            </a:pPr>
            <a:endParaRPr lang="en-US" dirty="0"/>
          </a:p>
        </p:txBody>
      </p:sp>
      <p:sp>
        <p:nvSpPr>
          <p:cNvPr id="504834" name="Rectangle 2"/>
          <p:cNvSpPr>
            <a:spLocks noGrp="1" noChangeArrowheads="1"/>
          </p:cNvSpPr>
          <p:nvPr>
            <p:ph type="title" idx="4294967295"/>
          </p:nvPr>
        </p:nvSpPr>
        <p:spPr>
          <a:xfrm>
            <a:off x="2114550" y="-1"/>
            <a:ext cx="10077450" cy="1183341"/>
          </a:xfrm>
        </p:spPr>
        <p:txBody>
          <a:bodyPr/>
          <a:lstStyle/>
          <a:p>
            <a:pPr>
              <a:defRPr/>
            </a:pPr>
            <a:r>
              <a:rPr lang="en-US" sz="4800" b="1" dirty="0">
                <a:effectLst>
                  <a:outerShdw blurRad="38100" dist="38100" dir="2700000" algn="tl">
                    <a:srgbClr val="000000">
                      <a:alpha val="43137"/>
                    </a:srgbClr>
                  </a:outerShdw>
                </a:effectLst>
              </a:rPr>
              <a:t>Effective Date of Entitlement</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97830316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9</a:t>
            </a:fld>
            <a:endParaRPr lang="en-US" dirty="0"/>
          </a:p>
        </p:txBody>
      </p:sp>
      <p:sp>
        <p:nvSpPr>
          <p:cNvPr id="6148" name="Rectangle 3"/>
          <p:cNvSpPr>
            <a:spLocks noGrp="1" noChangeArrowheads="1"/>
          </p:cNvSpPr>
          <p:nvPr>
            <p:ph type="body" idx="4294967295"/>
          </p:nvPr>
        </p:nvSpPr>
        <p:spPr>
          <a:xfrm>
            <a:off x="828674" y="1700213"/>
            <a:ext cx="10972801" cy="4414837"/>
          </a:xfrm>
        </p:spPr>
        <p:txBody>
          <a:bodyPr>
            <a:noAutofit/>
          </a:bodyPr>
          <a:lstStyle/>
          <a:p>
            <a:pPr marL="0" indent="0" hangingPunct="0">
              <a:buNone/>
            </a:pPr>
            <a:r>
              <a:rPr lang="en-US" dirty="0"/>
              <a:t>The </a:t>
            </a:r>
            <a:r>
              <a:rPr lang="en-US" b="1" i="1" dirty="0"/>
              <a:t>effective date of payment </a:t>
            </a:r>
            <a:r>
              <a:rPr lang="en-US" dirty="0"/>
              <a:t>is the date on which the VA will pay the Veteran. This is generally the first day of the month following the effective date.</a:t>
            </a:r>
          </a:p>
          <a:p>
            <a:pPr marL="0" indent="0" eaLnBrk="1" hangingPunct="1">
              <a:spcBef>
                <a:spcPts val="0"/>
              </a:spcBef>
              <a:buNone/>
            </a:pPr>
            <a:endParaRPr lang="en-US" altLang="en-US" dirty="0"/>
          </a:p>
          <a:p>
            <a:pPr marL="0" indent="0" eaLnBrk="1" hangingPunct="1">
              <a:spcBef>
                <a:spcPts val="0"/>
              </a:spcBef>
              <a:buNone/>
            </a:pPr>
            <a:r>
              <a:rPr lang="en-US" altLang="en-US" b="1" i="1" dirty="0"/>
              <a:t>**Exceptions may occur** </a:t>
            </a:r>
          </a:p>
          <a:p>
            <a:pPr marL="0" indent="0" eaLnBrk="1" hangingPunct="1">
              <a:spcBef>
                <a:spcPts val="0"/>
              </a:spcBef>
              <a:buNone/>
            </a:pPr>
            <a:endParaRPr lang="en-US" altLang="en-US" dirty="0"/>
          </a:p>
          <a:p>
            <a:pPr marL="0" indent="0" eaLnBrk="1" hangingPunct="1">
              <a:spcBef>
                <a:spcPts val="0"/>
              </a:spcBef>
              <a:buNone/>
            </a:pPr>
            <a:r>
              <a:rPr lang="en-US" altLang="en-US" dirty="0"/>
              <a:t>Exception: </a:t>
            </a:r>
          </a:p>
          <a:p>
            <a:pPr marL="0" indent="0" eaLnBrk="1" hangingPunct="1">
              <a:spcBef>
                <a:spcPts val="0"/>
              </a:spcBef>
              <a:buNone/>
            </a:pPr>
            <a:r>
              <a:rPr lang="en-US" dirty="0"/>
              <a:t>If the Veteran returns to active duty and then is subsequently discharged, the effective date of payment for the resumption of service connection is the day after the Veteran’s release from active duty.</a:t>
            </a:r>
          </a:p>
          <a:p>
            <a:pPr marL="457200" lvl="1" indent="0" eaLnBrk="1" hangingPunct="1">
              <a:buNone/>
            </a:pPr>
            <a:endParaRPr lang="en-US" altLang="en-US" sz="2800" dirty="0"/>
          </a:p>
          <a:p>
            <a:pPr marL="0" indent="0">
              <a:buClr>
                <a:srgbClr val="1D3275"/>
              </a:buClr>
              <a:buNone/>
            </a:pPr>
            <a:endParaRPr lang="en-US" dirty="0">
              <a:latin typeface="Arial" pitchFamily="34" charset="0"/>
              <a:cs typeface="Arial" pitchFamily="34" charset="0"/>
            </a:endParaRP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2128839" y="-1"/>
            <a:ext cx="10063162" cy="1183341"/>
          </a:xfrm>
        </p:spPr>
        <p:txBody>
          <a:bodyPr/>
          <a:lstStyle/>
          <a:p>
            <a:pPr>
              <a:defRPr/>
            </a:pPr>
            <a:r>
              <a:rPr lang="en-US" sz="4800" b="1" dirty="0">
                <a:effectLst>
                  <a:outerShdw blurRad="38100" dist="38100" dir="2700000" algn="tl">
                    <a:srgbClr val="000000">
                      <a:alpha val="43137"/>
                    </a:srgbClr>
                  </a:outerShdw>
                </a:effectLst>
              </a:rPr>
              <a:t>Effective Date of Payment</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39558442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16165C"/>
      </a:hlink>
      <a:folHlink>
        <a:srgbClr val="7777DE"/>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RO317-839076992-10804</_dlc_DocId>
    <_dlc_DocIdUrl xmlns="b62c6c12-24c5-4d47-ac4d-c5cc93bcdf7b">
      <Url>https://vaww.vashare.vba.va.gov/sites/SPTNCIO/focusedveterans/training/VSRvirtualtraining/_layouts/15/DocIdRedir.aspx?ID=RO317-839076992-10804</Url>
      <Description>RO317-839076992-10804</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A88A42-223B-4D84-B957-E14F51691152}">
  <ds:schemaRefs>
    <ds:schemaRef ds:uri="http://schemas.microsoft.com/sharepoint/events"/>
  </ds:schemaRefs>
</ds:datastoreItem>
</file>

<file path=customXml/itemProps2.xml><?xml version="1.0" encoding="utf-8"?>
<ds:datastoreItem xmlns:ds="http://schemas.openxmlformats.org/officeDocument/2006/customXml" ds:itemID="{A35E050F-F6DD-446A-BC54-722BE857956D}">
  <ds:schemaRefs>
    <ds:schemaRef ds:uri="b62c6c12-24c5-4d47-ac4d-c5cc93bcdf7b"/>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9B048A91-10AC-4503-920F-4C097658C9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4567239-2D12-4DA4-ACBD-83B3EAAAF4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8660</TotalTime>
  <Words>1166</Words>
  <Application>Microsoft Office PowerPoint</Application>
  <PresentationFormat>Widescreen</PresentationFormat>
  <Paragraphs>167</Paragraphs>
  <Slides>20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Century Schoolbook</vt:lpstr>
      <vt:lpstr>Microsoft Sans Serif</vt:lpstr>
      <vt:lpstr>Tahoma</vt:lpstr>
      <vt:lpstr>Times New Roman</vt:lpstr>
      <vt:lpstr>Wingdings</vt:lpstr>
      <vt:lpstr>Ppt0000000</vt:lpstr>
      <vt:lpstr>PowerPoint Presentation</vt:lpstr>
      <vt:lpstr>Lesson Objectives</vt:lpstr>
      <vt:lpstr>References</vt:lpstr>
      <vt:lpstr>Definitions</vt:lpstr>
      <vt:lpstr>Date of Receipt</vt:lpstr>
      <vt:lpstr>Date of Claim</vt:lpstr>
      <vt:lpstr>Date Entitlement Arose</vt:lpstr>
      <vt:lpstr>Effective Date of Entitlement</vt:lpstr>
      <vt:lpstr>Effective Date of Payment</vt:lpstr>
      <vt:lpstr>PowerPoint Presentation</vt:lpstr>
      <vt:lpstr>Informal Claims</vt:lpstr>
      <vt:lpstr>PowerPoint Presentation</vt:lpstr>
      <vt:lpstr>Entitlement Date: Dependency (Add)</vt:lpstr>
      <vt:lpstr>Event Dates – School Child</vt:lpstr>
      <vt:lpstr>Sharp v. Shinseki</vt:lpstr>
      <vt:lpstr>Sharp v. Shinseki</vt:lpstr>
      <vt:lpstr>Time Limits for Evidence Submission</vt:lpstr>
      <vt:lpstr>Effective Date: Dependency (Remove)</vt:lpstr>
      <vt:lpstr>Effective Date: Dependency (Remove)</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Dates - Dependency Refresher Training PowerPoint Presentation</dc:title>
  <dc:subject>VSR</dc:subject>
  <dc:creator>Department of Veterans Affairs, Veterans Benefits Administration, Compensation Service, STAFF</dc:creator>
  <cp:keywords>effective date; payment date; dependency; spouse; minor child; school child; 686c; 674; remove a dependent; Sharp v Shinseki</cp:keywords>
  <dc:description>This course provides a refresher on effective dates related to dependency decisions.</dc:description>
  <cp:lastModifiedBy>Kathy Poole</cp:lastModifiedBy>
  <cp:revision>536</cp:revision>
  <cp:lastPrinted>2016-07-14T16:59:01Z</cp:lastPrinted>
  <dcterms:created xsi:type="dcterms:W3CDTF">2014-04-30T02:32:11Z</dcterms:created>
  <dcterms:modified xsi:type="dcterms:W3CDTF">2018-03-20T18:21:46Z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y fmtid="{D5CDD505-2E9C-101B-9397-08002B2CF9AE}" pid="10" name="_dlc_DocIdItemGuid">
    <vt:lpwstr>9313c0f7-6aec-4f88-9287-1f996dc5d181</vt:lpwstr>
  </property>
</Properties>
</file>