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256" r:id="rId2"/>
    <p:sldId id="317" r:id="rId3"/>
    <p:sldId id="318" r:id="rId4"/>
    <p:sldId id="319" r:id="rId5"/>
    <p:sldId id="320" r:id="rId6"/>
    <p:sldId id="322" r:id="rId7"/>
    <p:sldId id="328" r:id="rId8"/>
    <p:sldId id="325" r:id="rId9"/>
    <p:sldId id="326" r:id="rId10"/>
    <p:sldId id="329" r:id="rId11"/>
    <p:sldId id="323" r:id="rId12"/>
    <p:sldId id="324" r:id="rId13"/>
    <p:sldId id="327" r:id="rId14"/>
    <p:sldId id="314" r:id="rId15"/>
    <p:sldId id="261"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53381" autoAdjust="0"/>
  </p:normalViewPr>
  <p:slideViewPr>
    <p:cSldViewPr>
      <p:cViewPr varScale="1">
        <p:scale>
          <a:sx n="61" d="100"/>
          <a:sy n="61" d="100"/>
        </p:scale>
        <p:origin x="298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7/24/2018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0/content/554400000043965/7.B.3--Procedures-for-Final-Determinations-of-a-Beneficiary&#8217;s-Inability-to-Manage-Financial-Affair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Course</a:t>
            </a:r>
            <a:r>
              <a:rPr lang="en-US" u="sng" baseline="0" dirty="0"/>
              <a:t> Description:</a:t>
            </a:r>
            <a:endParaRPr lang="en-US" u="sng" dirty="0"/>
          </a:p>
          <a:p>
            <a:endParaRPr lang="en-US" dirty="0"/>
          </a:p>
          <a:p>
            <a:r>
              <a:rPr lang="en-US" sz="1200" kern="1200" dirty="0">
                <a:solidFill>
                  <a:schemeClr val="tx1"/>
                </a:solidFill>
                <a:effectLst/>
                <a:latin typeface="+mn-lt"/>
                <a:ea typeface="+mn-ea"/>
                <a:cs typeface="+mn-cs"/>
              </a:rPr>
              <a:t>This course teaches fiduciary employees about steps and requirements for issuing due process for inability to manage financial affairs.  The lesson includes overview of due process, how due process applies to Fiduciary, details about the due process period, the waiver of due process, when due process is requested, the Brady Act, and about required elements due process notification letters.   </a:t>
            </a:r>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2733425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Understand the importance of and procedures associated with the Brady Act</a:t>
            </a:r>
          </a:p>
          <a:p>
            <a:r>
              <a:rPr lang="en-US" i="1" dirty="0"/>
              <a:t>Policy Reference(s): FPM</a:t>
            </a:r>
            <a:r>
              <a:rPr lang="en-US" i="1" baseline="0" dirty="0"/>
              <a:t> 7.B.2.f-g, M21-1 III.v.9.B.3.e, </a:t>
            </a:r>
            <a:r>
              <a:rPr lang="en-US" i="1" dirty="0"/>
              <a:t>M21-1 III.v.9.B.4</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dirty="0"/>
          </a:p>
          <a:p>
            <a:r>
              <a:rPr lang="en-US" baseline="0" dirty="0"/>
              <a:t>The SOJ (or fiduciary hub, if necessary) will document:</a:t>
            </a:r>
          </a:p>
          <a:p>
            <a:pPr marL="171450" indent="-171450">
              <a:buFont typeface="Arial" panose="020B0604020202020204" pitchFamily="34" charset="0"/>
              <a:buChar char="•"/>
            </a:pPr>
            <a:r>
              <a:rPr lang="en-US" baseline="0" dirty="0"/>
              <a:t>Successful telephone contact on a VA Form 27-0820, </a:t>
            </a:r>
            <a:r>
              <a:rPr lang="en-US" i="1" baseline="0" dirty="0"/>
              <a:t>Report of General Information, </a:t>
            </a:r>
            <a:r>
              <a:rPr lang="en-US" i="0" baseline="0" dirty="0"/>
              <a:t>and</a:t>
            </a:r>
          </a:p>
          <a:p>
            <a:pPr marL="171450" indent="-171450">
              <a:buFont typeface="Arial" panose="020B0604020202020204" pitchFamily="34" charset="0"/>
              <a:buChar char="•"/>
            </a:pPr>
            <a:r>
              <a:rPr lang="en-US" i="0" baseline="0" dirty="0"/>
              <a:t>Unsuccessful attempts in VBMS Claim Notes</a:t>
            </a:r>
          </a:p>
          <a:p>
            <a:pPr marL="171450" indent="-171450">
              <a:buFont typeface="Arial" panose="020B0604020202020204" pitchFamily="34" charset="0"/>
              <a:buChar char="•"/>
            </a:pPr>
            <a:endParaRPr lang="en-US" i="0" baseline="0" dirty="0"/>
          </a:p>
          <a:p>
            <a:pPr fontAlgn="t"/>
            <a:r>
              <a:rPr lang="en-US" sz="1200" kern="1200" dirty="0">
                <a:solidFill>
                  <a:schemeClr val="tx1"/>
                </a:solidFill>
                <a:effectLst/>
                <a:latin typeface="+mn-lt"/>
                <a:ea typeface="+mn-ea"/>
                <a:cs typeface="+mn-cs"/>
              </a:rPr>
              <a:t>If telephone contact with the beneficiary is made, but oral delivery of the notice is unsuccessful because, for example, the beneficiary is physically or mentally incapacitated, fully explain these circumstances on VA Form 27-0820.</a:t>
            </a:r>
            <a:endParaRPr lang="en-US" dirty="0">
              <a:effectLst/>
            </a:endParaRPr>
          </a:p>
          <a:p>
            <a:pPr fontAlgn="t"/>
            <a:endParaRPr lang="en-US" sz="1200" kern="1200" dirty="0">
              <a:solidFill>
                <a:schemeClr val="tx1"/>
              </a:solidFill>
              <a:effectLst/>
              <a:latin typeface="+mn-lt"/>
              <a:ea typeface="+mn-ea"/>
              <a:cs typeface="+mn-cs"/>
            </a:endParaRPr>
          </a:p>
          <a:p>
            <a:pPr fontAlgn="t"/>
            <a:r>
              <a:rPr lang="en-US" sz="1200" kern="1200" dirty="0">
                <a:solidFill>
                  <a:schemeClr val="tx1"/>
                </a:solidFill>
                <a:effectLst/>
                <a:latin typeface="+mn-lt"/>
                <a:ea typeface="+mn-ea"/>
                <a:cs typeface="+mn-cs"/>
              </a:rPr>
              <a:t>If the beneficiary later reports never receiving or not understanding the initial oral notice, provide it again and document the action on VA Form 27-0820.</a:t>
            </a:r>
          </a:p>
          <a:p>
            <a:pPr fontAlgn="t"/>
            <a:endParaRPr lang="en-US" sz="1200" kern="1200" dirty="0">
              <a:solidFill>
                <a:schemeClr val="tx1"/>
              </a:solidFill>
              <a:effectLst/>
              <a:latin typeface="+mn-lt"/>
              <a:ea typeface="+mn-ea"/>
              <a:cs typeface="+mn-cs"/>
            </a:endParaRPr>
          </a:p>
          <a:p>
            <a:pPr fontAlgn="t"/>
            <a:r>
              <a:rPr lang="en-US" sz="1200" b="1" kern="1200" dirty="0">
                <a:solidFill>
                  <a:schemeClr val="tx1"/>
                </a:solidFill>
                <a:effectLst/>
                <a:latin typeface="+mn-lt"/>
                <a:ea typeface="+mn-ea"/>
                <a:cs typeface="+mn-cs"/>
              </a:rPr>
              <a:t>Instructor Demonstration</a:t>
            </a:r>
            <a:r>
              <a:rPr lang="en-US" sz="1200" kern="1200" dirty="0">
                <a:solidFill>
                  <a:schemeClr val="tx1"/>
                </a:solidFill>
                <a:effectLst/>
                <a:latin typeface="+mn-lt"/>
                <a:ea typeface="+mn-ea"/>
                <a:cs typeface="+mn-cs"/>
              </a:rPr>
              <a:t>:  Demonstrate how to find and/or complete a VA Form 27-0820 and VBMS Claim Notes.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64292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 Objective:  Calculate the due process period</a:t>
            </a:r>
          </a:p>
          <a:p>
            <a:r>
              <a:rPr lang="en-US" i="1" dirty="0"/>
              <a:t>Policy Reference(s): M21-1</a:t>
            </a:r>
            <a:r>
              <a:rPr lang="en-US" i="1" baseline="0" dirty="0"/>
              <a:t> I.2.C.1., M21-1 III.v.9.B.3.h.</a:t>
            </a:r>
            <a:endParaRPr lang="en-US" i="1" dirty="0"/>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dirty="0"/>
          </a:p>
          <a:p>
            <a:r>
              <a:rPr lang="en-US" sz="1200" kern="1200" dirty="0">
                <a:solidFill>
                  <a:schemeClr val="tx1"/>
                </a:solidFill>
                <a:effectLst/>
                <a:latin typeface="+mn-lt"/>
                <a:ea typeface="+mn-ea"/>
                <a:cs typeface="+mn-cs"/>
              </a:rPr>
              <a:t>The </a:t>
            </a:r>
            <a:r>
              <a:rPr lang="en-US" sz="1200" b="0" i="0" kern="1200" dirty="0">
                <a:solidFill>
                  <a:schemeClr val="tx1"/>
                </a:solidFill>
                <a:effectLst/>
                <a:latin typeface="+mn-lt"/>
                <a:ea typeface="+mn-ea"/>
                <a:cs typeface="+mn-cs"/>
              </a:rPr>
              <a:t>due process period </a:t>
            </a:r>
            <a:r>
              <a:rPr lang="en-US" sz="1200" kern="1200" dirty="0">
                <a:solidFill>
                  <a:schemeClr val="tx1"/>
                </a:solidFill>
                <a:effectLst/>
                <a:latin typeface="+mn-lt"/>
                <a:ea typeface="+mn-ea"/>
                <a:cs typeface="+mn-cs"/>
              </a:rPr>
              <a:t>is the control period between the date the due process letter is mailed to the beneficiary and the date that the final decision notice is sent.  The minimum period for the proposed adverse action is 60 days.</a:t>
            </a:r>
          </a:p>
          <a:p>
            <a:endParaRPr lang="en-US" sz="1200"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Important</a:t>
            </a:r>
            <a:r>
              <a:rPr lang="en-US" sz="1200" i="0" kern="1200" dirty="0">
                <a:solidFill>
                  <a:schemeClr val="tx1"/>
                </a:solidFill>
                <a:effectLst/>
                <a:latin typeface="+mn-lt"/>
                <a:ea typeface="+mn-ea"/>
                <a:cs typeface="+mn-cs"/>
              </a:rPr>
              <a:t>:  Legally, the beneficiary has 60 days to respond.  However, adverse action should not be taken until at least the 65</a:t>
            </a:r>
            <a:r>
              <a:rPr lang="en-US" sz="1200" i="0" kern="1200" baseline="30000" dirty="0">
                <a:solidFill>
                  <a:schemeClr val="tx1"/>
                </a:solidFill>
                <a:effectLst/>
                <a:latin typeface="+mn-lt"/>
                <a:ea typeface="+mn-ea"/>
                <a:cs typeface="+mn-cs"/>
              </a:rPr>
              <a:t>th</a:t>
            </a:r>
            <a:r>
              <a:rPr lang="en-US" sz="1200" i="0" kern="1200" dirty="0">
                <a:solidFill>
                  <a:schemeClr val="tx1"/>
                </a:solidFill>
                <a:effectLst/>
                <a:latin typeface="+mn-lt"/>
                <a:ea typeface="+mn-ea"/>
                <a:cs typeface="+mn-cs"/>
              </a:rPr>
              <a:t> day to allow time for evidence to reach the development or authorization activity (this is</a:t>
            </a:r>
            <a:r>
              <a:rPr lang="en-US" sz="1200" i="0" kern="1200" baseline="0" dirty="0">
                <a:solidFill>
                  <a:schemeClr val="tx1"/>
                </a:solidFill>
                <a:effectLst/>
                <a:latin typeface="+mn-lt"/>
                <a:ea typeface="+mn-ea"/>
                <a:cs typeface="+mn-cs"/>
              </a:rPr>
              <a:t> considered the additional time needed for mail processing)</a:t>
            </a:r>
            <a:r>
              <a:rPr lang="en-US" sz="1200" i="0" kern="1200" dirty="0">
                <a:solidFill>
                  <a:schemeClr val="tx1"/>
                </a:solidFill>
                <a:effectLst/>
                <a:latin typeface="+mn-lt"/>
                <a:ea typeface="+mn-ea"/>
                <a:cs typeface="+mn-cs"/>
              </a:rPr>
              <a:t>.</a:t>
            </a:r>
          </a:p>
          <a:p>
            <a:endParaRPr lang="en-US" sz="1200" i="0" kern="1200" dirty="0">
              <a:solidFill>
                <a:schemeClr val="tx1"/>
              </a:solidFill>
              <a:effectLst/>
              <a:latin typeface="+mn-lt"/>
              <a:ea typeface="+mn-ea"/>
              <a:cs typeface="+mn-cs"/>
            </a:endParaRPr>
          </a:p>
          <a:p>
            <a:r>
              <a:rPr lang="en-US" sz="1200" i="0" kern="1200" dirty="0">
                <a:solidFill>
                  <a:schemeClr val="tx1"/>
                </a:solidFill>
                <a:effectLst/>
                <a:latin typeface="+mn-lt"/>
                <a:ea typeface="+mn-ea"/>
                <a:cs typeface="+mn-cs"/>
              </a:rPr>
              <a:t>Take no adverse action until at least the </a:t>
            </a:r>
            <a:r>
              <a:rPr lang="en-US" sz="1200" b="0" i="0" kern="1200" dirty="0">
                <a:solidFill>
                  <a:schemeClr val="tx1"/>
                </a:solidFill>
                <a:effectLst/>
                <a:latin typeface="+mn-lt"/>
                <a:ea typeface="+mn-ea"/>
                <a:cs typeface="+mn-cs"/>
              </a:rPr>
              <a:t>65</a:t>
            </a:r>
            <a:r>
              <a:rPr lang="en-US" sz="1200" b="0" i="0" kern="1200" baseline="30000" dirty="0">
                <a:solidFill>
                  <a:schemeClr val="tx1"/>
                </a:solidFill>
                <a:effectLst/>
                <a:latin typeface="+mn-lt"/>
                <a:ea typeface="+mn-ea"/>
                <a:cs typeface="+mn-cs"/>
              </a:rPr>
              <a:t>th</a:t>
            </a:r>
            <a:r>
              <a:rPr lang="en-US" sz="1200" b="0" i="0" kern="1200" dirty="0">
                <a:solidFill>
                  <a:schemeClr val="tx1"/>
                </a:solidFill>
                <a:effectLst/>
                <a:latin typeface="+mn-lt"/>
                <a:ea typeface="+mn-ea"/>
                <a:cs typeface="+mn-cs"/>
              </a:rPr>
              <a:t> day </a:t>
            </a:r>
            <a:r>
              <a:rPr lang="en-US" sz="1200" kern="1200" dirty="0">
                <a:solidFill>
                  <a:schemeClr val="tx1"/>
                </a:solidFill>
                <a:effectLst/>
                <a:latin typeface="+mn-lt"/>
                <a:ea typeface="+mn-ea"/>
                <a:cs typeface="+mn-cs"/>
              </a:rPr>
              <a:t>following the date of the notice of proposed adverse action, unless the beneficiary</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specifically asks VA to continue with rating</a:t>
            </a:r>
            <a:r>
              <a:rPr lang="en-US" sz="1200" kern="1200" baseline="0" dirty="0">
                <a:solidFill>
                  <a:schemeClr val="tx1"/>
                </a:solidFill>
                <a:effectLst/>
                <a:latin typeface="+mn-lt"/>
                <a:ea typeface="+mn-ea"/>
                <a:cs typeface="+mn-cs"/>
              </a:rPr>
              <a:t> of inability to manage affairs (they submit a waiver agreeing with the proposal).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The adverse action proposal period may need to be extended beyond the 65 days for:</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Review of any evidence received in respond to the due process</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Receipt of a hearing request, if requested at any time before the VA makes a final decision on inability to manage affairs, or</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Remailing of the due process letter when the notice is returned due to an incorrect address and a current address is subsequently identified.</a:t>
            </a:r>
          </a:p>
          <a:p>
            <a:pPr marL="171450" indent="-171450">
              <a:buFont typeface="Arial" panose="020B0604020202020204" pitchFamily="34" charset="0"/>
              <a:buChar char="•"/>
            </a:pPr>
            <a:endParaRPr lang="en-US" sz="1200" kern="1200" baseline="0" dirty="0">
              <a:solidFill>
                <a:schemeClr val="tx1"/>
              </a:solidFill>
              <a:effectLst/>
              <a:latin typeface="+mn-lt"/>
              <a:ea typeface="+mn-ea"/>
              <a:cs typeface="+mn-cs"/>
            </a:endParaRPr>
          </a:p>
          <a:p>
            <a:pPr marL="0" indent="0">
              <a:buFont typeface="Arial" panose="020B0604020202020204" pitchFamily="34" charset="0"/>
              <a:buNone/>
            </a:pPr>
            <a:r>
              <a:rPr lang="en-US" sz="1200" kern="1200" baseline="0" dirty="0">
                <a:solidFill>
                  <a:schemeClr val="tx1"/>
                </a:solidFill>
                <a:effectLst/>
                <a:latin typeface="+mn-lt"/>
                <a:ea typeface="+mn-ea"/>
                <a:cs typeface="+mn-cs"/>
              </a:rPr>
              <a:t>Important – additional evidence and hearing requests that are received in response to due process are handled by the Regional Office that is the Station of Jurisdiction (SOJ).  If after review of evidence and/or a hearing the VA still makes a final decision of inability to manage affairs, then the RO completes the final rating and </a:t>
            </a:r>
            <a:r>
              <a:rPr lang="en-US" sz="1200" i="1" kern="1200" baseline="0" dirty="0">
                <a:solidFill>
                  <a:schemeClr val="tx1"/>
                </a:solidFill>
                <a:effectLst/>
                <a:latin typeface="+mn-lt"/>
                <a:ea typeface="+mn-ea"/>
                <a:cs typeface="+mn-cs"/>
              </a:rPr>
              <a:t>then</a:t>
            </a:r>
            <a:r>
              <a:rPr lang="en-US" sz="1200" i="0" kern="1200" baseline="0" dirty="0">
                <a:solidFill>
                  <a:schemeClr val="tx1"/>
                </a:solidFill>
                <a:effectLst/>
                <a:latin typeface="+mn-lt"/>
                <a:ea typeface="+mn-ea"/>
                <a:cs typeface="+mn-cs"/>
              </a:rPr>
              <a:t> sends it to the fiduciary hub for appointment of a fiduciary.</a:t>
            </a:r>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4074959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 Objective:  Calculate the due process period</a:t>
            </a:r>
          </a:p>
          <a:p>
            <a:r>
              <a:rPr lang="en-US" i="1" dirty="0"/>
              <a:t>Policy Reference(s): 38 CFR 3.110, FPM 7.B.2.a, FPM 7.B.2.c,</a:t>
            </a:r>
            <a:r>
              <a:rPr lang="en-US" i="1" baseline="0" dirty="0"/>
              <a:t> </a:t>
            </a:r>
            <a:r>
              <a:rPr lang="en-US" i="1" dirty="0"/>
              <a:t>M21-1 I.2.C.1.c</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The due process period is the control period allotted for the beneficiary to submit additional evidence or request a hearing. </a:t>
            </a:r>
            <a:r>
              <a:rPr lang="en-US" sz="1200" kern="1200" dirty="0">
                <a:solidFill>
                  <a:schemeClr val="tx1"/>
                </a:solidFill>
                <a:effectLst/>
                <a:latin typeface="+mn-lt"/>
                <a:ea typeface="+mn-ea"/>
                <a:cs typeface="+mn-cs"/>
              </a:rPr>
              <a:t>The first day of the due process period for computing</a:t>
            </a:r>
            <a:r>
              <a:rPr lang="en-US" sz="1200" kern="1200" baseline="0" dirty="0">
                <a:solidFill>
                  <a:schemeClr val="tx1"/>
                </a:solidFill>
                <a:effectLst/>
                <a:latin typeface="+mn-lt"/>
                <a:ea typeface="+mn-ea"/>
                <a:cs typeface="+mn-cs"/>
              </a:rPr>
              <a:t> time limits </a:t>
            </a:r>
            <a:r>
              <a:rPr lang="en-US" sz="1200" kern="1200" dirty="0">
                <a:solidFill>
                  <a:schemeClr val="tx1"/>
                </a:solidFill>
                <a:effectLst/>
                <a:latin typeface="+mn-lt"/>
                <a:ea typeface="+mn-ea"/>
                <a:cs typeface="+mn-cs"/>
              </a:rPr>
              <a:t>is the date of</a:t>
            </a:r>
            <a:r>
              <a:rPr lang="en-US" sz="1200" kern="1200" baseline="0" dirty="0">
                <a:solidFill>
                  <a:schemeClr val="tx1"/>
                </a:solidFill>
                <a:effectLst/>
                <a:latin typeface="+mn-lt"/>
                <a:ea typeface="+mn-ea"/>
                <a:cs typeface="+mn-cs"/>
              </a:rPr>
              <a:t> the letter that </a:t>
            </a:r>
            <a:r>
              <a:rPr lang="en-US" sz="1200" kern="1200" dirty="0">
                <a:solidFill>
                  <a:schemeClr val="tx1"/>
                </a:solidFill>
                <a:effectLst/>
                <a:latin typeface="+mn-lt"/>
                <a:ea typeface="+mn-ea"/>
                <a:cs typeface="+mn-cs"/>
              </a:rPr>
              <a:t>is mailed to the beneficiary.</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The minimum due process period is 60 days, unless waived by the beneficiary.  When a waiver is not received, finalization of the determination occurs after the 65th day.  The extra 5 days allows time for evidence to reach the fiduciary hub (often times</a:t>
            </a:r>
            <a:r>
              <a:rPr lang="en-US" baseline="0" dirty="0"/>
              <a:t> referred to as time for ‘mail processing’)</a:t>
            </a:r>
            <a:r>
              <a:rPr lang="en-US" dirty="0"/>
              <a:t>.</a:t>
            </a:r>
            <a:r>
              <a:rPr lang="en-US"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Instructor Demonstration</a:t>
            </a:r>
            <a:r>
              <a:rPr lang="en-US" sz="1200" kern="1200" dirty="0">
                <a:solidFill>
                  <a:schemeClr val="tx1"/>
                </a:solidFill>
                <a:effectLst/>
                <a:latin typeface="+mn-lt"/>
                <a:ea typeface="+mn-ea"/>
                <a:cs typeface="+mn-cs"/>
              </a:rPr>
              <a:t>:  Using live casework and the table on this slide, compute the adverse action proposal period.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3103797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Learning Objective:  </a:t>
            </a:r>
            <a:r>
              <a:rPr lang="en-US" i="1" dirty="0"/>
              <a:t>Process a waiver of due process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dirty="0"/>
              <a:t>Policy</a:t>
            </a:r>
            <a:r>
              <a:rPr lang="en-US" sz="1200" b="0" i="1" baseline="0" dirty="0"/>
              <a:t> Reference(s):  </a:t>
            </a:r>
            <a:r>
              <a:rPr lang="en-US" i="1" dirty="0"/>
              <a:t>FPM</a:t>
            </a:r>
            <a:r>
              <a:rPr lang="en-US" i="1" baseline="0" dirty="0"/>
              <a:t> 7.B.2.h, </a:t>
            </a:r>
            <a:r>
              <a:rPr lang="en-US" altLang="en-US" i="1" dirty="0"/>
              <a:t>M21-1 III.v.9.B.5.b,</a:t>
            </a:r>
            <a:r>
              <a:rPr lang="en-US" altLang="en-US" i="1" baseline="0" dirty="0"/>
              <a:t> </a:t>
            </a:r>
            <a:r>
              <a:rPr lang="en-US" altLang="en-US" i="1" dirty="0"/>
              <a:t>M21-1 I.2.D.13.a,</a:t>
            </a:r>
            <a:r>
              <a:rPr lang="en-US" altLang="en-US" i="1" baseline="0" dirty="0"/>
              <a:t> </a:t>
            </a:r>
            <a:r>
              <a:rPr lang="en-US" altLang="en-US" i="1" dirty="0"/>
              <a:t>38 CFR 3.353(e),</a:t>
            </a:r>
            <a:r>
              <a:rPr lang="en-US" altLang="en-US" i="1" baseline="0" dirty="0"/>
              <a:t> </a:t>
            </a:r>
            <a:r>
              <a:rPr lang="en-US" altLang="en-US" i="1" dirty="0"/>
              <a:t>M21-1 III.iv.8.A.1.b; M21-1 III.iv.8.A.3.a ,</a:t>
            </a:r>
            <a:r>
              <a:rPr lang="en-US" altLang="en-US" i="1" baseline="0" dirty="0"/>
              <a:t> M21-1 </a:t>
            </a:r>
            <a:r>
              <a:rPr lang="en-US" altLang="en-US" i="1" dirty="0"/>
              <a:t>III.iv.8.A.5.a</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u="sng" dirty="0"/>
              <a:t>Instructor Notes: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b</a:t>
            </a:r>
            <a:r>
              <a:rPr lang="en-US" dirty="0"/>
              <a:t>eneficiary may choose to agree with the proposed decision and ‘waive’ their due process rights at any time during the 65-day</a:t>
            </a:r>
            <a:r>
              <a:rPr lang="en-US" baseline="0" dirty="0"/>
              <a:t> due process period.  To do so, the beneficiary must </a:t>
            </a:r>
            <a:r>
              <a:rPr lang="en-US" dirty="0"/>
              <a:t>submit a signed statement waiving due process rights.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kern="1200" dirty="0">
                <a:solidFill>
                  <a:schemeClr val="tx1"/>
                </a:solidFill>
                <a:effectLst/>
                <a:latin typeface="+mn-lt"/>
                <a:ea typeface="+mn-ea"/>
                <a:cs typeface="+mn-cs"/>
              </a:rPr>
              <a:t>If VA receives a waiver of due process:</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ensure the waiver is available in the beneficiary’s eFolder,</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annotate receipt of the waiver under the initial appointment work item in BFFS, and</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and refer to </a:t>
            </a:r>
            <a:r>
              <a:rPr lang="en-US" sz="1200" kern="1200" dirty="0">
                <a:solidFill>
                  <a:schemeClr val="tx1"/>
                </a:solidFill>
                <a:effectLst/>
                <a:latin typeface="+mn-lt"/>
                <a:ea typeface="+mn-ea"/>
                <a:cs typeface="+mn-cs"/>
                <a:hlinkClick r:id="rId3"/>
              </a:rPr>
              <a:t>FPM 7.B.3.a</a:t>
            </a:r>
            <a:r>
              <a:rPr lang="en-US" sz="1200" kern="1200" dirty="0">
                <a:solidFill>
                  <a:schemeClr val="tx1"/>
                </a:solidFill>
                <a:effectLst/>
                <a:latin typeface="+mn-lt"/>
                <a:ea typeface="+mn-ea"/>
                <a:cs typeface="+mn-cs"/>
              </a:rPr>
              <a:t> to finalize the determination.*</a:t>
            </a:r>
            <a:endParaRPr lang="en-US" dirty="0">
              <a:effectLst/>
            </a:endParaRPr>
          </a:p>
          <a:p>
            <a:endParaRPr lang="en-US" dirty="0"/>
          </a:p>
          <a:p>
            <a:r>
              <a:rPr lang="en-US" dirty="0"/>
              <a:t>*We will learn about finalizing determinations in future courses.</a:t>
            </a:r>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3350419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(Recall)  These</a:t>
            </a:r>
            <a:r>
              <a:rPr lang="en-US" baseline="0" dirty="0"/>
              <a:t> are our learning objectives as stated from the beginning of the training:</a:t>
            </a:r>
            <a:endParaRPr lang="en-US" dirty="0"/>
          </a:p>
          <a:p>
            <a:pPr marL="171450" indent="-171450">
              <a:buFont typeface="Arial" panose="020B0604020202020204" pitchFamily="34" charset="0"/>
              <a:buChar char="•"/>
            </a:pPr>
            <a:r>
              <a:rPr lang="en-US" dirty="0"/>
              <a:t>Define due process and when it is required</a:t>
            </a:r>
          </a:p>
          <a:p>
            <a:pPr marL="171450" indent="-171450">
              <a:buFont typeface="Arial" panose="020B0604020202020204" pitchFamily="34" charset="0"/>
              <a:buChar char="•"/>
            </a:pPr>
            <a:r>
              <a:rPr lang="en-US" dirty="0"/>
              <a:t>Identify required elements of due process notification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Understand the importance of and procedures associated with the Brady Act</a:t>
            </a:r>
          </a:p>
          <a:p>
            <a:pPr marL="171450" indent="-171450">
              <a:buFont typeface="Arial" panose="020B0604020202020204" pitchFamily="34" charset="0"/>
              <a:buChar char="•"/>
            </a:pPr>
            <a:r>
              <a:rPr lang="en-US" dirty="0"/>
              <a:t>Calculate the due process period</a:t>
            </a:r>
          </a:p>
          <a:p>
            <a:pPr marL="171450" indent="-171450">
              <a:buFont typeface="Arial" panose="020B0604020202020204" pitchFamily="34" charset="0"/>
              <a:buChar char="•"/>
            </a:pPr>
            <a:r>
              <a:rPr lang="en-US" dirty="0"/>
              <a:t>Process a waiver of due process</a:t>
            </a:r>
          </a:p>
          <a:p>
            <a:pPr marL="0" lvl="1" defTabSz="914350">
              <a:defRPr/>
            </a:pPr>
            <a:endParaRPr lang="en-US" dirty="0"/>
          </a:p>
          <a:p>
            <a:pPr marL="0" lvl="1" defTabSz="914350">
              <a:defRPr/>
            </a:pPr>
            <a:r>
              <a:rPr lang="en-US" dirty="0"/>
              <a:t>(Recap)  We discussed each of these learning objectives through the topics listed here on this slide.  </a:t>
            </a:r>
          </a:p>
          <a:p>
            <a:pPr marL="171450" indent="-171450">
              <a:buFont typeface="Arial" panose="020B0604020202020204" pitchFamily="34" charset="0"/>
              <a:buChar char="•"/>
            </a:pPr>
            <a:r>
              <a:rPr lang="en-US" dirty="0"/>
              <a:t>Due Process</a:t>
            </a:r>
          </a:p>
          <a:p>
            <a:pPr marL="171450" indent="-171450">
              <a:buFont typeface="Arial" panose="020B0604020202020204" pitchFamily="34" charset="0"/>
              <a:buChar char="•"/>
            </a:pPr>
            <a:r>
              <a:rPr lang="en-US" dirty="0"/>
              <a:t>Fiduciary Due Process</a:t>
            </a:r>
          </a:p>
          <a:p>
            <a:pPr marL="171450" indent="-171450">
              <a:buFont typeface="Arial" panose="020B0604020202020204" pitchFamily="34" charset="0"/>
              <a:buChar char="•"/>
            </a:pPr>
            <a:r>
              <a:rPr lang="en-US" dirty="0"/>
              <a:t>Notification Elements</a:t>
            </a:r>
          </a:p>
          <a:p>
            <a:pPr marL="171450" indent="-171450">
              <a:buFont typeface="Arial" panose="020B0604020202020204" pitchFamily="34" charset="0"/>
              <a:buChar char="•"/>
            </a:pPr>
            <a:r>
              <a:rPr lang="en-US" dirty="0"/>
              <a:t>Request Due Process</a:t>
            </a:r>
          </a:p>
          <a:p>
            <a:pPr marL="171450" indent="-171450">
              <a:buFont typeface="Arial" panose="020B0604020202020204" pitchFamily="34" charset="0"/>
              <a:buChar char="•"/>
            </a:pPr>
            <a:r>
              <a:rPr lang="en-US" dirty="0"/>
              <a:t>Brady Act</a:t>
            </a:r>
          </a:p>
          <a:p>
            <a:pPr marL="171450" indent="-171450">
              <a:buFont typeface="Arial" panose="020B0604020202020204" pitchFamily="34" charset="0"/>
              <a:buChar char="•"/>
            </a:pPr>
            <a:r>
              <a:rPr lang="en-US" dirty="0"/>
              <a:t>Brady Act Phone Calls</a:t>
            </a:r>
          </a:p>
          <a:p>
            <a:pPr marL="171450" indent="-171450">
              <a:buFont typeface="Arial" panose="020B0604020202020204" pitchFamily="34" charset="0"/>
              <a:buChar char="•"/>
            </a:pPr>
            <a:r>
              <a:rPr lang="en-US" dirty="0"/>
              <a:t>Document Brady Act Phone Calls</a:t>
            </a:r>
          </a:p>
          <a:p>
            <a:pPr marL="171450" indent="-171450">
              <a:buFont typeface="Arial" panose="020B0604020202020204" pitchFamily="34" charset="0"/>
              <a:buChar char="•"/>
            </a:pPr>
            <a:r>
              <a:rPr lang="en-US" dirty="0"/>
              <a:t>Due Process Period</a:t>
            </a:r>
          </a:p>
          <a:p>
            <a:pPr marL="171450" indent="-171450">
              <a:buFont typeface="Arial" panose="020B0604020202020204" pitchFamily="34" charset="0"/>
              <a:buChar char="•"/>
            </a:pPr>
            <a:r>
              <a:rPr lang="en-US" dirty="0"/>
              <a:t>Calculating Proposal Period</a:t>
            </a:r>
          </a:p>
          <a:p>
            <a:pPr marL="171450" indent="-171450">
              <a:buFont typeface="Arial" panose="020B0604020202020204" pitchFamily="34" charset="0"/>
              <a:buChar char="•"/>
            </a:pPr>
            <a:r>
              <a:rPr lang="en-US" dirty="0"/>
              <a:t>Waiver of Due Process</a:t>
            </a:r>
          </a:p>
          <a:p>
            <a:pPr marL="0" lvl="1" defTabSz="914350">
              <a:defRPr/>
            </a:pPr>
            <a:endParaRPr lang="en-US" dirty="0"/>
          </a:p>
          <a:p>
            <a:pPr marL="0" lvl="1" defTabSz="914350">
              <a:defRPr/>
            </a:pPr>
            <a:r>
              <a:rPr lang="en-US" b="1" dirty="0"/>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14</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u="none" dirty="0"/>
              <a:t>An</a:t>
            </a:r>
            <a:r>
              <a:rPr lang="en-US" u="none" baseline="0" dirty="0"/>
              <a:t> assessment and satisfaction survey have been assigned to you in TMS.  You should be able to complete both within ten minutes.  </a:t>
            </a:r>
          </a:p>
          <a:p>
            <a:r>
              <a:rPr lang="en-US" u="none" baseline="0" dirty="0"/>
              <a:t>Completing both will allow you to receive credit for this training.</a:t>
            </a:r>
            <a:endParaRPr lang="en-US" u="none" dirty="0"/>
          </a:p>
          <a:p>
            <a:pPr marL="462439" indent="-231219"/>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dirty="0"/>
          </a:p>
        </p:txBody>
      </p:sp>
    </p:spTree>
    <p:extLst>
      <p:ext uri="{BB962C8B-B14F-4D97-AF65-F5344CB8AC3E}">
        <p14:creationId xmlns:p14="http://schemas.microsoft.com/office/powerpoint/2010/main" val="529396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dirty="0"/>
          </a:p>
          <a:p>
            <a:r>
              <a:rPr lang="en-US" dirty="0"/>
              <a:t>By the end of this lesson, given the training and references, learners will be able to do the following:</a:t>
            </a:r>
          </a:p>
          <a:p>
            <a:pPr marL="171450" indent="-171450">
              <a:buFont typeface="Arial" panose="020B0604020202020204" pitchFamily="34" charset="0"/>
              <a:buChar char="•"/>
            </a:pPr>
            <a:r>
              <a:rPr lang="en-US" dirty="0"/>
              <a:t>Define due process and when it is required</a:t>
            </a:r>
          </a:p>
          <a:p>
            <a:pPr marL="171450" indent="-171450">
              <a:buFont typeface="Arial" panose="020B0604020202020204" pitchFamily="34" charset="0"/>
              <a:buChar char="•"/>
            </a:pPr>
            <a:r>
              <a:rPr lang="en-US" dirty="0"/>
              <a:t>Identify required elements of due process notification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Understand the importance of and procedures associated with the Brady Act</a:t>
            </a:r>
          </a:p>
          <a:p>
            <a:pPr marL="171450" indent="-171450">
              <a:buFont typeface="Arial" panose="020B0604020202020204" pitchFamily="34" charset="0"/>
              <a:buChar char="•"/>
            </a:pPr>
            <a:r>
              <a:rPr lang="en-US" dirty="0"/>
              <a:t>Calculate the due process period</a:t>
            </a:r>
          </a:p>
          <a:p>
            <a:pPr marL="171450" indent="-171450">
              <a:buFont typeface="Arial" panose="020B0604020202020204" pitchFamily="34" charset="0"/>
              <a:buChar char="•"/>
            </a:pPr>
            <a:r>
              <a:rPr lang="en-US" dirty="0"/>
              <a:t>Process a waiver of due process</a:t>
            </a:r>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dirty="0"/>
          </a:p>
          <a:p>
            <a:r>
              <a:rPr lang="en-US" dirty="0"/>
              <a:t>These are the applicable references for today’s trainings:</a:t>
            </a:r>
          </a:p>
          <a:p>
            <a:endParaRPr lang="en-US" dirty="0"/>
          </a:p>
          <a:p>
            <a:pPr marL="171450" indent="-171450">
              <a:buFont typeface="Arial" panose="020B0604020202020204" pitchFamily="34" charset="0"/>
              <a:buChar char="•"/>
            </a:pPr>
            <a:r>
              <a:rPr lang="en-US" sz="1200" dirty="0"/>
              <a:t>38 CFR 3.103, </a:t>
            </a:r>
            <a:r>
              <a:rPr lang="en-US" sz="1200" i="1" dirty="0"/>
              <a:t>Procedural due process and appellate rights</a:t>
            </a:r>
          </a:p>
          <a:p>
            <a:pPr marL="171450" indent="-171450">
              <a:buFont typeface="Arial" panose="020B0604020202020204" pitchFamily="34" charset="0"/>
              <a:buChar char="•"/>
            </a:pPr>
            <a:r>
              <a:rPr lang="en-US" sz="1200" dirty="0"/>
              <a:t>38 CFR 3.110</a:t>
            </a:r>
            <a:r>
              <a:rPr lang="en-US" sz="1200" i="1" dirty="0"/>
              <a:t>, Computation of Time Limit</a:t>
            </a:r>
          </a:p>
          <a:p>
            <a:pPr marL="171450" indent="-171450">
              <a:buFont typeface="Arial" panose="020B0604020202020204" pitchFamily="34" charset="0"/>
              <a:buChar char="•"/>
            </a:pPr>
            <a:r>
              <a:rPr lang="en-US" sz="1200" dirty="0"/>
              <a:t>38 CFR 3.353</a:t>
            </a:r>
            <a:r>
              <a:rPr lang="en-US" sz="1200" i="1" dirty="0"/>
              <a:t>, Determinations of incompetency and competency</a:t>
            </a:r>
            <a:endParaRPr lang="en-US" sz="1200" dirty="0"/>
          </a:p>
          <a:p>
            <a:pPr marL="171450" indent="-171450">
              <a:buFont typeface="Arial" panose="020B0604020202020204" pitchFamily="34" charset="0"/>
              <a:buChar char="•"/>
            </a:pPr>
            <a:r>
              <a:rPr lang="en-US" sz="1200" dirty="0"/>
              <a:t>M21-1 I.2, </a:t>
            </a:r>
            <a:r>
              <a:rPr lang="en-US" sz="1200" i="1" dirty="0"/>
              <a:t>Due Process</a:t>
            </a:r>
          </a:p>
          <a:p>
            <a:pPr marL="171450" indent="-171450">
              <a:buFont typeface="Arial" panose="020B0604020202020204" pitchFamily="34" charset="0"/>
              <a:buChar char="•"/>
            </a:pPr>
            <a:r>
              <a:rPr lang="en-US" sz="1200" dirty="0"/>
              <a:t>M21-1 III.iv.8, </a:t>
            </a:r>
            <a:r>
              <a:rPr lang="en-US" sz="1200" i="1" dirty="0"/>
              <a:t>Competency, Due Process and Protected Ratings</a:t>
            </a:r>
          </a:p>
          <a:p>
            <a:pPr marL="171450" indent="-171450">
              <a:buFont typeface="Arial" panose="020B0604020202020204" pitchFamily="34" charset="0"/>
              <a:buChar char="•"/>
            </a:pPr>
            <a:r>
              <a:rPr lang="en-US" sz="1200" dirty="0"/>
              <a:t>M21-1 III.v.9.B, </a:t>
            </a:r>
            <a:r>
              <a:rPr lang="en-US" sz="1200" i="1" dirty="0"/>
              <a:t>Processing Awards to Incompetent Beneficiaries</a:t>
            </a:r>
          </a:p>
          <a:p>
            <a:pPr marL="171450" indent="-171450">
              <a:buFont typeface="Arial" panose="020B0604020202020204" pitchFamily="34" charset="0"/>
              <a:buChar char="•"/>
            </a:pPr>
            <a:r>
              <a:rPr lang="en-US" sz="1200" dirty="0"/>
              <a:t>FPM 7.A.1, </a:t>
            </a:r>
            <a:r>
              <a:rPr lang="en-US" sz="1200" i="1" dirty="0"/>
              <a:t>Authority Regarding Determinations of a Beneficiary’s Inability to Manage VA Benefits and Fiduciary Adjustments</a:t>
            </a:r>
          </a:p>
          <a:p>
            <a:pPr marL="171450" indent="-171450">
              <a:buFont typeface="Arial" panose="020B0604020202020204" pitchFamily="34" charset="0"/>
              <a:buChar char="•"/>
            </a:pPr>
            <a:r>
              <a:rPr lang="en-US" sz="1200" dirty="0"/>
              <a:t>FPM 7.B.2, </a:t>
            </a:r>
            <a:r>
              <a:rPr lang="en-US" sz="1200" i="1" dirty="0"/>
              <a:t>Due Process for Final Determinations of a Beneficiary’s Inability to Manage Financial Affairs</a:t>
            </a:r>
            <a:endParaRPr lang="en-US" sz="1200" dirty="0"/>
          </a:p>
          <a:p>
            <a:endParaRPr lang="en-US" dirty="0"/>
          </a:p>
          <a:p>
            <a:r>
              <a:rPr lang="en-US" dirty="0"/>
              <a:t>*Note:</a:t>
            </a:r>
          </a:p>
          <a:p>
            <a:pPr marL="171450" indent="-171450">
              <a:buFont typeface="Arial" panose="020B0604020202020204" pitchFamily="34" charset="0"/>
              <a:buChar char="•"/>
            </a:pPr>
            <a:r>
              <a:rPr lang="en-US" dirty="0"/>
              <a:t>The 38 CFR can be accessed</a:t>
            </a:r>
            <a:r>
              <a:rPr lang="en-US" baseline="0" dirty="0"/>
              <a:t> here:  https://www.ecfr.gov/cgi-bin/text-idx?SID=ad275643432556b9dda942343fb89296&amp;mc=true&amp;node=pt38.1.3&amp;rgn=div58 </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The M21-1, Adjudication Procedures Manual, can be accessed  here:  https://vaww.vrm.km.va.gov/system/templates/selfservice/va_kanew/help/agent/locale/en-US/portal/554400000001034</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The Fiduciary Program Manual (FPM) can be accessed here:  https://vaww.vrm.km.va.gov/system/templates/selfservice/va_kanew/help/agent/locale/en-US/portal/554400000001030 </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1839186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 Objective:  Define due process and when it is required</a:t>
            </a:r>
          </a:p>
          <a:p>
            <a:r>
              <a:rPr lang="en-US" i="1" dirty="0"/>
              <a:t>Policy Reference(s): 38 CFR 3.103(a), M21-1</a:t>
            </a:r>
            <a:r>
              <a:rPr lang="en-US" i="1" baseline="0" dirty="0"/>
              <a:t> I.2.A.1, M21-1 I.2.B.1, FPM 7.A.1., FPM 7.B.2.b.</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u="sng" dirty="0"/>
          </a:p>
          <a:p>
            <a:r>
              <a:rPr lang="en-US" sz="1200" kern="1200" dirty="0">
                <a:solidFill>
                  <a:schemeClr val="tx1"/>
                </a:solidFill>
                <a:effectLst/>
                <a:latin typeface="+mn-lt"/>
                <a:ea typeface="+mn-ea"/>
                <a:cs typeface="+mn-cs"/>
              </a:rPr>
              <a:t>Due process in the administration of Department of Veterans Affairs (VA) benefits informs the beneficiary of a proposed adverse action that could reduce, terminate,</a:t>
            </a:r>
            <a:r>
              <a:rPr lang="en-US" sz="1200" kern="1200" baseline="0" dirty="0">
                <a:solidFill>
                  <a:schemeClr val="tx1"/>
                </a:solidFill>
                <a:effectLst/>
                <a:latin typeface="+mn-lt"/>
                <a:ea typeface="+mn-ea"/>
                <a:cs typeface="+mn-cs"/>
              </a:rPr>
              <a:t> or adversely affect benefits.  It is also required when a proposed adverse action is based upon third party information that could adversely affect the payment of benefits.</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When due process notification is sent to a beneficiary, they must be provided with 60 days to submit evidence for the purpose of showing the adverse action should not be taken – otherwise, to contest the action.  </a:t>
            </a: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due process notification letter also provides the beneficiary with the opportunity to:</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Receive</a:t>
            </a:r>
            <a:r>
              <a:rPr lang="en-US" sz="1200" kern="1200" baseline="0" dirty="0">
                <a:solidFill>
                  <a:schemeClr val="tx1"/>
                </a:solidFill>
                <a:effectLst/>
                <a:latin typeface="+mn-lt"/>
                <a:ea typeface="+mn-ea"/>
                <a:cs typeface="+mn-cs"/>
              </a:rPr>
              <a:t> written notice of the proposed and final action,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Hold a hearing before VA decision-makers,</a:t>
            </a:r>
            <a:r>
              <a:rPr lang="en-US" sz="1200" kern="1200" baseline="0" dirty="0">
                <a:solidFill>
                  <a:schemeClr val="tx1"/>
                </a:solidFill>
                <a:effectLst/>
                <a:latin typeface="+mn-lt"/>
                <a:ea typeface="+mn-ea"/>
                <a:cs typeface="+mn-cs"/>
              </a:rPr>
              <a:t> and</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Seek and obtain representation throughout the process.</a:t>
            </a:r>
            <a:endParaRPr lang="en-US" dirty="0">
              <a:effectLst/>
            </a:endParaRPr>
          </a:p>
          <a:p>
            <a:endParaRPr lang="en-US" u="sng" dirty="0"/>
          </a:p>
          <a:p>
            <a:r>
              <a:rPr lang="en-US" u="none" dirty="0"/>
              <a:t>Due</a:t>
            </a:r>
            <a:r>
              <a:rPr lang="en-US" u="none" baseline="0" dirty="0"/>
              <a:t> process stems from the Fifth Amendment of the U.S. Constitution which states, “No person shall be…deprived of life, liberty, or property without due process of law.”</a:t>
            </a:r>
            <a:endParaRPr lang="en-US" u="none" dirty="0"/>
          </a:p>
          <a:p>
            <a:endParaRPr lang="en-US" u="sng"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1500190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 Objective:  Define due process and when it is required</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Policy Reference(s): 38 CFR 3.353, M21-1</a:t>
            </a:r>
            <a:r>
              <a:rPr lang="en-US" i="1" baseline="0" dirty="0"/>
              <a:t> III.iv.8.A., M21-1 III.v.9.B.2.e-f</a:t>
            </a:r>
            <a:endParaRPr lang="en-US" i="1" dirty="0"/>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dirty="0"/>
          </a:p>
          <a:p>
            <a:r>
              <a:rPr lang="en-US" dirty="0"/>
              <a:t>When VA receives</a:t>
            </a:r>
            <a:r>
              <a:rPr lang="en-US" baseline="0" dirty="0"/>
              <a:t> clear and convincing medical evidence showing that, because of injury or disease, a beneficiary lacks the ability to contract or to manage his/her own affairs, including disbursement of funds without limitation, then VA will issue a proposed </a:t>
            </a:r>
            <a:r>
              <a:rPr lang="en-US" dirty="0"/>
              <a:t>rating of</a:t>
            </a:r>
            <a:r>
              <a:rPr lang="en-US" baseline="0" dirty="0"/>
              <a:t> inability to manage financial affairs.  </a:t>
            </a:r>
          </a:p>
          <a:p>
            <a:endParaRPr lang="en-US" baseline="0" dirty="0"/>
          </a:p>
          <a:p>
            <a:r>
              <a:rPr lang="en-US" baseline="0" dirty="0"/>
              <a:t>In this case, the beneficiary will be notified of the proposed action and of the right to a hearing.  If the decision is finalized, it results in assigning someone else – a fiduciary – to manage the beneficiary’s VA benefits.  </a:t>
            </a:r>
          </a:p>
          <a:p>
            <a:endParaRPr lang="en-US" baseline="0" dirty="0"/>
          </a:p>
          <a:p>
            <a:r>
              <a:rPr lang="en-US" b="1" u="none" baseline="0" dirty="0"/>
              <a:t>Due process NOT required</a:t>
            </a:r>
          </a:p>
          <a:p>
            <a:r>
              <a:rPr lang="en-US" dirty="0"/>
              <a:t>When VA receives a court decree/judicial</a:t>
            </a:r>
            <a:r>
              <a:rPr lang="en-US" baseline="0" dirty="0"/>
              <a:t> determination</a:t>
            </a:r>
            <a:r>
              <a:rPr lang="en-US" dirty="0"/>
              <a:t> of inability to manage affairs, the</a:t>
            </a:r>
            <a:r>
              <a:rPr lang="en-US" sz="1200" kern="1200" dirty="0">
                <a:solidFill>
                  <a:schemeClr val="tx1"/>
                </a:solidFill>
                <a:effectLst/>
                <a:latin typeface="+mn-lt"/>
                <a:ea typeface="+mn-ea"/>
                <a:cs typeface="+mn-cs"/>
              </a:rPr>
              <a:t> payee may be considered to have had due process notice and hearing under the laws of the State so that additional notice and hearing are not required when:</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payee has been found by a court of jurisdiction to be incompetent by court order or decree, or</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court having jurisdiction has appointed a guardian by reason of incompetency for a payee.</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1547869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 Objective: Identify required elements of due process notification</a:t>
            </a:r>
          </a:p>
          <a:p>
            <a:r>
              <a:rPr lang="en-US" i="1" dirty="0"/>
              <a:t>Policy Reference(s): M21-1 III.v.9.B.3.a-b</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dirty="0"/>
          </a:p>
          <a:p>
            <a:r>
              <a:rPr lang="en-US" sz="1200" kern="1200" dirty="0">
                <a:solidFill>
                  <a:schemeClr val="tx1"/>
                </a:solidFill>
                <a:effectLst/>
                <a:latin typeface="+mn-lt"/>
                <a:ea typeface="+mn-ea"/>
                <a:cs typeface="+mn-cs"/>
              </a:rPr>
              <a:t>Written notice of a proposed rating of inability to</a:t>
            </a:r>
            <a:r>
              <a:rPr lang="en-US" sz="1200" kern="1200" baseline="0" dirty="0">
                <a:solidFill>
                  <a:schemeClr val="tx1"/>
                </a:solidFill>
                <a:effectLst/>
                <a:latin typeface="+mn-lt"/>
                <a:ea typeface="+mn-ea"/>
                <a:cs typeface="+mn-cs"/>
              </a:rPr>
              <a:t> manage affairs is completed by the station of jurisdiction (SOJ) (this is the VSC or PMC), and </a:t>
            </a:r>
            <a:r>
              <a:rPr lang="en-US" sz="1200" kern="1200" dirty="0">
                <a:solidFill>
                  <a:schemeClr val="tx1"/>
                </a:solidFill>
                <a:effectLst/>
                <a:latin typeface="+mn-lt"/>
                <a:ea typeface="+mn-ea"/>
                <a:cs typeface="+mn-cs"/>
              </a:rPr>
              <a:t>must include:</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copy of the proposed rating decision or a short summary of the facts and evidence of record that supports the finding of incompetency</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an explanation of the effect that a finding of incompetency has on the payment of VA benefits</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notice that a VA rating of incompetency prevents the beneficiary from purchasing firearms, according to the Brady Handgun Violence Prevention Act (Brady Act)</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statement of the beneficiary’s right to</a:t>
            </a:r>
            <a:r>
              <a:rPr lang="en-US" dirty="0">
                <a:effectLst/>
              </a:rPr>
              <a:t>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submit evidence to show why the proposed action should not be taken</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request a personal hearing to present evidence, and</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have representation during the hearing, and</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an indication that the beneficiary has 60 days to respond to the notice.</a:t>
            </a:r>
          </a:p>
          <a:p>
            <a:pPr marL="171450" indent="-171450">
              <a:buFont typeface="Arial" panose="020B0604020202020204" pitchFamily="34" charset="0"/>
              <a:buChar char="•"/>
            </a:pPr>
            <a:endParaRPr lang="en-US" dirty="0">
              <a:effectLst/>
            </a:endParaRPr>
          </a:p>
          <a:p>
            <a:r>
              <a:rPr lang="en-US" sz="1200" b="1" i="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If a beneficiary requests a hearing at </a:t>
            </a:r>
            <a:r>
              <a:rPr lang="en-US" sz="1200" b="1" i="1" kern="1200" dirty="0">
                <a:solidFill>
                  <a:schemeClr val="tx1"/>
                </a:solidFill>
                <a:effectLst/>
                <a:latin typeface="+mn-lt"/>
                <a:ea typeface="+mn-ea"/>
                <a:cs typeface="+mn-cs"/>
              </a:rPr>
              <a:t>any</a:t>
            </a:r>
            <a:r>
              <a:rPr lang="en-US" sz="1200" kern="1200" dirty="0">
                <a:solidFill>
                  <a:schemeClr val="tx1"/>
                </a:solidFill>
                <a:effectLst/>
                <a:latin typeface="+mn-lt"/>
                <a:ea typeface="+mn-ea"/>
                <a:cs typeface="+mn-cs"/>
              </a:rPr>
              <a:t> time </a:t>
            </a:r>
            <a:r>
              <a:rPr lang="en-US" sz="1200" i="1" kern="1200" dirty="0">
                <a:solidFill>
                  <a:schemeClr val="tx1"/>
                </a:solidFill>
                <a:effectLst/>
                <a:latin typeface="+mn-lt"/>
                <a:ea typeface="+mn-ea"/>
                <a:cs typeface="+mn-cs"/>
              </a:rPr>
              <a:t>before</a:t>
            </a:r>
            <a:r>
              <a:rPr lang="en-US" sz="1200" kern="1200" dirty="0">
                <a:solidFill>
                  <a:schemeClr val="tx1"/>
                </a:solidFill>
                <a:effectLst/>
                <a:latin typeface="+mn-lt"/>
                <a:ea typeface="+mn-ea"/>
                <a:cs typeface="+mn-cs"/>
              </a:rPr>
              <a:t> VA makes a final decision on the beneficiary’s competency, VA will postpone making the final decision until after it holds the hearing.</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Instructor Demonstration</a:t>
            </a:r>
            <a:r>
              <a:rPr lang="en-US" sz="1200" kern="1200" dirty="0">
                <a:solidFill>
                  <a:schemeClr val="tx1"/>
                </a:solidFill>
                <a:effectLst/>
                <a:latin typeface="+mn-lt"/>
                <a:ea typeface="+mn-ea"/>
                <a:cs typeface="+mn-cs"/>
              </a:rPr>
              <a:t>:  Pull up M21-1 III.v.9.B.3.b</a:t>
            </a:r>
            <a:r>
              <a:rPr lang="en-US" sz="1200" kern="1200" baseline="0" dirty="0">
                <a:solidFill>
                  <a:schemeClr val="tx1"/>
                </a:solidFill>
                <a:effectLst/>
                <a:latin typeface="+mn-lt"/>
                <a:ea typeface="+mn-ea"/>
                <a:cs typeface="+mn-cs"/>
              </a:rPr>
              <a:t> to show sample language of a due process letter.</a:t>
            </a:r>
          </a:p>
          <a:p>
            <a:endParaRPr lang="en-US" sz="1200" kern="1200" baseline="0" dirty="0">
              <a:solidFill>
                <a:schemeClr val="tx1"/>
              </a:solidFill>
              <a:effectLst/>
              <a:latin typeface="+mn-lt"/>
              <a:ea typeface="+mn-ea"/>
              <a:cs typeface="+mn-cs"/>
            </a:endParaRPr>
          </a:p>
          <a:p>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1007895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1" dirty="0"/>
              <a:t>Learning Objective:  </a:t>
            </a:r>
            <a:r>
              <a:rPr lang="en-US" i="1" dirty="0"/>
              <a:t>Identify required elements of due process notification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dirty="0"/>
              <a:t>Policy</a:t>
            </a:r>
            <a:r>
              <a:rPr lang="en-US" sz="1200" b="0" i="1" baseline="0" dirty="0"/>
              <a:t> Reference(s):  </a:t>
            </a:r>
            <a:r>
              <a:rPr lang="en-US" i="1" dirty="0"/>
              <a:t>FPM 7.B.2.e</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b="0" u="sng" dirty="0"/>
              <a:t>Instructor Notes:</a:t>
            </a:r>
          </a:p>
          <a:p>
            <a:endParaRPr lang="en-US" dirty="0"/>
          </a:p>
          <a:p>
            <a:r>
              <a:rPr lang="en-US" sz="1200" kern="1200" dirty="0">
                <a:solidFill>
                  <a:schemeClr val="tx1"/>
                </a:solidFill>
                <a:effectLst/>
                <a:latin typeface="+mn-lt"/>
                <a:ea typeface="+mn-ea"/>
                <a:cs typeface="+mn-cs"/>
              </a:rPr>
              <a:t>Fiduciary hubs must confirm that the due process notification letter is of record before making a final rating determination.  The fiduciary hub must review the eFolder (VBMS/LCM) to ensure that the letter was sent, and that the letter contains all of the required due process notification elements.</a:t>
            </a:r>
            <a:endParaRPr lang="en-US" dirty="0">
              <a:effectLst/>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the letter is not of record, the fiduciary hub must:</a:t>
            </a:r>
          </a:p>
          <a:p>
            <a:pPr marL="228600" indent="-228600">
              <a:buFont typeface="+mj-lt"/>
              <a:buAutoNum type="arabicPeriod"/>
            </a:pPr>
            <a:r>
              <a:rPr lang="en-US" sz="1200" kern="1200" dirty="0">
                <a:solidFill>
                  <a:schemeClr val="tx1"/>
                </a:solidFill>
                <a:effectLst/>
                <a:latin typeface="+mn-lt"/>
                <a:ea typeface="+mn-ea"/>
                <a:cs typeface="+mn-cs"/>
              </a:rPr>
              <a:t>Input a note in VBMS indicating that due process notice for the issue of competency was not identified in the eFolder and the case is being returned to the VSC/PMC for development.</a:t>
            </a:r>
          </a:p>
          <a:p>
            <a:pPr marL="0" indent="0">
              <a:buFont typeface="+mj-lt"/>
              <a:buNone/>
            </a:pPr>
            <a:endParaRPr lang="en-US" sz="1200" kern="1200" dirty="0">
              <a:solidFill>
                <a:schemeClr val="tx1"/>
              </a:solidFill>
              <a:effectLst/>
              <a:latin typeface="+mn-lt"/>
              <a:ea typeface="+mn-ea"/>
              <a:cs typeface="+mn-cs"/>
            </a:endParaRPr>
          </a:p>
          <a:p>
            <a:pPr marL="0" indent="0" fontAlgn="t">
              <a:buFont typeface="+mj-lt"/>
              <a:buNone/>
            </a:pPr>
            <a:r>
              <a:rPr lang="en-US" sz="1200" kern="1200" dirty="0">
                <a:solidFill>
                  <a:schemeClr val="tx1"/>
                </a:solidFill>
                <a:effectLst/>
                <a:latin typeface="+mn-lt"/>
                <a:ea typeface="+mn-ea"/>
                <a:cs typeface="+mn-cs"/>
              </a:rPr>
              <a:t>2.  Change the EP 590 to EP 600 with claim label</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For PMC cases, "PMC Incompetency Determination" or</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For VSC cases, claim label "Competency Issue"</a:t>
            </a:r>
            <a:endParaRPr lang="en-US" dirty="0">
              <a:effectLst/>
            </a:endParaRPr>
          </a:p>
          <a:p>
            <a:pPr lvl="1" fontAlgn="t"/>
            <a:r>
              <a:rPr lang="en-US" sz="1200" b="1" i="1" kern="1200" dirty="0">
                <a:solidFill>
                  <a:schemeClr val="tx1"/>
                </a:solidFill>
                <a:effectLst/>
                <a:latin typeface="+mn-lt"/>
                <a:ea typeface="+mn-ea"/>
                <a:cs typeface="+mn-cs"/>
              </a:rPr>
              <a:t>Note: </a:t>
            </a:r>
            <a:r>
              <a:rPr lang="en-US" sz="1200" kern="1200" dirty="0">
                <a:solidFill>
                  <a:schemeClr val="tx1"/>
                </a:solidFill>
                <a:effectLst/>
                <a:latin typeface="+mn-lt"/>
                <a:ea typeface="+mn-ea"/>
                <a:cs typeface="+mn-cs"/>
              </a:rPr>
              <a:t> The National Work Queue is responsible for automatically routing the EP 600 with competency claim labels to the VSC or PMC for processing.</a:t>
            </a:r>
            <a:endParaRPr lang="en-US" dirty="0">
              <a:effectLst/>
            </a:endParaRPr>
          </a:p>
          <a:p>
            <a:pPr lvl="1" fontAlgn="t"/>
            <a:r>
              <a:rPr lang="en-US" sz="1200" kern="1200" dirty="0">
                <a:solidFill>
                  <a:schemeClr val="tx1"/>
                </a:solidFill>
                <a:effectLst/>
                <a:latin typeface="+mn-lt"/>
                <a:ea typeface="+mn-ea"/>
                <a:cs typeface="+mn-cs"/>
              </a:rPr>
              <a:t> </a:t>
            </a:r>
            <a:endParaRPr lang="en-US" dirty="0">
              <a:effectLst/>
            </a:endParaRPr>
          </a:p>
          <a:p>
            <a:pPr lvl="1" fontAlgn="t"/>
            <a:r>
              <a:rPr lang="en-US" sz="1200" kern="1200" dirty="0">
                <a:solidFill>
                  <a:schemeClr val="tx1"/>
                </a:solidFill>
                <a:effectLst/>
                <a:latin typeface="+mn-lt"/>
                <a:ea typeface="+mn-ea"/>
                <a:cs typeface="+mn-cs"/>
              </a:rPr>
              <a:t>In situations where the EP 590 was established in Share, the hub must</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cancel the EP 590 in Share and</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establish EP 600 with the appropriate claim label in VBMS.</a:t>
            </a:r>
          </a:p>
          <a:p>
            <a:pPr marL="0" indent="0">
              <a:buFont typeface="+mj-lt"/>
              <a:buNone/>
            </a:pPr>
            <a:endParaRPr lang="en-US" sz="1200" kern="1200" dirty="0">
              <a:solidFill>
                <a:schemeClr val="tx1"/>
              </a:solidFill>
              <a:effectLst/>
              <a:latin typeface="+mn-lt"/>
              <a:ea typeface="+mn-ea"/>
              <a:cs typeface="+mn-cs"/>
            </a:endParaRPr>
          </a:p>
          <a:p>
            <a:pPr marL="0" indent="0">
              <a:buFont typeface="+mj-lt"/>
              <a:buNone/>
            </a:pPr>
            <a:r>
              <a:rPr lang="en-US" sz="1200" kern="1200" dirty="0">
                <a:solidFill>
                  <a:schemeClr val="tx1"/>
                </a:solidFill>
                <a:effectLst/>
                <a:latin typeface="+mn-lt"/>
                <a:ea typeface="+mn-ea"/>
                <a:cs typeface="+mn-cs"/>
              </a:rPr>
              <a:t>3.</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Change the BFFS work item status to “Pending with VSC/PMC."</a:t>
            </a:r>
            <a:endParaRPr lang="en-US" dirty="0">
              <a:effectLst/>
            </a:endParaRPr>
          </a:p>
          <a:p>
            <a:endParaRPr lang="en-US" dirty="0"/>
          </a:p>
          <a:p>
            <a:r>
              <a:rPr lang="en-US" b="1" dirty="0"/>
              <a:t>Instructor Demonstration:  </a:t>
            </a:r>
            <a:r>
              <a:rPr lang="en-US" b="0" dirty="0"/>
              <a:t>Using live casework, demonstrate to students how to complete each step listed.</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3163838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Understand the importance of and procedures associated with the Brady Act</a:t>
            </a:r>
          </a:p>
          <a:p>
            <a:r>
              <a:rPr lang="en-US" i="1" dirty="0"/>
              <a:t>Policy Reference(s): FPM</a:t>
            </a:r>
            <a:r>
              <a:rPr lang="en-US" i="1" baseline="0" dirty="0"/>
              <a:t> 7.B.2.f-g, M21-1 III.v.9.B.3.e, </a:t>
            </a:r>
            <a:r>
              <a:rPr lang="en-US" i="1" dirty="0"/>
              <a:t>M21-1 III.v.9.B.4</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u="sng" dirty="0"/>
          </a:p>
          <a:p>
            <a:r>
              <a:rPr lang="en-US" sz="1200" kern="1200" dirty="0">
                <a:solidFill>
                  <a:schemeClr val="tx1"/>
                </a:solidFill>
                <a:effectLst/>
                <a:latin typeface="+mn-lt"/>
                <a:ea typeface="+mn-ea"/>
                <a:cs typeface="+mn-cs"/>
              </a:rPr>
              <a:t>The Brady Handgun Violence Prevention Act of 1993</a:t>
            </a:r>
            <a:r>
              <a:rPr lang="en-US" sz="1200" kern="1200" baseline="0" dirty="0">
                <a:solidFill>
                  <a:schemeClr val="tx1"/>
                </a:solidFill>
                <a:effectLst/>
                <a:latin typeface="+mn-lt"/>
                <a:ea typeface="+mn-ea"/>
                <a:cs typeface="+mn-cs"/>
              </a:rPr>
              <a:t> (</a:t>
            </a:r>
            <a:r>
              <a:rPr lang="en-US" sz="1200" i="0" u="none" kern="1200" dirty="0">
                <a:solidFill>
                  <a:schemeClr val="tx1"/>
                </a:solidFill>
                <a:effectLst/>
                <a:latin typeface="+mn-lt"/>
                <a:ea typeface="+mn-ea"/>
                <a:cs typeface="+mn-cs"/>
              </a:rPr>
              <a:t>Public Law (PL) </a:t>
            </a:r>
            <a:r>
              <a:rPr lang="en-US" sz="1200" kern="1200" dirty="0">
                <a:solidFill>
                  <a:schemeClr val="tx1"/>
                </a:solidFill>
                <a:effectLst/>
                <a:latin typeface="+mn-lt"/>
                <a:ea typeface="+mn-ea"/>
                <a:cs typeface="+mn-cs"/>
              </a:rPr>
              <a:t>103-159), also known as the “Brady Act,” prohibits the sale of firearms to certain individuals, including beneficiaries the VA determines are unable to manage their affairs.  In compliance with this act, VA reports the names of these beneficiaries to the Federal Bureau of Investigations (FBI), which then adds the names to a database called the National Instant Criminal Background Check System (NICS).  Gun dealers must check NICS for the name of a potential buyer before selling him/her a firearm.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determination of inability</a:t>
            </a:r>
            <a:r>
              <a:rPr lang="en-US" sz="1200" kern="1200" baseline="0" dirty="0">
                <a:solidFill>
                  <a:schemeClr val="tx1"/>
                </a:solidFill>
                <a:effectLst/>
                <a:latin typeface="+mn-lt"/>
                <a:ea typeface="+mn-ea"/>
                <a:cs typeface="+mn-cs"/>
              </a:rPr>
              <a:t> to manage affairs prohibits affected beneficiaries from</a:t>
            </a:r>
            <a:r>
              <a:rPr lang="en-US" sz="1200" i="0" kern="1200" baseline="0" dirty="0">
                <a:solidFill>
                  <a:schemeClr val="tx1"/>
                </a:solidFill>
                <a:effectLst/>
                <a:latin typeface="+mn-lt"/>
                <a:ea typeface="+mn-ea"/>
                <a:cs typeface="+mn-cs"/>
              </a:rPr>
              <a:t> </a:t>
            </a:r>
            <a:r>
              <a:rPr lang="en-US" sz="1200" i="0" kern="1200" dirty="0">
                <a:solidFill>
                  <a:schemeClr val="tx1"/>
                </a:solidFill>
                <a:effectLst/>
                <a:latin typeface="+mn-lt"/>
                <a:ea typeface="+mn-ea"/>
                <a:cs typeface="+mn-cs"/>
              </a:rPr>
              <a:t>purchasing, possessing, receiving, or transporting a firearm or ammunition.  Knowingly</a:t>
            </a:r>
            <a:r>
              <a:rPr lang="en-US" sz="1200" i="0" kern="1200" baseline="0" dirty="0">
                <a:solidFill>
                  <a:schemeClr val="tx1"/>
                </a:solidFill>
                <a:effectLst/>
                <a:latin typeface="+mn-lt"/>
                <a:ea typeface="+mn-ea"/>
                <a:cs typeface="+mn-cs"/>
              </a:rPr>
              <a:t> violating the act can result in fines, imprisonment, or both.  An amendment to the Brady Act obligates VA to allow affected beneficiaries the opportunity to request relief from the reporting requirements.  </a:t>
            </a:r>
            <a:endParaRPr lang="en-US" sz="1200" i="0" kern="1200" dirty="0">
              <a:solidFill>
                <a:schemeClr val="tx1"/>
              </a:solidFill>
              <a:effectLst/>
              <a:latin typeface="+mn-lt"/>
              <a:ea typeface="+mn-ea"/>
              <a:cs typeface="+mn-cs"/>
            </a:endParaRPr>
          </a:p>
          <a:p>
            <a:endParaRPr lang="en-US" sz="1200" u="sng" kern="1200" dirty="0">
              <a:solidFill>
                <a:schemeClr val="tx1"/>
              </a:solidFill>
              <a:effectLst/>
              <a:latin typeface="+mn-lt"/>
              <a:ea typeface="+mn-ea"/>
              <a:cs typeface="+mn-cs"/>
            </a:endParaRPr>
          </a:p>
          <a:p>
            <a:pPr fontAlgn="t"/>
            <a:r>
              <a:rPr lang="en-US" sz="1200" kern="1200" dirty="0">
                <a:solidFill>
                  <a:schemeClr val="tx1"/>
                </a:solidFill>
                <a:effectLst/>
                <a:latin typeface="+mn-lt"/>
                <a:ea typeface="+mn-ea"/>
                <a:cs typeface="+mn-cs"/>
              </a:rPr>
              <a:t>Affected beneficiaries </a:t>
            </a:r>
            <a:r>
              <a:rPr lang="en-US" sz="1200" b="1" i="0" u="sng" kern="1200" dirty="0">
                <a:solidFill>
                  <a:schemeClr val="tx1"/>
                </a:solidFill>
                <a:effectLst/>
                <a:latin typeface="+mn-lt"/>
                <a:ea typeface="+mn-ea"/>
                <a:cs typeface="+mn-cs"/>
              </a:rPr>
              <a:t>must</a:t>
            </a:r>
            <a:r>
              <a:rPr lang="en-US" sz="1200" kern="1200" dirty="0">
                <a:solidFill>
                  <a:schemeClr val="tx1"/>
                </a:solidFill>
                <a:effectLst/>
                <a:latin typeface="+mn-lt"/>
                <a:ea typeface="+mn-ea"/>
                <a:cs typeface="+mn-cs"/>
              </a:rPr>
              <a:t> be notified (typically by the SOJ) of the effects of the Brady Act in:</a:t>
            </a:r>
            <a:endParaRPr lang="en-US" dirty="0">
              <a:effectLst/>
            </a:endParaRP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The written notice of proposed adverse action (due process letter) that VA sends to communicate the rating activity’s proposal of inability to manage affairs, </a:t>
            </a:r>
          </a:p>
          <a:p>
            <a:pPr marL="171450" indent="-171450" fontAlgn="t">
              <a:buFont typeface="Arial" panose="020B0604020202020204" pitchFamily="34" charset="0"/>
              <a:buChar char="•"/>
            </a:pPr>
            <a:r>
              <a:rPr lang="en-US" dirty="0">
                <a:effectLst/>
              </a:rPr>
              <a:t>By telephone to provide oral notification, and in the</a:t>
            </a:r>
          </a:p>
          <a:p>
            <a:pPr marL="171450" indent="-171450" fontAlgn="t">
              <a:buFont typeface="Arial" panose="020B0604020202020204" pitchFamily="34" charset="0"/>
              <a:buChar char="•"/>
            </a:pPr>
            <a:r>
              <a:rPr lang="en-US" sz="1200" kern="1200" dirty="0">
                <a:solidFill>
                  <a:schemeClr val="tx1"/>
                </a:solidFill>
                <a:effectLst/>
                <a:latin typeface="+mn-lt"/>
                <a:ea typeface="+mn-ea"/>
                <a:cs typeface="+mn-cs"/>
              </a:rPr>
              <a:t>Final decision notice that VA sends to communicate a final rating of incompetency. </a:t>
            </a:r>
            <a:endParaRPr lang="en-US" dirty="0">
              <a:effectLst/>
            </a:endParaRPr>
          </a:p>
          <a:p>
            <a:endParaRPr lang="en-US" u="none" dirty="0"/>
          </a:p>
          <a:p>
            <a:endParaRPr lang="en-US" u="none"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1822849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Understand the importance of and procedures associated with the Brady Act</a:t>
            </a:r>
          </a:p>
          <a:p>
            <a:r>
              <a:rPr lang="en-US" i="1" dirty="0"/>
              <a:t>Policy Reference(s): FPM</a:t>
            </a:r>
            <a:r>
              <a:rPr lang="en-US" i="1" baseline="0" dirty="0"/>
              <a:t> 7.B.2.f-g, M21-1 III.v.9.B.3.e, </a:t>
            </a:r>
            <a:r>
              <a:rPr lang="en-US" i="1" dirty="0"/>
              <a:t>M21-1 III.v.9.B.4</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FPG Article(s):  n/a</a:t>
            </a:r>
          </a:p>
          <a:p>
            <a:endParaRPr lang="en-US" dirty="0"/>
          </a:p>
          <a:p>
            <a:r>
              <a:rPr lang="en-US" u="sng" dirty="0"/>
              <a:t>Instructor Notes:</a:t>
            </a:r>
          </a:p>
          <a:p>
            <a:endParaRPr lang="en-US" dirty="0"/>
          </a:p>
          <a:p>
            <a:r>
              <a:rPr lang="en-US" dirty="0"/>
              <a:t>The two “reasonable effort” attempts</a:t>
            </a:r>
            <a:r>
              <a:rPr lang="en-US" baseline="0" dirty="0"/>
              <a:t> to reach the beneficiary by telephone to provide oral notice of the Brady Act are typically completed by the station of jurisdiction (SOJ).  </a:t>
            </a:r>
            <a:r>
              <a:rPr lang="en-US" sz="1200" kern="1200" dirty="0">
                <a:solidFill>
                  <a:schemeClr val="tx1"/>
                </a:solidFill>
                <a:effectLst/>
                <a:latin typeface="+mn-lt"/>
                <a:ea typeface="+mn-ea"/>
                <a:cs typeface="+mn-cs"/>
              </a:rPr>
              <a:t>“Reasonable efforts” generally consist of an initial telephone contact to the beneficiary’s current telephone number and at least one follow-up attempt if the initial attempt is unsuccessful.</a:t>
            </a:r>
          </a:p>
          <a:p>
            <a:endParaRPr lang="en-US" baseline="0" dirty="0"/>
          </a:p>
          <a:p>
            <a:r>
              <a:rPr lang="en-US" baseline="0" dirty="0"/>
              <a:t>The SOJ will document:</a:t>
            </a:r>
          </a:p>
          <a:p>
            <a:pPr marL="171450" indent="-171450">
              <a:buFont typeface="Arial" panose="020B0604020202020204" pitchFamily="34" charset="0"/>
              <a:buChar char="•"/>
            </a:pPr>
            <a:r>
              <a:rPr lang="en-US" baseline="0" dirty="0"/>
              <a:t>Successful telephone contact on a VA Form 27-0820, </a:t>
            </a:r>
            <a:r>
              <a:rPr lang="en-US" i="1" baseline="0" dirty="0"/>
              <a:t>Report of General Information, </a:t>
            </a:r>
            <a:r>
              <a:rPr lang="en-US" i="0" baseline="0" dirty="0"/>
              <a:t>and</a:t>
            </a:r>
          </a:p>
          <a:p>
            <a:pPr marL="171450" indent="-171450">
              <a:buFont typeface="Arial" panose="020B0604020202020204" pitchFamily="34" charset="0"/>
              <a:buChar char="•"/>
            </a:pPr>
            <a:r>
              <a:rPr lang="en-US" i="0" baseline="0" dirty="0"/>
              <a:t>Unsuccessful attempts in VBMS Claim Notes</a:t>
            </a:r>
          </a:p>
          <a:p>
            <a:pPr marL="171450" indent="-171450">
              <a:buFont typeface="Arial" panose="020B0604020202020204" pitchFamily="34" charset="0"/>
              <a:buChar char="•"/>
            </a:pPr>
            <a:endParaRPr lang="en-US" i="0" baseline="0" dirty="0"/>
          </a:p>
          <a:p>
            <a:pPr fontAlgn="t"/>
            <a:r>
              <a:rPr lang="en-US" sz="1200" kern="1200" dirty="0">
                <a:solidFill>
                  <a:schemeClr val="tx1"/>
                </a:solidFill>
                <a:effectLst/>
                <a:latin typeface="+mn-lt"/>
                <a:ea typeface="+mn-ea"/>
                <a:cs typeface="+mn-cs"/>
              </a:rPr>
              <a:t>If telephone contact with the beneficiary is made, but oral delivery of the notice is unsuccessful because, for example, the beneficiary is physically or mentally incapacitated, fully explain these circumstances on VA Form 27-0820.</a:t>
            </a:r>
            <a:endParaRPr lang="en-US" dirty="0">
              <a:effectLst/>
            </a:endParaRPr>
          </a:p>
          <a:p>
            <a:pPr fontAlgn="t"/>
            <a:endParaRPr lang="en-US" sz="1200" kern="1200" dirty="0">
              <a:solidFill>
                <a:schemeClr val="tx1"/>
              </a:solidFill>
              <a:effectLst/>
              <a:latin typeface="+mn-lt"/>
              <a:ea typeface="+mn-ea"/>
              <a:cs typeface="+mn-cs"/>
            </a:endParaRPr>
          </a:p>
          <a:p>
            <a:pPr fontAlgn="t"/>
            <a:r>
              <a:rPr lang="en-US" sz="1200" kern="1200" dirty="0">
                <a:solidFill>
                  <a:schemeClr val="tx1"/>
                </a:solidFill>
                <a:effectLst/>
                <a:latin typeface="+mn-lt"/>
                <a:ea typeface="+mn-ea"/>
                <a:cs typeface="+mn-cs"/>
              </a:rPr>
              <a:t>If the beneficiary later reports never receiving or not understanding the initial oral notice, provide it again and document the action on VA Form 27-0820.</a:t>
            </a:r>
          </a:p>
          <a:p>
            <a:pPr fontAlgn="t"/>
            <a:endParaRPr lang="en-US" sz="1200" kern="1200" dirty="0">
              <a:solidFill>
                <a:schemeClr val="tx1"/>
              </a:solidFill>
              <a:effectLst/>
              <a:latin typeface="+mn-lt"/>
              <a:ea typeface="+mn-ea"/>
              <a:cs typeface="+mn-cs"/>
            </a:endParaRPr>
          </a:p>
          <a:p>
            <a:pPr fontAlgn="t"/>
            <a:r>
              <a:rPr lang="en-US" sz="1200" kern="1200" dirty="0">
                <a:solidFill>
                  <a:schemeClr val="tx1"/>
                </a:solidFill>
                <a:effectLst/>
                <a:latin typeface="+mn-lt"/>
                <a:ea typeface="+mn-ea"/>
                <a:cs typeface="+mn-cs"/>
              </a:rPr>
              <a:t>Other</a:t>
            </a:r>
            <a:r>
              <a:rPr lang="en-US" sz="1200" kern="1200" baseline="0" dirty="0">
                <a:solidFill>
                  <a:schemeClr val="tx1"/>
                </a:solidFill>
                <a:effectLst/>
                <a:latin typeface="+mn-lt"/>
                <a:ea typeface="+mn-ea"/>
                <a:cs typeface="+mn-cs"/>
              </a:rPr>
              <a:t> notes: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voice-mail message is </a:t>
            </a:r>
            <a:r>
              <a:rPr lang="en-US" sz="1200" b="1" i="1" kern="1200" dirty="0">
                <a:solidFill>
                  <a:schemeClr val="tx1"/>
                </a:solidFill>
                <a:effectLst/>
                <a:latin typeface="+mn-lt"/>
                <a:ea typeface="+mn-ea"/>
                <a:cs typeface="+mn-cs"/>
              </a:rPr>
              <a:t>not</a:t>
            </a:r>
            <a:r>
              <a:rPr lang="en-US" sz="1200" kern="1200" dirty="0">
                <a:solidFill>
                  <a:schemeClr val="tx1"/>
                </a:solidFill>
                <a:effectLst/>
                <a:latin typeface="+mn-lt"/>
                <a:ea typeface="+mn-ea"/>
                <a:cs typeface="+mn-cs"/>
              </a:rPr>
              <a:t> considered sufficient oral notice.</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a current valid telephone number is not available for the beneficiary, use reasonable efforts to secure one, which may include</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searching the telephone directory</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reviewing applicable hospital records, and/or</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contacting the beneficiary’s representative.</a:t>
            </a:r>
            <a:endParaRPr lang="en-US" dirty="0">
              <a:effectLst/>
            </a:endParaRPr>
          </a:p>
          <a:p>
            <a:pPr fontAlgn="t"/>
            <a:endParaRPr lang="en-US"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18318122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outerShdw blurRad="38100" dist="38100" dir="2700000" algn="tl">
                    <a:srgbClr val="000000">
                      <a:alpha val="43137"/>
                    </a:srgbClr>
                  </a:outerShdw>
                </a:effectLst>
              </a:rPr>
              <a:t>Due Process for Ability to Manage Financial Affairs</a:t>
            </a:r>
            <a:endParaRPr lang="en-US" dirty="0"/>
          </a:p>
        </p:txBody>
      </p:sp>
      <p:sp>
        <p:nvSpPr>
          <p:cNvPr id="3" name="Subtitle 2"/>
          <p:cNvSpPr>
            <a:spLocks noGrp="1"/>
          </p:cNvSpPr>
          <p:nvPr>
            <p:ph type="subTitle" idx="1"/>
          </p:nvPr>
        </p:nvSpPr>
        <p:spPr/>
        <p:txBody>
          <a:bodyPr/>
          <a:lstStyle/>
          <a:p>
            <a:r>
              <a:rPr lang="en-US" dirty="0"/>
              <a:t>Pension and Fiduciary Service</a:t>
            </a:r>
          </a:p>
          <a:p>
            <a:r>
              <a:rPr lang="en-US" dirty="0"/>
              <a:t>July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6FCE5-40D5-49A2-9DB4-A8C106776085}"/>
              </a:ext>
            </a:extLst>
          </p:cNvPr>
          <p:cNvSpPr>
            <a:spLocks noGrp="1"/>
          </p:cNvSpPr>
          <p:nvPr>
            <p:ph type="title"/>
          </p:nvPr>
        </p:nvSpPr>
        <p:spPr/>
        <p:txBody>
          <a:bodyPr/>
          <a:lstStyle/>
          <a:p>
            <a:r>
              <a:rPr lang="en-US" dirty="0"/>
              <a:t>Document Brady Act Calls</a:t>
            </a:r>
          </a:p>
        </p:txBody>
      </p:sp>
      <p:sp>
        <p:nvSpPr>
          <p:cNvPr id="3" name="Content Placeholder 2">
            <a:extLst>
              <a:ext uri="{FF2B5EF4-FFF2-40B4-BE49-F238E27FC236}">
                <a16:creationId xmlns:a16="http://schemas.microsoft.com/office/drawing/2014/main" id="{4B704116-5129-427D-916C-D9E1F5A96515}"/>
              </a:ext>
            </a:extLst>
          </p:cNvPr>
          <p:cNvSpPr>
            <a:spLocks noGrp="1"/>
          </p:cNvSpPr>
          <p:nvPr>
            <p:ph idx="1"/>
          </p:nvPr>
        </p:nvSpPr>
        <p:spPr/>
        <p:txBody>
          <a:bodyPr/>
          <a:lstStyle/>
          <a:p>
            <a:r>
              <a:rPr lang="en-US" dirty="0"/>
              <a:t>Successful telephone contact on VA Form 27-0820</a:t>
            </a:r>
          </a:p>
          <a:p>
            <a:r>
              <a:rPr lang="en-US" dirty="0"/>
              <a:t>Unsuccessful attempts in VBMS Claim Notes</a:t>
            </a:r>
          </a:p>
          <a:p>
            <a:pPr marL="0" indent="0">
              <a:buNone/>
            </a:pPr>
            <a:endParaRPr lang="en-US" dirty="0"/>
          </a:p>
        </p:txBody>
      </p:sp>
      <p:sp>
        <p:nvSpPr>
          <p:cNvPr id="4" name="Slide Number Placeholder 3">
            <a:extLst>
              <a:ext uri="{FF2B5EF4-FFF2-40B4-BE49-F238E27FC236}">
                <a16:creationId xmlns:a16="http://schemas.microsoft.com/office/drawing/2014/main" id="{4BCD366C-78B9-41D9-818C-D0F90A2BE155}"/>
              </a:ext>
            </a:extLst>
          </p:cNvPr>
          <p:cNvSpPr>
            <a:spLocks noGrp="1"/>
          </p:cNvSpPr>
          <p:nvPr>
            <p:ph type="sldNum" sz="quarter" idx="12"/>
          </p:nvPr>
        </p:nvSpPr>
        <p:spPr/>
        <p:txBody>
          <a:bodyPr/>
          <a:lstStyle/>
          <a:p>
            <a:fld id="{31640669-3FD2-4B34-9A2D-584949EF09F8}" type="slidenum">
              <a:rPr lang="en-US" smtClean="0"/>
              <a:pPr/>
              <a:t>10</a:t>
            </a:fld>
            <a:endParaRPr lang="en-US" dirty="0"/>
          </a:p>
        </p:txBody>
      </p:sp>
      <p:pic>
        <p:nvPicPr>
          <p:cNvPr id="5" name="Picture 3">
            <a:extLst>
              <a:ext uri="{FF2B5EF4-FFF2-40B4-BE49-F238E27FC236}">
                <a16:creationId xmlns:a16="http://schemas.microsoft.com/office/drawing/2014/main" id="{37FD79C9-40A7-4669-B435-64E38B0FB8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572000"/>
            <a:ext cx="2232025" cy="179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226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Due Process Period</a:t>
            </a:r>
          </a:p>
        </p:txBody>
      </p:sp>
      <p:sp>
        <p:nvSpPr>
          <p:cNvPr id="3" name="Content Placeholder 2"/>
          <p:cNvSpPr>
            <a:spLocks noGrp="1"/>
          </p:cNvSpPr>
          <p:nvPr>
            <p:ph idx="1"/>
          </p:nvPr>
        </p:nvSpPr>
        <p:spPr/>
        <p:txBody>
          <a:bodyPr>
            <a:normAutofit/>
          </a:bodyPr>
          <a:lstStyle/>
          <a:p>
            <a:r>
              <a:rPr lang="en-US" dirty="0"/>
              <a:t>Control period from due process notification to date of final decision notice</a:t>
            </a:r>
          </a:p>
          <a:p>
            <a:r>
              <a:rPr lang="en-US" dirty="0"/>
              <a:t>Minimum period of 60 days + 5 days for mail processing</a:t>
            </a:r>
          </a:p>
          <a:p>
            <a:r>
              <a:rPr lang="en-US" dirty="0"/>
              <a:t>No action until 65</a:t>
            </a:r>
            <a:r>
              <a:rPr lang="en-US" baseline="30000" dirty="0"/>
              <a:t>th</a:t>
            </a:r>
            <a:r>
              <a:rPr lang="en-US" dirty="0"/>
              <a:t> day, unless the beneficiary agrees with action / submits a waiver</a:t>
            </a:r>
          </a:p>
          <a:p>
            <a:r>
              <a:rPr lang="en-US" dirty="0"/>
              <a:t>May extend period due to review of evidence, a hearing request, or remailing</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dirty="0"/>
          </a:p>
        </p:txBody>
      </p:sp>
    </p:spTree>
    <p:extLst>
      <p:ext uri="{BB962C8B-B14F-4D97-AF65-F5344CB8AC3E}">
        <p14:creationId xmlns:p14="http://schemas.microsoft.com/office/powerpoint/2010/main" val="3387416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Proposal Period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30399606"/>
              </p:ext>
            </p:extLst>
          </p:nvPr>
        </p:nvGraphicFramePr>
        <p:xfrm>
          <a:off x="838200" y="1600200"/>
          <a:ext cx="7772400" cy="454152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871953">
                <a:tc>
                  <a:txBody>
                    <a:bodyPr/>
                    <a:lstStyle/>
                    <a:p>
                      <a:r>
                        <a:rPr lang="en-US" sz="2800" dirty="0"/>
                        <a:t>If the due process period time limit expires on a…</a:t>
                      </a:r>
                    </a:p>
                  </a:txBody>
                  <a:tcPr/>
                </a:tc>
                <a:tc>
                  <a:txBody>
                    <a:bodyPr/>
                    <a:lstStyle/>
                    <a:p>
                      <a:r>
                        <a:rPr lang="en-US" sz="2800" dirty="0"/>
                        <a:t>Then…</a:t>
                      </a:r>
                    </a:p>
                  </a:txBody>
                  <a:tcPr/>
                </a:tc>
                <a:extLst>
                  <a:ext uri="{0D108BD9-81ED-4DB2-BD59-A6C34878D82A}">
                    <a16:rowId xmlns:a16="http://schemas.microsoft.com/office/drawing/2014/main" val="10000"/>
                  </a:ext>
                </a:extLst>
              </a:tr>
              <a:tr h="2053309">
                <a:tc>
                  <a:txBody>
                    <a:bodyPr/>
                    <a:lstStyle/>
                    <a:p>
                      <a:r>
                        <a:rPr lang="en-US" sz="2800" dirty="0"/>
                        <a:t>Workday</a:t>
                      </a:r>
                    </a:p>
                  </a:txBody>
                  <a:tcPr/>
                </a:tc>
                <a:tc>
                  <a:txBody>
                    <a:bodyPr/>
                    <a:lstStyle/>
                    <a:p>
                      <a:pPr marL="0" indent="0">
                        <a:buFont typeface="Arial" panose="020B0604020202020204" pitchFamily="34" charset="0"/>
                        <a:buNone/>
                      </a:pPr>
                      <a:r>
                        <a:rPr lang="en-US" sz="2800" dirty="0"/>
                        <a:t>Exclude</a:t>
                      </a:r>
                      <a:r>
                        <a:rPr lang="en-US" sz="2800" baseline="0" dirty="0"/>
                        <a:t> the first day of the adverse action proposal period, AND</a:t>
                      </a:r>
                    </a:p>
                    <a:p>
                      <a:pPr marL="0" indent="0">
                        <a:buFont typeface="Arial" panose="020B0604020202020204" pitchFamily="34" charset="0"/>
                        <a:buNone/>
                      </a:pPr>
                      <a:endParaRPr lang="en-US" sz="2800" baseline="0" dirty="0"/>
                    </a:p>
                    <a:p>
                      <a:pPr marL="0" indent="0">
                        <a:buFont typeface="Arial" panose="020B0604020202020204" pitchFamily="34" charset="0"/>
                        <a:buNone/>
                      </a:pPr>
                      <a:r>
                        <a:rPr lang="en-US" sz="2800" baseline="0" dirty="0"/>
                        <a:t>Include the last day</a:t>
                      </a:r>
                      <a:endParaRPr lang="en-US" sz="2800" dirty="0"/>
                    </a:p>
                  </a:txBody>
                  <a:tcPr/>
                </a:tc>
                <a:extLst>
                  <a:ext uri="{0D108BD9-81ED-4DB2-BD59-A6C34878D82A}">
                    <a16:rowId xmlns:a16="http://schemas.microsoft.com/office/drawing/2014/main" val="10001"/>
                  </a:ext>
                </a:extLst>
              </a:tr>
              <a:tr h="1265738">
                <a:tc>
                  <a:txBody>
                    <a:bodyPr/>
                    <a:lstStyle/>
                    <a:p>
                      <a:r>
                        <a:rPr lang="en-US" sz="2800" dirty="0"/>
                        <a:t>Saturday, Sunday, or Holiday</a:t>
                      </a:r>
                    </a:p>
                  </a:txBody>
                  <a:tcPr/>
                </a:tc>
                <a:tc>
                  <a:txBody>
                    <a:bodyPr/>
                    <a:lstStyle/>
                    <a:p>
                      <a:r>
                        <a:rPr lang="en-US" sz="2800" dirty="0"/>
                        <a:t>Include the next workday</a:t>
                      </a:r>
                      <a:r>
                        <a:rPr lang="en-US" sz="2800" baseline="0" dirty="0"/>
                        <a:t> following the weekend or holiday</a:t>
                      </a:r>
                      <a:endParaRPr lang="en-US" sz="2800" dirty="0"/>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218478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Waiver of Due Process</a:t>
            </a:r>
          </a:p>
        </p:txBody>
      </p:sp>
      <p:sp>
        <p:nvSpPr>
          <p:cNvPr id="3" name="Content Placeholder 2"/>
          <p:cNvSpPr>
            <a:spLocks noGrp="1"/>
          </p:cNvSpPr>
          <p:nvPr>
            <p:ph idx="1"/>
          </p:nvPr>
        </p:nvSpPr>
        <p:spPr/>
        <p:txBody>
          <a:bodyPr/>
          <a:lstStyle/>
          <a:p>
            <a:r>
              <a:rPr lang="en-US" dirty="0"/>
              <a:t>Signed statement required</a:t>
            </a:r>
          </a:p>
          <a:p>
            <a:r>
              <a:rPr lang="en-US" dirty="0"/>
              <a:t>Update BFFS with waiver</a:t>
            </a:r>
          </a:p>
          <a:p>
            <a:r>
              <a:rPr lang="en-US" dirty="0"/>
              <a:t>Finalize determination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dirty="0"/>
          </a:p>
        </p:txBody>
      </p:sp>
    </p:spTree>
    <p:extLst>
      <p:ext uri="{BB962C8B-B14F-4D97-AF65-F5344CB8AC3E}">
        <p14:creationId xmlns:p14="http://schemas.microsoft.com/office/powerpoint/2010/main" val="1031723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normAutofit fontScale="92500" lnSpcReduction="20000"/>
          </a:bodyPr>
          <a:lstStyle/>
          <a:p>
            <a:r>
              <a:rPr lang="en-US" dirty="0"/>
              <a:t>Due Process</a:t>
            </a:r>
          </a:p>
          <a:p>
            <a:r>
              <a:rPr lang="en-US" dirty="0"/>
              <a:t>Fiduciary Due Process</a:t>
            </a:r>
          </a:p>
          <a:p>
            <a:r>
              <a:rPr lang="en-US" dirty="0"/>
              <a:t>Notification Elements</a:t>
            </a:r>
          </a:p>
          <a:p>
            <a:r>
              <a:rPr lang="en-US" dirty="0"/>
              <a:t>Request Due Process</a:t>
            </a:r>
          </a:p>
          <a:p>
            <a:r>
              <a:rPr lang="en-US" dirty="0"/>
              <a:t>Brady Act</a:t>
            </a:r>
          </a:p>
          <a:p>
            <a:r>
              <a:rPr lang="en-US" dirty="0"/>
              <a:t>Brady Act Phone Calls</a:t>
            </a:r>
          </a:p>
          <a:p>
            <a:r>
              <a:rPr lang="en-US" dirty="0"/>
              <a:t>Document Brady Act Calls</a:t>
            </a:r>
          </a:p>
          <a:p>
            <a:r>
              <a:rPr lang="en-US" dirty="0"/>
              <a:t>Due Process Period</a:t>
            </a:r>
          </a:p>
          <a:p>
            <a:r>
              <a:rPr lang="en-US" dirty="0"/>
              <a:t>Calculating Proposal Period</a:t>
            </a:r>
          </a:p>
          <a:p>
            <a:r>
              <a:rPr lang="en-US" dirty="0"/>
              <a:t>Waiver of Due Process</a:t>
            </a:r>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should be able to complete the survey and assessment within ten minutes.</a:t>
            </a:r>
          </a:p>
          <a:p>
            <a:r>
              <a:rPr lang="en-US" dirty="0"/>
              <a:t>Be sure to complete the survey and assessment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15</a:t>
            </a:fld>
            <a:endParaRPr lang="en-US" dirty="0"/>
          </a:p>
        </p:txBody>
      </p:sp>
    </p:spTree>
    <p:extLst>
      <p:ext uri="{BB962C8B-B14F-4D97-AF65-F5344CB8AC3E}">
        <p14:creationId xmlns:p14="http://schemas.microsoft.com/office/powerpoint/2010/main" val="168525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r>
              <a:rPr lang="en-US" dirty="0"/>
              <a:t>Define due process and when it is required</a:t>
            </a:r>
          </a:p>
          <a:p>
            <a:r>
              <a:rPr lang="en-US" dirty="0"/>
              <a:t>Identify required elements of due process notification</a:t>
            </a:r>
          </a:p>
          <a:p>
            <a:r>
              <a:rPr lang="en-US" dirty="0"/>
              <a:t>Understand the importance of and procedures associated with the Brady Act</a:t>
            </a:r>
          </a:p>
          <a:p>
            <a:r>
              <a:rPr lang="en-US" dirty="0"/>
              <a:t>Calculate the due process period</a:t>
            </a:r>
          </a:p>
          <a:p>
            <a:r>
              <a:rPr lang="en-US" dirty="0"/>
              <a:t>Process a waiver of due process</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Autofit/>
          </a:bodyPr>
          <a:lstStyle/>
          <a:p>
            <a:r>
              <a:rPr lang="en-US" sz="2300" dirty="0"/>
              <a:t>38 CFR 3.103, </a:t>
            </a:r>
            <a:r>
              <a:rPr lang="en-US" sz="2300" i="1" dirty="0"/>
              <a:t>Procedural due process and appellate rights</a:t>
            </a:r>
          </a:p>
          <a:p>
            <a:r>
              <a:rPr lang="en-US" sz="2300" dirty="0"/>
              <a:t>38 CFR 3.110</a:t>
            </a:r>
            <a:r>
              <a:rPr lang="en-US" sz="2300" i="1" dirty="0"/>
              <a:t>, Computation of Time Limit</a:t>
            </a:r>
          </a:p>
          <a:p>
            <a:r>
              <a:rPr lang="en-US" sz="2300" dirty="0"/>
              <a:t>38 CFR 3.353</a:t>
            </a:r>
            <a:r>
              <a:rPr lang="en-US" sz="2300" i="1" dirty="0"/>
              <a:t>, Determinations of incompetency and competency</a:t>
            </a:r>
            <a:endParaRPr lang="en-US" sz="2300" dirty="0"/>
          </a:p>
          <a:p>
            <a:r>
              <a:rPr lang="en-US" sz="2300" dirty="0"/>
              <a:t>M21-1 I.2, </a:t>
            </a:r>
            <a:r>
              <a:rPr lang="en-US" sz="2300" i="1" dirty="0"/>
              <a:t>Due Process</a:t>
            </a:r>
          </a:p>
          <a:p>
            <a:r>
              <a:rPr lang="en-US" sz="2300" dirty="0"/>
              <a:t>M21-1 III.iv.8, </a:t>
            </a:r>
            <a:r>
              <a:rPr lang="en-US" sz="2300" i="1" dirty="0"/>
              <a:t>Competency, Due Process and Protected Ratings</a:t>
            </a:r>
          </a:p>
          <a:p>
            <a:r>
              <a:rPr lang="en-US" sz="2300" dirty="0"/>
              <a:t>M21-1 III.v.9.B, </a:t>
            </a:r>
            <a:r>
              <a:rPr lang="en-US" sz="2300" i="1" dirty="0"/>
              <a:t>Processing Awards to Incompetent Beneficiaries</a:t>
            </a:r>
          </a:p>
          <a:p>
            <a:r>
              <a:rPr lang="en-US" sz="2300" dirty="0"/>
              <a:t>FPM 7.A.1, </a:t>
            </a:r>
            <a:r>
              <a:rPr lang="en-US" sz="2300" i="1" dirty="0"/>
              <a:t>Authority Regarding Determinations of a Beneficiary’s Inability to Manage VA Benefits and Fiduciary Adjustments</a:t>
            </a:r>
          </a:p>
          <a:p>
            <a:r>
              <a:rPr lang="en-US" sz="2300" dirty="0"/>
              <a:t>FPM 7.B.2, </a:t>
            </a:r>
            <a:r>
              <a:rPr lang="en-US" sz="2300" i="1" dirty="0"/>
              <a:t>Due Process for Final Determinations of a Beneficiary’s Inability to Manage Financial Affairs</a:t>
            </a:r>
            <a:endParaRPr lang="en-US" sz="23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Due Process</a:t>
            </a:r>
          </a:p>
        </p:txBody>
      </p:sp>
      <p:sp>
        <p:nvSpPr>
          <p:cNvPr id="3" name="Content Placeholder 2"/>
          <p:cNvSpPr>
            <a:spLocks noGrp="1"/>
          </p:cNvSpPr>
          <p:nvPr>
            <p:ph idx="1"/>
          </p:nvPr>
        </p:nvSpPr>
        <p:spPr/>
        <p:txBody>
          <a:bodyPr/>
          <a:lstStyle/>
          <a:p>
            <a:r>
              <a:rPr lang="en-US" dirty="0"/>
              <a:t>Required for proposed adverse actions</a:t>
            </a:r>
          </a:p>
          <a:p>
            <a:r>
              <a:rPr lang="en-US" dirty="0"/>
              <a:t>When proposal is based on third party info</a:t>
            </a:r>
          </a:p>
          <a:p>
            <a:r>
              <a:rPr lang="en-US" dirty="0"/>
              <a:t>60 days to provide additional evidence</a:t>
            </a:r>
          </a:p>
          <a:p>
            <a:r>
              <a:rPr lang="en-US" dirty="0"/>
              <a:t>Right to </a:t>
            </a:r>
          </a:p>
          <a:p>
            <a:pPr lvl="1"/>
            <a:r>
              <a:rPr lang="en-US" dirty="0"/>
              <a:t>Written notice </a:t>
            </a:r>
          </a:p>
          <a:p>
            <a:pPr lvl="1"/>
            <a:r>
              <a:rPr lang="en-US" dirty="0"/>
              <a:t>Hold a hearing</a:t>
            </a:r>
          </a:p>
          <a:p>
            <a:pPr lvl="1"/>
            <a:r>
              <a:rPr lang="en-US" dirty="0"/>
              <a:t>Representation</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
        <p:nvSpPr>
          <p:cNvPr id="5" name="Rectangle 4"/>
          <p:cNvSpPr/>
          <p:nvPr/>
        </p:nvSpPr>
        <p:spPr>
          <a:xfrm>
            <a:off x="228600" y="5486400"/>
            <a:ext cx="8763000" cy="9906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57200" y="5569803"/>
            <a:ext cx="8458200" cy="830997"/>
          </a:xfrm>
          <a:prstGeom prst="rect">
            <a:avLst/>
          </a:prstGeom>
          <a:noFill/>
        </p:spPr>
        <p:txBody>
          <a:bodyPr wrap="square" rtlCol="0">
            <a:spAutoFit/>
          </a:bodyPr>
          <a:lstStyle/>
          <a:p>
            <a:r>
              <a:rPr lang="en-US" sz="2400" i="1" dirty="0"/>
              <a:t>“No person shall be deprived of life, liberty, or property without due process of law.”  -Fifth Amendment to the U.S. Constitution</a:t>
            </a:r>
          </a:p>
        </p:txBody>
      </p:sp>
    </p:spTree>
    <p:extLst>
      <p:ext uri="{BB962C8B-B14F-4D97-AF65-F5344CB8AC3E}">
        <p14:creationId xmlns:p14="http://schemas.microsoft.com/office/powerpoint/2010/main" val="4019404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Fiduciary Due Process</a:t>
            </a:r>
          </a:p>
        </p:txBody>
      </p:sp>
      <p:sp>
        <p:nvSpPr>
          <p:cNvPr id="3" name="Content Placeholder 2"/>
          <p:cNvSpPr>
            <a:spLocks noGrp="1"/>
          </p:cNvSpPr>
          <p:nvPr>
            <p:ph idx="1"/>
          </p:nvPr>
        </p:nvSpPr>
        <p:spPr/>
        <p:txBody>
          <a:bodyPr/>
          <a:lstStyle/>
          <a:p>
            <a:r>
              <a:rPr lang="en-US" dirty="0"/>
              <a:t>Proposed rating from medical evidence</a:t>
            </a:r>
          </a:p>
          <a:p>
            <a:r>
              <a:rPr lang="en-US" dirty="0"/>
              <a:t>Assign someone else (fiduciary) to manage the beneficiary’s VA benefits</a:t>
            </a:r>
          </a:p>
          <a:p>
            <a:r>
              <a:rPr lang="en-US" u="sng" dirty="0"/>
              <a:t>Not</a:t>
            </a:r>
            <a:r>
              <a:rPr lang="en-US" dirty="0"/>
              <a:t> required on receipt of judicial determination (court decree)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4253293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Notification Elements</a:t>
            </a:r>
          </a:p>
        </p:txBody>
      </p:sp>
      <p:sp>
        <p:nvSpPr>
          <p:cNvPr id="3" name="Content Placeholder 2"/>
          <p:cNvSpPr>
            <a:spLocks noGrp="1"/>
          </p:cNvSpPr>
          <p:nvPr>
            <p:ph idx="1"/>
          </p:nvPr>
        </p:nvSpPr>
        <p:spPr/>
        <p:txBody>
          <a:bodyPr>
            <a:normAutofit lnSpcReduction="10000"/>
          </a:bodyPr>
          <a:lstStyle/>
          <a:p>
            <a:r>
              <a:rPr lang="en-US" dirty="0"/>
              <a:t>Copy of proposed rating decision/short summary</a:t>
            </a:r>
          </a:p>
          <a:p>
            <a:r>
              <a:rPr lang="en-US" dirty="0"/>
              <a:t>Explanation of effect of finding</a:t>
            </a:r>
          </a:p>
          <a:p>
            <a:r>
              <a:rPr lang="en-US" dirty="0"/>
              <a:t>Decision implications due to Brady Act</a:t>
            </a:r>
          </a:p>
          <a:p>
            <a:r>
              <a:rPr lang="en-US" dirty="0"/>
              <a:t>Statement of rights to </a:t>
            </a:r>
          </a:p>
          <a:p>
            <a:pPr lvl="1"/>
            <a:r>
              <a:rPr lang="en-US" dirty="0"/>
              <a:t>Submit evidence </a:t>
            </a:r>
          </a:p>
          <a:p>
            <a:pPr lvl="1"/>
            <a:r>
              <a:rPr lang="en-US" dirty="0"/>
              <a:t>Request personal hearing</a:t>
            </a:r>
          </a:p>
          <a:p>
            <a:pPr lvl="1"/>
            <a:r>
              <a:rPr lang="en-US" dirty="0"/>
              <a:t>Have representation</a:t>
            </a:r>
          </a:p>
          <a:p>
            <a:r>
              <a:rPr lang="en-US" dirty="0"/>
              <a:t>Notification of 60 days to respond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5" name="Picture 3">
            <a:extLst>
              <a:ext uri="{FF2B5EF4-FFF2-40B4-BE49-F238E27FC236}">
                <a16:creationId xmlns:a16="http://schemas.microsoft.com/office/drawing/2014/main" id="{8BA08CD5-F7B5-4890-A090-B200A479B7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572000"/>
            <a:ext cx="2232025" cy="179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4090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Due Process</a:t>
            </a:r>
          </a:p>
        </p:txBody>
      </p:sp>
      <p:sp>
        <p:nvSpPr>
          <p:cNvPr id="3" name="Content Placeholder 2"/>
          <p:cNvSpPr>
            <a:spLocks noGrp="1"/>
          </p:cNvSpPr>
          <p:nvPr>
            <p:ph idx="1"/>
          </p:nvPr>
        </p:nvSpPr>
        <p:spPr/>
        <p:txBody>
          <a:bodyPr/>
          <a:lstStyle/>
          <a:p>
            <a:r>
              <a:rPr lang="en-US" dirty="0"/>
              <a:t>Request due process from VSC/PMC if not of record</a:t>
            </a:r>
          </a:p>
          <a:p>
            <a:pPr lvl="1"/>
            <a:r>
              <a:rPr lang="en-US" dirty="0"/>
              <a:t>Input note in VBMS</a:t>
            </a:r>
          </a:p>
          <a:p>
            <a:pPr lvl="1"/>
            <a:r>
              <a:rPr lang="en-US" dirty="0"/>
              <a:t>Change EP 590 to EP 600</a:t>
            </a:r>
          </a:p>
          <a:p>
            <a:pPr lvl="1"/>
            <a:r>
              <a:rPr lang="en-US" dirty="0"/>
              <a:t>Change BFFS work item status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572000"/>
            <a:ext cx="2232025" cy="179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4304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Brady Act</a:t>
            </a:r>
          </a:p>
        </p:txBody>
      </p:sp>
      <p:sp>
        <p:nvSpPr>
          <p:cNvPr id="3" name="Content Placeholder 2"/>
          <p:cNvSpPr>
            <a:spLocks noGrp="1"/>
          </p:cNvSpPr>
          <p:nvPr>
            <p:ph idx="1"/>
          </p:nvPr>
        </p:nvSpPr>
        <p:spPr/>
        <p:txBody>
          <a:bodyPr>
            <a:normAutofit lnSpcReduction="10000"/>
          </a:bodyPr>
          <a:lstStyle/>
          <a:p>
            <a:r>
              <a:rPr lang="en-US" dirty="0"/>
              <a:t>Brady Handgun Violence Prevention Act</a:t>
            </a:r>
          </a:p>
          <a:p>
            <a:pPr lvl="1"/>
            <a:r>
              <a:rPr lang="en-US" dirty="0"/>
              <a:t>Prohibits purchasing, possessing, receiving or transporting firearms or ammunition</a:t>
            </a:r>
          </a:p>
          <a:p>
            <a:pPr lvl="1"/>
            <a:r>
              <a:rPr lang="en-US" dirty="0"/>
              <a:t>Can be fined, imprisoned, or both</a:t>
            </a:r>
          </a:p>
          <a:p>
            <a:pPr lvl="1"/>
            <a:r>
              <a:rPr lang="en-US" dirty="0"/>
              <a:t>Can file for relief</a:t>
            </a:r>
          </a:p>
          <a:p>
            <a:r>
              <a:rPr lang="en-US" dirty="0"/>
              <a:t>Must notify in </a:t>
            </a:r>
          </a:p>
          <a:p>
            <a:pPr lvl="1"/>
            <a:r>
              <a:rPr lang="en-US" dirty="0"/>
              <a:t>Due process letter</a:t>
            </a:r>
          </a:p>
          <a:p>
            <a:pPr lvl="1"/>
            <a:r>
              <a:rPr lang="en-US" dirty="0"/>
              <a:t>By telephone</a:t>
            </a:r>
          </a:p>
          <a:p>
            <a:pPr lvl="1"/>
            <a:r>
              <a:rPr lang="en-US" dirty="0"/>
              <a:t>Final decision notice</a:t>
            </a:r>
          </a:p>
          <a:p>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2569579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Brady Act Phone Calls</a:t>
            </a:r>
          </a:p>
        </p:txBody>
      </p:sp>
      <p:sp>
        <p:nvSpPr>
          <p:cNvPr id="3" name="Content Placeholder 2"/>
          <p:cNvSpPr>
            <a:spLocks noGrp="1"/>
          </p:cNvSpPr>
          <p:nvPr>
            <p:ph idx="1"/>
          </p:nvPr>
        </p:nvSpPr>
        <p:spPr/>
        <p:txBody>
          <a:bodyPr>
            <a:normAutofit/>
          </a:bodyPr>
          <a:lstStyle/>
          <a:p>
            <a:r>
              <a:rPr lang="en-US" dirty="0"/>
              <a:t>Typically completed by SOJ</a:t>
            </a:r>
          </a:p>
          <a:p>
            <a:r>
              <a:rPr lang="en-US" dirty="0"/>
              <a:t>Hubs must verify and complete if not of record</a:t>
            </a:r>
          </a:p>
          <a:p>
            <a:r>
              <a:rPr lang="en-US" dirty="0"/>
              <a:t>Must make 2 “reasonable effort” attempts</a:t>
            </a:r>
          </a:p>
          <a:p>
            <a:r>
              <a:rPr lang="en-US" dirty="0"/>
              <a:t>Voicemail not sufficient</a:t>
            </a:r>
          </a:p>
          <a:p>
            <a:r>
              <a:rPr lang="en-US" dirty="0"/>
              <a:t>Make reasonable attempts to secure phone numbers</a:t>
            </a:r>
          </a:p>
          <a:p>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292733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Due Process for Ability to Manage Financial Affairs&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6&quot;&gt;&lt;property id=&quot;20148&quot; value=&quot;5&quot;/&gt;&lt;property id=&quot;20300&quot; value=&quot;Slide 4 - &amp;quot;Due Process&amp;quot;&quot;/&gt;&lt;property id=&quot;20307&quot; value=&quot;319&quot;/&gt;&lt;/object&gt;&lt;object type=&quot;3&quot; unique_id=&quot;10007&quot;&gt;&lt;property id=&quot;20148&quot; value=&quot;5&quot;/&gt;&lt;property id=&quot;20300&quot; value=&quot;Slide 5 - &amp;quot;Fiduciary Due Process&amp;quot;&quot;/&gt;&lt;property id=&quot;20307&quot; value=&quot;320&quot;/&gt;&lt;/object&gt;&lt;object type=&quot;3&quot; unique_id=&quot;10008&quot;&gt;&lt;property id=&quot;20148&quot; value=&quot;5&quot;/&gt;&lt;property id=&quot;20300&quot; value=&quot;Slide 6 - &amp;quot;Notification Elements&amp;quot;&quot;/&gt;&lt;property id=&quot;20307&quot; value=&quot;322&quot;/&gt;&lt;/object&gt;&lt;object type=&quot;3&quot; unique_id=&quot;10009&quot;&gt;&lt;property id=&quot;20148&quot; value=&quot;5&quot;/&gt;&lt;property id=&quot;20300&quot; value=&quot;Slide 7 - &amp;quot;Request Due Process&amp;quot;&quot;/&gt;&lt;property id=&quot;20307&quot; value=&quot;328&quot;/&gt;&lt;/object&gt;&lt;object type=&quot;3&quot; unique_id=&quot;10010&quot;&gt;&lt;property id=&quot;20148&quot; value=&quot;5&quot;/&gt;&lt;property id=&quot;20300&quot; value=&quot;Slide 8 - &amp;quot;Brady Act&amp;quot;&quot;/&gt;&lt;property id=&quot;20307&quot; value=&quot;325&quot;/&gt;&lt;/object&gt;&lt;object type=&quot;3&quot; unique_id=&quot;10011&quot;&gt;&lt;property id=&quot;20148&quot; value=&quot;5&quot;/&gt;&lt;property id=&quot;20300&quot; value=&quot;Slide 9 - &amp;quot;Brady Act Phone Calls&amp;quot;&quot;/&gt;&lt;property id=&quot;20307&quot; value=&quot;326&quot;/&gt;&lt;/object&gt;&lt;object type=&quot;3&quot; unique_id=&quot;10012&quot;&gt;&lt;property id=&quot;20148&quot; value=&quot;5&quot;/&gt;&lt;property id=&quot;20300&quot; value=&quot;Slide 10 - &amp;quot;Due Process Period&amp;quot;&quot;/&gt;&lt;property id=&quot;20307&quot; value=&quot;323&quot;/&gt;&lt;/object&gt;&lt;object type=&quot;3&quot; unique_id=&quot;10013&quot;&gt;&lt;property id=&quot;20148&quot; value=&quot;5&quot;/&gt;&lt;property id=&quot;20300&quot; value=&quot;Slide 11 - &amp;quot;Calculating Proposal Period&amp;quot;&quot;/&gt;&lt;property id=&quot;20307&quot; value=&quot;324&quot;/&gt;&lt;/object&gt;&lt;object type=&quot;3&quot; unique_id=&quot;10014&quot;&gt;&lt;property id=&quot;20148&quot; value=&quot;5&quot;/&gt;&lt;property id=&quot;20300&quot; value=&quot;Slide 12 - &amp;quot;Waiver of Due Process&amp;quot;&quot;/&gt;&lt;property id=&quot;20307&quot; value=&quot;327&quot;/&gt;&lt;/object&gt;&lt;object type=&quot;3&quot; unique_id=&quot;10015&quot;&gt;&lt;property id=&quot;20148&quot; value=&quot;5&quot;/&gt;&lt;property id=&quot;20300&quot; value=&quot;Slide 13 - &amp;quot;31. Questions?&amp;quot;&quot;/&gt;&lt;property id=&quot;20307&quot; value=&quot;314&quot;/&gt;&lt;/object&gt;&lt;object type=&quot;3&quot; unique_id=&quot;10016&quot;&gt;&lt;property id=&quot;20148&quot; value=&quot;5&quot;/&gt;&lt;property id=&quot;20300&quot; value=&quot;Slide 14 - &amp;quot;TMS Survey and Assessment&amp;quot;&quot;/&gt;&lt;property id=&quot;20307&quot; value=&quot;261&quot;/&gt;&lt;/object&gt;&lt;/object&gt;&lt;object type=&quot;8&quot; unique_id=&quot;10032&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PFS Template</Template>
  <TotalTime>1665</TotalTime>
  <Words>2990</Words>
  <Application>Microsoft Office PowerPoint</Application>
  <PresentationFormat>On-screen Show (4:3)</PresentationFormat>
  <Paragraphs>346</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Century Schoolbook</vt:lpstr>
      <vt:lpstr>PFS Template</vt:lpstr>
      <vt:lpstr>Due Process for Ability to Manage Financial Affairs</vt:lpstr>
      <vt:lpstr>Objectives</vt:lpstr>
      <vt:lpstr>References</vt:lpstr>
      <vt:lpstr>Due Process</vt:lpstr>
      <vt:lpstr>Fiduciary Due Process</vt:lpstr>
      <vt:lpstr>Notification Elements</vt:lpstr>
      <vt:lpstr>Request Due Process</vt:lpstr>
      <vt:lpstr>Brady Act</vt:lpstr>
      <vt:lpstr>Brady Act Phone Calls</vt:lpstr>
      <vt:lpstr>Document Brady Act Calls</vt:lpstr>
      <vt:lpstr>Due Process Period</vt:lpstr>
      <vt:lpstr>Calculating Proposal Period</vt:lpstr>
      <vt:lpstr>Waiver of Due Process</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Due Process for Ability to Manage Financial Affairs PowerPoint Presentation</dc:title>
  <dc:subject>FSR</dc:subject>
  <dc:creator>Department of Veterans Affairs, Veterans Benefits Administration, Fiduciary Service, STAFF</dc:creator>
  <cp:keywords>due process,notification,Brady Act,adverse action</cp:keywords>
  <dc:description>This course teaches fiduciary employees about steps and requirements for issuing due process for inability to manage financial affairs.  </dc:description>
  <cp:lastModifiedBy>Kathy Poole</cp:lastModifiedBy>
  <cp:revision>82</cp:revision>
  <dcterms:created xsi:type="dcterms:W3CDTF">2016-10-13T19:12:55Z</dcterms:created>
  <dcterms:modified xsi:type="dcterms:W3CDTF">2018-07-24T12:58:29Z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