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0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6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7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472" r:id="rId20"/>
    <p:sldMasterId id="2147484603" r:id="rId21"/>
    <p:sldMasterId id="2147484672" r:id="rId22"/>
    <p:sldMasterId id="2147484680" r:id="rId23"/>
    <p:sldMasterId id="2147484708" r:id="rId24"/>
    <p:sldMasterId id="2147484842" r:id="rId25"/>
    <p:sldMasterId id="2147484848" r:id="rId26"/>
    <p:sldMasterId id="2147484860" r:id="rId27"/>
    <p:sldMasterId id="2147484863" r:id="rId28"/>
    <p:sldMasterId id="2147484866" r:id="rId29"/>
    <p:sldMasterId id="2147484869" r:id="rId30"/>
  </p:sldMasterIdLst>
  <p:notesMasterIdLst>
    <p:notesMasterId r:id="rId46"/>
  </p:notesMasterIdLst>
  <p:handoutMasterIdLst>
    <p:handoutMasterId r:id="rId47"/>
  </p:handoutMasterIdLst>
  <p:sldIdLst>
    <p:sldId id="987" r:id="rId31"/>
    <p:sldId id="963" r:id="rId32"/>
    <p:sldId id="1013" r:id="rId33"/>
    <p:sldId id="1003" r:id="rId34"/>
    <p:sldId id="1002" r:id="rId35"/>
    <p:sldId id="1004" r:id="rId36"/>
    <p:sldId id="1010" r:id="rId37"/>
    <p:sldId id="1012" r:id="rId38"/>
    <p:sldId id="1009" r:id="rId39"/>
    <p:sldId id="1008" r:id="rId40"/>
    <p:sldId id="1006" r:id="rId41"/>
    <p:sldId id="1007" r:id="rId42"/>
    <p:sldId id="1005" r:id="rId43"/>
    <p:sldId id="988" r:id="rId44"/>
    <p:sldId id="964" r:id="rId45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4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782" autoAdjust="0"/>
    <p:restoredTop sz="97749" autoAdjust="0"/>
  </p:normalViewPr>
  <p:slideViewPr>
    <p:cSldViewPr>
      <p:cViewPr varScale="1">
        <p:scale>
          <a:sx n="120" d="100"/>
          <a:sy n="120" d="100"/>
        </p:scale>
        <p:origin x="2034" y="96"/>
      </p:cViewPr>
      <p:guideLst>
        <p:guide orient="horz" pos="2160"/>
        <p:guide pos="2880"/>
        <p:guide orient="horz" pos="7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tags" Target="tags/tag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9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0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2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3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6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8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9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April 23, 2018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972682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53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421690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522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240041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616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39589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4650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46103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79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01402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145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61529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5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50950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6942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59280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6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8846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16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XX/XX/XXXX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4/23/2018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4/23/2018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1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0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0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oleObject" Target="../embeddings/oleObject25.bin"/><Relationship Id="rId5" Type="http://schemas.openxmlformats.org/officeDocument/2006/relationships/tags" Target="../tags/tag26.xml"/><Relationship Id="rId4" Type="http://schemas.openxmlformats.org/officeDocument/2006/relationships/vmlDrawing" Target="../drawings/vmlDrawing25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oleObject" Target="../embeddings/oleObject28.bin"/><Relationship Id="rId5" Type="http://schemas.openxmlformats.org/officeDocument/2006/relationships/tags" Target="../tags/tag29.xml"/><Relationship Id="rId4" Type="http://schemas.openxmlformats.org/officeDocument/2006/relationships/vmlDrawing" Target="../drawings/vmlDrawing28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oleObject" Target="../embeddings/oleObject31.bin"/><Relationship Id="rId5" Type="http://schemas.openxmlformats.org/officeDocument/2006/relationships/tags" Target="../tags/tag32.xml"/><Relationship Id="rId4" Type="http://schemas.openxmlformats.org/officeDocument/2006/relationships/vmlDrawing" Target="../drawings/vmlDrawing31.v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oleObject" Target="../embeddings/oleObject34.bin"/><Relationship Id="rId5" Type="http://schemas.openxmlformats.org/officeDocument/2006/relationships/tags" Target="../tags/tag35.xml"/><Relationship Id="rId4" Type="http://schemas.openxmlformats.org/officeDocument/2006/relationships/vmlDrawing" Target="../drawings/vmlDrawing34.v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oleObject" Target="../embeddings/oleObject37.bin"/><Relationship Id="rId5" Type="http://schemas.openxmlformats.org/officeDocument/2006/relationships/tags" Target="../tags/tag38.xml"/><Relationship Id="rId4" Type="http://schemas.openxmlformats.org/officeDocument/2006/relationships/vmlDrawing" Target="../drawings/vmlDrawing37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4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9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4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0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4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8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0571291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482510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0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9648335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5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531023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073498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9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4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9565"/>
            <a:ext cx="7162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/>
                <a:ea typeface="MS ????"/>
              </a:rPr>
              <a:t>Integrated Disability Evaluation System (IDES)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74320" indent="-274320" algn="ctr">
              <a:tabLst>
                <a:tab pos="342265" algn="l"/>
                <a:tab pos="3257550" algn="ctr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3200" dirty="0">
                <a:solidFill>
                  <a:prstClr val="black"/>
                </a:solidFill>
                <a:latin typeface="Arial"/>
                <a:ea typeface="MS ????"/>
              </a:rPr>
              <a:t>Conference Call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74320" indent="-274320" algn="ctr">
              <a:tabLst>
                <a:tab pos="342265" algn="l"/>
                <a:tab pos="3257550" algn="ctr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/>
                <a:ea typeface="MS ????"/>
              </a:rPr>
              <a:t>March 13, 2018—2 PM EDT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2207" y="44301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Service (212)</a:t>
            </a:r>
          </a:p>
        </p:txBody>
      </p:sp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4776" y="1112836"/>
            <a:ext cx="8229600" cy="44497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IDES participants may submit requests for reconsideration of evaluations assigned to referred conditions, even if service connection was denied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Only the evaluations (not the denial) of referred conditions are subject to reconsideration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new evidence is submitted with a reconsideration request that that would reverse the proposed denial, then the DRAS must prepare an updated proposed rating to reflect a proposed grant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  <a:t>Handling Requests for Reconsideration when Service Connection is Denied for Referred Conditions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15842"/>
            <a:ext cx="8229600" cy="3428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When a referred condition involves in-service aggravation, DRAS should address the aggravation in the IDES proposed rating in general accordance with standard rating procedures (as outlined in M21-1 IV.ii.2.B.4)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No special action or language is required in IDES proposed ratings in cases involving in-service aggravation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  <a:t>Providing Evaluations of Referred Conditions Involving</a:t>
            </a:r>
            <a:b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  <a:t>In-Service Aggravation 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53" y="1109791"/>
            <a:ext cx="8229600" cy="4452809"/>
          </a:xfrm>
        </p:spPr>
        <p:txBody>
          <a:bodyPr>
            <a:noAutofit/>
          </a:bodyPr>
          <a:lstStyle/>
          <a:p>
            <a:pPr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/>
              </a:rPr>
              <a:t>If an NAD participant declines to file a VA claim as part of the IDES process, the DRAS must handle the case in in accordance with M21-1 III.i.2.F.10.a</a:t>
            </a:r>
          </a:p>
          <a:p>
            <a:pPr lvl="1"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/>
              </a:rPr>
              <a:t>prepare a “proposed” rating for PEB-purposes</a:t>
            </a:r>
          </a:p>
          <a:p>
            <a:pPr lvl="1"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/>
              </a:rPr>
              <a:t>using the EP 689 </a:t>
            </a:r>
          </a:p>
          <a:p>
            <a:pPr marL="0" indent="0">
              <a:buSzPct val="110000"/>
              <a:buNone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buSzPct val="11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/>
              </a:rPr>
              <a:t>The IDES Staff at Compensation Service is now preparing manual updates to clarify this procedure.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</a:rPr>
              <a:t>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  <a:t>Proposed Ratings for Non-Active Duty (NAD) Participant Declines to File a VA Claim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12066"/>
            <a:ext cx="8229600" cy="2438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Coaches/Supervisors are reminded to keep the MSC SharePoint Site updated with your RO’s IDES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Contact andrew.reese@va.gov for access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there is a change in the MSC Coach/Supervisor, the new Coach/Supervisor should inform 212D by emailing the DES Mailbox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  <a:t>Compensation Service 212D MSC Information</a:t>
            </a:r>
            <a:b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0" dirty="0">
                <a:latin typeface="Arial" panose="020B0604020202020204" pitchFamily="34" charset="0"/>
                <a:cs typeface="Arial" panose="020B0604020202020204" pitchFamily="34" charset="0"/>
              </a:rPr>
              <a:t> SharePoint Site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Veterans Tracking Application (VTA) Reminders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128670"/>
            <a:ext cx="7338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/>
                <a:ea typeface="Times New Roman"/>
              </a:rPr>
              <a:t>VTA Training: March 20 (9ET) and 21 (1ET) </a:t>
            </a:r>
          </a:p>
        </p:txBody>
      </p:sp>
    </p:spTree>
    <p:extLst>
      <p:ext uri="{BB962C8B-B14F-4D97-AF65-F5344CB8AC3E}">
        <p14:creationId xmlns:p14="http://schemas.microsoft.com/office/powerpoint/2010/main" val="56636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7975" y="0"/>
            <a:ext cx="7010399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Call and Open Floor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523" y="1119617"/>
            <a:ext cx="746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TMS #</a:t>
            </a:r>
            <a:r>
              <a:rPr lang="en-US" sz="2600" dirty="0"/>
              <a:t>: 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4438929</a:t>
            </a:r>
          </a:p>
          <a:p>
            <a:pPr marL="0" lvl="1"/>
            <a:endParaRPr lang="en-US" sz="26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Next Teleconference: April 10, 2018</a:t>
            </a:r>
          </a:p>
          <a:p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Open Floor/Questions </a:t>
            </a:r>
          </a:p>
        </p:txBody>
      </p:sp>
    </p:spTree>
    <p:extLst>
      <p:ext uri="{BB962C8B-B14F-4D97-AF65-F5344CB8AC3E}">
        <p14:creationId xmlns:p14="http://schemas.microsoft.com/office/powerpoint/2010/main" val="313156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100" y="0"/>
            <a:ext cx="4163573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838200"/>
            <a:ext cx="9392315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Topics for Discussion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IDES Goals Update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 Management System (EMS) in VBMS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Service Department Memorandum of Complete and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 Service Treatment Records (STRs)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Exit 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Failure to Report to Exams for Referred Conditions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Denying Service Connection for Referred Conditions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Handling Requests for Reconsideration when Service Connection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Denied for Referred Conditions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Evaluations of Referred Conditions involving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 Aggravation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Ratings for Non-Active Duty (NAD) Participant Declines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File a VA Claim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ea typeface="Times New Roman"/>
              </a:rPr>
              <a:t>Compensation Service 212D MSC Information SharePoint Site</a:t>
            </a:r>
          </a:p>
          <a:p>
            <a:pPr lvl="1"/>
            <a:endParaRPr lang="en-US" sz="2400" u="sng" dirty="0">
              <a:solidFill>
                <a:srgbClr val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2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100" y="0"/>
            <a:ext cx="4163573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208" y="1205567"/>
            <a:ext cx="7284302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Veterans Tracking Application (VTA) Reminders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45720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Next Call</a:t>
            </a:r>
          </a:p>
          <a:p>
            <a:pPr marL="457200" indent="-339725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45720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Open Floor </a:t>
            </a:r>
            <a:endParaRPr lang="en-US" sz="2400" u="sng" dirty="0">
              <a:solidFill>
                <a:srgbClr val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792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 Goals Update</a:t>
            </a:r>
            <a:endParaRPr lang="en-US" b="0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84776" y="1132447"/>
            <a:ext cx="8229600" cy="2285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the February call there was a discussion about new IDES goals that would reduce the standard for processing time from 295/305 days to 230 days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note the new goals were not put into effect on March 1, 2018, as indicated during the February Call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 IDES goals will remain in place until further notice</a:t>
            </a:r>
          </a:p>
        </p:txBody>
      </p:sp>
    </p:spTree>
    <p:extLst>
      <p:ext uri="{BB962C8B-B14F-4D97-AF65-F5344CB8AC3E}">
        <p14:creationId xmlns:p14="http://schemas.microsoft.com/office/powerpoint/2010/main" val="42607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276" y="838201"/>
            <a:ext cx="8452923" cy="31241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 Management in VBMS was introduced in VBMS Release 14.1 (March 11th)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VSRs, RVSRs, and Pre-Discharge MSCs were instructed to complete five online training items in TMS by March 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the only IDES exam provider supported by EMS is VES, which provides IDES examinations in OCONUS locations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this time, MSCs must continue to submit IDES exam requests to QTC through CAATS, and submit IDES exam requests to VHA through CAPRI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ERRA tool will continue providing guidance to ensure the exam scheduling request is routed to the appropriate vendor and submitted through the correct VBA system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reminder, the ERRA tool is only mandatory for IDES participants who are not located at or near the referring MTF (in accordance with M21-1 III.i.2.D.6.r)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Exam Management System (EMS) in VBMS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077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1"/>
            <a:ext cx="8229600" cy="52879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must review IDES referral packages to ensure the referral is proper in accordance with M21-1 III.i.2.D.3.d (step 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must ensure that the STR memo (sample provided in M21-1 III.i.2.D.2.c), which certifies that all known STRs have been provided and indicates any missing records and the efforts made to obtain them, is provided with each IDES referral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 STR memo was not provided, the referral should be considered incomplete and handled in accordance with M21-1 III.i.2.D.3.d (step 5)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MSCs upload the STR memo to the eFolder, they must ensure that the memorandum is appropriately indexed (per M21-1 III.i.2.D.3.e)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Service Department Memorandum of Complete and </a:t>
            </a:r>
            <a:b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Current Service Treatment Records (STRs)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12169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24896"/>
            <a:ext cx="8229600" cy="12191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are reminded that exit interviews must be conducted within 10 business days of the Exit Interview Start Date in VTA. Exit Interview procedures are discussed in M21-1 III.i.2.E.5.a and b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There is no need or requirement for the participant to have orders to conduct the Exit Interview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M21-1 III.i.2.E.5.a will be updated to remove the reference to the Final Disposition Date, and to reflect the new Exit Interview Start Date field in VTA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Exit Interviews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9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 Servicemember fails to report to exams for referred conditions, the MSC must confer with the PEBLO to determine how best to proceed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M21-1 III.i.2.D.7.k discusses two options for proceeding: 1) disenrollment from IDES, or 2) rescheduling the exams.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 MEB may decide the best course of action will be to continue the IDES process without C&amp;P exams for the referred conditions. In these instances,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• the MSC must: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- obtain written documentation from the PEBLO that the 				MEB/PEB can proceed w/o the C&amp;P exams,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- enter the current date as the Examination End Date and 			Medical Evaluation End Date in VTA,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     • the DRAS will evaluate the condition on the basis of the 			evidence of record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Failure to Report to Exams for Referred Conditions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435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53" y="838201"/>
            <a:ext cx="8229600" cy="52879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DRAS must assign evaluations to all referred conditions, even when the evidence of record does not support a grant of service connection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service connection cannot be granted for a referred condition, the proposed rating must include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	• a disability evaluation for PEB purposes only, and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	• a clear indication that the evaluation is for PEB 				purposes only, and that service-connection cannot be 			established for VA benefit purposes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final ratings, these conditions must be denied straightforwardly, with no reference to any evaluation assigned solely for PEB purposes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Denying Service Connection for Referred Conditions 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4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4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4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38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5135822C7E9A4FBBC0FB0034D17B0A" ma:contentTypeVersion="0" ma:contentTypeDescription="Create a new document." ma:contentTypeScope="" ma:versionID="fb16c13aa178fec9a33e1bc6140d72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932419-1077-4BA7-92CE-E9F222FAD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12110</TotalTime>
  <Words>1073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49" baseType="lpstr">
      <vt:lpstr>Arial</vt:lpstr>
      <vt:lpstr>Calibri</vt:lpstr>
      <vt:lpstr>Courier New</vt:lpstr>
      <vt:lpstr>MS ????</vt:lpstr>
      <vt:lpstr>Times New Roman</vt:lpstr>
      <vt:lpstr>Wingdings</vt:lpstr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10_Office Theme</vt:lpstr>
      <vt:lpstr>12_Office Theme</vt:lpstr>
      <vt:lpstr>36_Office Theme</vt:lpstr>
      <vt:lpstr>39_Office Theme</vt:lpstr>
      <vt:lpstr>14_Office Theme</vt:lpstr>
      <vt:lpstr>OM Standard Slides</vt:lpstr>
      <vt:lpstr>37_Office Theme</vt:lpstr>
      <vt:lpstr>42_Office Theme</vt:lpstr>
      <vt:lpstr>43_Office Theme</vt:lpstr>
      <vt:lpstr>44_Office Theme</vt:lpstr>
      <vt:lpstr>38_Office Theme</vt:lpstr>
      <vt:lpstr>think-cell Slide</vt:lpstr>
      <vt:lpstr>PowerPoint Presentation</vt:lpstr>
      <vt:lpstr>PowerPoint Presentation</vt:lpstr>
      <vt:lpstr>PowerPoint Presentation</vt:lpstr>
      <vt:lpstr>IDES Goals Update</vt:lpstr>
      <vt:lpstr>Exam Management System (EMS) in VBMS</vt:lpstr>
      <vt:lpstr>Service Department Memorandum of Complete and  Current Service Treatment Records (STRs)</vt:lpstr>
      <vt:lpstr>Exit Interviews</vt:lpstr>
      <vt:lpstr>Failure to Report to Exams for Referred Conditions </vt:lpstr>
      <vt:lpstr>Denying Service Connection for Referred Conditions </vt:lpstr>
      <vt:lpstr>Handling Requests for Reconsideration when Service Connection is Denied for Referred Conditions</vt:lpstr>
      <vt:lpstr>Providing Evaluations of Referred Conditions Involving In-Service Aggravation </vt:lpstr>
      <vt:lpstr>Proposed Ratings for Non-Active Duty (NAD) Participant Declines to File a VA Claim</vt:lpstr>
      <vt:lpstr>Compensation Service 212D MSC Information  SharePoint Site</vt:lpstr>
      <vt:lpstr>Veterans Tracking Application (VTA) Reminders </vt:lpstr>
      <vt:lpstr>PowerPoint Presentation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2018 IDES Teleconferencel PowerPoint Presentation</dc:title>
  <dc:subject>Pre-Discharge MSC</dc:subject>
  <dc:creator>Department of Veterans Affairs, Veterans Benefits Administration, Compensation Service, STAFF</dc:creator>
  <cp:keywords>IDES Conference Call</cp:keywords>
  <dc:description>This is the presentation for the March 13, 2018 IDES Teleconference.</dc:description>
  <cp:lastModifiedBy>Kathy Poole</cp:lastModifiedBy>
  <cp:revision>848</cp:revision>
  <cp:lastPrinted>2017-06-05T12:03:36Z</cp:lastPrinted>
  <dcterms:created xsi:type="dcterms:W3CDTF">2016-05-04T17:57:56Z</dcterms:created>
  <dcterms:modified xsi:type="dcterms:W3CDTF">2018-04-23T13:20:45Z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0x010100745135822C7E9A4FBBC0FB0034D17B0A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