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9"/>
  </p:notesMasterIdLst>
  <p:sldIdLst>
    <p:sldId id="256" r:id="rId2"/>
    <p:sldId id="317" r:id="rId3"/>
    <p:sldId id="318" r:id="rId4"/>
    <p:sldId id="319" r:id="rId5"/>
    <p:sldId id="334" r:id="rId6"/>
    <p:sldId id="331" r:id="rId7"/>
    <p:sldId id="333" r:id="rId8"/>
    <p:sldId id="328" r:id="rId9"/>
    <p:sldId id="321" r:id="rId10"/>
    <p:sldId id="326" r:id="rId11"/>
    <p:sldId id="335" r:id="rId12"/>
    <p:sldId id="324" r:id="rId13"/>
    <p:sldId id="327" r:id="rId14"/>
    <p:sldId id="329" r:id="rId15"/>
    <p:sldId id="330" r:id="rId16"/>
    <p:sldId id="314" r:id="rId17"/>
    <p:sldId id="26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43" autoAdjust="0"/>
    <p:restoredTop sz="63636" autoAdjust="0"/>
  </p:normalViewPr>
  <p:slideViewPr>
    <p:cSldViewPr>
      <p:cViewPr varScale="1">
        <p:scale>
          <a:sx n="76" d="100"/>
          <a:sy n="76" d="100"/>
        </p:scale>
        <p:origin x="270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50AEA1-36BA-4159-A1A0-BD0E3694361E}" type="doc">
      <dgm:prSet loTypeId="urn:microsoft.com/office/officeart/2005/8/layout/process4" loCatId="process" qsTypeId="urn:microsoft.com/office/officeart/2005/8/quickstyle/3d2" qsCatId="3D" csTypeId="urn:microsoft.com/office/officeart/2005/8/colors/accent1_2" csCatId="accent1" phldr="1"/>
      <dgm:spPr/>
      <dgm:t>
        <a:bodyPr/>
        <a:lstStyle/>
        <a:p>
          <a:endParaRPr lang="en-US"/>
        </a:p>
      </dgm:t>
    </dgm:pt>
    <dgm:pt modelId="{3D387F01-632A-4F2B-B0F4-024F3B5F3D5B}">
      <dgm:prSet phldrT="[Text]" custT="1"/>
      <dgm:spPr/>
      <dgm:t>
        <a:bodyPr/>
        <a:lstStyle/>
        <a:p>
          <a:r>
            <a:rPr lang="en-US" sz="2100" b="1" dirty="0"/>
            <a:t>PCHG (change) EP 590 (for pick-up by National Work Queue) to:</a:t>
          </a:r>
        </a:p>
      </dgm:t>
    </dgm:pt>
    <dgm:pt modelId="{AB7AB243-624E-4EE8-8D6B-73BC03CD3110}" type="parTrans" cxnId="{279F1A08-6098-4023-ACAB-193506EDBF13}">
      <dgm:prSet/>
      <dgm:spPr/>
      <dgm:t>
        <a:bodyPr/>
        <a:lstStyle/>
        <a:p>
          <a:endParaRPr lang="en-US" b="1"/>
        </a:p>
      </dgm:t>
    </dgm:pt>
    <dgm:pt modelId="{D9635AD7-7D20-4C7E-81C7-57BE7DCF6136}" type="sibTrans" cxnId="{279F1A08-6098-4023-ACAB-193506EDBF13}">
      <dgm:prSet/>
      <dgm:spPr/>
      <dgm:t>
        <a:bodyPr/>
        <a:lstStyle/>
        <a:p>
          <a:endParaRPr lang="en-US" b="1"/>
        </a:p>
      </dgm:t>
    </dgm:pt>
    <dgm:pt modelId="{12F9AF21-2A35-48BE-8D5A-51C4E9300638}">
      <dgm:prSet phldrT="[Text]"/>
      <dgm:spPr/>
      <dgm:t>
        <a:bodyPr/>
        <a:lstStyle/>
        <a:p>
          <a:r>
            <a:rPr lang="en-US" b="1" dirty="0"/>
            <a:t>600-Competency Issue (VSC)</a:t>
          </a:r>
        </a:p>
      </dgm:t>
    </dgm:pt>
    <dgm:pt modelId="{A3731CAC-B2BF-42D3-9A3A-889BB2B46E38}" type="parTrans" cxnId="{EE6351BC-033B-40FD-B1CB-87F874D15B4F}">
      <dgm:prSet/>
      <dgm:spPr/>
      <dgm:t>
        <a:bodyPr/>
        <a:lstStyle/>
        <a:p>
          <a:endParaRPr lang="en-US" b="1"/>
        </a:p>
      </dgm:t>
    </dgm:pt>
    <dgm:pt modelId="{3E304DCC-A668-47D8-879E-5EE95EBBE816}" type="sibTrans" cxnId="{EE6351BC-033B-40FD-B1CB-87F874D15B4F}">
      <dgm:prSet/>
      <dgm:spPr/>
      <dgm:t>
        <a:bodyPr/>
        <a:lstStyle/>
        <a:p>
          <a:endParaRPr lang="en-US" b="1"/>
        </a:p>
      </dgm:t>
    </dgm:pt>
    <dgm:pt modelId="{E9172671-E6A8-4640-8E37-160C7BBAC21B}">
      <dgm:prSet phldrT="[Text]"/>
      <dgm:spPr/>
      <dgm:t>
        <a:bodyPr/>
        <a:lstStyle/>
        <a:p>
          <a:r>
            <a:rPr lang="en-US" b="1" dirty="0"/>
            <a:t>600-PMC-Incompetency Determination</a:t>
          </a:r>
        </a:p>
      </dgm:t>
    </dgm:pt>
    <dgm:pt modelId="{8CBD8195-32CE-4B43-BE0E-1F062997665F}" type="parTrans" cxnId="{97AC98B4-69F0-42E0-8054-F0BD8BB34E2A}">
      <dgm:prSet/>
      <dgm:spPr/>
      <dgm:t>
        <a:bodyPr/>
        <a:lstStyle/>
        <a:p>
          <a:endParaRPr lang="en-US" b="1"/>
        </a:p>
      </dgm:t>
    </dgm:pt>
    <dgm:pt modelId="{56C0F5E1-4574-4394-8664-8D860E8A03FD}" type="sibTrans" cxnId="{97AC98B4-69F0-42E0-8054-F0BD8BB34E2A}">
      <dgm:prSet/>
      <dgm:spPr/>
      <dgm:t>
        <a:bodyPr/>
        <a:lstStyle/>
        <a:p>
          <a:endParaRPr lang="en-US" b="1"/>
        </a:p>
      </dgm:t>
    </dgm:pt>
    <dgm:pt modelId="{91F25C41-AD3B-4CEF-9144-5FCEEB94C00E}">
      <dgm:prSet phldrT="[Text]"/>
      <dgm:spPr/>
      <dgm:t>
        <a:bodyPr/>
        <a:lstStyle/>
        <a:p>
          <a:r>
            <a:rPr lang="en-US" b="1" dirty="0"/>
            <a:t>Update the IA Work Item Status in BFFS</a:t>
          </a:r>
        </a:p>
      </dgm:t>
    </dgm:pt>
    <dgm:pt modelId="{F3DC0FBA-04F8-45DA-B48C-16A989952AE5}" type="parTrans" cxnId="{49215D3C-C66A-4FA6-A8B2-5528837CA772}">
      <dgm:prSet/>
      <dgm:spPr/>
      <dgm:t>
        <a:bodyPr/>
        <a:lstStyle/>
        <a:p>
          <a:endParaRPr lang="en-US" b="1"/>
        </a:p>
      </dgm:t>
    </dgm:pt>
    <dgm:pt modelId="{617BEA40-C56D-451C-A7E1-F364455AA4C8}" type="sibTrans" cxnId="{49215D3C-C66A-4FA6-A8B2-5528837CA772}">
      <dgm:prSet/>
      <dgm:spPr/>
      <dgm:t>
        <a:bodyPr/>
        <a:lstStyle/>
        <a:p>
          <a:endParaRPr lang="en-US" b="1"/>
        </a:p>
      </dgm:t>
    </dgm:pt>
    <dgm:pt modelId="{A13B1BA4-FBE0-4311-AF85-491A7921F151}">
      <dgm:prSet phldrT="[Text]"/>
      <dgm:spPr/>
      <dgm:t>
        <a:bodyPr/>
        <a:lstStyle/>
        <a:p>
          <a:r>
            <a:rPr lang="en-US" b="1" dirty="0"/>
            <a:t>“Pending with VSC/PMC”</a:t>
          </a:r>
        </a:p>
      </dgm:t>
    </dgm:pt>
    <dgm:pt modelId="{6526E065-7242-43BE-8BF1-ABED1F0842FB}" type="parTrans" cxnId="{7891D320-9006-42FB-B7C5-E281DF81ABB7}">
      <dgm:prSet/>
      <dgm:spPr/>
      <dgm:t>
        <a:bodyPr/>
        <a:lstStyle/>
        <a:p>
          <a:endParaRPr lang="en-US" b="1"/>
        </a:p>
      </dgm:t>
    </dgm:pt>
    <dgm:pt modelId="{196BD90A-A19A-40C4-B28D-6D8CA9F3095A}" type="sibTrans" cxnId="{7891D320-9006-42FB-B7C5-E281DF81ABB7}">
      <dgm:prSet/>
      <dgm:spPr/>
      <dgm:t>
        <a:bodyPr/>
        <a:lstStyle/>
        <a:p>
          <a:endParaRPr lang="en-US" b="1"/>
        </a:p>
      </dgm:t>
    </dgm:pt>
    <dgm:pt modelId="{79879C2F-31C5-4FB9-BAE3-5B8F3B3F6CC2}">
      <dgm:prSet phldrT="[Text]"/>
      <dgm:spPr/>
      <dgm:t>
        <a:bodyPr/>
        <a:lstStyle/>
        <a:p>
          <a:r>
            <a:rPr lang="en-US" b="1" dirty="0"/>
            <a:t>Document Actions and Follow-up</a:t>
          </a:r>
        </a:p>
      </dgm:t>
    </dgm:pt>
    <dgm:pt modelId="{FDDEB4B1-7429-49B8-9742-7AA5710E2745}" type="parTrans" cxnId="{F8BA7316-E26B-4517-A079-263D1B505A7C}">
      <dgm:prSet/>
      <dgm:spPr/>
      <dgm:t>
        <a:bodyPr/>
        <a:lstStyle/>
        <a:p>
          <a:endParaRPr lang="en-US" b="1"/>
        </a:p>
      </dgm:t>
    </dgm:pt>
    <dgm:pt modelId="{31A67472-678C-4C85-843B-4AB9699FBB9E}" type="sibTrans" cxnId="{F8BA7316-E26B-4517-A079-263D1B505A7C}">
      <dgm:prSet/>
      <dgm:spPr/>
      <dgm:t>
        <a:bodyPr/>
        <a:lstStyle/>
        <a:p>
          <a:endParaRPr lang="en-US" b="1"/>
        </a:p>
      </dgm:t>
    </dgm:pt>
    <dgm:pt modelId="{2A838955-8527-4670-A2D9-2CC87808A830}">
      <dgm:prSet phldrT="[Text]"/>
      <dgm:spPr/>
      <dgm:t>
        <a:bodyPr/>
        <a:lstStyle/>
        <a:p>
          <a:r>
            <a:rPr lang="en-US" b="1" dirty="0"/>
            <a:t>Note in the VBMS eFolder</a:t>
          </a:r>
        </a:p>
      </dgm:t>
    </dgm:pt>
    <dgm:pt modelId="{9A753BAE-1CE9-426B-A7C1-D2D777CC4F97}" type="parTrans" cxnId="{0346C491-3329-472F-A643-34FE6BED3A1D}">
      <dgm:prSet/>
      <dgm:spPr/>
      <dgm:t>
        <a:bodyPr/>
        <a:lstStyle/>
        <a:p>
          <a:endParaRPr lang="en-US" b="1"/>
        </a:p>
      </dgm:t>
    </dgm:pt>
    <dgm:pt modelId="{778973DF-719C-4659-9CE8-78E73CB4A537}" type="sibTrans" cxnId="{0346C491-3329-472F-A643-34FE6BED3A1D}">
      <dgm:prSet/>
      <dgm:spPr/>
      <dgm:t>
        <a:bodyPr/>
        <a:lstStyle/>
        <a:p>
          <a:endParaRPr lang="en-US" b="1"/>
        </a:p>
      </dgm:t>
    </dgm:pt>
    <dgm:pt modelId="{DD05C557-E8EE-4991-872D-F7AC6FFA98CE}">
      <dgm:prSet phldrT="[Text]"/>
      <dgm:spPr/>
      <dgm:t>
        <a:bodyPr/>
        <a:lstStyle/>
        <a:p>
          <a:r>
            <a:rPr lang="en-US" b="1" dirty="0"/>
            <a:t>60-day task in BFFS</a:t>
          </a:r>
        </a:p>
      </dgm:t>
    </dgm:pt>
    <dgm:pt modelId="{73B09276-4B8C-4D1F-BEEC-D28D1F7A561E}" type="parTrans" cxnId="{994CD3A4-40F7-4C56-ABAA-E28971F0DAF1}">
      <dgm:prSet/>
      <dgm:spPr/>
      <dgm:t>
        <a:bodyPr/>
        <a:lstStyle/>
        <a:p>
          <a:endParaRPr lang="en-US" b="1"/>
        </a:p>
      </dgm:t>
    </dgm:pt>
    <dgm:pt modelId="{8F35D0E1-B573-4214-BC70-D56C12C5B2EB}" type="sibTrans" cxnId="{994CD3A4-40F7-4C56-ABAA-E28971F0DAF1}">
      <dgm:prSet/>
      <dgm:spPr/>
      <dgm:t>
        <a:bodyPr/>
        <a:lstStyle/>
        <a:p>
          <a:endParaRPr lang="en-US" b="1"/>
        </a:p>
      </dgm:t>
    </dgm:pt>
    <dgm:pt modelId="{03E5EFFF-C8F8-4757-BD07-9153ADC8C397}" type="pres">
      <dgm:prSet presAssocID="{0350AEA1-36BA-4159-A1A0-BD0E3694361E}" presName="Name0" presStyleCnt="0">
        <dgm:presLayoutVars>
          <dgm:dir/>
          <dgm:animLvl val="lvl"/>
          <dgm:resizeHandles val="exact"/>
        </dgm:presLayoutVars>
      </dgm:prSet>
      <dgm:spPr/>
    </dgm:pt>
    <dgm:pt modelId="{711F5E53-884E-4BA8-8F4E-585CAFC1AFE9}" type="pres">
      <dgm:prSet presAssocID="{79879C2F-31C5-4FB9-BAE3-5B8F3B3F6CC2}" presName="boxAndChildren" presStyleCnt="0"/>
      <dgm:spPr/>
    </dgm:pt>
    <dgm:pt modelId="{FC60C268-B7BB-424D-903C-8AC2E5426FA6}" type="pres">
      <dgm:prSet presAssocID="{79879C2F-31C5-4FB9-BAE3-5B8F3B3F6CC2}" presName="parentTextBox" presStyleLbl="node1" presStyleIdx="0" presStyleCnt="3"/>
      <dgm:spPr/>
    </dgm:pt>
    <dgm:pt modelId="{0327C875-4946-4D06-AAE7-960457F725C3}" type="pres">
      <dgm:prSet presAssocID="{79879C2F-31C5-4FB9-BAE3-5B8F3B3F6CC2}" presName="entireBox" presStyleLbl="node1" presStyleIdx="0" presStyleCnt="3"/>
      <dgm:spPr/>
    </dgm:pt>
    <dgm:pt modelId="{7629F830-D38F-4F22-8F7D-FB835E7A57CE}" type="pres">
      <dgm:prSet presAssocID="{79879C2F-31C5-4FB9-BAE3-5B8F3B3F6CC2}" presName="descendantBox" presStyleCnt="0"/>
      <dgm:spPr/>
    </dgm:pt>
    <dgm:pt modelId="{81B7DD97-BBD3-4128-B664-C3CC5CA03C1E}" type="pres">
      <dgm:prSet presAssocID="{2A838955-8527-4670-A2D9-2CC87808A830}" presName="childTextBox" presStyleLbl="fgAccFollowNode1" presStyleIdx="0" presStyleCnt="5">
        <dgm:presLayoutVars>
          <dgm:bulletEnabled val="1"/>
        </dgm:presLayoutVars>
      </dgm:prSet>
      <dgm:spPr/>
    </dgm:pt>
    <dgm:pt modelId="{CD2D4AF3-C07C-4A28-A97B-D7144B3D6C89}" type="pres">
      <dgm:prSet presAssocID="{DD05C557-E8EE-4991-872D-F7AC6FFA98CE}" presName="childTextBox" presStyleLbl="fgAccFollowNode1" presStyleIdx="1" presStyleCnt="5">
        <dgm:presLayoutVars>
          <dgm:bulletEnabled val="1"/>
        </dgm:presLayoutVars>
      </dgm:prSet>
      <dgm:spPr/>
    </dgm:pt>
    <dgm:pt modelId="{C8BA04B8-9458-4946-865A-E6E429A8D303}" type="pres">
      <dgm:prSet presAssocID="{617BEA40-C56D-451C-A7E1-F364455AA4C8}" presName="sp" presStyleCnt="0"/>
      <dgm:spPr/>
    </dgm:pt>
    <dgm:pt modelId="{71DF7316-4BE6-495E-8D4B-46E847FBFBCA}" type="pres">
      <dgm:prSet presAssocID="{91F25C41-AD3B-4CEF-9144-5FCEEB94C00E}" presName="arrowAndChildren" presStyleCnt="0"/>
      <dgm:spPr/>
    </dgm:pt>
    <dgm:pt modelId="{CDA8FD3C-5BB8-4C06-A090-BAA42A024CEA}" type="pres">
      <dgm:prSet presAssocID="{91F25C41-AD3B-4CEF-9144-5FCEEB94C00E}" presName="parentTextArrow" presStyleLbl="node1" presStyleIdx="0" presStyleCnt="3"/>
      <dgm:spPr/>
    </dgm:pt>
    <dgm:pt modelId="{38857C5F-0F1C-4930-908C-8E05550C0552}" type="pres">
      <dgm:prSet presAssocID="{91F25C41-AD3B-4CEF-9144-5FCEEB94C00E}" presName="arrow" presStyleLbl="node1" presStyleIdx="1" presStyleCnt="3"/>
      <dgm:spPr/>
    </dgm:pt>
    <dgm:pt modelId="{277FD321-EF3E-4D02-90D7-D08E90695AEE}" type="pres">
      <dgm:prSet presAssocID="{91F25C41-AD3B-4CEF-9144-5FCEEB94C00E}" presName="descendantArrow" presStyleCnt="0"/>
      <dgm:spPr/>
    </dgm:pt>
    <dgm:pt modelId="{E6512580-3579-4A4B-B842-3C3D2BBF8FBA}" type="pres">
      <dgm:prSet presAssocID="{A13B1BA4-FBE0-4311-AF85-491A7921F151}" presName="childTextArrow" presStyleLbl="fgAccFollowNode1" presStyleIdx="2" presStyleCnt="5">
        <dgm:presLayoutVars>
          <dgm:bulletEnabled val="1"/>
        </dgm:presLayoutVars>
      </dgm:prSet>
      <dgm:spPr/>
    </dgm:pt>
    <dgm:pt modelId="{35BA717A-8177-4A34-9D64-A5E3C1AD3F6C}" type="pres">
      <dgm:prSet presAssocID="{D9635AD7-7D20-4C7E-81C7-57BE7DCF6136}" presName="sp" presStyleCnt="0"/>
      <dgm:spPr/>
    </dgm:pt>
    <dgm:pt modelId="{FD5E24AD-4F2E-4424-8315-AC2EBFCB9AC5}" type="pres">
      <dgm:prSet presAssocID="{3D387F01-632A-4F2B-B0F4-024F3B5F3D5B}" presName="arrowAndChildren" presStyleCnt="0"/>
      <dgm:spPr/>
    </dgm:pt>
    <dgm:pt modelId="{32C733D8-D286-465A-9E7E-5925D06B5009}" type="pres">
      <dgm:prSet presAssocID="{3D387F01-632A-4F2B-B0F4-024F3B5F3D5B}" presName="parentTextArrow" presStyleLbl="node1" presStyleIdx="1" presStyleCnt="3"/>
      <dgm:spPr/>
    </dgm:pt>
    <dgm:pt modelId="{DF9DAD49-1533-415D-80F9-6B504410D3AD}" type="pres">
      <dgm:prSet presAssocID="{3D387F01-632A-4F2B-B0F4-024F3B5F3D5B}" presName="arrow" presStyleLbl="node1" presStyleIdx="2" presStyleCnt="3"/>
      <dgm:spPr/>
    </dgm:pt>
    <dgm:pt modelId="{7A10CE48-0924-4952-A51C-8D1E27C5859E}" type="pres">
      <dgm:prSet presAssocID="{3D387F01-632A-4F2B-B0F4-024F3B5F3D5B}" presName="descendantArrow" presStyleCnt="0"/>
      <dgm:spPr/>
    </dgm:pt>
    <dgm:pt modelId="{9F32457E-FACB-4BFC-8E9E-E508F3DFA29F}" type="pres">
      <dgm:prSet presAssocID="{12F9AF21-2A35-48BE-8D5A-51C4E9300638}" presName="childTextArrow" presStyleLbl="fgAccFollowNode1" presStyleIdx="3" presStyleCnt="5">
        <dgm:presLayoutVars>
          <dgm:bulletEnabled val="1"/>
        </dgm:presLayoutVars>
      </dgm:prSet>
      <dgm:spPr/>
    </dgm:pt>
    <dgm:pt modelId="{59FAC4CD-CC95-48E1-B6F0-6CE0FE4049D3}" type="pres">
      <dgm:prSet presAssocID="{E9172671-E6A8-4640-8E37-160C7BBAC21B}" presName="childTextArrow" presStyleLbl="fgAccFollowNode1" presStyleIdx="4" presStyleCnt="5">
        <dgm:presLayoutVars>
          <dgm:bulletEnabled val="1"/>
        </dgm:presLayoutVars>
      </dgm:prSet>
      <dgm:spPr/>
    </dgm:pt>
  </dgm:ptLst>
  <dgm:cxnLst>
    <dgm:cxn modelId="{279F1A08-6098-4023-ACAB-193506EDBF13}" srcId="{0350AEA1-36BA-4159-A1A0-BD0E3694361E}" destId="{3D387F01-632A-4F2B-B0F4-024F3B5F3D5B}" srcOrd="0" destOrd="0" parTransId="{AB7AB243-624E-4EE8-8D6B-73BC03CD3110}" sibTransId="{D9635AD7-7D20-4C7E-81C7-57BE7DCF6136}"/>
    <dgm:cxn modelId="{F8BA7316-E26B-4517-A079-263D1B505A7C}" srcId="{0350AEA1-36BA-4159-A1A0-BD0E3694361E}" destId="{79879C2F-31C5-4FB9-BAE3-5B8F3B3F6CC2}" srcOrd="2" destOrd="0" parTransId="{FDDEB4B1-7429-49B8-9742-7AA5710E2745}" sibTransId="{31A67472-678C-4C85-843B-4AB9699FBB9E}"/>
    <dgm:cxn modelId="{7891D320-9006-42FB-B7C5-E281DF81ABB7}" srcId="{91F25C41-AD3B-4CEF-9144-5FCEEB94C00E}" destId="{A13B1BA4-FBE0-4311-AF85-491A7921F151}" srcOrd="0" destOrd="0" parTransId="{6526E065-7242-43BE-8BF1-ABED1F0842FB}" sibTransId="{196BD90A-A19A-40C4-B28D-6D8CA9F3095A}"/>
    <dgm:cxn modelId="{B1C14A27-71FF-4120-92B8-4FE70FF64672}" type="presOf" srcId="{A13B1BA4-FBE0-4311-AF85-491A7921F151}" destId="{E6512580-3579-4A4B-B842-3C3D2BBF8FBA}" srcOrd="0" destOrd="0" presId="urn:microsoft.com/office/officeart/2005/8/layout/process4"/>
    <dgm:cxn modelId="{4CF40130-E4E5-4A5B-8848-E7DD1DD812FA}" type="presOf" srcId="{91F25C41-AD3B-4CEF-9144-5FCEEB94C00E}" destId="{38857C5F-0F1C-4930-908C-8E05550C0552}" srcOrd="1" destOrd="0" presId="urn:microsoft.com/office/officeart/2005/8/layout/process4"/>
    <dgm:cxn modelId="{49215D3C-C66A-4FA6-A8B2-5528837CA772}" srcId="{0350AEA1-36BA-4159-A1A0-BD0E3694361E}" destId="{91F25C41-AD3B-4CEF-9144-5FCEEB94C00E}" srcOrd="1" destOrd="0" parTransId="{F3DC0FBA-04F8-45DA-B48C-16A989952AE5}" sibTransId="{617BEA40-C56D-451C-A7E1-F364455AA4C8}"/>
    <dgm:cxn modelId="{6D76D542-C09C-4E5E-ABED-235AEFCA97BC}" type="presOf" srcId="{79879C2F-31C5-4FB9-BAE3-5B8F3B3F6CC2}" destId="{FC60C268-B7BB-424D-903C-8AC2E5426FA6}" srcOrd="0" destOrd="0" presId="urn:microsoft.com/office/officeart/2005/8/layout/process4"/>
    <dgm:cxn modelId="{436A4F74-1807-4771-9FE7-C76C50324497}" type="presOf" srcId="{E9172671-E6A8-4640-8E37-160C7BBAC21B}" destId="{59FAC4CD-CC95-48E1-B6F0-6CE0FE4049D3}" srcOrd="0" destOrd="0" presId="urn:microsoft.com/office/officeart/2005/8/layout/process4"/>
    <dgm:cxn modelId="{44EDD754-C494-4CC9-8073-63CE43359C11}" type="presOf" srcId="{3D387F01-632A-4F2B-B0F4-024F3B5F3D5B}" destId="{DF9DAD49-1533-415D-80F9-6B504410D3AD}" srcOrd="1" destOrd="0" presId="urn:microsoft.com/office/officeart/2005/8/layout/process4"/>
    <dgm:cxn modelId="{9E1DF654-E2D0-47C1-AB15-27834A2EAECE}" type="presOf" srcId="{79879C2F-31C5-4FB9-BAE3-5B8F3B3F6CC2}" destId="{0327C875-4946-4D06-AAE7-960457F725C3}" srcOrd="1" destOrd="0" presId="urn:microsoft.com/office/officeart/2005/8/layout/process4"/>
    <dgm:cxn modelId="{48F7F558-E6FD-408C-AF20-8BB48A82531B}" type="presOf" srcId="{2A838955-8527-4670-A2D9-2CC87808A830}" destId="{81B7DD97-BBD3-4128-B664-C3CC5CA03C1E}" srcOrd="0" destOrd="0" presId="urn:microsoft.com/office/officeart/2005/8/layout/process4"/>
    <dgm:cxn modelId="{0346C491-3329-472F-A643-34FE6BED3A1D}" srcId="{79879C2F-31C5-4FB9-BAE3-5B8F3B3F6CC2}" destId="{2A838955-8527-4670-A2D9-2CC87808A830}" srcOrd="0" destOrd="0" parTransId="{9A753BAE-1CE9-426B-A7C1-D2D777CC4F97}" sibTransId="{778973DF-719C-4659-9CE8-78E73CB4A537}"/>
    <dgm:cxn modelId="{49F30B97-521D-41B4-AB9B-E67419C65692}" type="presOf" srcId="{91F25C41-AD3B-4CEF-9144-5FCEEB94C00E}" destId="{CDA8FD3C-5BB8-4C06-A090-BAA42A024CEA}" srcOrd="0" destOrd="0" presId="urn:microsoft.com/office/officeart/2005/8/layout/process4"/>
    <dgm:cxn modelId="{994CD3A4-40F7-4C56-ABAA-E28971F0DAF1}" srcId="{79879C2F-31C5-4FB9-BAE3-5B8F3B3F6CC2}" destId="{DD05C557-E8EE-4991-872D-F7AC6FFA98CE}" srcOrd="1" destOrd="0" parTransId="{73B09276-4B8C-4D1F-BEEC-D28D1F7A561E}" sibTransId="{8F35D0E1-B573-4214-BC70-D56C12C5B2EB}"/>
    <dgm:cxn modelId="{97AC98B4-69F0-42E0-8054-F0BD8BB34E2A}" srcId="{3D387F01-632A-4F2B-B0F4-024F3B5F3D5B}" destId="{E9172671-E6A8-4640-8E37-160C7BBAC21B}" srcOrd="1" destOrd="0" parTransId="{8CBD8195-32CE-4B43-BE0E-1F062997665F}" sibTransId="{56C0F5E1-4574-4394-8664-8D860E8A03FD}"/>
    <dgm:cxn modelId="{EE6351BC-033B-40FD-B1CB-87F874D15B4F}" srcId="{3D387F01-632A-4F2B-B0F4-024F3B5F3D5B}" destId="{12F9AF21-2A35-48BE-8D5A-51C4E9300638}" srcOrd="0" destOrd="0" parTransId="{A3731CAC-B2BF-42D3-9A3A-889BB2B46E38}" sibTransId="{3E304DCC-A668-47D8-879E-5EE95EBBE816}"/>
    <dgm:cxn modelId="{3B2BFFC9-B6CC-4D1B-A8E6-2704B40E16F2}" type="presOf" srcId="{0350AEA1-36BA-4159-A1A0-BD0E3694361E}" destId="{03E5EFFF-C8F8-4757-BD07-9153ADC8C397}" srcOrd="0" destOrd="0" presId="urn:microsoft.com/office/officeart/2005/8/layout/process4"/>
    <dgm:cxn modelId="{D0FA72CA-F2D6-4B70-B672-B6BEA2483808}" type="presOf" srcId="{3D387F01-632A-4F2B-B0F4-024F3B5F3D5B}" destId="{32C733D8-D286-465A-9E7E-5925D06B5009}" srcOrd="0" destOrd="0" presId="urn:microsoft.com/office/officeart/2005/8/layout/process4"/>
    <dgm:cxn modelId="{61ADBFD1-3D24-4460-999F-3014DCF685D5}" type="presOf" srcId="{DD05C557-E8EE-4991-872D-F7AC6FFA98CE}" destId="{CD2D4AF3-C07C-4A28-A97B-D7144B3D6C89}" srcOrd="0" destOrd="0" presId="urn:microsoft.com/office/officeart/2005/8/layout/process4"/>
    <dgm:cxn modelId="{D0CD85D8-1CE8-49C5-893F-394190155430}" type="presOf" srcId="{12F9AF21-2A35-48BE-8D5A-51C4E9300638}" destId="{9F32457E-FACB-4BFC-8E9E-E508F3DFA29F}" srcOrd="0" destOrd="0" presId="urn:microsoft.com/office/officeart/2005/8/layout/process4"/>
    <dgm:cxn modelId="{9DD36B60-8111-412F-9452-0F8DE08A8C41}" type="presParOf" srcId="{03E5EFFF-C8F8-4757-BD07-9153ADC8C397}" destId="{711F5E53-884E-4BA8-8F4E-585CAFC1AFE9}" srcOrd="0" destOrd="0" presId="urn:microsoft.com/office/officeart/2005/8/layout/process4"/>
    <dgm:cxn modelId="{F2A53B1C-F407-4F40-A049-4688DEDCE956}" type="presParOf" srcId="{711F5E53-884E-4BA8-8F4E-585CAFC1AFE9}" destId="{FC60C268-B7BB-424D-903C-8AC2E5426FA6}" srcOrd="0" destOrd="0" presId="urn:microsoft.com/office/officeart/2005/8/layout/process4"/>
    <dgm:cxn modelId="{6960A2F4-37A5-40D2-A01E-74658E83908F}" type="presParOf" srcId="{711F5E53-884E-4BA8-8F4E-585CAFC1AFE9}" destId="{0327C875-4946-4D06-AAE7-960457F725C3}" srcOrd="1" destOrd="0" presId="urn:microsoft.com/office/officeart/2005/8/layout/process4"/>
    <dgm:cxn modelId="{CB248AC8-BACC-4120-AB0B-7672C4686396}" type="presParOf" srcId="{711F5E53-884E-4BA8-8F4E-585CAFC1AFE9}" destId="{7629F830-D38F-4F22-8F7D-FB835E7A57CE}" srcOrd="2" destOrd="0" presId="urn:microsoft.com/office/officeart/2005/8/layout/process4"/>
    <dgm:cxn modelId="{C2628845-1592-4AE4-9964-8B66BBC0D092}" type="presParOf" srcId="{7629F830-D38F-4F22-8F7D-FB835E7A57CE}" destId="{81B7DD97-BBD3-4128-B664-C3CC5CA03C1E}" srcOrd="0" destOrd="0" presId="urn:microsoft.com/office/officeart/2005/8/layout/process4"/>
    <dgm:cxn modelId="{A9C13B93-FB40-46DF-AB07-3E9264DC151B}" type="presParOf" srcId="{7629F830-D38F-4F22-8F7D-FB835E7A57CE}" destId="{CD2D4AF3-C07C-4A28-A97B-D7144B3D6C89}" srcOrd="1" destOrd="0" presId="urn:microsoft.com/office/officeart/2005/8/layout/process4"/>
    <dgm:cxn modelId="{BAEFB75B-164A-4416-947C-50A16615D649}" type="presParOf" srcId="{03E5EFFF-C8F8-4757-BD07-9153ADC8C397}" destId="{C8BA04B8-9458-4946-865A-E6E429A8D303}" srcOrd="1" destOrd="0" presId="urn:microsoft.com/office/officeart/2005/8/layout/process4"/>
    <dgm:cxn modelId="{FF0E6117-3A44-4219-850C-C7AF240BB46E}" type="presParOf" srcId="{03E5EFFF-C8F8-4757-BD07-9153ADC8C397}" destId="{71DF7316-4BE6-495E-8D4B-46E847FBFBCA}" srcOrd="2" destOrd="0" presId="urn:microsoft.com/office/officeart/2005/8/layout/process4"/>
    <dgm:cxn modelId="{111FC12E-7863-4ACE-94E8-8C552BBAF0A5}" type="presParOf" srcId="{71DF7316-4BE6-495E-8D4B-46E847FBFBCA}" destId="{CDA8FD3C-5BB8-4C06-A090-BAA42A024CEA}" srcOrd="0" destOrd="0" presId="urn:microsoft.com/office/officeart/2005/8/layout/process4"/>
    <dgm:cxn modelId="{2A6710F5-9DBD-42A3-8EDE-7876AFAE6131}" type="presParOf" srcId="{71DF7316-4BE6-495E-8D4B-46E847FBFBCA}" destId="{38857C5F-0F1C-4930-908C-8E05550C0552}" srcOrd="1" destOrd="0" presId="urn:microsoft.com/office/officeart/2005/8/layout/process4"/>
    <dgm:cxn modelId="{DCAF4317-4601-44E2-9CA9-C2F9E7398049}" type="presParOf" srcId="{71DF7316-4BE6-495E-8D4B-46E847FBFBCA}" destId="{277FD321-EF3E-4D02-90D7-D08E90695AEE}" srcOrd="2" destOrd="0" presId="urn:microsoft.com/office/officeart/2005/8/layout/process4"/>
    <dgm:cxn modelId="{3761784D-D55E-4362-B104-7426CEFC451B}" type="presParOf" srcId="{277FD321-EF3E-4D02-90D7-D08E90695AEE}" destId="{E6512580-3579-4A4B-B842-3C3D2BBF8FBA}" srcOrd="0" destOrd="0" presId="urn:microsoft.com/office/officeart/2005/8/layout/process4"/>
    <dgm:cxn modelId="{FC0EAD62-2540-4E42-AD54-04BF33D7F2BB}" type="presParOf" srcId="{03E5EFFF-C8F8-4757-BD07-9153ADC8C397}" destId="{35BA717A-8177-4A34-9D64-A5E3C1AD3F6C}" srcOrd="3" destOrd="0" presId="urn:microsoft.com/office/officeart/2005/8/layout/process4"/>
    <dgm:cxn modelId="{B37176FB-B87D-4B3A-BE7D-BF693349BFEB}" type="presParOf" srcId="{03E5EFFF-C8F8-4757-BD07-9153ADC8C397}" destId="{FD5E24AD-4F2E-4424-8315-AC2EBFCB9AC5}" srcOrd="4" destOrd="0" presId="urn:microsoft.com/office/officeart/2005/8/layout/process4"/>
    <dgm:cxn modelId="{ABC49228-A06C-4135-9EAB-EA2E703ED177}" type="presParOf" srcId="{FD5E24AD-4F2E-4424-8315-AC2EBFCB9AC5}" destId="{32C733D8-D286-465A-9E7E-5925D06B5009}" srcOrd="0" destOrd="0" presId="urn:microsoft.com/office/officeart/2005/8/layout/process4"/>
    <dgm:cxn modelId="{3B68B41E-7626-473E-8EB7-BEF375689DE1}" type="presParOf" srcId="{FD5E24AD-4F2E-4424-8315-AC2EBFCB9AC5}" destId="{DF9DAD49-1533-415D-80F9-6B504410D3AD}" srcOrd="1" destOrd="0" presId="urn:microsoft.com/office/officeart/2005/8/layout/process4"/>
    <dgm:cxn modelId="{B067AA10-9389-4A52-A0EF-C763A582937C}" type="presParOf" srcId="{FD5E24AD-4F2E-4424-8315-AC2EBFCB9AC5}" destId="{7A10CE48-0924-4952-A51C-8D1E27C5859E}" srcOrd="2" destOrd="0" presId="urn:microsoft.com/office/officeart/2005/8/layout/process4"/>
    <dgm:cxn modelId="{A4C7AAAA-1DA6-4715-968D-25BD6739DCB5}" type="presParOf" srcId="{7A10CE48-0924-4952-A51C-8D1E27C5859E}" destId="{9F32457E-FACB-4BFC-8E9E-E508F3DFA29F}" srcOrd="0" destOrd="0" presId="urn:microsoft.com/office/officeart/2005/8/layout/process4"/>
    <dgm:cxn modelId="{36B297FC-2639-4B4F-B63C-9A97BC3D6363}" type="presParOf" srcId="{7A10CE48-0924-4952-A51C-8D1E27C5859E}" destId="{59FAC4CD-CC95-48E1-B6F0-6CE0FE4049D3}" srcOrd="1"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50AEA1-36BA-4159-A1A0-BD0E3694361E}" type="doc">
      <dgm:prSet loTypeId="urn:microsoft.com/office/officeart/2005/8/layout/process4" loCatId="process" qsTypeId="urn:microsoft.com/office/officeart/2005/8/quickstyle/3d2" qsCatId="3D" csTypeId="urn:microsoft.com/office/officeart/2005/8/colors/accent1_2" csCatId="accent1" phldr="1"/>
      <dgm:spPr/>
      <dgm:t>
        <a:bodyPr/>
        <a:lstStyle/>
        <a:p>
          <a:endParaRPr lang="en-US"/>
        </a:p>
      </dgm:t>
    </dgm:pt>
    <dgm:pt modelId="{3D387F01-632A-4F2B-B0F4-024F3B5F3D5B}">
      <dgm:prSet phldrT="[Text]" custT="1"/>
      <dgm:spPr/>
      <dgm:t>
        <a:bodyPr/>
        <a:lstStyle/>
        <a:p>
          <a:r>
            <a:rPr lang="en-US" sz="2100" b="1" dirty="0"/>
            <a:t>PCHG EP 590 (for pick-up by National Work Queue) to:</a:t>
          </a:r>
        </a:p>
      </dgm:t>
    </dgm:pt>
    <dgm:pt modelId="{AB7AB243-624E-4EE8-8D6B-73BC03CD3110}" type="parTrans" cxnId="{279F1A08-6098-4023-ACAB-193506EDBF13}">
      <dgm:prSet/>
      <dgm:spPr/>
      <dgm:t>
        <a:bodyPr/>
        <a:lstStyle/>
        <a:p>
          <a:endParaRPr lang="en-US" b="1"/>
        </a:p>
      </dgm:t>
    </dgm:pt>
    <dgm:pt modelId="{D9635AD7-7D20-4C7E-81C7-57BE7DCF6136}" type="sibTrans" cxnId="{279F1A08-6098-4023-ACAB-193506EDBF13}">
      <dgm:prSet/>
      <dgm:spPr/>
      <dgm:t>
        <a:bodyPr/>
        <a:lstStyle/>
        <a:p>
          <a:endParaRPr lang="en-US" b="1"/>
        </a:p>
      </dgm:t>
    </dgm:pt>
    <dgm:pt modelId="{12F9AF21-2A35-48BE-8D5A-51C4E9300638}">
      <dgm:prSet phldrT="[Text]"/>
      <dgm:spPr/>
      <dgm:t>
        <a:bodyPr/>
        <a:lstStyle/>
        <a:p>
          <a:r>
            <a:rPr lang="en-US" b="1" dirty="0"/>
            <a:t>600-Competency Issue (VSC)</a:t>
          </a:r>
        </a:p>
      </dgm:t>
    </dgm:pt>
    <dgm:pt modelId="{A3731CAC-B2BF-42D3-9A3A-889BB2B46E38}" type="parTrans" cxnId="{EE6351BC-033B-40FD-B1CB-87F874D15B4F}">
      <dgm:prSet/>
      <dgm:spPr/>
      <dgm:t>
        <a:bodyPr/>
        <a:lstStyle/>
        <a:p>
          <a:endParaRPr lang="en-US" b="1"/>
        </a:p>
      </dgm:t>
    </dgm:pt>
    <dgm:pt modelId="{3E304DCC-A668-47D8-879E-5EE95EBBE816}" type="sibTrans" cxnId="{EE6351BC-033B-40FD-B1CB-87F874D15B4F}">
      <dgm:prSet/>
      <dgm:spPr/>
      <dgm:t>
        <a:bodyPr/>
        <a:lstStyle/>
        <a:p>
          <a:endParaRPr lang="en-US" b="1"/>
        </a:p>
      </dgm:t>
    </dgm:pt>
    <dgm:pt modelId="{E9172671-E6A8-4640-8E37-160C7BBAC21B}">
      <dgm:prSet phldrT="[Text]"/>
      <dgm:spPr/>
      <dgm:t>
        <a:bodyPr/>
        <a:lstStyle/>
        <a:p>
          <a:r>
            <a:rPr lang="en-US" b="1" dirty="0"/>
            <a:t>600-PMC-Incompetency Determination</a:t>
          </a:r>
        </a:p>
      </dgm:t>
    </dgm:pt>
    <dgm:pt modelId="{8CBD8195-32CE-4B43-BE0E-1F062997665F}" type="parTrans" cxnId="{97AC98B4-69F0-42E0-8054-F0BD8BB34E2A}">
      <dgm:prSet/>
      <dgm:spPr/>
      <dgm:t>
        <a:bodyPr/>
        <a:lstStyle/>
        <a:p>
          <a:endParaRPr lang="en-US" b="1"/>
        </a:p>
      </dgm:t>
    </dgm:pt>
    <dgm:pt modelId="{56C0F5E1-4574-4394-8664-8D860E8A03FD}" type="sibTrans" cxnId="{97AC98B4-69F0-42E0-8054-F0BD8BB34E2A}">
      <dgm:prSet/>
      <dgm:spPr/>
      <dgm:t>
        <a:bodyPr/>
        <a:lstStyle/>
        <a:p>
          <a:endParaRPr lang="en-US" b="1"/>
        </a:p>
      </dgm:t>
    </dgm:pt>
    <dgm:pt modelId="{91F25C41-AD3B-4CEF-9144-5FCEEB94C00E}">
      <dgm:prSet phldrT="[Text]"/>
      <dgm:spPr/>
      <dgm:t>
        <a:bodyPr/>
        <a:lstStyle/>
        <a:p>
          <a:r>
            <a:rPr lang="en-US" b="1" dirty="0"/>
            <a:t>Update the IA Work Item Status in BFFS</a:t>
          </a:r>
        </a:p>
      </dgm:t>
    </dgm:pt>
    <dgm:pt modelId="{F3DC0FBA-04F8-45DA-B48C-16A989952AE5}" type="parTrans" cxnId="{49215D3C-C66A-4FA6-A8B2-5528837CA772}">
      <dgm:prSet/>
      <dgm:spPr/>
      <dgm:t>
        <a:bodyPr/>
        <a:lstStyle/>
        <a:p>
          <a:endParaRPr lang="en-US" b="1"/>
        </a:p>
      </dgm:t>
    </dgm:pt>
    <dgm:pt modelId="{617BEA40-C56D-451C-A7E1-F364455AA4C8}" type="sibTrans" cxnId="{49215D3C-C66A-4FA6-A8B2-5528837CA772}">
      <dgm:prSet/>
      <dgm:spPr/>
      <dgm:t>
        <a:bodyPr/>
        <a:lstStyle/>
        <a:p>
          <a:endParaRPr lang="en-US" b="1"/>
        </a:p>
      </dgm:t>
    </dgm:pt>
    <dgm:pt modelId="{A13B1BA4-FBE0-4311-AF85-491A7921F151}">
      <dgm:prSet phldrT="[Text]"/>
      <dgm:spPr/>
      <dgm:t>
        <a:bodyPr/>
        <a:lstStyle/>
        <a:p>
          <a:r>
            <a:rPr lang="en-US" b="1" dirty="0"/>
            <a:t>“Pending with VSC/PMC”</a:t>
          </a:r>
        </a:p>
      </dgm:t>
    </dgm:pt>
    <dgm:pt modelId="{6526E065-7242-43BE-8BF1-ABED1F0842FB}" type="parTrans" cxnId="{7891D320-9006-42FB-B7C5-E281DF81ABB7}">
      <dgm:prSet/>
      <dgm:spPr/>
      <dgm:t>
        <a:bodyPr/>
        <a:lstStyle/>
        <a:p>
          <a:endParaRPr lang="en-US" b="1"/>
        </a:p>
      </dgm:t>
    </dgm:pt>
    <dgm:pt modelId="{196BD90A-A19A-40C4-B28D-6D8CA9F3095A}" type="sibTrans" cxnId="{7891D320-9006-42FB-B7C5-E281DF81ABB7}">
      <dgm:prSet/>
      <dgm:spPr/>
      <dgm:t>
        <a:bodyPr/>
        <a:lstStyle/>
        <a:p>
          <a:endParaRPr lang="en-US" b="1"/>
        </a:p>
      </dgm:t>
    </dgm:pt>
    <dgm:pt modelId="{2A838955-8527-4670-A2D9-2CC87808A830}">
      <dgm:prSet phldrT="[Text]"/>
      <dgm:spPr/>
      <dgm:t>
        <a:bodyPr/>
        <a:lstStyle/>
        <a:p>
          <a:r>
            <a:rPr lang="en-US" b="1" dirty="0"/>
            <a:t>Note in the VBMS eFolder</a:t>
          </a:r>
        </a:p>
      </dgm:t>
    </dgm:pt>
    <dgm:pt modelId="{778973DF-719C-4659-9CE8-78E73CB4A537}" type="sibTrans" cxnId="{0346C491-3329-472F-A643-34FE6BED3A1D}">
      <dgm:prSet/>
      <dgm:spPr/>
      <dgm:t>
        <a:bodyPr/>
        <a:lstStyle/>
        <a:p>
          <a:endParaRPr lang="en-US" b="1"/>
        </a:p>
      </dgm:t>
    </dgm:pt>
    <dgm:pt modelId="{9A753BAE-1CE9-426B-A7C1-D2D777CC4F97}" type="parTrans" cxnId="{0346C491-3329-472F-A643-34FE6BED3A1D}">
      <dgm:prSet/>
      <dgm:spPr/>
      <dgm:t>
        <a:bodyPr/>
        <a:lstStyle/>
        <a:p>
          <a:endParaRPr lang="en-US" b="1"/>
        </a:p>
      </dgm:t>
    </dgm:pt>
    <dgm:pt modelId="{DD05C557-E8EE-4991-872D-F7AC6FFA98CE}">
      <dgm:prSet phldrT="[Text]"/>
      <dgm:spPr/>
      <dgm:t>
        <a:bodyPr/>
        <a:lstStyle/>
        <a:p>
          <a:r>
            <a:rPr lang="en-US" b="1" dirty="0"/>
            <a:t>Indicating that due process notification is not identified</a:t>
          </a:r>
        </a:p>
      </dgm:t>
    </dgm:pt>
    <dgm:pt modelId="{8F35D0E1-B573-4214-BC70-D56C12C5B2EB}" type="sibTrans" cxnId="{994CD3A4-40F7-4C56-ABAA-E28971F0DAF1}">
      <dgm:prSet/>
      <dgm:spPr/>
      <dgm:t>
        <a:bodyPr/>
        <a:lstStyle/>
        <a:p>
          <a:endParaRPr lang="en-US" b="1"/>
        </a:p>
      </dgm:t>
    </dgm:pt>
    <dgm:pt modelId="{73B09276-4B8C-4D1F-BEEC-D28D1F7A561E}" type="parTrans" cxnId="{994CD3A4-40F7-4C56-ABAA-E28971F0DAF1}">
      <dgm:prSet/>
      <dgm:spPr/>
      <dgm:t>
        <a:bodyPr/>
        <a:lstStyle/>
        <a:p>
          <a:endParaRPr lang="en-US" b="1"/>
        </a:p>
      </dgm:t>
    </dgm:pt>
    <dgm:pt modelId="{03E5EFFF-C8F8-4757-BD07-9153ADC8C397}" type="pres">
      <dgm:prSet presAssocID="{0350AEA1-36BA-4159-A1A0-BD0E3694361E}" presName="Name0" presStyleCnt="0">
        <dgm:presLayoutVars>
          <dgm:dir/>
          <dgm:animLvl val="lvl"/>
          <dgm:resizeHandles val="exact"/>
        </dgm:presLayoutVars>
      </dgm:prSet>
      <dgm:spPr/>
    </dgm:pt>
    <dgm:pt modelId="{815E0EE2-99CF-4771-91E2-17E3C200682A}" type="pres">
      <dgm:prSet presAssocID="{91F25C41-AD3B-4CEF-9144-5FCEEB94C00E}" presName="boxAndChildren" presStyleCnt="0"/>
      <dgm:spPr/>
    </dgm:pt>
    <dgm:pt modelId="{94D06899-F668-4545-A238-9D374E5F5CEA}" type="pres">
      <dgm:prSet presAssocID="{91F25C41-AD3B-4CEF-9144-5FCEEB94C00E}" presName="parentTextBox" presStyleLbl="node1" presStyleIdx="0" presStyleCnt="3"/>
      <dgm:spPr/>
    </dgm:pt>
    <dgm:pt modelId="{22F87F88-10FB-42F0-9D61-D4DD5A760C34}" type="pres">
      <dgm:prSet presAssocID="{91F25C41-AD3B-4CEF-9144-5FCEEB94C00E}" presName="entireBox" presStyleLbl="node1" presStyleIdx="0" presStyleCnt="3"/>
      <dgm:spPr/>
    </dgm:pt>
    <dgm:pt modelId="{358E59AF-8579-4A1C-A566-90D719234B48}" type="pres">
      <dgm:prSet presAssocID="{91F25C41-AD3B-4CEF-9144-5FCEEB94C00E}" presName="descendantBox" presStyleCnt="0"/>
      <dgm:spPr/>
    </dgm:pt>
    <dgm:pt modelId="{D848C28A-A25B-4F53-8BDA-E9207A9807FD}" type="pres">
      <dgm:prSet presAssocID="{A13B1BA4-FBE0-4311-AF85-491A7921F151}" presName="childTextBox" presStyleLbl="fgAccFollowNode1" presStyleIdx="0" presStyleCnt="4">
        <dgm:presLayoutVars>
          <dgm:bulletEnabled val="1"/>
        </dgm:presLayoutVars>
      </dgm:prSet>
      <dgm:spPr/>
    </dgm:pt>
    <dgm:pt modelId="{35BA717A-8177-4A34-9D64-A5E3C1AD3F6C}" type="pres">
      <dgm:prSet presAssocID="{D9635AD7-7D20-4C7E-81C7-57BE7DCF6136}" presName="sp" presStyleCnt="0"/>
      <dgm:spPr/>
    </dgm:pt>
    <dgm:pt modelId="{FD5E24AD-4F2E-4424-8315-AC2EBFCB9AC5}" type="pres">
      <dgm:prSet presAssocID="{3D387F01-632A-4F2B-B0F4-024F3B5F3D5B}" presName="arrowAndChildren" presStyleCnt="0"/>
      <dgm:spPr/>
    </dgm:pt>
    <dgm:pt modelId="{32C733D8-D286-465A-9E7E-5925D06B5009}" type="pres">
      <dgm:prSet presAssocID="{3D387F01-632A-4F2B-B0F4-024F3B5F3D5B}" presName="parentTextArrow" presStyleLbl="node1" presStyleIdx="0" presStyleCnt="3"/>
      <dgm:spPr/>
    </dgm:pt>
    <dgm:pt modelId="{DF9DAD49-1533-415D-80F9-6B504410D3AD}" type="pres">
      <dgm:prSet presAssocID="{3D387F01-632A-4F2B-B0F4-024F3B5F3D5B}" presName="arrow" presStyleLbl="node1" presStyleIdx="1" presStyleCnt="3"/>
      <dgm:spPr/>
    </dgm:pt>
    <dgm:pt modelId="{7A10CE48-0924-4952-A51C-8D1E27C5859E}" type="pres">
      <dgm:prSet presAssocID="{3D387F01-632A-4F2B-B0F4-024F3B5F3D5B}" presName="descendantArrow" presStyleCnt="0"/>
      <dgm:spPr/>
    </dgm:pt>
    <dgm:pt modelId="{9F32457E-FACB-4BFC-8E9E-E508F3DFA29F}" type="pres">
      <dgm:prSet presAssocID="{12F9AF21-2A35-48BE-8D5A-51C4E9300638}" presName="childTextArrow" presStyleLbl="fgAccFollowNode1" presStyleIdx="1" presStyleCnt="4">
        <dgm:presLayoutVars>
          <dgm:bulletEnabled val="1"/>
        </dgm:presLayoutVars>
      </dgm:prSet>
      <dgm:spPr/>
    </dgm:pt>
    <dgm:pt modelId="{59FAC4CD-CC95-48E1-B6F0-6CE0FE4049D3}" type="pres">
      <dgm:prSet presAssocID="{E9172671-E6A8-4640-8E37-160C7BBAC21B}" presName="childTextArrow" presStyleLbl="fgAccFollowNode1" presStyleIdx="2" presStyleCnt="4">
        <dgm:presLayoutVars>
          <dgm:bulletEnabled val="1"/>
        </dgm:presLayoutVars>
      </dgm:prSet>
      <dgm:spPr/>
    </dgm:pt>
    <dgm:pt modelId="{94A9EBFA-E0E3-4EE0-A798-0BC748B28DF6}" type="pres">
      <dgm:prSet presAssocID="{778973DF-719C-4659-9CE8-78E73CB4A537}" presName="sp" presStyleCnt="0"/>
      <dgm:spPr/>
    </dgm:pt>
    <dgm:pt modelId="{373C6EB7-CDA7-453C-83A1-026F68CA9F4D}" type="pres">
      <dgm:prSet presAssocID="{2A838955-8527-4670-A2D9-2CC87808A830}" presName="arrowAndChildren" presStyleCnt="0"/>
      <dgm:spPr/>
    </dgm:pt>
    <dgm:pt modelId="{FFFD515C-14E5-4897-A85F-7CEEDF2C5F63}" type="pres">
      <dgm:prSet presAssocID="{2A838955-8527-4670-A2D9-2CC87808A830}" presName="parentTextArrow" presStyleLbl="node1" presStyleIdx="1" presStyleCnt="3"/>
      <dgm:spPr/>
    </dgm:pt>
    <dgm:pt modelId="{6A2EB061-01A4-4D99-9658-DAC225CE3A58}" type="pres">
      <dgm:prSet presAssocID="{2A838955-8527-4670-A2D9-2CC87808A830}" presName="arrow" presStyleLbl="node1" presStyleIdx="2" presStyleCnt="3"/>
      <dgm:spPr/>
    </dgm:pt>
    <dgm:pt modelId="{5F85BAF7-95D7-4800-9368-776E8188BB48}" type="pres">
      <dgm:prSet presAssocID="{2A838955-8527-4670-A2D9-2CC87808A830}" presName="descendantArrow" presStyleCnt="0"/>
      <dgm:spPr/>
    </dgm:pt>
    <dgm:pt modelId="{1FA4543C-1C78-436B-B074-FEAE0DAE217F}" type="pres">
      <dgm:prSet presAssocID="{DD05C557-E8EE-4991-872D-F7AC6FFA98CE}" presName="childTextArrow" presStyleLbl="fgAccFollowNode1" presStyleIdx="3" presStyleCnt="4">
        <dgm:presLayoutVars>
          <dgm:bulletEnabled val="1"/>
        </dgm:presLayoutVars>
      </dgm:prSet>
      <dgm:spPr/>
    </dgm:pt>
  </dgm:ptLst>
  <dgm:cxnLst>
    <dgm:cxn modelId="{279F1A08-6098-4023-ACAB-193506EDBF13}" srcId="{0350AEA1-36BA-4159-A1A0-BD0E3694361E}" destId="{3D387F01-632A-4F2B-B0F4-024F3B5F3D5B}" srcOrd="1" destOrd="0" parTransId="{AB7AB243-624E-4EE8-8D6B-73BC03CD3110}" sibTransId="{D9635AD7-7D20-4C7E-81C7-57BE7DCF6136}"/>
    <dgm:cxn modelId="{65D1A51A-F8E0-4BC5-B61D-678A3AE55F75}" type="presOf" srcId="{E9172671-E6A8-4640-8E37-160C7BBAC21B}" destId="{59FAC4CD-CC95-48E1-B6F0-6CE0FE4049D3}" srcOrd="0" destOrd="0" presId="urn:microsoft.com/office/officeart/2005/8/layout/process4"/>
    <dgm:cxn modelId="{7891D320-9006-42FB-B7C5-E281DF81ABB7}" srcId="{91F25C41-AD3B-4CEF-9144-5FCEEB94C00E}" destId="{A13B1BA4-FBE0-4311-AF85-491A7921F151}" srcOrd="0" destOrd="0" parTransId="{6526E065-7242-43BE-8BF1-ABED1F0842FB}" sibTransId="{196BD90A-A19A-40C4-B28D-6D8CA9F3095A}"/>
    <dgm:cxn modelId="{3EA1DB38-61F2-45BF-A9A8-54A9F2493090}" type="presOf" srcId="{DD05C557-E8EE-4991-872D-F7AC6FFA98CE}" destId="{1FA4543C-1C78-436B-B074-FEAE0DAE217F}" srcOrd="0" destOrd="0" presId="urn:microsoft.com/office/officeart/2005/8/layout/process4"/>
    <dgm:cxn modelId="{0097C03A-855A-498F-9047-99D2A5410FE0}" type="presOf" srcId="{3D387F01-632A-4F2B-B0F4-024F3B5F3D5B}" destId="{32C733D8-D286-465A-9E7E-5925D06B5009}" srcOrd="0" destOrd="0" presId="urn:microsoft.com/office/officeart/2005/8/layout/process4"/>
    <dgm:cxn modelId="{5977A03B-2C75-48B0-B9DD-0CA6932CD46C}" type="presOf" srcId="{12F9AF21-2A35-48BE-8D5A-51C4E9300638}" destId="{9F32457E-FACB-4BFC-8E9E-E508F3DFA29F}" srcOrd="0" destOrd="0" presId="urn:microsoft.com/office/officeart/2005/8/layout/process4"/>
    <dgm:cxn modelId="{49215D3C-C66A-4FA6-A8B2-5528837CA772}" srcId="{0350AEA1-36BA-4159-A1A0-BD0E3694361E}" destId="{91F25C41-AD3B-4CEF-9144-5FCEEB94C00E}" srcOrd="2" destOrd="0" parTransId="{F3DC0FBA-04F8-45DA-B48C-16A989952AE5}" sibTransId="{617BEA40-C56D-451C-A7E1-F364455AA4C8}"/>
    <dgm:cxn modelId="{0AE96B3F-5308-4C91-B088-2CC6854D21B2}" type="presOf" srcId="{A13B1BA4-FBE0-4311-AF85-491A7921F151}" destId="{D848C28A-A25B-4F53-8BDA-E9207A9807FD}" srcOrd="0" destOrd="0" presId="urn:microsoft.com/office/officeart/2005/8/layout/process4"/>
    <dgm:cxn modelId="{10E9B47B-D1AB-40A7-B541-9DB26C3CA9D0}" type="presOf" srcId="{2A838955-8527-4670-A2D9-2CC87808A830}" destId="{FFFD515C-14E5-4897-A85F-7CEEDF2C5F63}" srcOrd="0" destOrd="0" presId="urn:microsoft.com/office/officeart/2005/8/layout/process4"/>
    <dgm:cxn modelId="{30AEB884-9E21-4E8E-AB07-1D8402094CB4}" type="presOf" srcId="{3D387F01-632A-4F2B-B0F4-024F3B5F3D5B}" destId="{DF9DAD49-1533-415D-80F9-6B504410D3AD}" srcOrd="1" destOrd="0" presId="urn:microsoft.com/office/officeart/2005/8/layout/process4"/>
    <dgm:cxn modelId="{0346C491-3329-472F-A643-34FE6BED3A1D}" srcId="{0350AEA1-36BA-4159-A1A0-BD0E3694361E}" destId="{2A838955-8527-4670-A2D9-2CC87808A830}" srcOrd="0" destOrd="0" parTransId="{9A753BAE-1CE9-426B-A7C1-D2D777CC4F97}" sibTransId="{778973DF-719C-4659-9CE8-78E73CB4A537}"/>
    <dgm:cxn modelId="{994CD3A4-40F7-4C56-ABAA-E28971F0DAF1}" srcId="{2A838955-8527-4670-A2D9-2CC87808A830}" destId="{DD05C557-E8EE-4991-872D-F7AC6FFA98CE}" srcOrd="0" destOrd="0" parTransId="{73B09276-4B8C-4D1F-BEEC-D28D1F7A561E}" sibTransId="{8F35D0E1-B573-4214-BC70-D56C12C5B2EB}"/>
    <dgm:cxn modelId="{3302D0AA-614C-419C-B9B5-34F8E68A73EC}" type="presOf" srcId="{91F25C41-AD3B-4CEF-9144-5FCEEB94C00E}" destId="{94D06899-F668-4545-A238-9D374E5F5CEA}" srcOrd="0" destOrd="0" presId="urn:microsoft.com/office/officeart/2005/8/layout/process4"/>
    <dgm:cxn modelId="{97AC98B4-69F0-42E0-8054-F0BD8BB34E2A}" srcId="{3D387F01-632A-4F2B-B0F4-024F3B5F3D5B}" destId="{E9172671-E6A8-4640-8E37-160C7BBAC21B}" srcOrd="1" destOrd="0" parTransId="{8CBD8195-32CE-4B43-BE0E-1F062997665F}" sibTransId="{56C0F5E1-4574-4394-8664-8D860E8A03FD}"/>
    <dgm:cxn modelId="{EE6351BC-033B-40FD-B1CB-87F874D15B4F}" srcId="{3D387F01-632A-4F2B-B0F4-024F3B5F3D5B}" destId="{12F9AF21-2A35-48BE-8D5A-51C4E9300638}" srcOrd="0" destOrd="0" parTransId="{A3731CAC-B2BF-42D3-9A3A-889BB2B46E38}" sibTransId="{3E304DCC-A668-47D8-879E-5EE95EBBE816}"/>
    <dgm:cxn modelId="{7E5BA4E6-4F27-41C3-B9CC-E3D0BF6A0E6B}" type="presOf" srcId="{0350AEA1-36BA-4159-A1A0-BD0E3694361E}" destId="{03E5EFFF-C8F8-4757-BD07-9153ADC8C397}" srcOrd="0" destOrd="0" presId="urn:microsoft.com/office/officeart/2005/8/layout/process4"/>
    <dgm:cxn modelId="{FBE376F2-A35E-4DB9-A84F-52B21F91B638}" type="presOf" srcId="{2A838955-8527-4670-A2D9-2CC87808A830}" destId="{6A2EB061-01A4-4D99-9658-DAC225CE3A58}" srcOrd="1" destOrd="0" presId="urn:microsoft.com/office/officeart/2005/8/layout/process4"/>
    <dgm:cxn modelId="{9CCC43F9-64FD-43ED-BB17-B315959E7AF9}" type="presOf" srcId="{91F25C41-AD3B-4CEF-9144-5FCEEB94C00E}" destId="{22F87F88-10FB-42F0-9D61-D4DD5A760C34}" srcOrd="1" destOrd="0" presId="urn:microsoft.com/office/officeart/2005/8/layout/process4"/>
    <dgm:cxn modelId="{38111F35-F1BC-42BD-9701-74467D05B072}" type="presParOf" srcId="{03E5EFFF-C8F8-4757-BD07-9153ADC8C397}" destId="{815E0EE2-99CF-4771-91E2-17E3C200682A}" srcOrd="0" destOrd="0" presId="urn:microsoft.com/office/officeart/2005/8/layout/process4"/>
    <dgm:cxn modelId="{1B131A19-D8C5-406F-A2DD-322ABC0918F2}" type="presParOf" srcId="{815E0EE2-99CF-4771-91E2-17E3C200682A}" destId="{94D06899-F668-4545-A238-9D374E5F5CEA}" srcOrd="0" destOrd="0" presId="urn:microsoft.com/office/officeart/2005/8/layout/process4"/>
    <dgm:cxn modelId="{23A8452A-4225-4A1A-AB7A-B47D7B9A23EF}" type="presParOf" srcId="{815E0EE2-99CF-4771-91E2-17E3C200682A}" destId="{22F87F88-10FB-42F0-9D61-D4DD5A760C34}" srcOrd="1" destOrd="0" presId="urn:microsoft.com/office/officeart/2005/8/layout/process4"/>
    <dgm:cxn modelId="{F4BB2626-26E7-461C-8E1A-22B7758D0D3F}" type="presParOf" srcId="{815E0EE2-99CF-4771-91E2-17E3C200682A}" destId="{358E59AF-8579-4A1C-A566-90D719234B48}" srcOrd="2" destOrd="0" presId="urn:microsoft.com/office/officeart/2005/8/layout/process4"/>
    <dgm:cxn modelId="{77BB1DC9-D39A-4BF7-9F88-69FE58C648EC}" type="presParOf" srcId="{358E59AF-8579-4A1C-A566-90D719234B48}" destId="{D848C28A-A25B-4F53-8BDA-E9207A9807FD}" srcOrd="0" destOrd="0" presId="urn:microsoft.com/office/officeart/2005/8/layout/process4"/>
    <dgm:cxn modelId="{63994862-ACF4-4BD4-932E-940E9BAC9E00}" type="presParOf" srcId="{03E5EFFF-C8F8-4757-BD07-9153ADC8C397}" destId="{35BA717A-8177-4A34-9D64-A5E3C1AD3F6C}" srcOrd="1" destOrd="0" presId="urn:microsoft.com/office/officeart/2005/8/layout/process4"/>
    <dgm:cxn modelId="{B284E609-06C9-4063-BF16-B01FA1B5EDE7}" type="presParOf" srcId="{03E5EFFF-C8F8-4757-BD07-9153ADC8C397}" destId="{FD5E24AD-4F2E-4424-8315-AC2EBFCB9AC5}" srcOrd="2" destOrd="0" presId="urn:microsoft.com/office/officeart/2005/8/layout/process4"/>
    <dgm:cxn modelId="{7D930A01-CEFE-4005-AE62-A95F090FC616}" type="presParOf" srcId="{FD5E24AD-4F2E-4424-8315-AC2EBFCB9AC5}" destId="{32C733D8-D286-465A-9E7E-5925D06B5009}" srcOrd="0" destOrd="0" presId="urn:microsoft.com/office/officeart/2005/8/layout/process4"/>
    <dgm:cxn modelId="{1F71F4CD-6D50-4635-B10D-EAC0988D81BA}" type="presParOf" srcId="{FD5E24AD-4F2E-4424-8315-AC2EBFCB9AC5}" destId="{DF9DAD49-1533-415D-80F9-6B504410D3AD}" srcOrd="1" destOrd="0" presId="urn:microsoft.com/office/officeart/2005/8/layout/process4"/>
    <dgm:cxn modelId="{337E8915-96F5-4C9F-83BC-EEF5E85C35D5}" type="presParOf" srcId="{FD5E24AD-4F2E-4424-8315-AC2EBFCB9AC5}" destId="{7A10CE48-0924-4952-A51C-8D1E27C5859E}" srcOrd="2" destOrd="0" presId="urn:microsoft.com/office/officeart/2005/8/layout/process4"/>
    <dgm:cxn modelId="{F5BD5B98-8B9D-4EE9-A09B-7099CA8CB245}" type="presParOf" srcId="{7A10CE48-0924-4952-A51C-8D1E27C5859E}" destId="{9F32457E-FACB-4BFC-8E9E-E508F3DFA29F}" srcOrd="0" destOrd="0" presId="urn:microsoft.com/office/officeart/2005/8/layout/process4"/>
    <dgm:cxn modelId="{8FE839E3-5312-40D4-8E46-FA6FF498730E}" type="presParOf" srcId="{7A10CE48-0924-4952-A51C-8D1E27C5859E}" destId="{59FAC4CD-CC95-48E1-B6F0-6CE0FE4049D3}" srcOrd="1" destOrd="0" presId="urn:microsoft.com/office/officeart/2005/8/layout/process4"/>
    <dgm:cxn modelId="{F62B8945-EF71-4FEE-87B4-35C7DF72A831}" type="presParOf" srcId="{03E5EFFF-C8F8-4757-BD07-9153ADC8C397}" destId="{94A9EBFA-E0E3-4EE0-A798-0BC748B28DF6}" srcOrd="3" destOrd="0" presId="urn:microsoft.com/office/officeart/2005/8/layout/process4"/>
    <dgm:cxn modelId="{312381B1-CCBB-43A7-A3F1-CADC4B82C2FE}" type="presParOf" srcId="{03E5EFFF-C8F8-4757-BD07-9153ADC8C397}" destId="{373C6EB7-CDA7-453C-83A1-026F68CA9F4D}" srcOrd="4" destOrd="0" presId="urn:microsoft.com/office/officeart/2005/8/layout/process4"/>
    <dgm:cxn modelId="{8566DA58-A644-4B33-BA9D-ECF53C2EE42F}" type="presParOf" srcId="{373C6EB7-CDA7-453C-83A1-026F68CA9F4D}" destId="{FFFD515C-14E5-4897-A85F-7CEEDF2C5F63}" srcOrd="0" destOrd="0" presId="urn:microsoft.com/office/officeart/2005/8/layout/process4"/>
    <dgm:cxn modelId="{476D03C4-3E0B-4C7E-817E-91722DD1742D}" type="presParOf" srcId="{373C6EB7-CDA7-453C-83A1-026F68CA9F4D}" destId="{6A2EB061-01A4-4D99-9658-DAC225CE3A58}" srcOrd="1" destOrd="0" presId="urn:microsoft.com/office/officeart/2005/8/layout/process4"/>
    <dgm:cxn modelId="{37DB3B9B-3C82-4B0C-BE3E-0B422E4A70C4}" type="presParOf" srcId="{373C6EB7-CDA7-453C-83A1-026F68CA9F4D}" destId="{5F85BAF7-95D7-4800-9368-776E8188BB48}" srcOrd="2" destOrd="0" presId="urn:microsoft.com/office/officeart/2005/8/layout/process4"/>
    <dgm:cxn modelId="{188BBC51-49B6-4765-9CFF-4464ADB8ACD3}" type="presParOf" srcId="{5F85BAF7-95D7-4800-9368-776E8188BB48}" destId="{1FA4543C-1C78-436B-B074-FEAE0DAE217F}"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3ADA5C-B85E-4688-91E1-0E7D67CA3D64}" type="doc">
      <dgm:prSet loTypeId="urn:microsoft.com/office/officeart/2005/8/layout/lProcess1" loCatId="process" qsTypeId="urn:microsoft.com/office/officeart/2005/8/quickstyle/3d2" qsCatId="3D" csTypeId="urn:microsoft.com/office/officeart/2005/8/colors/accent1_2" csCatId="accent1" phldr="1"/>
      <dgm:spPr/>
      <dgm:t>
        <a:bodyPr/>
        <a:lstStyle/>
        <a:p>
          <a:endParaRPr lang="en-US"/>
        </a:p>
      </dgm:t>
    </dgm:pt>
    <dgm:pt modelId="{18B00583-A70A-4C71-9351-BC4EBABC869A}">
      <dgm:prSet phldrT="[Text]"/>
      <dgm:spPr/>
      <dgm:t>
        <a:bodyPr/>
        <a:lstStyle/>
        <a:p>
          <a:r>
            <a:rPr lang="en-US" dirty="0"/>
            <a:t>Final Determinations</a:t>
          </a:r>
        </a:p>
      </dgm:t>
    </dgm:pt>
    <dgm:pt modelId="{0250A5D7-14C3-4429-9B39-833D150A0C46}" type="parTrans" cxnId="{239E0118-04A4-4FD6-B7B3-19CF1EBBB181}">
      <dgm:prSet/>
      <dgm:spPr/>
      <dgm:t>
        <a:bodyPr/>
        <a:lstStyle/>
        <a:p>
          <a:endParaRPr lang="en-US"/>
        </a:p>
      </dgm:t>
    </dgm:pt>
    <dgm:pt modelId="{7EBC9886-A37E-4E7C-BC35-79E3454D9ABE}" type="sibTrans" cxnId="{239E0118-04A4-4FD6-B7B3-19CF1EBBB181}">
      <dgm:prSet/>
      <dgm:spPr/>
      <dgm:t>
        <a:bodyPr/>
        <a:lstStyle/>
        <a:p>
          <a:endParaRPr lang="en-US"/>
        </a:p>
      </dgm:t>
    </dgm:pt>
    <dgm:pt modelId="{5FA14A65-3225-40AB-9E7B-FDFD0A36625C}">
      <dgm:prSet phldrT="[Text]"/>
      <dgm:spPr/>
      <dgm:t>
        <a:bodyPr/>
        <a:lstStyle/>
        <a:p>
          <a:r>
            <a:rPr lang="en-US" dirty="0"/>
            <a:t>PCHG EP 590 to EP 600, Claim label ‘PMC-Incompetency Determination’</a:t>
          </a:r>
        </a:p>
      </dgm:t>
    </dgm:pt>
    <dgm:pt modelId="{090DECBA-E64E-4C80-B783-C5FB4AAED039}" type="parTrans" cxnId="{586245CD-C964-4D8E-BD49-DAB5880C9801}">
      <dgm:prSet/>
      <dgm:spPr/>
      <dgm:t>
        <a:bodyPr/>
        <a:lstStyle/>
        <a:p>
          <a:endParaRPr lang="en-US"/>
        </a:p>
      </dgm:t>
    </dgm:pt>
    <dgm:pt modelId="{CA0A26C7-31EA-41AF-A503-773C1C705390}" type="sibTrans" cxnId="{586245CD-C964-4D8E-BD49-DAB5880C9801}">
      <dgm:prSet/>
      <dgm:spPr/>
      <dgm:t>
        <a:bodyPr/>
        <a:lstStyle/>
        <a:p>
          <a:endParaRPr lang="en-US"/>
        </a:p>
      </dgm:t>
    </dgm:pt>
    <dgm:pt modelId="{164AEC1C-A960-436A-ACBE-9993B2BA84EC}">
      <dgm:prSet phldrT="[Text]"/>
      <dgm:spPr/>
      <dgm:t>
        <a:bodyPr/>
        <a:lstStyle/>
        <a:p>
          <a:r>
            <a:rPr lang="en-US" dirty="0"/>
            <a:t>Update IA work item status to ‘Pending with VSC/PMC’</a:t>
          </a:r>
        </a:p>
      </dgm:t>
    </dgm:pt>
    <dgm:pt modelId="{8EE0A2CC-2449-4EC4-928F-6579DB7F5341}" type="parTrans" cxnId="{FA04D5FF-72E9-441F-918D-8F4FD6F37436}">
      <dgm:prSet/>
      <dgm:spPr/>
      <dgm:t>
        <a:bodyPr/>
        <a:lstStyle/>
        <a:p>
          <a:endParaRPr lang="en-US"/>
        </a:p>
      </dgm:t>
    </dgm:pt>
    <dgm:pt modelId="{6DA0FB57-238E-43FB-8672-A9CB812A6C88}" type="sibTrans" cxnId="{FA04D5FF-72E9-441F-918D-8F4FD6F37436}">
      <dgm:prSet/>
      <dgm:spPr/>
      <dgm:t>
        <a:bodyPr/>
        <a:lstStyle/>
        <a:p>
          <a:endParaRPr lang="en-US"/>
        </a:p>
      </dgm:t>
    </dgm:pt>
    <dgm:pt modelId="{5DA79768-75F3-4FEF-9307-006D3A2F76A8}">
      <dgm:prSet phldrT="[Text]"/>
      <dgm:spPr/>
      <dgm:t>
        <a:bodyPr/>
        <a:lstStyle/>
        <a:p>
          <a:r>
            <a:rPr lang="en-US" dirty="0"/>
            <a:t>Fiduciary Adjustments</a:t>
          </a:r>
        </a:p>
      </dgm:t>
    </dgm:pt>
    <dgm:pt modelId="{0BDA78E8-ED15-467B-9AD5-764D70B5822F}" type="parTrans" cxnId="{C6532841-6561-48D4-8CF7-2F0878AE3D99}">
      <dgm:prSet/>
      <dgm:spPr/>
      <dgm:t>
        <a:bodyPr/>
        <a:lstStyle/>
        <a:p>
          <a:endParaRPr lang="en-US"/>
        </a:p>
      </dgm:t>
    </dgm:pt>
    <dgm:pt modelId="{8081633E-EEDA-41A0-A8A5-928DF817F361}" type="sibTrans" cxnId="{C6532841-6561-48D4-8CF7-2F0878AE3D99}">
      <dgm:prSet/>
      <dgm:spPr/>
      <dgm:t>
        <a:bodyPr/>
        <a:lstStyle/>
        <a:p>
          <a:endParaRPr lang="en-US"/>
        </a:p>
      </dgm:t>
    </dgm:pt>
    <dgm:pt modelId="{26035BD0-F609-4ACF-8F2A-8209DC8DA919}">
      <dgm:prSet phldrT="[Text]"/>
      <dgm:spPr/>
      <dgm:t>
        <a:bodyPr/>
        <a:lstStyle/>
        <a:p>
          <a:r>
            <a:rPr lang="en-US" dirty="0"/>
            <a:t>PCHG EP 290 to EP 297, Claim label ‘PMC-Fiduciary Adjustment</a:t>
          </a:r>
        </a:p>
      </dgm:t>
    </dgm:pt>
    <dgm:pt modelId="{D13519C8-4FF3-418B-9B49-62A4AF4A0043}" type="parTrans" cxnId="{9DDD2E30-2281-4288-890A-95F8C0D009A4}">
      <dgm:prSet/>
      <dgm:spPr/>
      <dgm:t>
        <a:bodyPr/>
        <a:lstStyle/>
        <a:p>
          <a:endParaRPr lang="en-US"/>
        </a:p>
      </dgm:t>
    </dgm:pt>
    <dgm:pt modelId="{52A5905B-F3FC-464A-9B8D-87B4692422BC}" type="sibTrans" cxnId="{9DDD2E30-2281-4288-890A-95F8C0D009A4}">
      <dgm:prSet/>
      <dgm:spPr/>
      <dgm:t>
        <a:bodyPr/>
        <a:lstStyle/>
        <a:p>
          <a:endParaRPr lang="en-US"/>
        </a:p>
      </dgm:t>
    </dgm:pt>
    <dgm:pt modelId="{3A8334C1-3244-4E24-B3FB-483432F0B6A2}">
      <dgm:prSet phldrT="[Text]"/>
      <dgm:spPr/>
      <dgm:t>
        <a:bodyPr/>
        <a:lstStyle/>
        <a:p>
          <a:r>
            <a:rPr lang="en-US" dirty="0"/>
            <a:t>Complete BFFS IA work item</a:t>
          </a:r>
        </a:p>
      </dgm:t>
    </dgm:pt>
    <dgm:pt modelId="{65A49331-D222-4682-B7EA-28E86A10D2E4}" type="parTrans" cxnId="{CB8007D0-2F97-4784-A2CB-F608EF86CF3F}">
      <dgm:prSet/>
      <dgm:spPr/>
      <dgm:t>
        <a:bodyPr/>
        <a:lstStyle/>
        <a:p>
          <a:endParaRPr lang="en-US"/>
        </a:p>
      </dgm:t>
    </dgm:pt>
    <dgm:pt modelId="{4BE1E8C6-7B1B-42F6-8459-7D8561C6F341}" type="sibTrans" cxnId="{CB8007D0-2F97-4784-A2CB-F608EF86CF3F}">
      <dgm:prSet/>
      <dgm:spPr/>
      <dgm:t>
        <a:bodyPr/>
        <a:lstStyle/>
        <a:p>
          <a:endParaRPr lang="en-US"/>
        </a:p>
      </dgm:t>
    </dgm:pt>
    <dgm:pt modelId="{A75E82FB-C9C7-4D3E-9AF5-D194EC1BE078}">
      <dgm:prSet/>
      <dgm:spPr/>
      <dgm:t>
        <a:bodyPr/>
        <a:lstStyle/>
        <a:p>
          <a:r>
            <a:rPr lang="en-US" dirty="0"/>
            <a:t>Place a note in the VBMS eFolder</a:t>
          </a:r>
        </a:p>
      </dgm:t>
    </dgm:pt>
    <dgm:pt modelId="{F5174A72-25C8-42CD-8A5D-0EDC01513D59}" type="parTrans" cxnId="{AA7D5FC9-110F-4304-907E-ED12A9370172}">
      <dgm:prSet/>
      <dgm:spPr/>
      <dgm:t>
        <a:bodyPr/>
        <a:lstStyle/>
        <a:p>
          <a:endParaRPr lang="en-US"/>
        </a:p>
      </dgm:t>
    </dgm:pt>
    <dgm:pt modelId="{E92F0998-5D78-4BED-B49A-79CAF05D6D31}" type="sibTrans" cxnId="{AA7D5FC9-110F-4304-907E-ED12A9370172}">
      <dgm:prSet/>
      <dgm:spPr/>
      <dgm:t>
        <a:bodyPr/>
        <a:lstStyle/>
        <a:p>
          <a:endParaRPr lang="en-US"/>
        </a:p>
      </dgm:t>
    </dgm:pt>
    <dgm:pt modelId="{62DAD3E8-DEFC-4AEB-A2D1-A9136C49A761}">
      <dgm:prSet/>
      <dgm:spPr/>
      <dgm:t>
        <a:bodyPr/>
        <a:lstStyle/>
        <a:p>
          <a:r>
            <a:rPr lang="en-US" dirty="0"/>
            <a:t>Place a note in the VBMS eFolder</a:t>
          </a:r>
        </a:p>
      </dgm:t>
    </dgm:pt>
    <dgm:pt modelId="{EC2A7837-E7EB-4EC7-B542-567D78C9BEB6}" type="parTrans" cxnId="{0A29E8D0-F824-47E8-9CF9-0568D41218D1}">
      <dgm:prSet/>
      <dgm:spPr/>
      <dgm:t>
        <a:bodyPr/>
        <a:lstStyle/>
        <a:p>
          <a:endParaRPr lang="en-US"/>
        </a:p>
      </dgm:t>
    </dgm:pt>
    <dgm:pt modelId="{A5EFC623-D062-4090-AE9D-553BB868D1D2}" type="sibTrans" cxnId="{0A29E8D0-F824-47E8-9CF9-0568D41218D1}">
      <dgm:prSet/>
      <dgm:spPr/>
      <dgm:t>
        <a:bodyPr/>
        <a:lstStyle/>
        <a:p>
          <a:endParaRPr lang="en-US"/>
        </a:p>
      </dgm:t>
    </dgm:pt>
    <dgm:pt modelId="{F23BF863-F404-4DA3-AF4E-80EF417D310F}" type="pres">
      <dgm:prSet presAssocID="{273ADA5C-B85E-4688-91E1-0E7D67CA3D64}" presName="Name0" presStyleCnt="0">
        <dgm:presLayoutVars>
          <dgm:dir/>
          <dgm:animLvl val="lvl"/>
          <dgm:resizeHandles val="exact"/>
        </dgm:presLayoutVars>
      </dgm:prSet>
      <dgm:spPr/>
    </dgm:pt>
    <dgm:pt modelId="{F17664EB-EE33-4C2F-BF95-0C228F31E42F}" type="pres">
      <dgm:prSet presAssocID="{18B00583-A70A-4C71-9351-BC4EBABC869A}" presName="vertFlow" presStyleCnt="0"/>
      <dgm:spPr/>
    </dgm:pt>
    <dgm:pt modelId="{2E09112B-F460-4181-B40A-F24C2CE50364}" type="pres">
      <dgm:prSet presAssocID="{18B00583-A70A-4C71-9351-BC4EBABC869A}" presName="header" presStyleLbl="node1" presStyleIdx="0" presStyleCnt="2"/>
      <dgm:spPr/>
    </dgm:pt>
    <dgm:pt modelId="{23C9A15A-8529-4547-8F6D-BF0443BC8C71}" type="pres">
      <dgm:prSet presAssocID="{090DECBA-E64E-4C80-B783-C5FB4AAED039}" presName="parTrans" presStyleLbl="sibTrans2D1" presStyleIdx="0" presStyleCnt="6"/>
      <dgm:spPr/>
    </dgm:pt>
    <dgm:pt modelId="{F430EBB7-0376-41CF-A037-CA354776F050}" type="pres">
      <dgm:prSet presAssocID="{5FA14A65-3225-40AB-9E7B-FDFD0A36625C}" presName="child" presStyleLbl="alignAccFollowNode1" presStyleIdx="0" presStyleCnt="6">
        <dgm:presLayoutVars>
          <dgm:chMax val="0"/>
          <dgm:bulletEnabled val="1"/>
        </dgm:presLayoutVars>
      </dgm:prSet>
      <dgm:spPr/>
    </dgm:pt>
    <dgm:pt modelId="{9A72EDAB-7981-418A-94C0-F41B9F60800B}" type="pres">
      <dgm:prSet presAssocID="{CA0A26C7-31EA-41AF-A503-773C1C705390}" presName="sibTrans" presStyleLbl="sibTrans2D1" presStyleIdx="1" presStyleCnt="6"/>
      <dgm:spPr/>
    </dgm:pt>
    <dgm:pt modelId="{96A23257-87D3-4A9A-A5A6-0A3C7E3BA818}" type="pres">
      <dgm:prSet presAssocID="{A75E82FB-C9C7-4D3E-9AF5-D194EC1BE078}" presName="child" presStyleLbl="alignAccFollowNode1" presStyleIdx="1" presStyleCnt="6">
        <dgm:presLayoutVars>
          <dgm:chMax val="0"/>
          <dgm:bulletEnabled val="1"/>
        </dgm:presLayoutVars>
      </dgm:prSet>
      <dgm:spPr/>
    </dgm:pt>
    <dgm:pt modelId="{82CD7582-0465-4637-B4FE-374C40E0E018}" type="pres">
      <dgm:prSet presAssocID="{E92F0998-5D78-4BED-B49A-79CAF05D6D31}" presName="sibTrans" presStyleLbl="sibTrans2D1" presStyleIdx="2" presStyleCnt="6"/>
      <dgm:spPr/>
    </dgm:pt>
    <dgm:pt modelId="{5DD59C57-091E-4969-9CDF-E956116A2CF7}" type="pres">
      <dgm:prSet presAssocID="{164AEC1C-A960-436A-ACBE-9993B2BA84EC}" presName="child" presStyleLbl="alignAccFollowNode1" presStyleIdx="2" presStyleCnt="6" custLinFactNeighborX="-4169" custLinFactNeighborY="10451">
        <dgm:presLayoutVars>
          <dgm:chMax val="0"/>
          <dgm:bulletEnabled val="1"/>
        </dgm:presLayoutVars>
      </dgm:prSet>
      <dgm:spPr/>
    </dgm:pt>
    <dgm:pt modelId="{54EA6DDB-6AB5-4012-9349-B358C3B2A2B3}" type="pres">
      <dgm:prSet presAssocID="{18B00583-A70A-4C71-9351-BC4EBABC869A}" presName="hSp" presStyleCnt="0"/>
      <dgm:spPr/>
    </dgm:pt>
    <dgm:pt modelId="{0AA7DDFC-898E-4020-B6E1-9DA6CAAE7934}" type="pres">
      <dgm:prSet presAssocID="{5DA79768-75F3-4FEF-9307-006D3A2F76A8}" presName="vertFlow" presStyleCnt="0"/>
      <dgm:spPr/>
    </dgm:pt>
    <dgm:pt modelId="{990C6B02-193E-4ED4-8F50-FAD51705C0B5}" type="pres">
      <dgm:prSet presAssocID="{5DA79768-75F3-4FEF-9307-006D3A2F76A8}" presName="header" presStyleLbl="node1" presStyleIdx="1" presStyleCnt="2"/>
      <dgm:spPr/>
    </dgm:pt>
    <dgm:pt modelId="{2B3650B3-C623-4C49-B248-AE2AD7D30C4F}" type="pres">
      <dgm:prSet presAssocID="{D13519C8-4FF3-418B-9B49-62A4AF4A0043}" presName="parTrans" presStyleLbl="sibTrans2D1" presStyleIdx="3" presStyleCnt="6"/>
      <dgm:spPr/>
    </dgm:pt>
    <dgm:pt modelId="{F4E6E260-24C5-408D-977C-E541DE7950D5}" type="pres">
      <dgm:prSet presAssocID="{26035BD0-F609-4ACF-8F2A-8209DC8DA919}" presName="child" presStyleLbl="alignAccFollowNode1" presStyleIdx="3" presStyleCnt="6">
        <dgm:presLayoutVars>
          <dgm:chMax val="0"/>
          <dgm:bulletEnabled val="1"/>
        </dgm:presLayoutVars>
      </dgm:prSet>
      <dgm:spPr/>
    </dgm:pt>
    <dgm:pt modelId="{DEFDED14-41E8-48D8-9A5C-447C266A6490}" type="pres">
      <dgm:prSet presAssocID="{52A5905B-F3FC-464A-9B8D-87B4692422BC}" presName="sibTrans" presStyleLbl="sibTrans2D1" presStyleIdx="4" presStyleCnt="6"/>
      <dgm:spPr/>
    </dgm:pt>
    <dgm:pt modelId="{79F689C5-FDF4-45A0-B1D2-9CAFEC010184}" type="pres">
      <dgm:prSet presAssocID="{62DAD3E8-DEFC-4AEB-A2D1-A9136C49A761}" presName="child" presStyleLbl="alignAccFollowNode1" presStyleIdx="4" presStyleCnt="6">
        <dgm:presLayoutVars>
          <dgm:chMax val="0"/>
          <dgm:bulletEnabled val="1"/>
        </dgm:presLayoutVars>
      </dgm:prSet>
      <dgm:spPr/>
    </dgm:pt>
    <dgm:pt modelId="{135AC8C4-EC6B-421C-894E-3CD148AD1853}" type="pres">
      <dgm:prSet presAssocID="{A5EFC623-D062-4090-AE9D-553BB868D1D2}" presName="sibTrans" presStyleLbl="sibTrans2D1" presStyleIdx="5" presStyleCnt="6"/>
      <dgm:spPr/>
    </dgm:pt>
    <dgm:pt modelId="{57ECBBCB-94C3-410E-AA25-A5B1C80C1F2B}" type="pres">
      <dgm:prSet presAssocID="{3A8334C1-3244-4E24-B3FB-483432F0B6A2}" presName="child" presStyleLbl="alignAccFollowNode1" presStyleIdx="5" presStyleCnt="6">
        <dgm:presLayoutVars>
          <dgm:chMax val="0"/>
          <dgm:bulletEnabled val="1"/>
        </dgm:presLayoutVars>
      </dgm:prSet>
      <dgm:spPr/>
    </dgm:pt>
  </dgm:ptLst>
  <dgm:cxnLst>
    <dgm:cxn modelId="{51A35D0B-F09F-4A37-847A-66D196E586BC}" type="presOf" srcId="{62DAD3E8-DEFC-4AEB-A2D1-A9136C49A761}" destId="{79F689C5-FDF4-45A0-B1D2-9CAFEC010184}" srcOrd="0" destOrd="0" presId="urn:microsoft.com/office/officeart/2005/8/layout/lProcess1"/>
    <dgm:cxn modelId="{EAF2AF0F-0D1F-4E2C-998D-02FDA4EA3DB4}" type="presOf" srcId="{D13519C8-4FF3-418B-9B49-62A4AF4A0043}" destId="{2B3650B3-C623-4C49-B248-AE2AD7D30C4F}" srcOrd="0" destOrd="0" presId="urn:microsoft.com/office/officeart/2005/8/layout/lProcess1"/>
    <dgm:cxn modelId="{239E0118-04A4-4FD6-B7B3-19CF1EBBB181}" srcId="{273ADA5C-B85E-4688-91E1-0E7D67CA3D64}" destId="{18B00583-A70A-4C71-9351-BC4EBABC869A}" srcOrd="0" destOrd="0" parTransId="{0250A5D7-14C3-4429-9B39-833D150A0C46}" sibTransId="{7EBC9886-A37E-4E7C-BC35-79E3454D9ABE}"/>
    <dgm:cxn modelId="{D979CB28-4238-4D80-961B-64ED24FB4E02}" type="presOf" srcId="{273ADA5C-B85E-4688-91E1-0E7D67CA3D64}" destId="{F23BF863-F404-4DA3-AF4E-80EF417D310F}" srcOrd="0" destOrd="0" presId="urn:microsoft.com/office/officeart/2005/8/layout/lProcess1"/>
    <dgm:cxn modelId="{9DDD2E30-2281-4288-890A-95F8C0D009A4}" srcId="{5DA79768-75F3-4FEF-9307-006D3A2F76A8}" destId="{26035BD0-F609-4ACF-8F2A-8209DC8DA919}" srcOrd="0" destOrd="0" parTransId="{D13519C8-4FF3-418B-9B49-62A4AF4A0043}" sibTransId="{52A5905B-F3FC-464A-9B8D-87B4692422BC}"/>
    <dgm:cxn modelId="{D992ED36-261E-44D0-9CD4-F4BFDF55DAC8}" type="presOf" srcId="{164AEC1C-A960-436A-ACBE-9993B2BA84EC}" destId="{5DD59C57-091E-4969-9CDF-E956116A2CF7}" srcOrd="0" destOrd="0" presId="urn:microsoft.com/office/officeart/2005/8/layout/lProcess1"/>
    <dgm:cxn modelId="{C6532841-6561-48D4-8CF7-2F0878AE3D99}" srcId="{273ADA5C-B85E-4688-91E1-0E7D67CA3D64}" destId="{5DA79768-75F3-4FEF-9307-006D3A2F76A8}" srcOrd="1" destOrd="0" parTransId="{0BDA78E8-ED15-467B-9AD5-764D70B5822F}" sibTransId="{8081633E-EEDA-41A0-A8A5-928DF817F361}"/>
    <dgm:cxn modelId="{E978E46F-34AD-44E5-A18F-AA1471EBCDDD}" type="presOf" srcId="{5DA79768-75F3-4FEF-9307-006D3A2F76A8}" destId="{990C6B02-193E-4ED4-8F50-FAD51705C0B5}" srcOrd="0" destOrd="0" presId="urn:microsoft.com/office/officeart/2005/8/layout/lProcess1"/>
    <dgm:cxn modelId="{AB359980-9D97-424F-8F14-0CA7A5A05BE9}" type="presOf" srcId="{E92F0998-5D78-4BED-B49A-79CAF05D6D31}" destId="{82CD7582-0465-4637-B4FE-374C40E0E018}" srcOrd="0" destOrd="0" presId="urn:microsoft.com/office/officeart/2005/8/layout/lProcess1"/>
    <dgm:cxn modelId="{AE65B384-934E-43EF-ABB5-185F63535BCE}" type="presOf" srcId="{3A8334C1-3244-4E24-B3FB-483432F0B6A2}" destId="{57ECBBCB-94C3-410E-AA25-A5B1C80C1F2B}" srcOrd="0" destOrd="0" presId="urn:microsoft.com/office/officeart/2005/8/layout/lProcess1"/>
    <dgm:cxn modelId="{941625A1-077C-47D4-A175-C65837F32D57}" type="presOf" srcId="{18B00583-A70A-4C71-9351-BC4EBABC869A}" destId="{2E09112B-F460-4181-B40A-F24C2CE50364}" srcOrd="0" destOrd="0" presId="urn:microsoft.com/office/officeart/2005/8/layout/lProcess1"/>
    <dgm:cxn modelId="{DE3FC8B0-2437-481D-86A0-AF7BF0DDE078}" type="presOf" srcId="{52A5905B-F3FC-464A-9B8D-87B4692422BC}" destId="{DEFDED14-41E8-48D8-9A5C-447C266A6490}" srcOrd="0" destOrd="0" presId="urn:microsoft.com/office/officeart/2005/8/layout/lProcess1"/>
    <dgm:cxn modelId="{D63C23B1-FA30-41AF-B6B5-7442AA231E22}" type="presOf" srcId="{26035BD0-F609-4ACF-8F2A-8209DC8DA919}" destId="{F4E6E260-24C5-408D-977C-E541DE7950D5}" srcOrd="0" destOrd="0" presId="urn:microsoft.com/office/officeart/2005/8/layout/lProcess1"/>
    <dgm:cxn modelId="{4520EFB4-B264-444B-94C3-891AFAB5B783}" type="presOf" srcId="{090DECBA-E64E-4C80-B783-C5FB4AAED039}" destId="{23C9A15A-8529-4547-8F6D-BF0443BC8C71}" srcOrd="0" destOrd="0" presId="urn:microsoft.com/office/officeart/2005/8/layout/lProcess1"/>
    <dgm:cxn modelId="{AA7D5FC9-110F-4304-907E-ED12A9370172}" srcId="{18B00583-A70A-4C71-9351-BC4EBABC869A}" destId="{A75E82FB-C9C7-4D3E-9AF5-D194EC1BE078}" srcOrd="1" destOrd="0" parTransId="{F5174A72-25C8-42CD-8A5D-0EDC01513D59}" sibTransId="{E92F0998-5D78-4BED-B49A-79CAF05D6D31}"/>
    <dgm:cxn modelId="{586245CD-C964-4D8E-BD49-DAB5880C9801}" srcId="{18B00583-A70A-4C71-9351-BC4EBABC869A}" destId="{5FA14A65-3225-40AB-9E7B-FDFD0A36625C}" srcOrd="0" destOrd="0" parTransId="{090DECBA-E64E-4C80-B783-C5FB4AAED039}" sibTransId="{CA0A26C7-31EA-41AF-A503-773C1C705390}"/>
    <dgm:cxn modelId="{CB8007D0-2F97-4784-A2CB-F608EF86CF3F}" srcId="{5DA79768-75F3-4FEF-9307-006D3A2F76A8}" destId="{3A8334C1-3244-4E24-B3FB-483432F0B6A2}" srcOrd="2" destOrd="0" parTransId="{65A49331-D222-4682-B7EA-28E86A10D2E4}" sibTransId="{4BE1E8C6-7B1B-42F6-8459-7D8561C6F341}"/>
    <dgm:cxn modelId="{0A29E8D0-F824-47E8-9CF9-0568D41218D1}" srcId="{5DA79768-75F3-4FEF-9307-006D3A2F76A8}" destId="{62DAD3E8-DEFC-4AEB-A2D1-A9136C49A761}" srcOrd="1" destOrd="0" parTransId="{EC2A7837-E7EB-4EC7-B542-567D78C9BEB6}" sibTransId="{A5EFC623-D062-4090-AE9D-553BB868D1D2}"/>
    <dgm:cxn modelId="{AF6ADBD6-4AA7-4AF9-B79F-884F0C01E453}" type="presOf" srcId="{5FA14A65-3225-40AB-9E7B-FDFD0A36625C}" destId="{F430EBB7-0376-41CF-A037-CA354776F050}" srcOrd="0" destOrd="0" presId="urn:microsoft.com/office/officeart/2005/8/layout/lProcess1"/>
    <dgm:cxn modelId="{D08632DC-52EF-4310-B4B2-260E8CABC4D0}" type="presOf" srcId="{CA0A26C7-31EA-41AF-A503-773C1C705390}" destId="{9A72EDAB-7981-418A-94C0-F41B9F60800B}" srcOrd="0" destOrd="0" presId="urn:microsoft.com/office/officeart/2005/8/layout/lProcess1"/>
    <dgm:cxn modelId="{3137CDDC-C4CF-468D-AEA6-37879134AA3A}" type="presOf" srcId="{A75E82FB-C9C7-4D3E-9AF5-D194EC1BE078}" destId="{96A23257-87D3-4A9A-A5A6-0A3C7E3BA818}" srcOrd="0" destOrd="0" presId="urn:microsoft.com/office/officeart/2005/8/layout/lProcess1"/>
    <dgm:cxn modelId="{2BA4E3EB-8FA6-434F-9EB8-02E13ECA413D}" type="presOf" srcId="{A5EFC623-D062-4090-AE9D-553BB868D1D2}" destId="{135AC8C4-EC6B-421C-894E-3CD148AD1853}" srcOrd="0" destOrd="0" presId="urn:microsoft.com/office/officeart/2005/8/layout/lProcess1"/>
    <dgm:cxn modelId="{FA04D5FF-72E9-441F-918D-8F4FD6F37436}" srcId="{18B00583-A70A-4C71-9351-BC4EBABC869A}" destId="{164AEC1C-A960-436A-ACBE-9993B2BA84EC}" srcOrd="2" destOrd="0" parTransId="{8EE0A2CC-2449-4EC4-928F-6579DB7F5341}" sibTransId="{6DA0FB57-238E-43FB-8672-A9CB812A6C88}"/>
    <dgm:cxn modelId="{39DFBC3D-96EA-4AFD-A20E-217D07CF475F}" type="presParOf" srcId="{F23BF863-F404-4DA3-AF4E-80EF417D310F}" destId="{F17664EB-EE33-4C2F-BF95-0C228F31E42F}" srcOrd="0" destOrd="0" presId="urn:microsoft.com/office/officeart/2005/8/layout/lProcess1"/>
    <dgm:cxn modelId="{2B2F3C49-4702-4B8F-BD3D-E6F07EAFE31D}" type="presParOf" srcId="{F17664EB-EE33-4C2F-BF95-0C228F31E42F}" destId="{2E09112B-F460-4181-B40A-F24C2CE50364}" srcOrd="0" destOrd="0" presId="urn:microsoft.com/office/officeart/2005/8/layout/lProcess1"/>
    <dgm:cxn modelId="{6625A0AC-9AF1-4048-ACEF-03AAC2403159}" type="presParOf" srcId="{F17664EB-EE33-4C2F-BF95-0C228F31E42F}" destId="{23C9A15A-8529-4547-8F6D-BF0443BC8C71}" srcOrd="1" destOrd="0" presId="urn:microsoft.com/office/officeart/2005/8/layout/lProcess1"/>
    <dgm:cxn modelId="{79424AA6-AA15-4DF5-A973-1B91D936CCAB}" type="presParOf" srcId="{F17664EB-EE33-4C2F-BF95-0C228F31E42F}" destId="{F430EBB7-0376-41CF-A037-CA354776F050}" srcOrd="2" destOrd="0" presId="urn:microsoft.com/office/officeart/2005/8/layout/lProcess1"/>
    <dgm:cxn modelId="{A596128B-7DD4-4185-8EEC-65EF19C2E2F0}" type="presParOf" srcId="{F17664EB-EE33-4C2F-BF95-0C228F31E42F}" destId="{9A72EDAB-7981-418A-94C0-F41B9F60800B}" srcOrd="3" destOrd="0" presId="urn:microsoft.com/office/officeart/2005/8/layout/lProcess1"/>
    <dgm:cxn modelId="{7FBD95E8-2DF1-4F8C-827C-6ACD846A63FB}" type="presParOf" srcId="{F17664EB-EE33-4C2F-BF95-0C228F31E42F}" destId="{96A23257-87D3-4A9A-A5A6-0A3C7E3BA818}" srcOrd="4" destOrd="0" presId="urn:microsoft.com/office/officeart/2005/8/layout/lProcess1"/>
    <dgm:cxn modelId="{B5EBF8F8-2A6A-41F7-AE6B-ECE93A07F339}" type="presParOf" srcId="{F17664EB-EE33-4C2F-BF95-0C228F31E42F}" destId="{82CD7582-0465-4637-B4FE-374C40E0E018}" srcOrd="5" destOrd="0" presId="urn:microsoft.com/office/officeart/2005/8/layout/lProcess1"/>
    <dgm:cxn modelId="{F0C87C76-8B9C-47E0-82E2-324B82F10684}" type="presParOf" srcId="{F17664EB-EE33-4C2F-BF95-0C228F31E42F}" destId="{5DD59C57-091E-4969-9CDF-E956116A2CF7}" srcOrd="6" destOrd="0" presId="urn:microsoft.com/office/officeart/2005/8/layout/lProcess1"/>
    <dgm:cxn modelId="{52A1E842-929C-4DEC-AC90-0ADA1F3E0B33}" type="presParOf" srcId="{F23BF863-F404-4DA3-AF4E-80EF417D310F}" destId="{54EA6DDB-6AB5-4012-9349-B358C3B2A2B3}" srcOrd="1" destOrd="0" presId="urn:microsoft.com/office/officeart/2005/8/layout/lProcess1"/>
    <dgm:cxn modelId="{B7C2C230-1CE7-43C8-AC2E-4658AFCBAA8A}" type="presParOf" srcId="{F23BF863-F404-4DA3-AF4E-80EF417D310F}" destId="{0AA7DDFC-898E-4020-B6E1-9DA6CAAE7934}" srcOrd="2" destOrd="0" presId="urn:microsoft.com/office/officeart/2005/8/layout/lProcess1"/>
    <dgm:cxn modelId="{086310CE-C3E8-41B4-900F-F3F352D14E8E}" type="presParOf" srcId="{0AA7DDFC-898E-4020-B6E1-9DA6CAAE7934}" destId="{990C6B02-193E-4ED4-8F50-FAD51705C0B5}" srcOrd="0" destOrd="0" presId="urn:microsoft.com/office/officeart/2005/8/layout/lProcess1"/>
    <dgm:cxn modelId="{917E8631-C014-47D7-BC65-E3506E1F453C}" type="presParOf" srcId="{0AA7DDFC-898E-4020-B6E1-9DA6CAAE7934}" destId="{2B3650B3-C623-4C49-B248-AE2AD7D30C4F}" srcOrd="1" destOrd="0" presId="urn:microsoft.com/office/officeart/2005/8/layout/lProcess1"/>
    <dgm:cxn modelId="{83215517-87D6-45BE-8873-B10631CED35B}" type="presParOf" srcId="{0AA7DDFC-898E-4020-B6E1-9DA6CAAE7934}" destId="{F4E6E260-24C5-408D-977C-E541DE7950D5}" srcOrd="2" destOrd="0" presId="urn:microsoft.com/office/officeart/2005/8/layout/lProcess1"/>
    <dgm:cxn modelId="{3D1291BD-FF26-423A-B3D9-CC13B1B925CA}" type="presParOf" srcId="{0AA7DDFC-898E-4020-B6E1-9DA6CAAE7934}" destId="{DEFDED14-41E8-48D8-9A5C-447C266A6490}" srcOrd="3" destOrd="0" presId="urn:microsoft.com/office/officeart/2005/8/layout/lProcess1"/>
    <dgm:cxn modelId="{A9D83182-94D5-4788-8973-ED06937B8798}" type="presParOf" srcId="{0AA7DDFC-898E-4020-B6E1-9DA6CAAE7934}" destId="{79F689C5-FDF4-45A0-B1D2-9CAFEC010184}" srcOrd="4" destOrd="0" presId="urn:microsoft.com/office/officeart/2005/8/layout/lProcess1"/>
    <dgm:cxn modelId="{2910A0EF-09DE-4002-8FB5-6D2BA1F135CB}" type="presParOf" srcId="{0AA7DDFC-898E-4020-B6E1-9DA6CAAE7934}" destId="{135AC8C4-EC6B-421C-894E-3CD148AD1853}" srcOrd="5" destOrd="0" presId="urn:microsoft.com/office/officeart/2005/8/layout/lProcess1"/>
    <dgm:cxn modelId="{C9F41397-20EF-4D8E-B674-1F5D0FACD6EA}" type="presParOf" srcId="{0AA7DDFC-898E-4020-B6E1-9DA6CAAE7934}" destId="{57ECBBCB-94C3-410E-AA25-A5B1C80C1F2B}" srcOrd="6"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27C875-4946-4D06-AAE7-960457F725C3}">
      <dsp:nvSpPr>
        <dsp:cNvPr id="0" name=""/>
        <dsp:cNvSpPr/>
      </dsp:nvSpPr>
      <dsp:spPr>
        <a:xfrm>
          <a:off x="0" y="3406931"/>
          <a:ext cx="8229600" cy="111823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kern="1200" dirty="0"/>
            <a:t>Document Actions and Follow-up</a:t>
          </a:r>
        </a:p>
      </dsp:txBody>
      <dsp:txXfrm>
        <a:off x="0" y="3406931"/>
        <a:ext cx="8229600" cy="603844"/>
      </dsp:txXfrm>
    </dsp:sp>
    <dsp:sp modelId="{81B7DD97-BBD3-4128-B664-C3CC5CA03C1E}">
      <dsp:nvSpPr>
        <dsp:cNvPr id="0" name=""/>
        <dsp:cNvSpPr/>
      </dsp:nvSpPr>
      <dsp:spPr>
        <a:xfrm>
          <a:off x="0" y="3988412"/>
          <a:ext cx="4114799" cy="51438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Note in the VBMS eFolder</a:t>
          </a:r>
        </a:p>
      </dsp:txBody>
      <dsp:txXfrm>
        <a:off x="0" y="3988412"/>
        <a:ext cx="4114799" cy="514386"/>
      </dsp:txXfrm>
    </dsp:sp>
    <dsp:sp modelId="{CD2D4AF3-C07C-4A28-A97B-D7144B3D6C89}">
      <dsp:nvSpPr>
        <dsp:cNvPr id="0" name=""/>
        <dsp:cNvSpPr/>
      </dsp:nvSpPr>
      <dsp:spPr>
        <a:xfrm>
          <a:off x="4114800" y="3988412"/>
          <a:ext cx="4114799" cy="51438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60-day task in BFFS</a:t>
          </a:r>
        </a:p>
      </dsp:txBody>
      <dsp:txXfrm>
        <a:off x="4114800" y="3988412"/>
        <a:ext cx="4114799" cy="514386"/>
      </dsp:txXfrm>
    </dsp:sp>
    <dsp:sp modelId="{38857C5F-0F1C-4930-908C-8E05550C0552}">
      <dsp:nvSpPr>
        <dsp:cNvPr id="0" name=""/>
        <dsp:cNvSpPr/>
      </dsp:nvSpPr>
      <dsp:spPr>
        <a:xfrm rot="10800000">
          <a:off x="0" y="1703865"/>
          <a:ext cx="8229600" cy="1719839"/>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kern="1200" dirty="0"/>
            <a:t>Update the IA Work Item Status in BFFS</a:t>
          </a:r>
        </a:p>
      </dsp:txBody>
      <dsp:txXfrm rot="-10800000">
        <a:off x="0" y="1703865"/>
        <a:ext cx="8229600" cy="603663"/>
      </dsp:txXfrm>
    </dsp:sp>
    <dsp:sp modelId="{E6512580-3579-4A4B-B842-3C3D2BBF8FBA}">
      <dsp:nvSpPr>
        <dsp:cNvPr id="0" name=""/>
        <dsp:cNvSpPr/>
      </dsp:nvSpPr>
      <dsp:spPr>
        <a:xfrm>
          <a:off x="0" y="2307529"/>
          <a:ext cx="8229600" cy="51423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“Pending with VSC/PMC”</a:t>
          </a:r>
        </a:p>
      </dsp:txBody>
      <dsp:txXfrm>
        <a:off x="0" y="2307529"/>
        <a:ext cx="8229600" cy="514231"/>
      </dsp:txXfrm>
    </dsp:sp>
    <dsp:sp modelId="{DF9DAD49-1533-415D-80F9-6B504410D3AD}">
      <dsp:nvSpPr>
        <dsp:cNvPr id="0" name=""/>
        <dsp:cNvSpPr/>
      </dsp:nvSpPr>
      <dsp:spPr>
        <a:xfrm rot="10800000">
          <a:off x="0" y="799"/>
          <a:ext cx="8229600" cy="1719839"/>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kern="1200" dirty="0"/>
            <a:t>PCHG (change) EP 590 (for pick-up by National Work Queue) to:</a:t>
          </a:r>
        </a:p>
      </dsp:txBody>
      <dsp:txXfrm rot="-10800000">
        <a:off x="0" y="799"/>
        <a:ext cx="8229600" cy="603663"/>
      </dsp:txXfrm>
    </dsp:sp>
    <dsp:sp modelId="{9F32457E-FACB-4BFC-8E9E-E508F3DFA29F}">
      <dsp:nvSpPr>
        <dsp:cNvPr id="0" name=""/>
        <dsp:cNvSpPr/>
      </dsp:nvSpPr>
      <dsp:spPr>
        <a:xfrm>
          <a:off x="0" y="604463"/>
          <a:ext cx="4114799" cy="51423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600-Competency Issue (VSC)</a:t>
          </a:r>
        </a:p>
      </dsp:txBody>
      <dsp:txXfrm>
        <a:off x="0" y="604463"/>
        <a:ext cx="4114799" cy="514231"/>
      </dsp:txXfrm>
    </dsp:sp>
    <dsp:sp modelId="{59FAC4CD-CC95-48E1-B6F0-6CE0FE4049D3}">
      <dsp:nvSpPr>
        <dsp:cNvPr id="0" name=""/>
        <dsp:cNvSpPr/>
      </dsp:nvSpPr>
      <dsp:spPr>
        <a:xfrm>
          <a:off x="4114800" y="604463"/>
          <a:ext cx="4114799" cy="51423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600-PMC-Incompetency Determination</a:t>
          </a:r>
        </a:p>
      </dsp:txBody>
      <dsp:txXfrm>
        <a:off x="4114800" y="604463"/>
        <a:ext cx="4114799" cy="5142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F87F88-10FB-42F0-9D61-D4DD5A760C34}">
      <dsp:nvSpPr>
        <dsp:cNvPr id="0" name=""/>
        <dsp:cNvSpPr/>
      </dsp:nvSpPr>
      <dsp:spPr>
        <a:xfrm>
          <a:off x="0" y="3406931"/>
          <a:ext cx="8229600" cy="111823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kern="1200" dirty="0"/>
            <a:t>Update the IA Work Item Status in BFFS</a:t>
          </a:r>
        </a:p>
      </dsp:txBody>
      <dsp:txXfrm>
        <a:off x="0" y="3406931"/>
        <a:ext cx="8229600" cy="603844"/>
      </dsp:txXfrm>
    </dsp:sp>
    <dsp:sp modelId="{D848C28A-A25B-4F53-8BDA-E9207A9807FD}">
      <dsp:nvSpPr>
        <dsp:cNvPr id="0" name=""/>
        <dsp:cNvSpPr/>
      </dsp:nvSpPr>
      <dsp:spPr>
        <a:xfrm>
          <a:off x="0" y="3988412"/>
          <a:ext cx="8229600" cy="514386"/>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“Pending with VSC/PMC”</a:t>
          </a:r>
        </a:p>
      </dsp:txBody>
      <dsp:txXfrm>
        <a:off x="0" y="3988412"/>
        <a:ext cx="8229600" cy="514386"/>
      </dsp:txXfrm>
    </dsp:sp>
    <dsp:sp modelId="{DF9DAD49-1533-415D-80F9-6B504410D3AD}">
      <dsp:nvSpPr>
        <dsp:cNvPr id="0" name=""/>
        <dsp:cNvSpPr/>
      </dsp:nvSpPr>
      <dsp:spPr>
        <a:xfrm rot="10800000">
          <a:off x="0" y="1703865"/>
          <a:ext cx="8229600" cy="1719839"/>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kern="1200" dirty="0"/>
            <a:t>PCHG EP 590 (for pick-up by National Work Queue) to:</a:t>
          </a:r>
        </a:p>
      </dsp:txBody>
      <dsp:txXfrm rot="-10800000">
        <a:off x="0" y="1703865"/>
        <a:ext cx="8229600" cy="603663"/>
      </dsp:txXfrm>
    </dsp:sp>
    <dsp:sp modelId="{9F32457E-FACB-4BFC-8E9E-E508F3DFA29F}">
      <dsp:nvSpPr>
        <dsp:cNvPr id="0" name=""/>
        <dsp:cNvSpPr/>
      </dsp:nvSpPr>
      <dsp:spPr>
        <a:xfrm>
          <a:off x="0" y="2307529"/>
          <a:ext cx="4114799" cy="51423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600-Competency Issue (VSC)</a:t>
          </a:r>
        </a:p>
      </dsp:txBody>
      <dsp:txXfrm>
        <a:off x="0" y="2307529"/>
        <a:ext cx="4114799" cy="514231"/>
      </dsp:txXfrm>
    </dsp:sp>
    <dsp:sp modelId="{59FAC4CD-CC95-48E1-B6F0-6CE0FE4049D3}">
      <dsp:nvSpPr>
        <dsp:cNvPr id="0" name=""/>
        <dsp:cNvSpPr/>
      </dsp:nvSpPr>
      <dsp:spPr>
        <a:xfrm>
          <a:off x="4114800" y="2307529"/>
          <a:ext cx="4114799" cy="51423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600-PMC-Incompetency Determination</a:t>
          </a:r>
        </a:p>
      </dsp:txBody>
      <dsp:txXfrm>
        <a:off x="4114800" y="2307529"/>
        <a:ext cx="4114799" cy="514231"/>
      </dsp:txXfrm>
    </dsp:sp>
    <dsp:sp modelId="{6A2EB061-01A4-4D99-9658-DAC225CE3A58}">
      <dsp:nvSpPr>
        <dsp:cNvPr id="0" name=""/>
        <dsp:cNvSpPr/>
      </dsp:nvSpPr>
      <dsp:spPr>
        <a:xfrm rot="10800000">
          <a:off x="0" y="799"/>
          <a:ext cx="8229600" cy="1719839"/>
        </a:xfrm>
        <a:prstGeom prst="upArrowCallou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b="1" kern="1200" dirty="0"/>
            <a:t>Note in the VBMS eFolder</a:t>
          </a:r>
        </a:p>
      </dsp:txBody>
      <dsp:txXfrm rot="-10800000">
        <a:off x="0" y="799"/>
        <a:ext cx="8229600" cy="603663"/>
      </dsp:txXfrm>
    </dsp:sp>
    <dsp:sp modelId="{1FA4543C-1C78-436B-B074-FEAE0DAE217F}">
      <dsp:nvSpPr>
        <dsp:cNvPr id="0" name=""/>
        <dsp:cNvSpPr/>
      </dsp:nvSpPr>
      <dsp:spPr>
        <a:xfrm>
          <a:off x="0" y="604463"/>
          <a:ext cx="8229600" cy="514231"/>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Indicating that due process notification is not identified</a:t>
          </a:r>
        </a:p>
      </dsp:txBody>
      <dsp:txXfrm>
        <a:off x="0" y="604463"/>
        <a:ext cx="8229600" cy="5142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09112B-F460-4181-B40A-F24C2CE50364}">
      <dsp:nvSpPr>
        <dsp:cNvPr id="0" name=""/>
        <dsp:cNvSpPr/>
      </dsp:nvSpPr>
      <dsp:spPr>
        <a:xfrm>
          <a:off x="161" y="12869"/>
          <a:ext cx="4023493" cy="10058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r>
            <a:rPr lang="en-US" sz="3300" kern="1200" dirty="0"/>
            <a:t>Final Determinations</a:t>
          </a:r>
        </a:p>
      </dsp:txBody>
      <dsp:txXfrm>
        <a:off x="29622" y="42330"/>
        <a:ext cx="3964571" cy="946951"/>
      </dsp:txXfrm>
    </dsp:sp>
    <dsp:sp modelId="{23C9A15A-8529-4547-8F6D-BF0443BC8C71}">
      <dsp:nvSpPr>
        <dsp:cNvPr id="0" name=""/>
        <dsp:cNvSpPr/>
      </dsp:nvSpPr>
      <dsp:spPr>
        <a:xfrm rot="5400000">
          <a:off x="1923894" y="1106756"/>
          <a:ext cx="176027" cy="176027"/>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F430EBB7-0376-41CF-A037-CA354776F050}">
      <dsp:nvSpPr>
        <dsp:cNvPr id="0" name=""/>
        <dsp:cNvSpPr/>
      </dsp:nvSpPr>
      <dsp:spPr>
        <a:xfrm>
          <a:off x="161" y="1370798"/>
          <a:ext cx="4023493" cy="1005873"/>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PCHG EP 590 to EP 600, Claim label ‘PMC-Incompetency Determination’</a:t>
          </a:r>
        </a:p>
      </dsp:txBody>
      <dsp:txXfrm>
        <a:off x="29622" y="1400259"/>
        <a:ext cx="3964571" cy="946951"/>
      </dsp:txXfrm>
    </dsp:sp>
    <dsp:sp modelId="{9A72EDAB-7981-418A-94C0-F41B9F60800B}">
      <dsp:nvSpPr>
        <dsp:cNvPr id="0" name=""/>
        <dsp:cNvSpPr/>
      </dsp:nvSpPr>
      <dsp:spPr>
        <a:xfrm rot="5400000">
          <a:off x="1923894" y="2464686"/>
          <a:ext cx="176027" cy="176027"/>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96A23257-87D3-4A9A-A5A6-0A3C7E3BA818}">
      <dsp:nvSpPr>
        <dsp:cNvPr id="0" name=""/>
        <dsp:cNvSpPr/>
      </dsp:nvSpPr>
      <dsp:spPr>
        <a:xfrm>
          <a:off x="161" y="2728727"/>
          <a:ext cx="4023493" cy="1005873"/>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Place a note in the VBMS eFolder</a:t>
          </a:r>
        </a:p>
      </dsp:txBody>
      <dsp:txXfrm>
        <a:off x="29622" y="2758188"/>
        <a:ext cx="3964571" cy="946951"/>
      </dsp:txXfrm>
    </dsp:sp>
    <dsp:sp modelId="{82CD7582-0465-4637-B4FE-374C40E0E018}">
      <dsp:nvSpPr>
        <dsp:cNvPr id="0" name=""/>
        <dsp:cNvSpPr/>
      </dsp:nvSpPr>
      <dsp:spPr>
        <a:xfrm rot="5400405">
          <a:off x="1917379" y="3829050"/>
          <a:ext cx="188897" cy="176027"/>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DD59C57-091E-4969-9CDF-E956116A2CF7}">
      <dsp:nvSpPr>
        <dsp:cNvPr id="0" name=""/>
        <dsp:cNvSpPr/>
      </dsp:nvSpPr>
      <dsp:spPr>
        <a:xfrm>
          <a:off x="0" y="4099526"/>
          <a:ext cx="4023493" cy="1005873"/>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Update IA work item status to ‘Pending with VSC/PMC’</a:t>
          </a:r>
        </a:p>
      </dsp:txBody>
      <dsp:txXfrm>
        <a:off x="29461" y="4128987"/>
        <a:ext cx="3964571" cy="946951"/>
      </dsp:txXfrm>
    </dsp:sp>
    <dsp:sp modelId="{990C6B02-193E-4ED4-8F50-FAD51705C0B5}">
      <dsp:nvSpPr>
        <dsp:cNvPr id="0" name=""/>
        <dsp:cNvSpPr/>
      </dsp:nvSpPr>
      <dsp:spPr>
        <a:xfrm>
          <a:off x="4586944" y="12869"/>
          <a:ext cx="4023493" cy="100587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r>
            <a:rPr lang="en-US" sz="3300" kern="1200" dirty="0"/>
            <a:t>Fiduciary Adjustments</a:t>
          </a:r>
        </a:p>
      </dsp:txBody>
      <dsp:txXfrm>
        <a:off x="4616405" y="42330"/>
        <a:ext cx="3964571" cy="946951"/>
      </dsp:txXfrm>
    </dsp:sp>
    <dsp:sp modelId="{2B3650B3-C623-4C49-B248-AE2AD7D30C4F}">
      <dsp:nvSpPr>
        <dsp:cNvPr id="0" name=""/>
        <dsp:cNvSpPr/>
      </dsp:nvSpPr>
      <dsp:spPr>
        <a:xfrm rot="5400000">
          <a:off x="6510677" y="1106756"/>
          <a:ext cx="176027" cy="176027"/>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F4E6E260-24C5-408D-977C-E541DE7950D5}">
      <dsp:nvSpPr>
        <dsp:cNvPr id="0" name=""/>
        <dsp:cNvSpPr/>
      </dsp:nvSpPr>
      <dsp:spPr>
        <a:xfrm>
          <a:off x="4586944" y="1370798"/>
          <a:ext cx="4023493" cy="1005873"/>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PCHG EP 290 to EP 297, Claim label ‘PMC-Fiduciary Adjustment</a:t>
          </a:r>
        </a:p>
      </dsp:txBody>
      <dsp:txXfrm>
        <a:off x="4616405" y="1400259"/>
        <a:ext cx="3964571" cy="946951"/>
      </dsp:txXfrm>
    </dsp:sp>
    <dsp:sp modelId="{DEFDED14-41E8-48D8-9A5C-447C266A6490}">
      <dsp:nvSpPr>
        <dsp:cNvPr id="0" name=""/>
        <dsp:cNvSpPr/>
      </dsp:nvSpPr>
      <dsp:spPr>
        <a:xfrm rot="5400000">
          <a:off x="6510677" y="2464686"/>
          <a:ext cx="176027" cy="176027"/>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79F689C5-FDF4-45A0-B1D2-9CAFEC010184}">
      <dsp:nvSpPr>
        <dsp:cNvPr id="0" name=""/>
        <dsp:cNvSpPr/>
      </dsp:nvSpPr>
      <dsp:spPr>
        <a:xfrm>
          <a:off x="4586944" y="2728727"/>
          <a:ext cx="4023493" cy="1005873"/>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Place a note in the VBMS eFolder</a:t>
          </a:r>
        </a:p>
      </dsp:txBody>
      <dsp:txXfrm>
        <a:off x="4616405" y="2758188"/>
        <a:ext cx="3964571" cy="946951"/>
      </dsp:txXfrm>
    </dsp:sp>
    <dsp:sp modelId="{135AC8C4-EC6B-421C-894E-3CD148AD1853}">
      <dsp:nvSpPr>
        <dsp:cNvPr id="0" name=""/>
        <dsp:cNvSpPr/>
      </dsp:nvSpPr>
      <dsp:spPr>
        <a:xfrm rot="5400000">
          <a:off x="6510677" y="3822615"/>
          <a:ext cx="176027" cy="176027"/>
        </a:xfrm>
        <a:prstGeom prst="rightArrow">
          <a:avLst>
            <a:gd name="adj1" fmla="val 66700"/>
            <a:gd name="adj2" fmla="val 50000"/>
          </a:avLst>
        </a:prstGeom>
        <a:solidFill>
          <a:schemeClr val="accent1">
            <a:tint val="6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57ECBBCB-94C3-410E-AA25-A5B1C80C1F2B}">
      <dsp:nvSpPr>
        <dsp:cNvPr id="0" name=""/>
        <dsp:cNvSpPr/>
      </dsp:nvSpPr>
      <dsp:spPr>
        <a:xfrm>
          <a:off x="4586944" y="4086657"/>
          <a:ext cx="4023493" cy="1005873"/>
        </a:xfrm>
        <a:prstGeom prst="roundRect">
          <a:avLst>
            <a:gd name="adj" fmla="val 1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Complete BFFS IA work item</a:t>
          </a:r>
        </a:p>
      </dsp:txBody>
      <dsp:txXfrm>
        <a:off x="4616405" y="4116118"/>
        <a:ext cx="3964571" cy="946951"/>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4/18/2018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vaww.compensation.pension.km.va.gov/system/templates/selfservice/va_ka/portal.html?encodedHash=#!agent/portal/554400000001034/article/554400000014275/M21-1-Part-III-Subpart-v-Chapter-9-Section-A-General-Information-on-Incompetency-and-Fiduciary-Case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training teaches the learner about fiduciary-specific end products, claims establishment, and the various workflow</a:t>
            </a:r>
            <a:r>
              <a:rPr lang="en-US" sz="1200" kern="1200" baseline="0" dirty="0">
                <a:solidFill>
                  <a:schemeClr val="tx1"/>
                </a:solidFill>
                <a:effectLst/>
                <a:latin typeface="+mn-lt"/>
                <a:ea typeface="+mn-ea"/>
                <a:cs typeface="+mn-cs"/>
              </a:rPr>
              <a:t> processes </a:t>
            </a:r>
            <a:r>
              <a:rPr lang="en-US" sz="1200" kern="1200" dirty="0">
                <a:solidFill>
                  <a:schemeClr val="tx1"/>
                </a:solidFill>
                <a:effectLst/>
                <a:latin typeface="+mn-lt"/>
                <a:ea typeface="+mn-ea"/>
                <a:cs typeface="+mn-cs"/>
              </a:rPr>
              <a:t>between Veterans Service Centers, Pension Management Centers, and Fiduciary Hubs.</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a:p>
        </p:txBody>
      </p:sp>
    </p:spTree>
    <p:extLst>
      <p:ext uri="{BB962C8B-B14F-4D97-AF65-F5344CB8AC3E}">
        <p14:creationId xmlns:p14="http://schemas.microsoft.com/office/powerpoint/2010/main" val="45867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dirty="0">
                <a:solidFill>
                  <a:schemeClr val="tx1"/>
                </a:solidFill>
                <a:effectLst/>
                <a:latin typeface="+mn-lt"/>
                <a:ea typeface="+mn-ea"/>
                <a:cs typeface="+mn-cs"/>
              </a:rPr>
              <a:t>Identify situations requiring jurisdiction transfers</a:t>
            </a:r>
            <a:endParaRPr lang="en-US" sz="1200" kern="1200" dirty="0">
              <a:solidFill>
                <a:schemeClr val="tx1"/>
              </a:solidFill>
              <a:effectLst/>
              <a:latin typeface="+mn-lt"/>
              <a:ea typeface="+mn-ea"/>
              <a:cs typeface="+mn-cs"/>
            </a:endParaRPr>
          </a:p>
          <a:p>
            <a:r>
              <a:rPr lang="en-US" i="1" dirty="0"/>
              <a:t>Policy Reference(s): FPM</a:t>
            </a:r>
            <a:r>
              <a:rPr lang="en-US" i="1" baseline="0" dirty="0"/>
              <a:t> 7.B.2.e., VBMS User Guide</a:t>
            </a:r>
            <a:endParaRPr lang="en-US" i="1" dirty="0"/>
          </a:p>
          <a:p>
            <a:endParaRPr lang="en-US" dirty="0"/>
          </a:p>
          <a:p>
            <a:r>
              <a:rPr lang="en-US" u="sng" dirty="0"/>
              <a:t>Instructor Notes: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Fiduciary hubs must confirm due process notification letter is of record.  Remember,</a:t>
            </a:r>
            <a:r>
              <a:rPr lang="en-US" sz="1200" kern="1200" baseline="0" dirty="0">
                <a:solidFill>
                  <a:schemeClr val="tx1"/>
                </a:solidFill>
                <a:effectLst/>
                <a:latin typeface="+mn-lt"/>
                <a:ea typeface="+mn-ea"/>
                <a:cs typeface="+mn-cs"/>
              </a:rPr>
              <a:t> the SOJ issues the due process notification.  </a:t>
            </a:r>
            <a:r>
              <a:rPr lang="en-US" sz="1200" kern="1200" dirty="0">
                <a:solidFill>
                  <a:schemeClr val="tx1"/>
                </a:solidFill>
                <a:effectLst/>
                <a:latin typeface="+mn-lt"/>
                <a:ea typeface="+mn-ea"/>
                <a:cs typeface="+mn-cs"/>
              </a:rPr>
              <a:t>If the letter is not of record, the fiduciary hub must:</a:t>
            </a:r>
            <a:endParaRPr lang="en-US" dirty="0">
              <a:effectLst/>
            </a:endParaRPr>
          </a:p>
          <a:p>
            <a:endParaRPr lang="en-US" dirty="0"/>
          </a:p>
          <a:p>
            <a:pPr marL="228600" indent="-228600">
              <a:buAutoNum type="arabicParenR"/>
            </a:pPr>
            <a:r>
              <a:rPr lang="en-US" sz="1200" kern="1200" dirty="0">
                <a:solidFill>
                  <a:schemeClr val="tx1"/>
                </a:solidFill>
                <a:effectLst/>
                <a:latin typeface="+mn-lt"/>
                <a:ea typeface="+mn-ea"/>
                <a:cs typeface="+mn-cs"/>
              </a:rPr>
              <a:t>Input a note in VBMS indicating that due process notice for the issue of competency was not identified in the eFolder and the case is being returned to the VSC/PMC for development.</a:t>
            </a:r>
          </a:p>
          <a:p>
            <a:pPr marL="0" indent="0">
              <a:buNone/>
            </a:pPr>
            <a:endParaRPr lang="en-US" sz="1200" kern="1200" dirty="0">
              <a:solidFill>
                <a:schemeClr val="tx1"/>
              </a:solidFill>
              <a:effectLst/>
              <a:latin typeface="+mn-lt"/>
              <a:ea typeface="+mn-ea"/>
              <a:cs typeface="+mn-cs"/>
            </a:endParaRPr>
          </a:p>
          <a:p>
            <a:pPr marL="0" indent="0">
              <a:buNone/>
            </a:pPr>
            <a:r>
              <a:rPr lang="en-US" sz="1200" kern="1200" dirty="0">
                <a:solidFill>
                  <a:schemeClr val="tx1"/>
                </a:solidFill>
                <a:effectLst/>
                <a:latin typeface="+mn-lt"/>
                <a:ea typeface="+mn-ea"/>
                <a:cs typeface="+mn-cs"/>
              </a:rPr>
              <a:t>2)  PCHG the EP 590 to EP 600 with claim label:</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For</a:t>
            </a:r>
            <a:r>
              <a:rPr lang="en-US" sz="1200" kern="1200" baseline="0" dirty="0">
                <a:solidFill>
                  <a:schemeClr val="tx1"/>
                </a:solidFill>
                <a:effectLst/>
                <a:latin typeface="+mn-lt"/>
                <a:ea typeface="+mn-ea"/>
                <a:cs typeface="+mn-cs"/>
              </a:rPr>
              <a:t> PMC Cases – “Competency Issue”</a:t>
            </a:r>
          </a:p>
          <a:p>
            <a:pPr marL="628650" lvl="1" indent="-171450">
              <a:buFont typeface="Arial" panose="020B0604020202020204" pitchFamily="34" charset="0"/>
              <a:buChar char="•"/>
            </a:pPr>
            <a:r>
              <a:rPr lang="en-US" sz="1200" kern="1200" baseline="0" dirty="0">
                <a:solidFill>
                  <a:schemeClr val="tx1"/>
                </a:solidFill>
                <a:effectLst/>
                <a:latin typeface="+mn-lt"/>
                <a:ea typeface="+mn-ea"/>
                <a:cs typeface="+mn-cs"/>
              </a:rPr>
              <a:t>For VSC cases – “PMC-Incompetency Determination”</a:t>
            </a:r>
          </a:p>
          <a:p>
            <a:pPr marL="457200" lvl="1" indent="0">
              <a:buFont typeface="Arial" panose="020B0604020202020204" pitchFamily="34" charset="0"/>
              <a:buNone/>
            </a:pPr>
            <a:endParaRPr lang="en-US" sz="1200" kern="1200" baseline="0" dirty="0">
              <a:solidFill>
                <a:schemeClr val="tx1"/>
              </a:solidFill>
              <a:effectLst/>
              <a:latin typeface="+mn-lt"/>
              <a:ea typeface="+mn-ea"/>
              <a:cs typeface="+mn-cs"/>
            </a:endParaRPr>
          </a:p>
          <a:p>
            <a:pPr marL="0" lvl="0" indent="0">
              <a:buFont typeface="Arial" panose="020B0604020202020204" pitchFamily="34" charset="0"/>
              <a:buNone/>
            </a:pPr>
            <a:r>
              <a:rPr lang="en-US" sz="1200" kern="1200" baseline="0" dirty="0">
                <a:solidFill>
                  <a:schemeClr val="tx1"/>
                </a:solidFill>
                <a:effectLst/>
                <a:latin typeface="+mn-lt"/>
                <a:ea typeface="+mn-ea"/>
                <a:cs typeface="+mn-cs"/>
              </a:rPr>
              <a:t>3) </a:t>
            </a:r>
            <a:r>
              <a:rPr lang="en-US" sz="1200" kern="1200" dirty="0">
                <a:solidFill>
                  <a:schemeClr val="tx1"/>
                </a:solidFill>
                <a:effectLst/>
                <a:latin typeface="+mn-lt"/>
                <a:ea typeface="+mn-ea"/>
                <a:cs typeface="+mn-cs"/>
              </a:rPr>
              <a:t>Change the BFFS work item status to “Pending with VSC/PMC."</a:t>
            </a:r>
            <a:endParaRPr lang="en-US" sz="1200" kern="1200" baseline="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DB40390-A3B2-46B9-9773-DB13838AA237}" type="slidenum">
              <a:rPr lang="en-US" smtClean="0"/>
              <a:t>10</a:t>
            </a:fld>
            <a:endParaRPr lang="en-US"/>
          </a:p>
        </p:txBody>
      </p:sp>
    </p:spTree>
    <p:extLst>
      <p:ext uri="{BB962C8B-B14F-4D97-AF65-F5344CB8AC3E}">
        <p14:creationId xmlns:p14="http://schemas.microsoft.com/office/powerpoint/2010/main" val="3370031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1" dirty="0"/>
              <a:t>Learning Objective: </a:t>
            </a:r>
            <a:r>
              <a:rPr lang="en-US" sz="1200" i="1" kern="1200" dirty="0">
                <a:solidFill>
                  <a:schemeClr val="tx1"/>
                </a:solidFill>
                <a:effectLst/>
                <a:latin typeface="+mn-lt"/>
                <a:ea typeface="+mn-ea"/>
                <a:cs typeface="+mn-cs"/>
              </a:rPr>
              <a:t>List the situations that are excluded from fiduciary hub processing</a:t>
            </a:r>
            <a:endParaRPr lang="en-US" sz="1200" b="0" i="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1" dirty="0"/>
              <a:t>Policy</a:t>
            </a:r>
            <a:r>
              <a:rPr lang="en-US" sz="1200" b="0" i="1" baseline="0" dirty="0"/>
              <a:t> Reference(s): </a:t>
            </a:r>
            <a:r>
              <a:rPr lang="en-US" i="1" dirty="0"/>
              <a:t>FPM 7.A.4.a., M21-1,</a:t>
            </a:r>
            <a:r>
              <a:rPr lang="en-US" i="1" baseline="0" dirty="0"/>
              <a:t> III.v.9.A.1.a.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r>
              <a:rPr lang="en-US" b="0" u="sng" dirty="0"/>
              <a:t>Instructor Notes:</a:t>
            </a:r>
          </a:p>
          <a:p>
            <a:endParaRPr lang="en-US" b="0" dirty="0"/>
          </a:p>
          <a:p>
            <a:r>
              <a:rPr lang="en-US" b="0" dirty="0"/>
              <a:t>These cases have unique processing</a:t>
            </a:r>
            <a:r>
              <a:rPr lang="en-US" b="0" baseline="0" dirty="0"/>
              <a:t> requirements and are, therefore, excluded from fiduciary hub processing:</a:t>
            </a:r>
          </a:p>
          <a:p>
            <a:pPr marL="171450" indent="-171450">
              <a:buFont typeface="Arial" panose="020B0604020202020204" pitchFamily="34" charset="0"/>
              <a:buChar char="•"/>
            </a:pPr>
            <a:r>
              <a:rPr lang="en-US" b="0" baseline="0" dirty="0"/>
              <a:t>IDES- proposal made prior to release from active duty and finalized upon release</a:t>
            </a:r>
          </a:p>
          <a:p>
            <a:pPr marL="171450" indent="-171450">
              <a:buFont typeface="Arial" panose="020B0604020202020204" pitchFamily="34" charset="0"/>
              <a:buChar char="•"/>
            </a:pPr>
            <a:r>
              <a:rPr lang="en-US" b="0" baseline="0" dirty="0"/>
              <a:t>RACC- Employee cases</a:t>
            </a:r>
          </a:p>
          <a:p>
            <a:pPr marL="171450" indent="-171450">
              <a:buFont typeface="Arial" panose="020B0604020202020204" pitchFamily="34" charset="0"/>
              <a:buChar char="•"/>
            </a:pPr>
            <a:r>
              <a:rPr lang="en-US" b="0" baseline="0" dirty="0"/>
              <a:t>Attorney Fee </a:t>
            </a:r>
          </a:p>
          <a:p>
            <a:pPr marL="171450" indent="-171450">
              <a:buFont typeface="Arial" panose="020B0604020202020204" pitchFamily="34" charset="0"/>
              <a:buChar char="•"/>
            </a:pPr>
            <a:r>
              <a:rPr lang="en-US" b="0" baseline="0" dirty="0"/>
              <a:t>Foreign cases- unique processing requirements</a:t>
            </a:r>
            <a:endParaRPr lang="en-US" b="0" dirty="0"/>
          </a:p>
          <a:p>
            <a:endParaRPr lang="en-US" b="0" dirty="0"/>
          </a:p>
          <a:p>
            <a:r>
              <a:rPr lang="en-US" b="0" dirty="0"/>
              <a:t>FSRs should not see these cases as the</a:t>
            </a:r>
            <a:r>
              <a:rPr lang="en-US" b="0" baseline="0" dirty="0"/>
              <a:t> VSC/PMC should complete all actions associated with them, including the final rating and notification.  The VSC/PMC will inform the fiduciary hub that a fiduciary is needed by routing a VA Form 21-592, </a:t>
            </a:r>
            <a:r>
              <a:rPr lang="en-US" b="0" i="1" baseline="0" dirty="0"/>
              <a:t>Request for Appointment of a Fiduciary, Custodian or Guardian.</a:t>
            </a:r>
            <a:r>
              <a:rPr lang="en-US" b="0" i="0" baseline="0" dirty="0"/>
              <a:t>  Once the fiduciary is appointed, the fiduciary hub will notify the VSC/PMC of appointment via VA Form 21P-555, </a:t>
            </a:r>
            <a:r>
              <a:rPr lang="en-US" b="0" i="1" baseline="0" dirty="0"/>
              <a:t>Certificate of Legal Capacity to Receive and Disburse Benefits and Fee Authorization.</a:t>
            </a:r>
            <a:endParaRPr lang="en-US" b="0" baseline="0" dirty="0"/>
          </a:p>
          <a:p>
            <a:endParaRPr lang="en-US" b="0"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Upon completing the final determination, the station of jurisdiction (SOJ) establishes the EP 290 </a:t>
            </a:r>
            <a:r>
              <a:rPr lang="en-US" sz="1200" i="1" kern="1200" dirty="0">
                <a:solidFill>
                  <a:schemeClr val="tx1"/>
                </a:solidFill>
                <a:effectLst/>
                <a:latin typeface="+mn-lt"/>
                <a:ea typeface="+mn-ea"/>
                <a:cs typeface="+mn-cs"/>
              </a:rPr>
              <a:t>FID-Fiduciary Adjustment </a:t>
            </a:r>
            <a:r>
              <a:rPr lang="en-US" sz="1200" kern="1200" dirty="0">
                <a:solidFill>
                  <a:schemeClr val="tx1"/>
                </a:solidFill>
                <a:effectLst/>
                <a:latin typeface="+mn-lt"/>
                <a:ea typeface="+mn-ea"/>
                <a:cs typeface="+mn-cs"/>
              </a:rPr>
              <a:t>and requests appointment of a fiduciary in accordance with </a:t>
            </a:r>
            <a:r>
              <a:rPr lang="en-US" sz="1200" kern="1200" dirty="0">
                <a:solidFill>
                  <a:schemeClr val="tx1"/>
                </a:solidFill>
                <a:effectLst/>
                <a:latin typeface="+mn-lt"/>
                <a:ea typeface="+mn-ea"/>
                <a:cs typeface="+mn-cs"/>
                <a:hlinkClick r:id="rId3"/>
              </a:rPr>
              <a:t>M21-1, III.v.9.A</a:t>
            </a:r>
            <a:r>
              <a:rPr lang="en-US" sz="1200" kern="1200" dirty="0">
                <a:solidFill>
                  <a:schemeClr val="tx1"/>
                </a:solidFill>
                <a:effectLst/>
                <a:latin typeface="+mn-lt"/>
                <a:ea typeface="+mn-ea"/>
                <a:cs typeface="+mn-cs"/>
              </a:rPr>
              <a:t>.</a:t>
            </a:r>
            <a:endParaRPr lang="en-US" dirty="0"/>
          </a:p>
          <a:p>
            <a:endParaRPr lang="en-US" b="0" baseline="0" dirty="0"/>
          </a:p>
        </p:txBody>
      </p:sp>
      <p:sp>
        <p:nvSpPr>
          <p:cNvPr id="4" name="Slide Number Placeholder 3"/>
          <p:cNvSpPr>
            <a:spLocks noGrp="1"/>
          </p:cNvSpPr>
          <p:nvPr>
            <p:ph type="sldNum" sz="quarter" idx="10"/>
          </p:nvPr>
        </p:nvSpPr>
        <p:spPr/>
        <p:txBody>
          <a:bodyPr/>
          <a:lstStyle/>
          <a:p>
            <a:fld id="{8DB40390-A3B2-46B9-9773-DB13838AA237}" type="slidenum">
              <a:rPr lang="en-US" smtClean="0"/>
              <a:t>11</a:t>
            </a:fld>
            <a:endParaRPr lang="en-US"/>
          </a:p>
        </p:txBody>
      </p:sp>
    </p:spTree>
    <p:extLst>
      <p:ext uri="{BB962C8B-B14F-4D97-AF65-F5344CB8AC3E}">
        <p14:creationId xmlns:p14="http://schemas.microsoft.com/office/powerpoint/2010/main" val="27873586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dirty="0">
                <a:solidFill>
                  <a:schemeClr val="tx1"/>
                </a:solidFill>
                <a:effectLst/>
                <a:latin typeface="+mn-lt"/>
                <a:ea typeface="+mn-ea"/>
                <a:cs typeface="+mn-cs"/>
              </a:rPr>
              <a:t>List the situations that are excluded from fiduciary hub processing </a:t>
            </a:r>
            <a:endParaRPr lang="en-US" sz="1200" kern="1200" dirty="0">
              <a:solidFill>
                <a:schemeClr val="tx1"/>
              </a:solidFill>
              <a:effectLst/>
              <a:latin typeface="+mn-lt"/>
              <a:ea typeface="+mn-ea"/>
              <a:cs typeface="+mn-cs"/>
            </a:endParaRPr>
          </a:p>
          <a:p>
            <a:r>
              <a:rPr lang="en-US" i="1" dirty="0"/>
              <a:t>Policy Reference(s): FPM 7.A.4.e, 7.B.1.b,</a:t>
            </a:r>
            <a:r>
              <a:rPr lang="en-US" i="1" baseline="0" dirty="0"/>
              <a:t> VBMS User Guide</a:t>
            </a:r>
            <a:endParaRPr lang="en-US" i="1" dirty="0"/>
          </a:p>
          <a:p>
            <a:endParaRPr lang="en-US" dirty="0"/>
          </a:p>
          <a:p>
            <a:r>
              <a:rPr lang="en-US" u="sng" dirty="0"/>
              <a:t>Instructor Notes:</a:t>
            </a:r>
          </a:p>
          <a:p>
            <a:endParaRPr lang="en-US" dirty="0"/>
          </a:p>
          <a:p>
            <a:r>
              <a:rPr lang="en-US" sz="1200" kern="1200" dirty="0">
                <a:solidFill>
                  <a:schemeClr val="tx1"/>
                </a:solidFill>
                <a:effectLst/>
                <a:latin typeface="+mn-lt"/>
                <a:ea typeface="+mn-ea"/>
                <a:cs typeface="+mn-cs"/>
              </a:rPr>
              <a:t>If a pension cost-of-living adjustment (COLA) is required to process the award, transfer the case to the PMC of jurisdiction for continued processing.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a:t>
            </a:r>
            <a:r>
              <a:rPr lang="en-US" sz="1200" kern="1200" baseline="0" dirty="0">
                <a:solidFill>
                  <a:schemeClr val="tx1"/>
                </a:solidFill>
                <a:effectLst/>
                <a:latin typeface="+mn-lt"/>
                <a:ea typeface="+mn-ea"/>
                <a:cs typeface="+mn-cs"/>
              </a:rPr>
              <a:t> it is noticed that a pension COLA adjustment is needed at the time of the final rating decision:</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PCHG the EP 590 to an EP 600 “PMC-Incompetency Determination”</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Document the actions with a note in the VBMS eFolder</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Update the IA work item status in BFFS to ‘Pending with VSC/PMC’</a:t>
            </a:r>
          </a:p>
          <a:p>
            <a:pPr marL="171450" indent="-171450">
              <a:buFont typeface="Arial" panose="020B0604020202020204" pitchFamily="34" charset="0"/>
              <a:buChar char="•"/>
            </a:pPr>
            <a:endParaRPr lang="en-US" sz="1200" kern="1200" baseline="0" dirty="0">
              <a:solidFill>
                <a:schemeClr val="tx1"/>
              </a:solidFill>
              <a:effectLst/>
              <a:latin typeface="+mn-lt"/>
              <a:ea typeface="+mn-ea"/>
              <a:cs typeface="+mn-cs"/>
            </a:endParaRPr>
          </a:p>
          <a:p>
            <a:pPr marL="0" indent="0">
              <a:buFont typeface="Arial" panose="020B0604020202020204" pitchFamily="34" charset="0"/>
              <a:buNone/>
            </a:pPr>
            <a:r>
              <a:rPr lang="en-US" sz="1200" kern="1200" baseline="0" dirty="0">
                <a:solidFill>
                  <a:schemeClr val="tx1"/>
                </a:solidFill>
                <a:effectLst/>
                <a:latin typeface="+mn-lt"/>
                <a:ea typeface="+mn-ea"/>
                <a:cs typeface="+mn-cs"/>
              </a:rPr>
              <a:t>If it is noticed that a pension COLA adjustment is needed at the time of the fiduciary adjustment:</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PCHG the EP 290 to EP 297 “PMC-Fiduciary Adjustment”</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Document the actions with a note in the VBMS eFolder</a:t>
            </a:r>
          </a:p>
          <a:p>
            <a:pPr marL="171450" indent="-171450">
              <a:buFont typeface="Arial" panose="020B0604020202020204" pitchFamily="34" charset="0"/>
              <a:buChar char="•"/>
            </a:pPr>
            <a:r>
              <a:rPr lang="en-US" sz="1200" kern="1200" baseline="0" dirty="0">
                <a:solidFill>
                  <a:schemeClr val="tx1"/>
                </a:solidFill>
                <a:effectLst/>
                <a:latin typeface="+mn-lt"/>
                <a:ea typeface="+mn-ea"/>
                <a:cs typeface="+mn-cs"/>
              </a:rPr>
              <a:t>Complete the IA work item within BFFS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12</a:t>
            </a:fld>
            <a:endParaRPr lang="en-US"/>
          </a:p>
        </p:txBody>
      </p:sp>
    </p:spTree>
    <p:extLst>
      <p:ext uri="{BB962C8B-B14F-4D97-AF65-F5344CB8AC3E}">
        <p14:creationId xmlns:p14="http://schemas.microsoft.com/office/powerpoint/2010/main" val="2202595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Understand</a:t>
            </a:r>
            <a:r>
              <a:rPr lang="en-US" i="1" baseline="0" dirty="0"/>
              <a:t> the basic processing of judicial determinations</a:t>
            </a:r>
            <a:endParaRPr lang="en-US" i="1" dirty="0"/>
          </a:p>
          <a:p>
            <a:r>
              <a:rPr lang="en-US" i="1" dirty="0"/>
              <a:t>Policy Reference(s): FPM</a:t>
            </a:r>
            <a:r>
              <a:rPr lang="en-US" i="1" baseline="0" dirty="0"/>
              <a:t> 7.C.1., M21-1 III.iv.8.A.1.b, M21-1 III.iv.8.A.5.a-b</a:t>
            </a:r>
            <a:endParaRPr lang="en-US" i="1" dirty="0"/>
          </a:p>
          <a:p>
            <a:endParaRPr lang="en-US" dirty="0"/>
          </a:p>
          <a:p>
            <a:r>
              <a:rPr lang="en-US" u="sng" dirty="0"/>
              <a:t>Instructor Notes:</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Due process is not required when incompetency</a:t>
            </a:r>
            <a:r>
              <a:rPr lang="en-US" baseline="0" dirty="0"/>
              <a:t> is determined by a court of law. </a:t>
            </a:r>
            <a:r>
              <a:rPr lang="en-US" dirty="0"/>
              <a:t>A beneficiary may be considered to have had notice and hearing under the laws of the State so that additional notice and hearing are not required.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Upon receipt of a court decree regarding a </a:t>
            </a:r>
            <a:r>
              <a:rPr lang="en-US" b="1" dirty="0"/>
              <a:t>non-Veteran</a:t>
            </a:r>
            <a:r>
              <a:rPr lang="en-US" dirty="0"/>
              <a:t> beneficiary’s inability to manage his/her affairs, the RO will forward the court documents to the fiduciary hub of jurisdiction to schedule an initial appointment field examination.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A </a:t>
            </a:r>
            <a:r>
              <a:rPr lang="en-US" u="sng" dirty="0"/>
              <a:t>c</a:t>
            </a:r>
            <a:r>
              <a:rPr lang="en-US" u="none" dirty="0"/>
              <a:t>ourt appointment of a fiduciary </a:t>
            </a:r>
            <a:r>
              <a:rPr lang="en-US" u="sng" dirty="0"/>
              <a:t>without a determination of incompetency</a:t>
            </a:r>
            <a:r>
              <a:rPr lang="en-US" u="sng" baseline="0" dirty="0"/>
              <a:t> </a:t>
            </a:r>
            <a:r>
              <a:rPr lang="en-US" baseline="0" dirty="0"/>
              <a:t>is not sufficient evidence of incompetency.</a:t>
            </a:r>
            <a:endParaRPr lang="en-US" dirty="0"/>
          </a:p>
          <a:p>
            <a:endParaRPr lang="en-US" dirty="0"/>
          </a:p>
          <a:p>
            <a:r>
              <a:rPr lang="en-US" dirty="0"/>
              <a:t>Judicial findings regarding a </a:t>
            </a:r>
            <a:r>
              <a:rPr lang="en-US" b="1" dirty="0"/>
              <a:t>Veteran’s</a:t>
            </a:r>
            <a:r>
              <a:rPr lang="en-US" dirty="0"/>
              <a:t> inability to manage his/her affairs are not binding on the RO rating activity.  If court documentation is received which declares a Veteran unable to manage his/her affairs, rating action is required to determine if VA concurs with the court’s finding.  In this circumstance, it is not necessary to propose a rating of an inability to manage VA benefits.  Instead, the RO rating activity will review the evidence available and issue a final rating determination based on that evidence. </a:t>
            </a:r>
          </a:p>
          <a:p>
            <a:endParaRPr lang="en-US" dirty="0"/>
          </a:p>
          <a:p>
            <a:r>
              <a:rPr lang="en-US" dirty="0"/>
              <a:t>In these cases the VSC/PMC</a:t>
            </a:r>
            <a:r>
              <a:rPr lang="en-US" baseline="0" dirty="0"/>
              <a:t> </a:t>
            </a:r>
            <a:r>
              <a:rPr lang="en-US" dirty="0"/>
              <a:t>establishes and transfers the EP 290 to the hub, and requests fiduciary appointment using VA Form 21-592, </a:t>
            </a:r>
            <a:r>
              <a:rPr lang="en-US" i="1" dirty="0"/>
              <a:t>Request for Appointment of Fiduciary, Custodian, or Guardian.</a:t>
            </a:r>
          </a:p>
          <a:p>
            <a:endParaRPr lang="en-US" dirty="0"/>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13</a:t>
            </a:fld>
            <a:endParaRPr lang="en-US"/>
          </a:p>
        </p:txBody>
      </p:sp>
    </p:spTree>
    <p:extLst>
      <p:ext uri="{BB962C8B-B14F-4D97-AF65-F5344CB8AC3E}">
        <p14:creationId xmlns:p14="http://schemas.microsoft.com/office/powerpoint/2010/main" val="24979476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altLang="en-US" i="1" dirty="0">
                <a:cs typeface="Arial" charset="0"/>
              </a:rPr>
              <a:t>Claims establish (CEST) an EP in the proper system</a:t>
            </a:r>
            <a:endParaRPr lang="en-US" i="1" dirty="0"/>
          </a:p>
          <a:p>
            <a:pPr marL="0" marR="0" indent="0" algn="l" defTabSz="914400" rtl="0" eaLnBrk="1" fontAlgn="auto" latinLnBrk="0" hangingPunct="1">
              <a:lnSpc>
                <a:spcPct val="100000"/>
              </a:lnSpc>
              <a:spcBef>
                <a:spcPts val="0"/>
              </a:spcBef>
              <a:spcAft>
                <a:spcPts val="0"/>
              </a:spcAft>
              <a:buClrTx/>
              <a:buSzTx/>
              <a:buFontTx/>
              <a:buNone/>
              <a:tabLst/>
              <a:defRPr/>
            </a:pPr>
            <a:r>
              <a:rPr lang="en-US" i="1" dirty="0"/>
              <a:t>Policy Reference(s): VBMS User Guide, Share User Guide, M21-1 III.ii.3.D.1.a.</a:t>
            </a:r>
          </a:p>
          <a:p>
            <a:endParaRPr lang="en-US" dirty="0"/>
          </a:p>
          <a:p>
            <a:r>
              <a:rPr lang="en-US" u="sng" dirty="0"/>
              <a:t>Instructor Notes:</a:t>
            </a:r>
          </a:p>
          <a:p>
            <a:endParaRPr lang="en-US" dirty="0"/>
          </a:p>
          <a:p>
            <a:r>
              <a:rPr lang="en-US" dirty="0"/>
              <a:t>Review this chart with the students and describe each situation.  </a:t>
            </a:r>
          </a:p>
        </p:txBody>
      </p:sp>
      <p:sp>
        <p:nvSpPr>
          <p:cNvPr id="4" name="Slide Number Placeholder 3"/>
          <p:cNvSpPr>
            <a:spLocks noGrp="1"/>
          </p:cNvSpPr>
          <p:nvPr>
            <p:ph type="sldNum" sz="quarter" idx="10"/>
          </p:nvPr>
        </p:nvSpPr>
        <p:spPr/>
        <p:txBody>
          <a:bodyPr/>
          <a:lstStyle/>
          <a:p>
            <a:fld id="{8DB40390-A3B2-46B9-9773-DB13838AA237}" type="slidenum">
              <a:rPr lang="en-US" smtClean="0"/>
              <a:t>14</a:t>
            </a:fld>
            <a:endParaRPr lang="en-US"/>
          </a:p>
        </p:txBody>
      </p:sp>
    </p:spTree>
    <p:extLst>
      <p:ext uri="{BB962C8B-B14F-4D97-AF65-F5344CB8AC3E}">
        <p14:creationId xmlns:p14="http://schemas.microsoft.com/office/powerpoint/2010/main" val="17633799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altLang="en-US" i="1" dirty="0">
                <a:cs typeface="Arial" charset="0"/>
              </a:rPr>
              <a:t>Claims establish (CEST) an EP in the proper system</a:t>
            </a:r>
            <a:endParaRPr lang="en-US" i="1" dirty="0"/>
          </a:p>
          <a:p>
            <a:r>
              <a:rPr lang="en-US" i="1" dirty="0"/>
              <a:t>Policy Reference(s):  VBMS User Guide, Share User Guide, M21-1 III.ii.3.D.</a:t>
            </a:r>
          </a:p>
          <a:p>
            <a:endParaRPr lang="en-US" dirty="0"/>
          </a:p>
          <a:p>
            <a:r>
              <a:rPr lang="en-US" u="sng" dirty="0"/>
              <a:t>Instructor Notes:</a:t>
            </a:r>
          </a:p>
          <a:p>
            <a:endParaRPr lang="en-US" dirty="0"/>
          </a:p>
          <a:p>
            <a:r>
              <a:rPr lang="en-US" dirty="0"/>
              <a:t>Demonstrate how to: </a:t>
            </a:r>
          </a:p>
          <a:p>
            <a:pPr marL="171450" indent="-171450">
              <a:buFont typeface="Arial" panose="020B0604020202020204" pitchFamily="34" charset="0"/>
              <a:buChar char="•"/>
            </a:pPr>
            <a:r>
              <a:rPr lang="en-US" dirty="0"/>
              <a:t>Establish</a:t>
            </a:r>
            <a:r>
              <a:rPr lang="en-US" baseline="0" dirty="0"/>
              <a:t> a fiduciary end product in VBMS and Share</a:t>
            </a:r>
          </a:p>
          <a:p>
            <a:pPr marL="171450" indent="-171450">
              <a:buFont typeface="Arial" panose="020B0604020202020204" pitchFamily="34" charset="0"/>
              <a:buChar char="•"/>
            </a:pPr>
            <a:r>
              <a:rPr lang="en-US" baseline="0" dirty="0"/>
              <a:t>PCHG an end product</a:t>
            </a:r>
          </a:p>
          <a:p>
            <a:pPr marL="171450" indent="-171450">
              <a:buFont typeface="Arial" panose="020B0604020202020204" pitchFamily="34" charset="0"/>
              <a:buChar char="•"/>
            </a:pPr>
            <a:r>
              <a:rPr lang="en-US" baseline="0" dirty="0"/>
              <a:t>Update BFFS work item status</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15</a:t>
            </a:fld>
            <a:endParaRPr lang="en-US"/>
          </a:p>
        </p:txBody>
      </p:sp>
    </p:spTree>
    <p:extLst>
      <p:ext uri="{BB962C8B-B14F-4D97-AF65-F5344CB8AC3E}">
        <p14:creationId xmlns:p14="http://schemas.microsoft.com/office/powerpoint/2010/main" val="581060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14350">
              <a:defRPr/>
            </a:pPr>
            <a:r>
              <a:rPr lang="en-US" dirty="0"/>
              <a:t>These are the different topics we discussed</a:t>
            </a:r>
            <a:r>
              <a:rPr lang="en-US" baseline="0" dirty="0"/>
              <a:t> today.  Are there any questions?</a:t>
            </a:r>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16</a:t>
            </a:fld>
            <a:endParaRPr lang="en-US"/>
          </a:p>
        </p:txBody>
      </p:sp>
    </p:spTree>
    <p:extLst>
      <p:ext uri="{BB962C8B-B14F-4D97-AF65-F5344CB8AC3E}">
        <p14:creationId xmlns:p14="http://schemas.microsoft.com/office/powerpoint/2010/main" val="9203491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2439" indent="-231219"/>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17</a:t>
            </a:fld>
            <a:endParaRPr lang="en-US"/>
          </a:p>
        </p:txBody>
      </p:sp>
    </p:spTree>
    <p:extLst>
      <p:ext uri="{BB962C8B-B14F-4D97-AF65-F5344CB8AC3E}">
        <p14:creationId xmlns:p14="http://schemas.microsoft.com/office/powerpoint/2010/main" val="529396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By the end of this lesson, students will be able to:</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Understand how end product (EP) controls affect claim management, productivity, and staffing</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Identify end products and responsibilities associated with fiduciary promulgation activities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Understand the proper date of claim for fiduciary EPs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Identify situations requiring jurisdiction transfers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List the situations that are excluded from fiduciary hub processing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Understand the basic processing of judicial determinations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Claims establish (CEST) an EP in the proper system</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our references</a:t>
            </a:r>
            <a:r>
              <a:rPr lang="en-US" baseline="0" dirty="0"/>
              <a:t> for today’s training</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a:p>
        </p:txBody>
      </p:sp>
    </p:spTree>
    <p:extLst>
      <p:ext uri="{BB962C8B-B14F-4D97-AF65-F5344CB8AC3E}">
        <p14:creationId xmlns:p14="http://schemas.microsoft.com/office/powerpoint/2010/main" val="3168945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a:t>Learning Objective: </a:t>
            </a:r>
            <a:r>
              <a:rPr lang="en-US" altLang="en-US" i="1" dirty="0">
                <a:cs typeface="Arial" charset="0"/>
              </a:rPr>
              <a:t>Understand how end</a:t>
            </a:r>
            <a:r>
              <a:rPr lang="en-US" altLang="en-US" i="1" baseline="0" dirty="0">
                <a:cs typeface="Arial" charset="0"/>
              </a:rPr>
              <a:t> p</a:t>
            </a:r>
            <a:r>
              <a:rPr lang="en-US" altLang="en-US" i="1" dirty="0">
                <a:cs typeface="Arial" charset="0"/>
              </a:rPr>
              <a:t>roduct (EP) controls affect claim management, productivity, and staffing</a:t>
            </a:r>
            <a:endParaRPr lang="en-US" i="1" dirty="0"/>
          </a:p>
          <a:p>
            <a:r>
              <a:rPr lang="en-US" i="1" dirty="0"/>
              <a:t>Policy Reference(s): M21-4,</a:t>
            </a:r>
            <a:r>
              <a:rPr lang="en-US" i="1" baseline="0" dirty="0"/>
              <a:t> Appendix B</a:t>
            </a:r>
            <a:endParaRPr lang="en-US" i="1" dirty="0"/>
          </a:p>
          <a:p>
            <a:endParaRPr lang="en-US" dirty="0"/>
          </a:p>
          <a:p>
            <a:r>
              <a:rPr lang="en-US" u="sng" dirty="0"/>
              <a:t>Instructor Notes:</a:t>
            </a:r>
          </a:p>
          <a:p>
            <a:endParaRPr lang="en-US" u="sng" dirty="0"/>
          </a:p>
          <a:p>
            <a:pPr>
              <a:buClr>
                <a:srgbClr val="1D3275"/>
              </a:buClr>
            </a:pPr>
            <a:r>
              <a:rPr lang="en-US" dirty="0">
                <a:latin typeface="Times New Roman" panose="02020603050405020304" pitchFamily="18" charset="0"/>
                <a:cs typeface="Times New Roman" panose="02020603050405020304" pitchFamily="18" charset="0"/>
              </a:rPr>
              <a:t>The End Product (EP) system is the primary workload monitoring and management tool for the</a:t>
            </a:r>
            <a:r>
              <a:rPr lang="en-US" baseline="0" dirty="0">
                <a:latin typeface="Times New Roman" panose="02020603050405020304" pitchFamily="18" charset="0"/>
                <a:cs typeface="Times New Roman" panose="02020603050405020304" pitchFamily="18" charset="0"/>
              </a:rPr>
              <a:t> Veterans Service Centers (VSCs) and Pension Management Centers (PMCs).  They are also used for several different situations involving fiduciary work, which are discussed in this lesson.</a:t>
            </a:r>
            <a:endParaRPr lang="en-US" dirty="0">
              <a:latin typeface="Times New Roman" panose="02020603050405020304" pitchFamily="18" charset="0"/>
              <a:cs typeface="Times New Roman" panose="02020603050405020304" pitchFamily="18" charset="0"/>
            </a:endParaRPr>
          </a:p>
          <a:p>
            <a:pPr marL="3175" indent="-3175">
              <a:buClr>
                <a:srgbClr val="1D3275"/>
              </a:buClr>
              <a:buNone/>
            </a:pPr>
            <a:endParaRPr lang="en-US" altLang="en-US" dirty="0">
              <a:latin typeface="Times New Roman" panose="02020603050405020304" pitchFamily="18" charset="0"/>
              <a:cs typeface="Times New Roman" panose="02020603050405020304" pitchFamily="18" charset="0"/>
            </a:endParaRPr>
          </a:p>
          <a:p>
            <a:pPr>
              <a:buClr>
                <a:srgbClr val="1D3275"/>
              </a:buClr>
            </a:pPr>
            <a:r>
              <a:rPr lang="en-US" altLang="en-US" dirty="0">
                <a:latin typeface="Times New Roman" panose="02020603050405020304" pitchFamily="18" charset="0"/>
                <a:cs typeface="Times New Roman" panose="02020603050405020304" pitchFamily="18" charset="0"/>
              </a:rPr>
              <a:t>Correct work measurement is essential to:</a:t>
            </a:r>
          </a:p>
          <a:p>
            <a:pPr lvl="1">
              <a:buClr>
                <a:srgbClr val="1D3275"/>
              </a:buClr>
              <a:buFont typeface="Times New Roman" panose="02020603050405020304" pitchFamily="18" charset="0"/>
              <a:buChar char="−"/>
            </a:pPr>
            <a:r>
              <a:rPr lang="en-US" altLang="en-US" sz="2800" dirty="0">
                <a:latin typeface="Times New Roman" panose="02020603050405020304" pitchFamily="18" charset="0"/>
                <a:cs typeface="Times New Roman" panose="02020603050405020304" pitchFamily="18" charset="0"/>
              </a:rPr>
              <a:t>Substantiate proper staffing requirements </a:t>
            </a:r>
          </a:p>
          <a:p>
            <a:pPr lvl="1">
              <a:buClr>
                <a:srgbClr val="1D3275"/>
              </a:buClr>
              <a:buFont typeface="Times New Roman" panose="02020603050405020304" pitchFamily="18" charset="0"/>
              <a:buChar char="−"/>
            </a:pPr>
            <a:r>
              <a:rPr lang="en-US" altLang="en-US" sz="2800" dirty="0">
                <a:latin typeface="Times New Roman" panose="02020603050405020304" pitchFamily="18" charset="0"/>
                <a:cs typeface="Times New Roman" panose="02020603050405020304" pitchFamily="18" charset="0"/>
              </a:rPr>
              <a:t>Determine productive capacity</a:t>
            </a:r>
          </a:p>
          <a:p>
            <a:pPr lvl="1">
              <a:buClr>
                <a:srgbClr val="1D3275"/>
              </a:buClr>
              <a:buFont typeface="Times New Roman" panose="02020603050405020304" pitchFamily="18" charset="0"/>
              <a:buChar char="−"/>
            </a:pPr>
            <a:r>
              <a:rPr lang="en-US" altLang="en-US" sz="2800" dirty="0">
                <a:latin typeface="Times New Roman" panose="02020603050405020304" pitchFamily="18" charset="0"/>
                <a:cs typeface="Times New Roman" panose="02020603050405020304" pitchFamily="18" charset="0"/>
              </a:rPr>
              <a:t>Formulate the annual budget submission to the Secretary, Office of Management and Budget (OMB), the President, and Congress</a:t>
            </a:r>
          </a:p>
          <a:p>
            <a:endParaRPr lang="en-US" u="sng" dirty="0"/>
          </a:p>
          <a:p>
            <a:r>
              <a:rPr lang="en-US" dirty="0"/>
              <a:t>Each claim should be promptly paced under EP control,</a:t>
            </a:r>
            <a:r>
              <a:rPr lang="en-US" baseline="0" dirty="0"/>
              <a:t> and the </a:t>
            </a:r>
            <a:r>
              <a:rPr lang="en-US" dirty="0"/>
              <a:t>EP should remain pending until all required actions on that claim have been completed.  </a:t>
            </a:r>
          </a:p>
          <a:p>
            <a:endParaRPr lang="en-US" dirty="0"/>
          </a:p>
          <a:p>
            <a:r>
              <a:rPr lang="en-US" dirty="0"/>
              <a:t>In fiduciary</a:t>
            </a:r>
            <a:r>
              <a:rPr lang="en-US" baseline="0" dirty="0"/>
              <a:t> a Work Item (WI) is the equivalent of an EP.  EPs are established and maintained in Share and VBMS, whereas WIs are established and maintained in the Beneficiary Fiduciary Field System (BFFS).</a:t>
            </a:r>
            <a:endParaRPr lang="en-US" dirty="0"/>
          </a:p>
          <a:p>
            <a:endParaRPr lang="en-US" dirty="0"/>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4</a:t>
            </a:fld>
            <a:endParaRPr lang="en-US"/>
          </a:p>
        </p:txBody>
      </p:sp>
    </p:spTree>
    <p:extLst>
      <p:ext uri="{BB962C8B-B14F-4D97-AF65-F5344CB8AC3E}">
        <p14:creationId xmlns:p14="http://schemas.microsoft.com/office/powerpoint/2010/main" val="1500190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i="1" dirty="0"/>
              <a:t>Learning Objective: </a:t>
            </a:r>
            <a:r>
              <a:rPr lang="en-US" sz="1200" i="1" kern="1200" dirty="0">
                <a:solidFill>
                  <a:schemeClr val="tx1"/>
                </a:solidFill>
                <a:effectLst/>
                <a:latin typeface="+mn-lt"/>
                <a:ea typeface="+mn-ea"/>
                <a:cs typeface="+mn-cs"/>
              </a:rPr>
              <a:t>Identify end products and responsibilities associated with fiduciary promulgation activities</a:t>
            </a:r>
          </a:p>
          <a:p>
            <a:r>
              <a:rPr lang="en-US" i="1" dirty="0"/>
              <a:t>Policy Reference(s): </a:t>
            </a:r>
            <a:r>
              <a:rPr lang="en-US" b="0" i="1" u="none" dirty="0"/>
              <a:t>FPM 7.A.4.b, 7.B.1.a-</a:t>
            </a:r>
            <a:r>
              <a:rPr lang="en-US" b="0" i="1" u="none" baseline="0" dirty="0"/>
              <a:t>c</a:t>
            </a:r>
            <a:endParaRPr lang="en-US" b="0" i="1" u="none" dirty="0"/>
          </a:p>
          <a:p>
            <a:endParaRPr lang="en-US" dirty="0"/>
          </a:p>
          <a:p>
            <a:r>
              <a:rPr lang="en-US" u="sng" dirty="0"/>
              <a:t>Instructor Notes:</a:t>
            </a:r>
          </a:p>
          <a:p>
            <a:endParaRPr lang="en-US" dirty="0"/>
          </a:p>
          <a:p>
            <a:r>
              <a:rPr lang="en-US" dirty="0"/>
              <a:t>As we begin to review the various</a:t>
            </a:r>
            <a:r>
              <a:rPr lang="en-US" baseline="0" dirty="0"/>
              <a:t> end products associated with fiduciary promulgation, it is important to start with a foundation of understanding of which activities and responsibilities are under a Regional Office’s jurisdiction (at either a VSC or PMC), and which are under a Fiduciary Hub’s jurisdiction.  </a:t>
            </a:r>
            <a:endParaRPr lang="en-US" dirty="0"/>
          </a:p>
          <a:p>
            <a:endParaRPr lang="en-US" dirty="0"/>
          </a:p>
          <a:p>
            <a:r>
              <a:rPr lang="en-US" b="1" dirty="0">
                <a:effectLst/>
                <a:latin typeface="arial"/>
              </a:rPr>
              <a:t>The Regional Office (RO) </a:t>
            </a:r>
            <a:r>
              <a:rPr lang="en-US" dirty="0">
                <a:effectLst/>
                <a:latin typeface="arial"/>
              </a:rPr>
              <a:t>adjudication activity in the VSC or PMC will:</a:t>
            </a:r>
            <a:endParaRPr lang="en-US" dirty="0">
              <a:effectLst/>
            </a:endParaRPr>
          </a:p>
          <a:p>
            <a:pPr marL="171450" indent="-171450">
              <a:buFont typeface="Arial" panose="020B0604020202020204" pitchFamily="34" charset="0"/>
              <a:buChar char="•"/>
            </a:pPr>
            <a:r>
              <a:rPr lang="en-US" dirty="0">
                <a:effectLst/>
                <a:latin typeface="arial"/>
              </a:rPr>
              <a:t>evaluate evidence regarding a beneficiary’s ability to manage VA benefits and, if appropriate, issue notice of a proposed rating to the beneficiary</a:t>
            </a:r>
            <a:endParaRPr lang="en-US" dirty="0">
              <a:effectLst/>
            </a:endParaRPr>
          </a:p>
          <a:p>
            <a:pPr marL="171450" indent="-171450">
              <a:buFont typeface="Arial" panose="020B0604020202020204" pitchFamily="34" charset="0"/>
              <a:buChar char="•"/>
            </a:pPr>
            <a:r>
              <a:rPr lang="en-US" dirty="0">
                <a:effectLst/>
                <a:latin typeface="arial"/>
              </a:rPr>
              <a:t>continue to authorize monthly benefit payments to the beneficiary</a:t>
            </a:r>
            <a:endParaRPr lang="en-US" dirty="0">
              <a:effectLst/>
            </a:endParaRPr>
          </a:p>
          <a:p>
            <a:pPr marL="171450" indent="-171450">
              <a:buFont typeface="Arial" panose="020B0604020202020204" pitchFamily="34" charset="0"/>
              <a:buChar char="•"/>
            </a:pPr>
            <a:r>
              <a:rPr lang="en-US" dirty="0">
                <a:effectLst/>
                <a:latin typeface="arial"/>
              </a:rPr>
              <a:t>establish an end product (EP) 590, </a:t>
            </a:r>
            <a:r>
              <a:rPr lang="en-US" i="1" dirty="0">
                <a:effectLst/>
                <a:latin typeface="arial"/>
              </a:rPr>
              <a:t>Due Process for Incompetency,</a:t>
            </a:r>
            <a:r>
              <a:rPr lang="en-US" dirty="0">
                <a:effectLst/>
                <a:latin typeface="arial"/>
              </a:rPr>
              <a:t> to control for due process</a:t>
            </a:r>
            <a:endParaRPr lang="en-US" dirty="0">
              <a:effectLst/>
            </a:endParaRPr>
          </a:p>
          <a:p>
            <a:pPr marL="171450" indent="-171450">
              <a:buFont typeface="Arial" panose="020B0604020202020204" pitchFamily="34" charset="0"/>
              <a:buChar char="•"/>
            </a:pPr>
            <a:r>
              <a:rPr lang="en-US" dirty="0">
                <a:effectLst/>
                <a:latin typeface="arial"/>
              </a:rPr>
              <a:t>ensure all cases and associated documentation are available electronically prior to transferring jurisdiction to the fiduciary hubs</a:t>
            </a:r>
            <a:endParaRPr lang="en-US" dirty="0">
              <a:effectLst/>
            </a:endParaRPr>
          </a:p>
          <a:p>
            <a:pPr marL="171450" indent="-171450">
              <a:buFont typeface="Arial" panose="020B0604020202020204" pitchFamily="34" charset="0"/>
              <a:buChar char="•"/>
            </a:pPr>
            <a:r>
              <a:rPr lang="en-US" dirty="0">
                <a:effectLst/>
                <a:latin typeface="arial"/>
              </a:rPr>
              <a:t>make any cost-of-living adjustments (COLA) related to a beneficiary’s pension benefit</a:t>
            </a:r>
            <a:endParaRPr lang="en-US" dirty="0">
              <a:effectLst/>
            </a:endParaRPr>
          </a:p>
          <a:p>
            <a:pPr marL="171450" indent="-171450">
              <a:buFont typeface="Arial" panose="020B0604020202020204" pitchFamily="34" charset="0"/>
              <a:buChar char="•"/>
            </a:pPr>
            <a:r>
              <a:rPr lang="en-US" dirty="0">
                <a:effectLst/>
                <a:latin typeface="arial"/>
              </a:rPr>
              <a:t>retain jurisdiction over all other payment-related actions</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notice of disagreement in response to a fiduciary hub’s determination regarding a beneficiary’s inability to manage VA benefits.</a:t>
            </a:r>
            <a:endParaRPr lang="en-US" dirty="0">
              <a:effectLst/>
            </a:endParaRPr>
          </a:p>
          <a:p>
            <a:endParaRPr lang="en-US" b="0" dirty="0"/>
          </a:p>
          <a:p>
            <a:r>
              <a:rPr lang="en-US" sz="1200" b="1" kern="1200" dirty="0">
                <a:solidFill>
                  <a:schemeClr val="tx1"/>
                </a:solidFill>
                <a:effectLst/>
                <a:latin typeface="+mn-lt"/>
                <a:ea typeface="+mn-ea"/>
                <a:cs typeface="+mn-cs"/>
              </a:rPr>
              <a:t>The Fiduciary</a:t>
            </a:r>
            <a:r>
              <a:rPr lang="en-US" sz="1200" b="1" kern="1200" baseline="0" dirty="0">
                <a:solidFill>
                  <a:schemeClr val="tx1"/>
                </a:solidFill>
                <a:effectLst/>
                <a:latin typeface="+mn-lt"/>
                <a:ea typeface="+mn-ea"/>
                <a:cs typeface="+mn-cs"/>
              </a:rPr>
              <a:t> Hub</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promulgation teams will:</a:t>
            </a:r>
            <a:endParaRPr lang="en-US" dirty="0">
              <a:effectLst/>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change EP 590 to an EP 600 if the beneficiary requests a hearing or submits additional evidence in response to a proposed rating</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issue a final rating regarding the beneficiary’s inability to manage VA benefits upon receipt of a waiver request or when due process expires, </a:t>
            </a:r>
            <a:r>
              <a:rPr lang="en-US" sz="1200" u="sng" kern="1200" dirty="0">
                <a:solidFill>
                  <a:schemeClr val="tx1"/>
                </a:solidFill>
                <a:effectLst/>
                <a:latin typeface="+mn-lt"/>
                <a:ea typeface="+mn-ea"/>
                <a:cs typeface="+mn-cs"/>
              </a:rPr>
              <a:t>unless</a:t>
            </a:r>
            <a:r>
              <a:rPr lang="en-US" sz="1200" kern="1200" dirty="0">
                <a:solidFill>
                  <a:schemeClr val="tx1"/>
                </a:solidFill>
                <a:effectLst/>
                <a:latin typeface="+mn-lt"/>
                <a:ea typeface="+mn-ea"/>
                <a:cs typeface="+mn-cs"/>
              </a:rPr>
              <a:t> the beneficiary requests a hearing or submits additional evidence challenging the proposed rating</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transfer a beneficiary’s pension award to the PMC of jurisdiction when it requires a COLA</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make any COLA related to a beneficiary’s compensation benefit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Complete the</a:t>
            </a:r>
            <a:r>
              <a:rPr lang="en-US" sz="1200" kern="1200" baseline="0" dirty="0">
                <a:solidFill>
                  <a:schemeClr val="tx1"/>
                </a:solidFill>
                <a:effectLst/>
                <a:latin typeface="+mn-lt"/>
                <a:ea typeface="+mn-ea"/>
                <a:cs typeface="+mn-cs"/>
              </a:rPr>
              <a:t> fiduciary appointment process by authorizing the final award and releasing any withhold retroactive payments</a:t>
            </a:r>
            <a:endParaRPr lang="en-US" dirty="0">
              <a:effectLst/>
            </a:endParaRPr>
          </a:p>
          <a:p>
            <a:endParaRPr lang="en-US" dirty="0"/>
          </a:p>
          <a:p>
            <a:r>
              <a:rPr lang="en-US" b="1" u="sng" dirty="0"/>
              <a:t>Instructor Demonstration:</a:t>
            </a:r>
            <a:r>
              <a:rPr lang="en-US" b="0" u="none" dirty="0"/>
              <a:t>  Pull up FPM 7.A.4.b. and show students the chart</a:t>
            </a:r>
            <a:r>
              <a:rPr lang="en-US" b="0" u="none" baseline="0" dirty="0"/>
              <a:t> providing the “If…Then” regarding jurisdictional questions.</a:t>
            </a:r>
            <a:endParaRPr lang="en-US" b="1"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5</a:t>
            </a:fld>
            <a:endParaRPr lang="en-US"/>
          </a:p>
        </p:txBody>
      </p:sp>
    </p:spTree>
    <p:extLst>
      <p:ext uri="{BB962C8B-B14F-4D97-AF65-F5344CB8AC3E}">
        <p14:creationId xmlns:p14="http://schemas.microsoft.com/office/powerpoint/2010/main" val="2658116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i="1" dirty="0"/>
              <a:t>Learning Objective: </a:t>
            </a:r>
            <a:r>
              <a:rPr lang="en-US" sz="1200" i="1" kern="1200" dirty="0">
                <a:solidFill>
                  <a:schemeClr val="tx1"/>
                </a:solidFill>
                <a:effectLst/>
                <a:latin typeface="+mn-lt"/>
                <a:ea typeface="+mn-ea"/>
                <a:cs typeface="+mn-cs"/>
              </a:rPr>
              <a:t>Identify end products and responsibilities associated with fiduciary promulgation activities</a:t>
            </a:r>
          </a:p>
          <a:p>
            <a:r>
              <a:rPr lang="en-US" i="1" dirty="0"/>
              <a:t>Policy Reference(s): M21-4, FPM 7.B.2.b.</a:t>
            </a:r>
          </a:p>
          <a:p>
            <a:endParaRPr lang="en-US" dirty="0"/>
          </a:p>
          <a:p>
            <a:r>
              <a:rPr lang="en-US" u="sng" dirty="0"/>
              <a:t>Instructor Notes:</a:t>
            </a:r>
          </a:p>
          <a:p>
            <a:endParaRPr lang="en-US" dirty="0"/>
          </a:p>
          <a:p>
            <a:r>
              <a:rPr lang="en-US" sz="1200" b="1" u="sng" kern="1200" dirty="0">
                <a:solidFill>
                  <a:schemeClr val="tx1"/>
                </a:solidFill>
                <a:effectLst/>
                <a:latin typeface="+mn-lt"/>
                <a:ea typeface="+mn-ea"/>
                <a:cs typeface="+mn-cs"/>
              </a:rPr>
              <a:t>EP</a:t>
            </a:r>
            <a:r>
              <a:rPr lang="en-US" sz="1200" b="1" u="sng" kern="1200" baseline="0" dirty="0">
                <a:solidFill>
                  <a:schemeClr val="tx1"/>
                </a:solidFill>
                <a:effectLst/>
                <a:latin typeface="+mn-lt"/>
                <a:ea typeface="+mn-ea"/>
                <a:cs typeface="+mn-cs"/>
              </a:rPr>
              <a:t> 590</a:t>
            </a:r>
            <a:endParaRPr lang="en-US" sz="1200" b="1" u="sng"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a:t>
            </a:r>
            <a:r>
              <a:rPr lang="en-US" sz="1200" kern="1200" baseline="0" dirty="0">
                <a:solidFill>
                  <a:schemeClr val="tx1"/>
                </a:solidFill>
                <a:effectLst/>
                <a:latin typeface="+mn-lt"/>
                <a:ea typeface="+mn-ea"/>
                <a:cs typeface="+mn-cs"/>
              </a:rPr>
              <a:t> proposal of inability to manage financial affairs is made under a rating EP such as a 110, 020, 187, 197 etc.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 VA makes a proposed determination of a beneficiary’s inability to manage VA benefits, the VSC or</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PMC must notify the beneficiary of the proposed adverse action and its ramifications</a:t>
            </a:r>
            <a:r>
              <a:rPr lang="en-US" sz="1200" kern="1200" baseline="0" dirty="0">
                <a:solidFill>
                  <a:schemeClr val="tx1"/>
                </a:solidFill>
                <a:effectLst/>
                <a:latin typeface="+mn-lt"/>
                <a:ea typeface="+mn-ea"/>
                <a:cs typeface="+mn-cs"/>
              </a:rPr>
              <a:t> in a ‘due process letter</a:t>
            </a:r>
            <a:r>
              <a:rPr lang="en-US" sz="1200" kern="1200" dirty="0">
                <a:solidFill>
                  <a:schemeClr val="tx1"/>
                </a:solidFill>
                <a:effectLst/>
                <a:latin typeface="+mn-lt"/>
                <a:ea typeface="+mn-ea"/>
                <a:cs typeface="+mn-cs"/>
              </a:rPr>
              <a:t>,’ and provide the beneficiary with the opportunity to:</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provide additional evidence to contest the action, and/or</a:t>
            </a:r>
            <a:endParaRPr lang="en-US" dirty="0">
              <a:effectLst/>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hold a hearing before VA. </a:t>
            </a:r>
          </a:p>
          <a:p>
            <a:pPr marL="0" indent="0">
              <a:buFont typeface="Arial" panose="020B0604020202020204" pitchFamily="34" charset="0"/>
              <a:buNone/>
            </a:pPr>
            <a:endParaRPr lang="en-US" dirty="0">
              <a:effectLst/>
            </a:endParaRPr>
          </a:p>
          <a:p>
            <a:r>
              <a:rPr lang="en-US" sz="1200" kern="1200" dirty="0">
                <a:solidFill>
                  <a:schemeClr val="tx1"/>
                </a:solidFill>
                <a:effectLst/>
                <a:latin typeface="+mn-lt"/>
                <a:ea typeface="+mn-ea"/>
                <a:cs typeface="+mn-cs"/>
              </a:rPr>
              <a:t>Upon completion of all actions associated with the proposal and</a:t>
            </a:r>
            <a:r>
              <a:rPr lang="en-US" sz="1200" kern="1200" baseline="0" dirty="0">
                <a:solidFill>
                  <a:schemeClr val="tx1"/>
                </a:solidFill>
                <a:effectLst/>
                <a:latin typeface="+mn-lt"/>
                <a:ea typeface="+mn-ea"/>
                <a:cs typeface="+mn-cs"/>
              </a:rPr>
              <a:t> due process</a:t>
            </a:r>
            <a:r>
              <a:rPr lang="en-US" sz="1200" kern="1200" dirty="0">
                <a:solidFill>
                  <a:schemeClr val="tx1"/>
                </a:solidFill>
                <a:effectLst/>
                <a:latin typeface="+mn-lt"/>
                <a:ea typeface="+mn-ea"/>
                <a:cs typeface="+mn-cs"/>
              </a:rPr>
              <a:t>, the VSC/PMC will establish an end product (EP) 590</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if not automatically established by the system), place a 65-day suspense date to control for</a:t>
            </a:r>
            <a:r>
              <a:rPr lang="en-US" sz="1200" kern="1200" baseline="0" dirty="0">
                <a:solidFill>
                  <a:schemeClr val="tx1"/>
                </a:solidFill>
                <a:effectLst/>
                <a:latin typeface="+mn-lt"/>
                <a:ea typeface="+mn-ea"/>
                <a:cs typeface="+mn-cs"/>
              </a:rPr>
              <a:t> the 60-day due process period plus 5-day mail processing time,</a:t>
            </a:r>
            <a:r>
              <a:rPr lang="en-US" sz="1200" kern="1200" dirty="0">
                <a:solidFill>
                  <a:schemeClr val="tx1"/>
                </a:solidFill>
                <a:effectLst/>
                <a:latin typeface="+mn-lt"/>
                <a:ea typeface="+mn-ea"/>
                <a:cs typeface="+mn-cs"/>
              </a:rPr>
              <a:t> and transfer the EP to the fiduciary hub of jurisdiction.  This EP 590 applies to all due process periods for proposed determinations that fall under the Fiduciary Hub’s jurisdiction.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fiduciary</a:t>
            </a:r>
            <a:r>
              <a:rPr lang="en-US" sz="1200" kern="1200" baseline="0" dirty="0">
                <a:solidFill>
                  <a:schemeClr val="tx1"/>
                </a:solidFill>
                <a:effectLst/>
                <a:latin typeface="+mn-lt"/>
                <a:ea typeface="+mn-ea"/>
                <a:cs typeface="+mn-cs"/>
              </a:rPr>
              <a:t> hub monitors workload reports such as VETSNET Operations Reports (VOR) to see when new EP 590s are established and then assigns to Fiduciary Service Representatives (FSRs)/Promulgation Team for establishment of the initial appointment work item (WI) – a 511 WI.  A work item is the fiduciary hub’s equivalent to an EP, and is controlled and monitored in the Beneficiary Fiduciary Field System (BFFS).   </a:t>
            </a:r>
            <a:endParaRPr lang="en-US" dirty="0">
              <a:effectLst/>
            </a:endParaRPr>
          </a:p>
          <a:p>
            <a:endParaRPr lang="en-US" dirty="0"/>
          </a:p>
          <a:p>
            <a:r>
              <a:rPr lang="en-US" b="1" u="sng" dirty="0"/>
              <a:t>EP 600</a:t>
            </a:r>
          </a:p>
          <a:p>
            <a:r>
              <a:rPr lang="en-US" b="0" u="none" dirty="0"/>
              <a:t>Due</a:t>
            </a:r>
            <a:r>
              <a:rPr lang="en-US" b="0" u="none" baseline="0" dirty="0"/>
              <a:t> process for proposals of inability to manage financial affairs that fall under VSC or PMC jurisdiction are controlled under EP 600; the appropriate claim label is selected depending on if it is processed in the VSC or PMC as indicated in the chart on this slide.  </a:t>
            </a:r>
          </a:p>
          <a:p>
            <a:endParaRPr lang="en-US" b="0" u="none" baseline="0" dirty="0"/>
          </a:p>
          <a:p>
            <a:r>
              <a:rPr lang="en-US" b="0" u="none" baseline="0" dirty="0"/>
              <a:t>This EP 600 is used by the VSC or PMC when:</a:t>
            </a:r>
          </a:p>
          <a:p>
            <a:pPr marL="171450" indent="-171450">
              <a:buFont typeface="Arial" panose="020B0604020202020204" pitchFamily="34" charset="0"/>
              <a:buChar char="•"/>
            </a:pPr>
            <a:r>
              <a:rPr lang="en-US" b="0" u="none" baseline="0" dirty="0"/>
              <a:t>Processing any proposals of inability to manage financial affairs that are excluded from fiduciary hub processing (discussed later in this training), OR</a:t>
            </a:r>
          </a:p>
          <a:p>
            <a:pPr marL="171450" indent="-171450">
              <a:buFont typeface="Arial" panose="020B0604020202020204" pitchFamily="34" charset="0"/>
              <a:buChar char="•"/>
            </a:pPr>
            <a:r>
              <a:rPr lang="en-US" b="0" u="none" baseline="0" dirty="0"/>
              <a:t>When the fiduciary hub receives any additional evidence or a hearing request in response to a due process notification.</a:t>
            </a:r>
            <a:endParaRPr lang="en-US" b="0" u="none" dirty="0"/>
          </a:p>
          <a:p>
            <a:endParaRPr lang="en-US" b="1" u="sng" dirty="0"/>
          </a:p>
          <a:p>
            <a:r>
              <a:rPr lang="en-US" b="1" u="sng" dirty="0"/>
              <a:t>IMPORTANT</a:t>
            </a:r>
          </a:p>
          <a:p>
            <a:pPr marL="0" marR="0" indent="0" algn="l" defTabSz="914400" rtl="0" eaLnBrk="1" fontAlgn="auto" latinLnBrk="0" hangingPunct="1">
              <a:lnSpc>
                <a:spcPct val="100000"/>
              </a:lnSpc>
              <a:spcBef>
                <a:spcPts val="0"/>
              </a:spcBef>
              <a:spcAft>
                <a:spcPts val="0"/>
              </a:spcAft>
              <a:buClrTx/>
              <a:buSzTx/>
              <a:buFontTx/>
              <a:buNone/>
              <a:tabLst/>
              <a:defRPr/>
            </a:pPr>
            <a:r>
              <a:rPr lang="en-US" b="0" u="none" dirty="0"/>
              <a:t>It</a:t>
            </a:r>
            <a:r>
              <a:rPr lang="en-US" b="0" u="none" baseline="0" dirty="0"/>
              <a:t> is incredibly important to use the appropriate end product and claim label.  The National Work Queue (NWQ) routes EP 600s to the appropriate station based on EP and claim label. </a:t>
            </a:r>
            <a:r>
              <a:rPr lang="en-US" sz="1200" kern="1200" baseline="0" dirty="0">
                <a:solidFill>
                  <a:schemeClr val="tx1"/>
                </a:solidFill>
                <a:effectLst/>
                <a:latin typeface="+mn-lt"/>
                <a:ea typeface="+mn-ea"/>
                <a:cs typeface="+mn-cs"/>
              </a:rPr>
              <a:t>EP 590s are currently excluded from NWQ since the fiduciary hubs have jurisdiction over EP 590s.  If the hub does not use the appropriate EP, the claim could be routed to another office, or never routed back to the PMC/VSC when needed.</a:t>
            </a:r>
            <a:endParaRPr lang="en-US" sz="1200" kern="1200" dirty="0">
              <a:solidFill>
                <a:schemeClr val="tx1"/>
              </a:solidFill>
              <a:effectLst/>
              <a:latin typeface="+mn-lt"/>
              <a:ea typeface="+mn-ea"/>
              <a:cs typeface="+mn-cs"/>
            </a:endParaRPr>
          </a:p>
          <a:p>
            <a:endParaRPr lang="en-US" b="1" u="none" dirty="0"/>
          </a:p>
          <a:p>
            <a:endParaRPr lang="en-US" b="1" u="sng" dirty="0"/>
          </a:p>
          <a:p>
            <a:endParaRPr lang="en-US" b="1"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6</a:t>
            </a:fld>
            <a:endParaRPr lang="en-US"/>
          </a:p>
        </p:txBody>
      </p:sp>
    </p:spTree>
    <p:extLst>
      <p:ext uri="{BB962C8B-B14F-4D97-AF65-F5344CB8AC3E}">
        <p14:creationId xmlns:p14="http://schemas.microsoft.com/office/powerpoint/2010/main" val="1129798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i="1" dirty="0"/>
              <a:t>Learning Objective: </a:t>
            </a:r>
            <a:r>
              <a:rPr lang="en-US" sz="1200" i="1" kern="1200" dirty="0">
                <a:solidFill>
                  <a:schemeClr val="tx1"/>
                </a:solidFill>
                <a:effectLst/>
                <a:latin typeface="+mn-lt"/>
                <a:ea typeface="+mn-ea"/>
                <a:cs typeface="+mn-cs"/>
              </a:rPr>
              <a:t>Identify end products and responsibilities</a:t>
            </a:r>
            <a:r>
              <a:rPr lang="en-US" sz="1200" i="1" kern="1200" baseline="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associated with fiduciary promulgation activities</a:t>
            </a:r>
          </a:p>
          <a:p>
            <a:r>
              <a:rPr lang="en-US" i="1" dirty="0"/>
              <a:t>Policy Reference(s): M21-4, FPM 7.B.2.b.</a:t>
            </a:r>
          </a:p>
          <a:p>
            <a:endParaRPr lang="en-US" dirty="0"/>
          </a:p>
          <a:p>
            <a:r>
              <a:rPr lang="en-US" u="sng" dirty="0"/>
              <a:t>Instructor Notes:</a:t>
            </a:r>
          </a:p>
          <a:p>
            <a:endParaRPr lang="en-US" u="sng" dirty="0"/>
          </a:p>
          <a:p>
            <a:r>
              <a:rPr lang="en-US" u="none" dirty="0"/>
              <a:t>The</a:t>
            </a:r>
            <a:r>
              <a:rPr lang="en-US" u="none" baseline="0" dirty="0"/>
              <a:t> EP 290 is created for all cases requiring a fiduciary appointment.  This EP </a:t>
            </a:r>
            <a:r>
              <a:rPr lang="en-US" baseline="0" dirty="0"/>
              <a:t>290 is used after the due process period has expired and a final rating of inability to manage financial affairs is decided.  </a:t>
            </a:r>
          </a:p>
          <a:p>
            <a:endParaRPr lang="en-US"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u="sng" baseline="0" dirty="0"/>
              <a:t>Fiduciary 290</a:t>
            </a:r>
            <a:endParaRPr lang="en-US" b="1"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If NO additional evidence or hearing request is received in response to the due process notification letter, then the FSRs in the fiduciary hub will complete the final rating decision and claims establish (CEST) the EP 290.   The FSRs will also process the 290 to completion; this EP is cleared after the field examination is conducted and a fiduciary appointed. The EP is cleared by promulgating an award and processing the Change in Fiduciary Command (CFID) to indicate that a fiduciary is appointed, and to release withheld retroactive benefits (if any) to that fiduciary.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u="sng" baseline="0" dirty="0"/>
              <a:t>VSC or PMC 290</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a:t>If additional evidence or hearing request IS received, then the EP 590 was changed to an EP 600 and sent back to the VSC/PMC.  If after review of evidence or hearing, the VSC/PMC determines that a final rating of competency is still needed, they will promulgate the final rating decision, clear the EP 600, establish the EP 290, and transfer the EP 290 to the fiduciary hub.  </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a:p>
        </p:txBody>
      </p:sp>
    </p:spTree>
    <p:extLst>
      <p:ext uri="{BB962C8B-B14F-4D97-AF65-F5344CB8AC3E}">
        <p14:creationId xmlns:p14="http://schemas.microsoft.com/office/powerpoint/2010/main" val="11297987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i="1" dirty="0"/>
              <a:t>Learning Objective:  </a:t>
            </a:r>
            <a:r>
              <a:rPr lang="en-US" sz="1200" i="1" kern="1200" dirty="0">
                <a:solidFill>
                  <a:schemeClr val="tx1"/>
                </a:solidFill>
                <a:effectLst/>
                <a:latin typeface="+mn-lt"/>
                <a:ea typeface="+mn-ea"/>
                <a:cs typeface="+mn-cs"/>
              </a:rPr>
              <a:t>Understand the proper date of claim for fiduciary EPs</a:t>
            </a:r>
          </a:p>
          <a:p>
            <a:pPr marL="0" indent="0">
              <a:buFont typeface="Arial" panose="020B0604020202020204" pitchFamily="34" charset="0"/>
              <a:buNone/>
            </a:pPr>
            <a:r>
              <a:rPr lang="en-US" i="1" dirty="0"/>
              <a:t>Policy Reference(s): FPM</a:t>
            </a:r>
            <a:r>
              <a:rPr lang="en-US" i="1" baseline="0" dirty="0"/>
              <a:t> 7.B.2.b-c, M21-1 III.V.9.B.2.b., </a:t>
            </a:r>
            <a:r>
              <a:rPr lang="en-US" i="1" dirty="0"/>
              <a:t>7.D.1.c., 7.D.2.a.</a:t>
            </a:r>
          </a:p>
          <a:p>
            <a:endParaRPr lang="en-US" dirty="0"/>
          </a:p>
          <a:p>
            <a:r>
              <a:rPr lang="en-US" u="sng" dirty="0"/>
              <a:t>Instructor Notes:</a:t>
            </a:r>
          </a:p>
          <a:p>
            <a:endParaRPr lang="en-US" dirty="0"/>
          </a:p>
          <a:p>
            <a:r>
              <a:rPr lang="en-US" b="1" u="sng" dirty="0"/>
              <a:t>EP 590 Date</a:t>
            </a:r>
            <a:r>
              <a:rPr lang="en-US" b="1" u="sng" baseline="0" dirty="0"/>
              <a:t> of Claim (DOC)</a:t>
            </a:r>
            <a:endParaRPr lang="en-US" b="1" u="sng" dirty="0"/>
          </a:p>
          <a:p>
            <a:r>
              <a:rPr lang="en-US" sz="1200" kern="1200" dirty="0">
                <a:solidFill>
                  <a:schemeClr val="tx1"/>
                </a:solidFill>
                <a:effectLst/>
                <a:latin typeface="+mn-lt"/>
                <a:ea typeface="+mn-ea"/>
                <a:cs typeface="+mn-cs"/>
              </a:rPr>
              <a:t>Upon completion of all actions associated with the proposal, the VSC/PMC</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will establish an end product (EP) 590, if not automatically established by the system, and transfer the EP to the fiduciary hub of jurisdiction.  The 590 is auto-established</a:t>
            </a:r>
            <a:r>
              <a:rPr lang="en-US" sz="1200" kern="1200" baseline="0" dirty="0">
                <a:solidFill>
                  <a:schemeClr val="tx1"/>
                </a:solidFill>
                <a:effectLst/>
                <a:latin typeface="+mn-lt"/>
                <a:ea typeface="+mn-ea"/>
                <a:cs typeface="+mn-cs"/>
              </a:rPr>
              <a:t> in VBMS on authorization of the rating EP that contained the proposed rating of incompetency.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the 590 must be established manually outside of VBMS for any reason, then</a:t>
            </a:r>
            <a:r>
              <a:rPr lang="en-US" sz="1200" kern="1200" baseline="0" dirty="0">
                <a:solidFill>
                  <a:schemeClr val="tx1"/>
                </a:solidFill>
                <a:effectLst/>
                <a:latin typeface="+mn-lt"/>
                <a:ea typeface="+mn-ea"/>
                <a:cs typeface="+mn-cs"/>
              </a:rPr>
              <a:t> the date of claim should be the date of the due process notification letter (date it was mailed to the beneficiary).  </a:t>
            </a:r>
          </a:p>
          <a:p>
            <a:endParaRPr lang="en-US" sz="1200" kern="1200" baseline="0" dirty="0">
              <a:solidFill>
                <a:schemeClr val="tx1"/>
              </a:solidFill>
              <a:effectLst/>
              <a:latin typeface="+mn-lt"/>
              <a:ea typeface="+mn-ea"/>
              <a:cs typeface="+mn-cs"/>
            </a:endParaRPr>
          </a:p>
          <a:p>
            <a:r>
              <a:rPr lang="en-US" sz="1200" b="1" u="sng" kern="1200" baseline="0" dirty="0">
                <a:solidFill>
                  <a:schemeClr val="tx1"/>
                </a:solidFill>
                <a:effectLst/>
                <a:latin typeface="+mn-lt"/>
                <a:ea typeface="+mn-ea"/>
                <a:cs typeface="+mn-cs"/>
              </a:rPr>
              <a:t>EP 290 DOC</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a:solidFill>
                  <a:schemeClr val="tx1"/>
                </a:solidFill>
                <a:effectLst/>
                <a:latin typeface="+mn-lt"/>
                <a:ea typeface="+mn-ea"/>
                <a:cs typeface="+mn-cs"/>
              </a:rPr>
              <a:t>The DOC of the EP 290 is the date that the EP 590/600 is authorized, OR, the date the fiduciary hub receives the request for a fiduciary appointment.  *Not all fiduciary appointment requests require due process, such as judicial determinations of incompetency. </a:t>
            </a:r>
            <a:r>
              <a:rPr lang="en-US" dirty="0"/>
              <a:t>In these cases the VSC/PMC</a:t>
            </a:r>
            <a:r>
              <a:rPr lang="en-US" baseline="0" dirty="0"/>
              <a:t> </a:t>
            </a:r>
            <a:r>
              <a:rPr lang="en-US" dirty="0"/>
              <a:t>establishes and transfers the EP 290 to the hub, and requests fiduciary appointment using VA Form 21-592, </a:t>
            </a:r>
            <a:r>
              <a:rPr lang="en-US" i="1" dirty="0"/>
              <a:t>Request for Appointment of Fiduciary, Custodian, or Guardian.</a:t>
            </a:r>
          </a:p>
          <a:p>
            <a:endParaRPr lang="en-US" sz="120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8</a:t>
            </a:fld>
            <a:endParaRPr lang="en-US"/>
          </a:p>
        </p:txBody>
      </p:sp>
    </p:spTree>
    <p:extLst>
      <p:ext uri="{BB962C8B-B14F-4D97-AF65-F5344CB8AC3E}">
        <p14:creationId xmlns:p14="http://schemas.microsoft.com/office/powerpoint/2010/main" val="9808305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Learning Objective: </a:t>
            </a:r>
            <a:r>
              <a:rPr lang="en-US" sz="1200" i="1" kern="1200" dirty="0">
                <a:solidFill>
                  <a:schemeClr val="tx1"/>
                </a:solidFill>
                <a:effectLst/>
                <a:latin typeface="+mn-lt"/>
                <a:ea typeface="+mn-ea"/>
                <a:cs typeface="+mn-cs"/>
              </a:rPr>
              <a:t>Identify situations requiring jurisdiction transfers</a:t>
            </a:r>
            <a:endParaRPr lang="en-US" sz="1200" kern="1200" dirty="0">
              <a:solidFill>
                <a:schemeClr val="tx1"/>
              </a:solidFill>
              <a:effectLst/>
              <a:latin typeface="+mn-lt"/>
              <a:ea typeface="+mn-ea"/>
              <a:cs typeface="+mn-cs"/>
            </a:endParaRPr>
          </a:p>
          <a:p>
            <a:r>
              <a:rPr lang="en-US" i="1" dirty="0"/>
              <a:t>Policy Reference(s): FPM 7.B.1.b., 7.B.2.i</a:t>
            </a:r>
          </a:p>
          <a:p>
            <a:endParaRPr lang="en-US" dirty="0"/>
          </a:p>
          <a:p>
            <a:r>
              <a:rPr lang="en-US" u="sng" dirty="0"/>
              <a:t>Instructor Notes:</a:t>
            </a:r>
          </a:p>
          <a:p>
            <a:endParaRPr lang="en-US" dirty="0"/>
          </a:p>
          <a:p>
            <a:r>
              <a:rPr lang="en-US" sz="1200" kern="1200" dirty="0">
                <a:solidFill>
                  <a:schemeClr val="tx1"/>
                </a:solidFill>
                <a:effectLst/>
                <a:latin typeface="+mn-lt"/>
                <a:ea typeface="+mn-ea"/>
                <a:cs typeface="+mn-cs"/>
              </a:rPr>
              <a:t>The fiduciary promulgation teams will</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issue a final rating regarding the beneficiary’s inability to manage VA benefits, UNLESS the beneficiary requests a hearing or submits additional evidence challenging the proposed rating.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a hearing request or</a:t>
            </a:r>
            <a:r>
              <a:rPr lang="en-US" sz="1200" kern="1200" baseline="0" dirty="0">
                <a:solidFill>
                  <a:schemeClr val="tx1"/>
                </a:solidFill>
                <a:effectLst/>
                <a:latin typeface="+mn-lt"/>
                <a:ea typeface="+mn-ea"/>
                <a:cs typeface="+mn-cs"/>
              </a:rPr>
              <a:t> additional evidence is received, FSRs will:</a:t>
            </a:r>
            <a:endParaRPr lang="en-US" dirty="0">
              <a:effectLst/>
            </a:endParaRP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Pending issue file change (PCHG) EP 590 to an EP 600*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update the IA work item status to “Pending with VSC/PMC,”</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document the actions with a note in the VBMS eFolder, and</a:t>
            </a:r>
            <a:endParaRPr lang="en-US" dirty="0">
              <a:effectLst/>
            </a:endParaRPr>
          </a:p>
          <a:p>
            <a:pPr marL="628650" lvl="1" indent="-171450" fontAlgn="t">
              <a:buFont typeface="Arial" panose="020B0604020202020204" pitchFamily="34" charset="0"/>
              <a:buChar char="•"/>
            </a:pPr>
            <a:r>
              <a:rPr lang="en-US" sz="1200" kern="1200" dirty="0">
                <a:solidFill>
                  <a:schemeClr val="tx1"/>
                </a:solidFill>
                <a:effectLst/>
                <a:latin typeface="+mn-lt"/>
                <a:ea typeface="+mn-ea"/>
                <a:cs typeface="+mn-cs"/>
              </a:rPr>
              <a:t>establish a 60 day task in BFFS</a:t>
            </a:r>
            <a:endParaRPr lang="en-US" dirty="0">
              <a:effectLst/>
            </a:endParaRPr>
          </a:p>
          <a:p>
            <a:pPr marL="0" indent="0">
              <a:buFont typeface="Arial" panose="020B0604020202020204" pitchFamily="34" charset="0"/>
              <a:buNone/>
            </a:pPr>
            <a:endParaRPr lang="en-US" dirty="0">
              <a:effectLst/>
            </a:endParaRPr>
          </a:p>
          <a:p>
            <a:r>
              <a:rPr lang="en-US" sz="1200" b="1" i="1"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If the hub changes an EP 590 to an EP 600 with claim label </a:t>
            </a:r>
            <a:r>
              <a:rPr lang="en-US" sz="1200" i="1" kern="1200" dirty="0">
                <a:solidFill>
                  <a:schemeClr val="tx1"/>
                </a:solidFill>
                <a:effectLst/>
                <a:latin typeface="+mn-lt"/>
                <a:ea typeface="+mn-ea"/>
                <a:cs typeface="+mn-cs"/>
              </a:rPr>
              <a:t>Competency Issue </a:t>
            </a:r>
            <a:r>
              <a:rPr lang="en-US" sz="1200" kern="1200" dirty="0">
                <a:solidFill>
                  <a:schemeClr val="tx1"/>
                </a:solidFill>
                <a:effectLst/>
                <a:latin typeface="+mn-lt"/>
                <a:ea typeface="+mn-ea"/>
                <a:cs typeface="+mn-cs"/>
              </a:rPr>
              <a:t>or </a:t>
            </a:r>
            <a:r>
              <a:rPr lang="en-US" sz="1200" i="1" kern="1200" dirty="0">
                <a:solidFill>
                  <a:schemeClr val="tx1"/>
                </a:solidFill>
                <a:effectLst/>
                <a:latin typeface="+mn-lt"/>
                <a:ea typeface="+mn-ea"/>
                <a:cs typeface="+mn-cs"/>
              </a:rPr>
              <a:t>PMC-Incompetency</a:t>
            </a:r>
            <a:r>
              <a:rPr lang="en-US" sz="1200" i="1" kern="1200" baseline="0" dirty="0">
                <a:solidFill>
                  <a:schemeClr val="tx1"/>
                </a:solidFill>
                <a:effectLst/>
                <a:latin typeface="+mn-lt"/>
                <a:ea typeface="+mn-ea"/>
                <a:cs typeface="+mn-cs"/>
              </a:rPr>
              <a:t> Determination</a:t>
            </a:r>
            <a:r>
              <a:rPr lang="en-US" sz="1200" kern="1200" dirty="0">
                <a:solidFill>
                  <a:schemeClr val="tx1"/>
                </a:solidFill>
                <a:effectLst/>
                <a:latin typeface="+mn-lt"/>
                <a:ea typeface="+mn-ea"/>
                <a:cs typeface="+mn-cs"/>
              </a:rPr>
              <a:t>, National Work Queue will route the EP to the adjudication activity for processing.</a:t>
            </a:r>
            <a:endParaRPr lang="en-US" dirty="0">
              <a:effectLst/>
            </a:endParaRP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a:p>
        </p:txBody>
      </p:sp>
    </p:spTree>
    <p:extLst>
      <p:ext uri="{BB962C8B-B14F-4D97-AF65-F5344CB8AC3E}">
        <p14:creationId xmlns:p14="http://schemas.microsoft.com/office/powerpoint/2010/main" val="18190901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0"/>
            <a:ext cx="92201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685800" y="241617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40386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Oval 7"/>
          <p:cNvSpPr/>
          <p:nvPr/>
        </p:nvSpPr>
        <p:spPr>
          <a:xfrm>
            <a:off x="5334000" y="1981200"/>
            <a:ext cx="914400" cy="457200"/>
          </a:xfrm>
          <a:prstGeom prst="ellipse">
            <a:avLst/>
          </a:prstGeom>
          <a:gradFill>
            <a:gsLst>
              <a:gs pos="0">
                <a:schemeClr val="accent1">
                  <a:tint val="66000"/>
                  <a:satMod val="160000"/>
                </a:schemeClr>
              </a:gs>
              <a:gs pos="86000">
                <a:schemeClr val="accent1">
                  <a:tint val="44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257800" y="2064950"/>
            <a:ext cx="1022461" cy="276999"/>
          </a:xfrm>
          <a:prstGeom prst="rect">
            <a:avLst/>
          </a:prstGeom>
        </p:spPr>
        <p:txBody>
          <a:bodyPr wrap="square">
            <a:spAutoFit/>
          </a:bodyPr>
          <a:lstStyle/>
          <a:p>
            <a:pPr algn="ctr"/>
            <a:r>
              <a:rPr lang="en-US" sz="1200" b="1" i="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P&amp;F Service</a:t>
            </a:r>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16629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764304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164791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688579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70104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644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508633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2271498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16"/>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119362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335450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9111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6934200" y="6492875"/>
            <a:ext cx="2133600" cy="365125"/>
          </a:xfrm>
          <a:prstGeom prst="rect">
            <a:avLst/>
          </a:prstGeom>
        </p:spPr>
        <p:txBody>
          <a:bodyPr/>
          <a:lstStyle>
            <a:lvl1pPr algn="r">
              <a:defRPr b="0">
                <a:solidFill>
                  <a:schemeClr val="bg1"/>
                </a:solidFill>
              </a:defRPr>
            </a:lvl1pPr>
          </a:lstStyle>
          <a:p>
            <a:fld id="{31640669-3FD2-4B34-9A2D-584949EF09F8}" type="slidenum">
              <a:rPr lang="en-US" smtClean="0"/>
              <a:pPr/>
              <a:t>‹#›</a:t>
            </a:fld>
            <a:endParaRPr lang="en-US"/>
          </a:p>
        </p:txBody>
      </p:sp>
    </p:spTree>
    <p:extLst>
      <p:ext uri="{BB962C8B-B14F-4D97-AF65-F5344CB8AC3E}">
        <p14:creationId xmlns:p14="http://schemas.microsoft.com/office/powerpoint/2010/main" val="4002753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6553200"/>
            <a:ext cx="9144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923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8585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css.vba.va.gov/SHAR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vbaw.vba.va.gov/VBMS/Resources_Technical_Information.asp"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68575"/>
            <a:ext cx="7772400" cy="1470025"/>
          </a:xfrm>
        </p:spPr>
        <p:txBody>
          <a:bodyPr>
            <a:normAutofit/>
          </a:bodyPr>
          <a:lstStyle/>
          <a:p>
            <a:r>
              <a:rPr lang="en-US" dirty="0">
                <a:effectLst>
                  <a:outerShdw blurRad="38100" dist="38100" dir="2700000" algn="tl">
                    <a:srgbClr val="000000">
                      <a:alpha val="43137"/>
                    </a:srgbClr>
                  </a:outerShdw>
                </a:effectLst>
              </a:rPr>
              <a:t>Fiduciary End Products and Processing Jurisdiction</a:t>
            </a:r>
            <a:endParaRPr lang="en-US" dirty="0"/>
          </a:p>
        </p:txBody>
      </p:sp>
      <p:sp>
        <p:nvSpPr>
          <p:cNvPr id="3" name="Subtitle 2"/>
          <p:cNvSpPr>
            <a:spLocks noGrp="1"/>
          </p:cNvSpPr>
          <p:nvPr>
            <p:ph type="subTitle" idx="1"/>
          </p:nvPr>
        </p:nvSpPr>
        <p:spPr/>
        <p:txBody>
          <a:bodyPr/>
          <a:lstStyle/>
          <a:p>
            <a:r>
              <a:rPr lang="en-US" dirty="0"/>
              <a:t>Pension and Fiduciary Service</a:t>
            </a:r>
          </a:p>
          <a:p>
            <a:r>
              <a:rPr lang="en-US" dirty="0"/>
              <a:t>April 2018</a:t>
            </a:r>
          </a:p>
        </p:txBody>
      </p:sp>
    </p:spTree>
    <p:extLst>
      <p:ext uri="{BB962C8B-B14F-4D97-AF65-F5344CB8AC3E}">
        <p14:creationId xmlns:p14="http://schemas.microsoft.com/office/powerpoint/2010/main" val="3670970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No Due Process Letter of Record</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10</a:t>
            </a:fld>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9195504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1132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Excluded Cases</a:t>
            </a:r>
          </a:p>
        </p:txBody>
      </p:sp>
      <p:sp>
        <p:nvSpPr>
          <p:cNvPr id="3" name="Content Placeholder 2"/>
          <p:cNvSpPr>
            <a:spLocks noGrp="1"/>
          </p:cNvSpPr>
          <p:nvPr>
            <p:ph idx="1"/>
          </p:nvPr>
        </p:nvSpPr>
        <p:spPr/>
        <p:txBody>
          <a:bodyPr>
            <a:normAutofit fontScale="92500" lnSpcReduction="10000"/>
          </a:bodyPr>
          <a:lstStyle/>
          <a:p>
            <a:r>
              <a:rPr lang="en-US" dirty="0"/>
              <a:t>Unique processing requirements</a:t>
            </a:r>
          </a:p>
          <a:p>
            <a:pPr lvl="1"/>
            <a:r>
              <a:rPr lang="en-US" dirty="0"/>
              <a:t>Integrated Disability Evaluation System (IDES) cases,</a:t>
            </a:r>
          </a:p>
          <a:p>
            <a:pPr lvl="1"/>
            <a:r>
              <a:rPr lang="en-US" dirty="0"/>
              <a:t>Restricted Access Claims Center (RACC) cases</a:t>
            </a:r>
          </a:p>
          <a:p>
            <a:pPr lvl="1"/>
            <a:r>
              <a:rPr lang="en-US" dirty="0"/>
              <a:t>Cases with an attorney fee agreement, and</a:t>
            </a:r>
          </a:p>
          <a:p>
            <a:pPr lvl="1"/>
            <a:r>
              <a:rPr lang="en-US" dirty="0"/>
              <a:t>Foreign cases</a:t>
            </a:r>
          </a:p>
          <a:p>
            <a:r>
              <a:rPr lang="en-US" dirty="0"/>
              <a:t>Final rating completed by VSC/PMC</a:t>
            </a:r>
          </a:p>
          <a:p>
            <a:r>
              <a:rPr lang="en-US" dirty="0"/>
              <a:t>VA Form 21-592 sent to fiduciary hub</a:t>
            </a:r>
          </a:p>
          <a:p>
            <a:r>
              <a:rPr lang="en-US" dirty="0"/>
              <a:t>Retro released by VSC/PMC on receipt of VA Form 21P-555</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11</a:t>
            </a:fld>
            <a:endParaRPr lang="en-US"/>
          </a:p>
        </p:txBody>
      </p:sp>
    </p:spTree>
    <p:extLst>
      <p:ext uri="{BB962C8B-B14F-4D97-AF65-F5344CB8AC3E}">
        <p14:creationId xmlns:p14="http://schemas.microsoft.com/office/powerpoint/2010/main" val="3881518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Pension COLA Adjustments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12</a:t>
            </a:fld>
            <a:endParaRPr lang="en-US"/>
          </a:p>
        </p:txBody>
      </p:sp>
      <p:graphicFrame>
        <p:nvGraphicFramePr>
          <p:cNvPr id="5" name="Diagram 4"/>
          <p:cNvGraphicFramePr/>
          <p:nvPr>
            <p:extLst>
              <p:ext uri="{D42A27DB-BD31-4B8C-83A1-F6EECF244321}">
                <p14:modId xmlns:p14="http://schemas.microsoft.com/office/powerpoint/2010/main" val="1347746816"/>
              </p:ext>
            </p:extLst>
          </p:nvPr>
        </p:nvGraphicFramePr>
        <p:xfrm>
          <a:off x="304800" y="1371600"/>
          <a:ext cx="86106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43625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Judicial Determinations</a:t>
            </a:r>
          </a:p>
        </p:txBody>
      </p:sp>
      <p:sp>
        <p:nvSpPr>
          <p:cNvPr id="3" name="Content Placeholder 2"/>
          <p:cNvSpPr>
            <a:spLocks noGrp="1"/>
          </p:cNvSpPr>
          <p:nvPr>
            <p:ph idx="1"/>
          </p:nvPr>
        </p:nvSpPr>
        <p:spPr/>
        <p:txBody>
          <a:bodyPr/>
          <a:lstStyle/>
          <a:p>
            <a:r>
              <a:rPr lang="en-US" dirty="0"/>
              <a:t>If the VSC/PMC… </a:t>
            </a:r>
          </a:p>
          <a:p>
            <a:pPr lvl="1"/>
            <a:r>
              <a:rPr lang="en-US" dirty="0"/>
              <a:t>receives court decree of incompetency, then…</a:t>
            </a:r>
          </a:p>
          <a:p>
            <a:pPr lvl="1"/>
            <a:r>
              <a:rPr lang="en-US" dirty="0"/>
              <a:t>they establish EP 290 and transfer to the hub and request fiduciary appointment</a:t>
            </a:r>
          </a:p>
          <a:p>
            <a:r>
              <a:rPr lang="en-US" dirty="0"/>
              <a:t>If the claimant is a…</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13</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903287165"/>
              </p:ext>
            </p:extLst>
          </p:nvPr>
        </p:nvGraphicFramePr>
        <p:xfrm>
          <a:off x="685800" y="4343400"/>
          <a:ext cx="8001000" cy="182880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US" sz="2400" dirty="0"/>
                        <a:t>Veteran</a:t>
                      </a:r>
                    </a:p>
                  </a:txBody>
                  <a:tcPr/>
                </a:tc>
                <a:tc>
                  <a:txBody>
                    <a:bodyPr/>
                    <a:lstStyle/>
                    <a:p>
                      <a:pPr algn="ctr"/>
                      <a:r>
                        <a:rPr lang="en-US" sz="2400" dirty="0"/>
                        <a:t>Non-Veteran</a:t>
                      </a:r>
                    </a:p>
                  </a:txBody>
                  <a:tcPr/>
                </a:tc>
                <a:extLst>
                  <a:ext uri="{0D108BD9-81ED-4DB2-BD59-A6C34878D82A}">
                    <a16:rowId xmlns:a16="http://schemas.microsoft.com/office/drawing/2014/main" val="10000"/>
                  </a:ext>
                </a:extLst>
              </a:tr>
              <a:tr h="370840">
                <a:tc gridSpan="2">
                  <a:txBody>
                    <a:bodyPr/>
                    <a:lstStyle/>
                    <a:p>
                      <a:pPr algn="ctr"/>
                      <a:r>
                        <a:rPr lang="en-US" sz="2400" dirty="0"/>
                        <a:t>Due process NOT required</a:t>
                      </a:r>
                    </a:p>
                  </a:txBody>
                  <a:tcPr/>
                </a:tc>
                <a:tc hMerge="1">
                  <a:txBody>
                    <a:bodyPr/>
                    <a:lstStyle/>
                    <a:p>
                      <a:endParaRPr lang="en-US" sz="2400" dirty="0"/>
                    </a:p>
                  </a:txBody>
                  <a:tcPr/>
                </a:tc>
                <a:extLst>
                  <a:ext uri="{0D108BD9-81ED-4DB2-BD59-A6C34878D82A}">
                    <a16:rowId xmlns:a16="http://schemas.microsoft.com/office/drawing/2014/main" val="10001"/>
                  </a:ext>
                </a:extLst>
              </a:tr>
              <a:tr h="370840">
                <a:tc>
                  <a:txBody>
                    <a:bodyPr/>
                    <a:lstStyle/>
                    <a:p>
                      <a:r>
                        <a:rPr lang="en-US" sz="2400" dirty="0"/>
                        <a:t>Final</a:t>
                      </a:r>
                      <a:r>
                        <a:rPr lang="en-US" sz="2400" baseline="0" dirty="0"/>
                        <a:t> r</a:t>
                      </a:r>
                      <a:r>
                        <a:rPr lang="en-US" sz="2400" dirty="0"/>
                        <a:t>ating </a:t>
                      </a:r>
                      <a:r>
                        <a:rPr lang="en-US" sz="2400" u="sng" dirty="0"/>
                        <a:t>IS</a:t>
                      </a:r>
                      <a:r>
                        <a:rPr lang="en-US" sz="2400" baseline="0" dirty="0"/>
                        <a:t> </a:t>
                      </a:r>
                      <a:r>
                        <a:rPr lang="en-US" sz="2400" dirty="0"/>
                        <a:t>required</a:t>
                      </a:r>
                    </a:p>
                  </a:txBody>
                  <a:tcPr/>
                </a:tc>
                <a:tc>
                  <a:txBody>
                    <a:bodyPr/>
                    <a:lstStyle/>
                    <a:p>
                      <a:r>
                        <a:rPr lang="en-US" sz="2400" dirty="0"/>
                        <a:t>Final</a:t>
                      </a:r>
                      <a:r>
                        <a:rPr lang="en-US" sz="2400" baseline="0" dirty="0"/>
                        <a:t> r</a:t>
                      </a:r>
                      <a:r>
                        <a:rPr lang="en-US" sz="2400" dirty="0"/>
                        <a:t>ating </a:t>
                      </a:r>
                      <a:r>
                        <a:rPr lang="en-US" sz="2400" u="sng" dirty="0"/>
                        <a:t>NOT</a:t>
                      </a:r>
                      <a:r>
                        <a:rPr lang="en-US" sz="2400" dirty="0"/>
                        <a:t> required</a:t>
                      </a:r>
                    </a:p>
                  </a:txBody>
                  <a:tcPr/>
                </a:tc>
                <a:extLst>
                  <a:ext uri="{0D108BD9-81ED-4DB2-BD59-A6C34878D82A}">
                    <a16:rowId xmlns:a16="http://schemas.microsoft.com/office/drawing/2014/main" val="10002"/>
                  </a:ext>
                </a:extLst>
              </a:tr>
              <a:tr h="370840">
                <a:tc gridSpan="2">
                  <a:txBody>
                    <a:bodyPr/>
                    <a:lstStyle/>
                    <a:p>
                      <a:pPr algn="ctr"/>
                      <a:r>
                        <a:rPr lang="en-US" sz="2400" dirty="0"/>
                        <a:t>VSC/PMC establishes and transfers EP 290 to the hub</a:t>
                      </a:r>
                    </a:p>
                  </a:txBody>
                  <a:tcPr/>
                </a:tc>
                <a:tc hMerge="1">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655482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CEST in VBMS vs Share</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78388855"/>
              </p:ext>
            </p:extLst>
          </p:nvPr>
        </p:nvGraphicFramePr>
        <p:xfrm>
          <a:off x="457200" y="1600200"/>
          <a:ext cx="8229600" cy="45720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algn="ctr"/>
                      <a:r>
                        <a:rPr lang="en-US" sz="2400" dirty="0"/>
                        <a:t>VBMS</a:t>
                      </a:r>
                    </a:p>
                  </a:txBody>
                  <a:tcPr/>
                </a:tc>
                <a:tc>
                  <a:txBody>
                    <a:bodyPr/>
                    <a:lstStyle/>
                    <a:p>
                      <a:pPr algn="ctr"/>
                      <a:r>
                        <a:rPr lang="en-US" sz="2400" dirty="0"/>
                        <a:t>Share</a:t>
                      </a:r>
                    </a:p>
                  </a:txBody>
                  <a:tcPr/>
                </a:tc>
                <a:extLst>
                  <a:ext uri="{0D108BD9-81ED-4DB2-BD59-A6C34878D82A}">
                    <a16:rowId xmlns:a16="http://schemas.microsoft.com/office/drawing/2014/main" val="10000"/>
                  </a:ext>
                </a:extLst>
              </a:tr>
              <a:tr h="370840">
                <a:tc>
                  <a:txBody>
                    <a:bodyPr/>
                    <a:lstStyle/>
                    <a:p>
                      <a:r>
                        <a:rPr lang="en-US" sz="2000" dirty="0"/>
                        <a:t>All original and subsequent claims for compensation</a:t>
                      </a:r>
                    </a:p>
                  </a:txBody>
                  <a:tcPr/>
                </a:tc>
                <a:tc>
                  <a:txBody>
                    <a:bodyPr/>
                    <a:lstStyle/>
                    <a:p>
                      <a:r>
                        <a:rPr lang="en-US" sz="2000" dirty="0"/>
                        <a:t>Any claim</a:t>
                      </a:r>
                      <a:r>
                        <a:rPr lang="en-US" sz="2000" baseline="0" dirty="0"/>
                        <a:t> where the claimant is an organization</a:t>
                      </a:r>
                      <a:endParaRPr lang="en-US" sz="2000" dirty="0"/>
                    </a:p>
                  </a:txBody>
                  <a:tcPr/>
                </a:tc>
                <a:extLst>
                  <a:ext uri="{0D108BD9-81ED-4DB2-BD59-A6C34878D82A}">
                    <a16:rowId xmlns:a16="http://schemas.microsoft.com/office/drawing/2014/main" val="10001"/>
                  </a:ext>
                </a:extLst>
              </a:tr>
              <a:tr h="370840">
                <a:tc>
                  <a:txBody>
                    <a:bodyPr/>
                    <a:lstStyle/>
                    <a:p>
                      <a:r>
                        <a:rPr lang="en-US" sz="2000" dirty="0"/>
                        <a:t>Pension and survivor claims</a:t>
                      </a:r>
                    </a:p>
                  </a:txBody>
                  <a:tcPr/>
                </a:tc>
                <a:tc>
                  <a:txBody>
                    <a:bodyPr/>
                    <a:lstStyle/>
                    <a:p>
                      <a:r>
                        <a:rPr lang="en-US" sz="2000" dirty="0"/>
                        <a:t>Appeals where the appellant is not a child, spouse, or parent of the Veteran</a:t>
                      </a:r>
                    </a:p>
                  </a:txBody>
                  <a:tcPr/>
                </a:tc>
                <a:extLst>
                  <a:ext uri="{0D108BD9-81ED-4DB2-BD59-A6C34878D82A}">
                    <a16:rowId xmlns:a16="http://schemas.microsoft.com/office/drawing/2014/main" val="10002"/>
                  </a:ext>
                </a:extLst>
              </a:tr>
              <a:tr h="370840">
                <a:tc>
                  <a:txBody>
                    <a:bodyPr/>
                    <a:lstStyle/>
                    <a:p>
                      <a:r>
                        <a:rPr lang="en-US" sz="2000" dirty="0"/>
                        <a:t>Most claim types for which a VBMS record already exists</a:t>
                      </a:r>
                    </a:p>
                  </a:txBody>
                  <a:tcPr/>
                </a:tc>
                <a:tc>
                  <a:txBody>
                    <a:bodyPr/>
                    <a:lstStyle/>
                    <a:p>
                      <a:r>
                        <a:rPr lang="en-US" sz="2000" dirty="0"/>
                        <a:t>Accrued claims upon the death of surviving spouse or child</a:t>
                      </a:r>
                    </a:p>
                  </a:txBody>
                  <a:tcPr/>
                </a:tc>
                <a:extLst>
                  <a:ext uri="{0D108BD9-81ED-4DB2-BD59-A6C34878D82A}">
                    <a16:rowId xmlns:a16="http://schemas.microsoft.com/office/drawing/2014/main" val="10003"/>
                  </a:ext>
                </a:extLst>
              </a:tr>
              <a:tr h="370840">
                <a:tc>
                  <a:txBody>
                    <a:bodyPr/>
                    <a:lstStyle/>
                    <a:p>
                      <a:endParaRPr lang="en-US" sz="2000" dirty="0"/>
                    </a:p>
                  </a:txBody>
                  <a:tcPr/>
                </a:tc>
                <a:tc>
                  <a:txBody>
                    <a:bodyPr/>
                    <a:lstStyle/>
                    <a:p>
                      <a:r>
                        <a:rPr lang="en-US" sz="2000" dirty="0"/>
                        <a:t>Pending paper claims, including any new claim filed while paper claim is pending</a:t>
                      </a:r>
                    </a:p>
                  </a:txBody>
                  <a:tcPr/>
                </a:tc>
                <a:extLst>
                  <a:ext uri="{0D108BD9-81ED-4DB2-BD59-A6C34878D82A}">
                    <a16:rowId xmlns:a16="http://schemas.microsoft.com/office/drawing/2014/main" val="10004"/>
                  </a:ext>
                </a:extLst>
              </a:tr>
              <a:tr h="370840">
                <a:tc>
                  <a:txBody>
                    <a:bodyPr/>
                    <a:lstStyle/>
                    <a:p>
                      <a:endParaRPr lang="en-US" sz="2000" dirty="0"/>
                    </a:p>
                  </a:txBody>
                  <a:tcPr/>
                </a:tc>
                <a:tc>
                  <a:txBody>
                    <a:bodyPr/>
                    <a:lstStyle/>
                    <a:p>
                      <a:r>
                        <a:rPr lang="en-US" sz="2000" dirty="0"/>
                        <a:t>A claim</a:t>
                      </a:r>
                      <a:r>
                        <a:rPr lang="en-US" sz="2000" baseline="0" dirty="0"/>
                        <a:t> or work item for which the claimant has a VA-appointed fiduciary</a:t>
                      </a:r>
                      <a:endParaRPr lang="en-US" sz="2000" dirty="0"/>
                    </a:p>
                  </a:txBody>
                  <a:tcPr/>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14</a:t>
            </a:fld>
            <a:endParaRPr lang="en-US"/>
          </a:p>
        </p:txBody>
      </p:sp>
    </p:spTree>
    <p:extLst>
      <p:ext uri="{BB962C8B-B14F-4D97-AF65-F5344CB8AC3E}">
        <p14:creationId xmlns:p14="http://schemas.microsoft.com/office/powerpoint/2010/main" val="3115320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End Product Demonstration</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15</a:t>
            </a:fld>
            <a:endParaRPr lang="en-US"/>
          </a:p>
        </p:txBody>
      </p:sp>
      <p:pic>
        <p:nvPicPr>
          <p:cNvPr id="5"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11425" y="2286000"/>
            <a:ext cx="3413175" cy="27510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8882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 b="0" dirty="0">
                <a:solidFill>
                  <a:schemeClr val="accent1">
                    <a:lumMod val="20000"/>
                    <a:lumOff val="80000"/>
                  </a:schemeClr>
                </a:solidFill>
              </a:rPr>
              <a:t>31. </a:t>
            </a:r>
            <a:r>
              <a:rPr lang="en-US" dirty="0"/>
              <a:t>Questions?</a:t>
            </a:r>
          </a:p>
        </p:txBody>
      </p:sp>
      <p:sp>
        <p:nvSpPr>
          <p:cNvPr id="4" name="Content Placeholder 3"/>
          <p:cNvSpPr>
            <a:spLocks noGrp="1"/>
          </p:cNvSpPr>
          <p:nvPr>
            <p:ph sz="half" idx="2"/>
          </p:nvPr>
        </p:nvSpPr>
        <p:spPr/>
        <p:txBody>
          <a:bodyPr>
            <a:normAutofit fontScale="77500" lnSpcReduction="20000"/>
          </a:bodyPr>
          <a:lstStyle/>
          <a:p>
            <a:r>
              <a:rPr lang="en-US" dirty="0"/>
              <a:t>End Products</a:t>
            </a:r>
          </a:p>
          <a:p>
            <a:r>
              <a:rPr lang="en-US" dirty="0"/>
              <a:t>Responsibilities</a:t>
            </a:r>
          </a:p>
          <a:p>
            <a:r>
              <a:rPr lang="en-US" dirty="0"/>
              <a:t>Fiduciary Due Process EPs</a:t>
            </a:r>
          </a:p>
          <a:p>
            <a:r>
              <a:rPr lang="en-US" dirty="0"/>
              <a:t>Fiduciary Adjustment Eps</a:t>
            </a:r>
          </a:p>
          <a:p>
            <a:r>
              <a:rPr lang="en-US" dirty="0"/>
              <a:t>Dates of Claim</a:t>
            </a:r>
          </a:p>
          <a:p>
            <a:r>
              <a:rPr lang="en-US" dirty="0"/>
              <a:t>Hearing or Evidence Received</a:t>
            </a:r>
          </a:p>
          <a:p>
            <a:r>
              <a:rPr lang="en-US" dirty="0"/>
              <a:t>No Due Process Letter of Record</a:t>
            </a:r>
          </a:p>
          <a:p>
            <a:r>
              <a:rPr lang="en-US" dirty="0"/>
              <a:t>Excluded Cases</a:t>
            </a:r>
          </a:p>
          <a:p>
            <a:r>
              <a:rPr lang="en-US" dirty="0"/>
              <a:t>Pension COLA Adjustments</a:t>
            </a:r>
          </a:p>
          <a:p>
            <a:r>
              <a:rPr lang="en-US" dirty="0"/>
              <a:t>Judicial Determinations</a:t>
            </a:r>
          </a:p>
          <a:p>
            <a:r>
              <a:rPr lang="en-US" dirty="0"/>
              <a:t>CEST in VBMS vs. Share</a:t>
            </a:r>
          </a:p>
        </p:txBody>
      </p:sp>
      <p:sp>
        <p:nvSpPr>
          <p:cNvPr id="5" name="Slide Number Placeholder 5"/>
          <p:cNvSpPr txBox="1">
            <a:spLocks/>
          </p:cNvSpPr>
          <p:nvPr/>
        </p:nvSpPr>
        <p:spPr>
          <a:xfrm>
            <a:off x="7924800" y="6248400"/>
            <a:ext cx="2895600" cy="365125"/>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1600" b="1" i="1" dirty="0">
              <a:solidFill>
                <a:srgbClr val="003399"/>
              </a:solidFill>
              <a:effectLst>
                <a:outerShdw blurRad="38100" dist="38100" dir="2700000" algn="tl">
                  <a:srgbClr val="000000">
                    <a:alpha val="43137"/>
                  </a:srgbClr>
                </a:outerShdw>
              </a:effectLst>
              <a:latin typeface="Century Schoolbook" pitchFamily="18" charset="0"/>
            </a:endParaRPr>
          </a:p>
        </p:txBody>
      </p:sp>
      <p:pic>
        <p:nvPicPr>
          <p:cNvPr id="1026" name="Picture 2" descr="C:\Users\CAPGLAUD\AppData\Local\Microsoft\Windows\Temporary Internet Files\Content.IE5\PRYJZ112\Questionmark[1].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0843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TMS Survey and Assessment</a:t>
            </a:r>
          </a:p>
        </p:txBody>
      </p:sp>
      <p:sp>
        <p:nvSpPr>
          <p:cNvPr id="3" name="Content Placeholder 2"/>
          <p:cNvSpPr>
            <a:spLocks noGrp="1"/>
          </p:cNvSpPr>
          <p:nvPr>
            <p:ph idx="1"/>
          </p:nvPr>
        </p:nvSpPr>
        <p:spPr/>
        <p:txBody>
          <a:bodyPr/>
          <a:lstStyle/>
          <a:p>
            <a:r>
              <a:rPr lang="en-US" dirty="0"/>
              <a:t>An assessment and satisfaction survey have been assigned to you in TMS. </a:t>
            </a:r>
          </a:p>
          <a:p>
            <a:r>
              <a:rPr lang="en-US" dirty="0"/>
              <a:t>You should be able to complete the survey and assessment within ten minutes.</a:t>
            </a:r>
          </a:p>
          <a:p>
            <a:r>
              <a:rPr lang="en-US" dirty="0"/>
              <a:t>Be sure to complete the survey and assessment to receive credit for this training.</a:t>
            </a:r>
          </a:p>
        </p:txBody>
      </p:sp>
      <p:sp>
        <p:nvSpPr>
          <p:cNvPr id="4" name="Slide Number Placeholder 3"/>
          <p:cNvSpPr>
            <a:spLocks noGrp="1"/>
          </p:cNvSpPr>
          <p:nvPr>
            <p:ph type="sldNum" sz="quarter" idx="12"/>
          </p:nvPr>
        </p:nvSpPr>
        <p:spPr/>
        <p:txBody>
          <a:bodyPr/>
          <a:lstStyle/>
          <a:p>
            <a:fld id="{31640669-3FD2-4B34-9A2D-584949EF09F8}" type="slidenum">
              <a:rPr lang="en-US" smtClean="0"/>
              <a:pPr/>
              <a:t>17</a:t>
            </a:fld>
            <a:endParaRPr lang="en-US"/>
          </a:p>
        </p:txBody>
      </p:sp>
    </p:spTree>
    <p:extLst>
      <p:ext uri="{BB962C8B-B14F-4D97-AF65-F5344CB8AC3E}">
        <p14:creationId xmlns:p14="http://schemas.microsoft.com/office/powerpoint/2010/main" val="168525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85000" lnSpcReduction="20000"/>
          </a:bodyPr>
          <a:lstStyle/>
          <a:p>
            <a:pPr marL="171450" indent="-171450"/>
            <a:r>
              <a:rPr lang="en-US" dirty="0"/>
              <a:t>Understand how end product (EP) controls affect claim management, productivity, and staffing</a:t>
            </a:r>
          </a:p>
          <a:p>
            <a:pPr marL="171450" indent="-171450"/>
            <a:r>
              <a:rPr lang="en-US" dirty="0"/>
              <a:t>Identify end products and responsibilities associated with fiduciary promulgation activities</a:t>
            </a:r>
          </a:p>
          <a:p>
            <a:pPr marL="171450" indent="-171450"/>
            <a:r>
              <a:rPr lang="en-US" dirty="0"/>
              <a:t>Understand the proper date of claim for fiduciary EPs</a:t>
            </a:r>
          </a:p>
          <a:p>
            <a:pPr marL="171450" indent="-171450"/>
            <a:r>
              <a:rPr lang="en-US" dirty="0"/>
              <a:t>Identify situations requiring jurisdiction transfers</a:t>
            </a:r>
          </a:p>
          <a:p>
            <a:pPr marL="171450" indent="-171450"/>
            <a:r>
              <a:rPr lang="en-US" dirty="0"/>
              <a:t>List the situations that are excluded from fiduciary hub processing </a:t>
            </a:r>
          </a:p>
          <a:p>
            <a:pPr marL="171450" indent="-171450"/>
            <a:r>
              <a:rPr lang="en-US" dirty="0"/>
              <a:t>Understand the basic processing of judicial determinations</a:t>
            </a:r>
          </a:p>
          <a:p>
            <a:pPr marL="171450" indent="-171450"/>
            <a:r>
              <a:rPr lang="en-US" dirty="0"/>
              <a:t>Claims establish (CEST) an EP in the proper system</a:t>
            </a:r>
          </a:p>
        </p:txBody>
      </p:sp>
      <p:sp>
        <p:nvSpPr>
          <p:cNvPr id="4" name="Slide Number Placeholder 3"/>
          <p:cNvSpPr>
            <a:spLocks noGrp="1"/>
          </p:cNvSpPr>
          <p:nvPr>
            <p:ph type="sldNum" sz="quarter" idx="12"/>
          </p:nvPr>
        </p:nvSpPr>
        <p:spPr/>
        <p:txBody>
          <a:bodyPr/>
          <a:lstStyle/>
          <a:p>
            <a:fld id="{31640669-3FD2-4B34-9A2D-584949EF09F8}" type="slidenum">
              <a:rPr lang="en-US" smtClean="0"/>
              <a:pPr/>
              <a:t>2</a:t>
            </a:fld>
            <a:endParaRPr lang="en-US"/>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85000" lnSpcReduction="20000"/>
          </a:bodyPr>
          <a:lstStyle/>
          <a:p>
            <a:pPr>
              <a:buClr>
                <a:srgbClr val="1D3275"/>
              </a:buClr>
            </a:pPr>
            <a:r>
              <a:rPr lang="en-US" altLang="en-US" dirty="0"/>
              <a:t>M21-1, III.ii.3.D, </a:t>
            </a:r>
            <a:r>
              <a:rPr lang="en-US" altLang="en-US" i="1" dirty="0"/>
              <a:t>Claims Establishment</a:t>
            </a:r>
          </a:p>
          <a:p>
            <a:r>
              <a:rPr lang="en-US" dirty="0"/>
              <a:t>M21-1 III.iv.8.A, </a:t>
            </a:r>
            <a:r>
              <a:rPr lang="en-US" i="1" dirty="0"/>
              <a:t>Evaluating Competency</a:t>
            </a:r>
            <a:endParaRPr lang="en-US" dirty="0"/>
          </a:p>
          <a:p>
            <a:r>
              <a:rPr lang="en-US" dirty="0"/>
              <a:t>M21-1 III.v.9.A., </a:t>
            </a:r>
            <a:r>
              <a:rPr lang="en-US" i="1" dirty="0"/>
              <a:t>General Information on Incompetency and Fiduciary Cases</a:t>
            </a:r>
            <a:endParaRPr lang="en-US" dirty="0"/>
          </a:p>
          <a:p>
            <a:r>
              <a:rPr lang="en-US" dirty="0"/>
              <a:t>M21-1 III.v.9.B, </a:t>
            </a:r>
            <a:r>
              <a:rPr lang="en-US" i="1" dirty="0"/>
              <a:t>Processing Awards to Incompetent Beneficiaries</a:t>
            </a:r>
            <a:endParaRPr lang="en-US" altLang="en-US" i="1" dirty="0"/>
          </a:p>
          <a:p>
            <a:pPr>
              <a:buClr>
                <a:srgbClr val="1D3275"/>
              </a:buClr>
            </a:pPr>
            <a:r>
              <a:rPr lang="en-US" altLang="en-US" dirty="0"/>
              <a:t>M21-4, Appendix B, </a:t>
            </a:r>
            <a:r>
              <a:rPr lang="en-US" altLang="en-US" i="1" dirty="0"/>
              <a:t>EP Codes and Work-Rate Standards for Quantitative Measurements</a:t>
            </a:r>
          </a:p>
          <a:p>
            <a:pPr>
              <a:buClr>
                <a:srgbClr val="1D3275"/>
              </a:buClr>
            </a:pPr>
            <a:r>
              <a:rPr lang="en-US" altLang="en-US" dirty="0"/>
              <a:t>FPM 7, </a:t>
            </a:r>
            <a:r>
              <a:rPr lang="en-US" altLang="en-US" i="1" dirty="0"/>
              <a:t>Promulgation</a:t>
            </a:r>
            <a:endParaRPr lang="en-US" altLang="en-US" dirty="0"/>
          </a:p>
          <a:p>
            <a:pPr>
              <a:buClr>
                <a:srgbClr val="1D3275"/>
              </a:buClr>
            </a:pPr>
            <a:r>
              <a:rPr lang="en-US" altLang="en-US" dirty="0">
                <a:hlinkClick r:id="rId3"/>
              </a:rPr>
              <a:t>Share User Guide</a:t>
            </a:r>
            <a:endParaRPr lang="en-US" altLang="en-US" dirty="0"/>
          </a:p>
          <a:p>
            <a:pPr>
              <a:buClr>
                <a:srgbClr val="1D3275"/>
              </a:buClr>
            </a:pPr>
            <a:r>
              <a:rPr lang="en-US" altLang="en-US" dirty="0">
                <a:cs typeface="Times New Roman" panose="02020603050405020304" pitchFamily="18" charset="0"/>
                <a:hlinkClick r:id="rId4"/>
              </a:rPr>
              <a:t>VBMS User Guide</a:t>
            </a:r>
            <a:endParaRPr lang="en-US" altLang="en-US" dirty="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31640669-3FD2-4B34-9A2D-584949EF09F8}" type="slidenum">
              <a:rPr lang="en-US" smtClean="0"/>
              <a:pPr/>
              <a:t>3</a:t>
            </a:fld>
            <a:endParaRPr lang="en-US"/>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dirty="0"/>
              <a:t>End Products (EPs) </a:t>
            </a:r>
          </a:p>
        </p:txBody>
      </p:sp>
      <p:sp>
        <p:nvSpPr>
          <p:cNvPr id="3" name="Content Placeholder 2"/>
          <p:cNvSpPr>
            <a:spLocks noGrp="1"/>
          </p:cNvSpPr>
          <p:nvPr>
            <p:ph idx="1"/>
          </p:nvPr>
        </p:nvSpPr>
        <p:spPr/>
        <p:txBody>
          <a:bodyPr>
            <a:normAutofit lnSpcReduction="10000"/>
          </a:bodyPr>
          <a:lstStyle/>
          <a:p>
            <a:r>
              <a:rPr lang="en-US" dirty="0"/>
              <a:t>Primary workload monitoring and management tool for VSCs and PMCs</a:t>
            </a:r>
          </a:p>
          <a:p>
            <a:r>
              <a:rPr lang="en-US" dirty="0"/>
              <a:t>Essential to:</a:t>
            </a:r>
          </a:p>
          <a:p>
            <a:pPr lvl="1"/>
            <a:r>
              <a:rPr lang="en-US" dirty="0"/>
              <a:t>Substantiate proper staffing requirements</a:t>
            </a:r>
          </a:p>
          <a:p>
            <a:pPr lvl="1"/>
            <a:r>
              <a:rPr lang="en-US" dirty="0"/>
              <a:t>Determine productive capacity</a:t>
            </a:r>
          </a:p>
          <a:p>
            <a:pPr lvl="1"/>
            <a:r>
              <a:rPr lang="en-US" dirty="0"/>
              <a:t>Formulate annual budget submission</a:t>
            </a:r>
          </a:p>
          <a:p>
            <a:r>
              <a:rPr lang="en-US" dirty="0"/>
              <a:t>Promptly place each claim under EP control</a:t>
            </a:r>
          </a:p>
          <a:p>
            <a:r>
              <a:rPr lang="en-US" dirty="0"/>
              <a:t>EP pends until all required actions complete</a:t>
            </a:r>
          </a:p>
          <a:p>
            <a:r>
              <a:rPr lang="en-US" dirty="0"/>
              <a:t>Fiduciary equivalent is a Work Item (WI)</a:t>
            </a:r>
          </a:p>
        </p:txBody>
      </p:sp>
      <p:sp>
        <p:nvSpPr>
          <p:cNvPr id="4" name="Slide Number Placeholder 3"/>
          <p:cNvSpPr>
            <a:spLocks noGrp="1"/>
          </p:cNvSpPr>
          <p:nvPr>
            <p:ph type="sldNum" sz="quarter" idx="12"/>
          </p:nvPr>
        </p:nvSpPr>
        <p:spPr/>
        <p:txBody>
          <a:bodyPr/>
          <a:lstStyle/>
          <a:p>
            <a:fld id="{31640669-3FD2-4B34-9A2D-584949EF09F8}" type="slidenum">
              <a:rPr lang="en-US" smtClean="0"/>
              <a:pPr/>
              <a:t>4</a:t>
            </a:fld>
            <a:endParaRPr lang="en-US"/>
          </a:p>
        </p:txBody>
      </p:sp>
    </p:spTree>
    <p:extLst>
      <p:ext uri="{BB962C8B-B14F-4D97-AF65-F5344CB8AC3E}">
        <p14:creationId xmlns:p14="http://schemas.microsoft.com/office/powerpoint/2010/main" val="4019404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Responsibilities</a:t>
            </a:r>
          </a:p>
        </p:txBody>
      </p:sp>
      <p:sp>
        <p:nvSpPr>
          <p:cNvPr id="5" name="Text Placeholder 4"/>
          <p:cNvSpPr>
            <a:spLocks noGrp="1"/>
          </p:cNvSpPr>
          <p:nvPr>
            <p:ph type="body" idx="1"/>
          </p:nvPr>
        </p:nvSpPr>
        <p:spPr/>
        <p:txBody>
          <a:bodyPr/>
          <a:lstStyle/>
          <a:p>
            <a:pPr algn="ctr"/>
            <a:r>
              <a:rPr lang="en-US" u="sng" dirty="0"/>
              <a:t>Regional Office (VSC/PMC)</a:t>
            </a:r>
          </a:p>
        </p:txBody>
      </p:sp>
      <p:sp>
        <p:nvSpPr>
          <p:cNvPr id="6" name="Content Placeholder 5"/>
          <p:cNvSpPr>
            <a:spLocks noGrp="1"/>
          </p:cNvSpPr>
          <p:nvPr>
            <p:ph sz="half" idx="2"/>
          </p:nvPr>
        </p:nvSpPr>
        <p:spPr/>
        <p:txBody>
          <a:bodyPr/>
          <a:lstStyle/>
          <a:p>
            <a:r>
              <a:rPr lang="en-US" dirty="0"/>
              <a:t>Evaluate evidence</a:t>
            </a:r>
          </a:p>
          <a:p>
            <a:r>
              <a:rPr lang="en-US" dirty="0"/>
              <a:t>Issue proposed rating</a:t>
            </a:r>
          </a:p>
          <a:p>
            <a:r>
              <a:rPr lang="en-US" dirty="0"/>
              <a:t>Document actions</a:t>
            </a:r>
          </a:p>
          <a:p>
            <a:r>
              <a:rPr lang="en-US" dirty="0"/>
              <a:t>Establish EP 590</a:t>
            </a:r>
          </a:p>
          <a:p>
            <a:r>
              <a:rPr lang="en-US" dirty="0"/>
              <a:t>Pension cost-of-living adjustments (COLA)</a:t>
            </a:r>
          </a:p>
          <a:p>
            <a:r>
              <a:rPr lang="en-US" dirty="0"/>
              <a:t>Notice of disagreements with final ratings</a:t>
            </a:r>
          </a:p>
        </p:txBody>
      </p:sp>
      <p:sp>
        <p:nvSpPr>
          <p:cNvPr id="7" name="Text Placeholder 6"/>
          <p:cNvSpPr>
            <a:spLocks noGrp="1"/>
          </p:cNvSpPr>
          <p:nvPr>
            <p:ph type="body" sz="quarter" idx="3"/>
          </p:nvPr>
        </p:nvSpPr>
        <p:spPr/>
        <p:txBody>
          <a:bodyPr/>
          <a:lstStyle/>
          <a:p>
            <a:pPr algn="ctr"/>
            <a:r>
              <a:rPr lang="en-US" u="sng" dirty="0"/>
              <a:t>Fiduciary Hub</a:t>
            </a:r>
          </a:p>
        </p:txBody>
      </p:sp>
      <p:sp>
        <p:nvSpPr>
          <p:cNvPr id="8" name="Content Placeholder 7"/>
          <p:cNvSpPr>
            <a:spLocks noGrp="1"/>
          </p:cNvSpPr>
          <p:nvPr>
            <p:ph sz="quarter" idx="4"/>
          </p:nvPr>
        </p:nvSpPr>
        <p:spPr/>
        <p:txBody>
          <a:bodyPr/>
          <a:lstStyle/>
          <a:p>
            <a:r>
              <a:rPr lang="en-US" dirty="0"/>
              <a:t>Change EP, when necessary</a:t>
            </a:r>
          </a:p>
          <a:p>
            <a:r>
              <a:rPr lang="en-US" dirty="0"/>
              <a:t>Issue final rating</a:t>
            </a:r>
          </a:p>
          <a:p>
            <a:r>
              <a:rPr lang="en-US" dirty="0"/>
              <a:t>Compensation COLA</a:t>
            </a:r>
          </a:p>
          <a:p>
            <a:r>
              <a:rPr lang="en-US" dirty="0"/>
              <a:t>Release retroactive payments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5</a:t>
            </a:fld>
            <a:endParaRPr lang="en-US"/>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4648200"/>
            <a:ext cx="2238375"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6493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Fiduciary Due Process EPs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6</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140884566"/>
              </p:ext>
            </p:extLst>
          </p:nvPr>
        </p:nvGraphicFramePr>
        <p:xfrm>
          <a:off x="457200" y="1447800"/>
          <a:ext cx="8229600" cy="40233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370840">
                <a:tc>
                  <a:txBody>
                    <a:bodyPr/>
                    <a:lstStyle/>
                    <a:p>
                      <a:pPr algn="ctr"/>
                      <a:r>
                        <a:rPr lang="en-US" sz="2000" dirty="0"/>
                        <a:t>Workload</a:t>
                      </a:r>
                    </a:p>
                  </a:txBody>
                  <a:tcPr/>
                </a:tc>
                <a:tc>
                  <a:txBody>
                    <a:bodyPr/>
                    <a:lstStyle/>
                    <a:p>
                      <a:pPr algn="ctr"/>
                      <a:r>
                        <a:rPr lang="en-US" sz="2000" dirty="0"/>
                        <a:t>Fiduciary Hub</a:t>
                      </a:r>
                    </a:p>
                  </a:txBody>
                  <a:tcPr/>
                </a:tc>
                <a:tc>
                  <a:txBody>
                    <a:bodyPr/>
                    <a:lstStyle/>
                    <a:p>
                      <a:pPr algn="ctr"/>
                      <a:r>
                        <a:rPr lang="en-US" sz="2000" dirty="0"/>
                        <a:t>VSC/PMC</a:t>
                      </a:r>
                    </a:p>
                  </a:txBody>
                  <a:tcPr/>
                </a:tc>
                <a:extLst>
                  <a:ext uri="{0D108BD9-81ED-4DB2-BD59-A6C34878D82A}">
                    <a16:rowId xmlns:a16="http://schemas.microsoft.com/office/drawing/2014/main" val="10000"/>
                  </a:ext>
                </a:extLst>
              </a:tr>
              <a:tr h="370840">
                <a:tc>
                  <a:txBody>
                    <a:bodyPr/>
                    <a:lstStyle/>
                    <a:p>
                      <a:r>
                        <a:rPr lang="en-US" sz="2000" dirty="0"/>
                        <a:t>End</a:t>
                      </a:r>
                      <a:r>
                        <a:rPr lang="en-US" sz="2000" baseline="0" dirty="0"/>
                        <a:t> Product</a:t>
                      </a:r>
                      <a:endParaRPr lang="en-US" sz="2000" dirty="0"/>
                    </a:p>
                  </a:txBody>
                  <a:tcPr/>
                </a:tc>
                <a:tc>
                  <a:txBody>
                    <a:bodyPr/>
                    <a:lstStyle/>
                    <a:p>
                      <a:r>
                        <a:rPr lang="en-US" sz="2000" dirty="0"/>
                        <a:t>590</a:t>
                      </a:r>
                    </a:p>
                  </a:txBody>
                  <a:tcPr/>
                </a:tc>
                <a:tc>
                  <a:txBody>
                    <a:bodyPr/>
                    <a:lstStyle/>
                    <a:p>
                      <a:r>
                        <a:rPr lang="en-US" sz="2000" dirty="0"/>
                        <a:t>600</a:t>
                      </a:r>
                    </a:p>
                  </a:txBody>
                  <a:tcPr/>
                </a:tc>
                <a:extLst>
                  <a:ext uri="{0D108BD9-81ED-4DB2-BD59-A6C34878D82A}">
                    <a16:rowId xmlns:a16="http://schemas.microsoft.com/office/drawing/2014/main" val="10001"/>
                  </a:ext>
                </a:extLst>
              </a:tr>
              <a:tr h="370840">
                <a:tc>
                  <a:txBody>
                    <a:bodyPr/>
                    <a:lstStyle/>
                    <a:p>
                      <a:r>
                        <a:rPr lang="en-US" sz="2000" dirty="0"/>
                        <a:t>Claim Label</a:t>
                      </a:r>
                    </a:p>
                  </a:txBody>
                  <a:tcPr/>
                </a:tc>
                <a:tc>
                  <a:txBody>
                    <a:bodyPr/>
                    <a:lstStyle/>
                    <a:p>
                      <a:r>
                        <a:rPr lang="en-US" sz="2000" dirty="0"/>
                        <a:t>‘Due Process for Incompetency’</a:t>
                      </a:r>
                    </a:p>
                  </a:txBody>
                  <a:tcPr/>
                </a:tc>
                <a:tc>
                  <a:txBody>
                    <a:bodyPr/>
                    <a:lstStyle/>
                    <a:p>
                      <a:pPr marL="285750" indent="-285750">
                        <a:buFont typeface="Arial" panose="020B0604020202020204" pitchFamily="34" charset="0"/>
                        <a:buChar char="•"/>
                      </a:pPr>
                      <a:r>
                        <a:rPr lang="en-US" sz="2000" dirty="0"/>
                        <a:t>VSC:    ‘Competency Issue’</a:t>
                      </a:r>
                    </a:p>
                    <a:p>
                      <a:pPr marL="285750" indent="-285750">
                        <a:buFont typeface="Arial" panose="020B0604020202020204" pitchFamily="34" charset="0"/>
                        <a:buChar char="•"/>
                      </a:pPr>
                      <a:r>
                        <a:rPr lang="en-US" sz="2000" dirty="0"/>
                        <a:t>PMC:  ‘PMC</a:t>
                      </a:r>
                      <a:r>
                        <a:rPr lang="en-US" sz="2000" baseline="0" dirty="0"/>
                        <a:t> Incompetency Determination’</a:t>
                      </a:r>
                      <a:endParaRPr lang="en-US" sz="2000" dirty="0"/>
                    </a:p>
                  </a:txBody>
                  <a:tcPr/>
                </a:tc>
                <a:extLst>
                  <a:ext uri="{0D108BD9-81ED-4DB2-BD59-A6C34878D82A}">
                    <a16:rowId xmlns:a16="http://schemas.microsoft.com/office/drawing/2014/main" val="10002"/>
                  </a:ext>
                </a:extLst>
              </a:tr>
              <a:tr h="370840">
                <a:tc>
                  <a:txBody>
                    <a:bodyPr/>
                    <a:lstStyle/>
                    <a:p>
                      <a:r>
                        <a:rPr lang="en-US" sz="2000" dirty="0"/>
                        <a:t>Established By</a:t>
                      </a:r>
                    </a:p>
                  </a:txBody>
                  <a:tcPr/>
                </a:tc>
                <a:tc>
                  <a:txBody>
                    <a:bodyPr/>
                    <a:lstStyle/>
                    <a:p>
                      <a:r>
                        <a:rPr lang="en-US" sz="2000" baseline="0" dirty="0"/>
                        <a:t>The VSC or PMC when a proposed rating of inability to manage financial affairs is made and due process sent.</a:t>
                      </a:r>
                      <a:endParaRPr lang="en-US" sz="2000" dirty="0"/>
                    </a:p>
                  </a:txBody>
                  <a:tcPr/>
                </a:tc>
                <a:tc>
                  <a:txBody>
                    <a:bodyPr/>
                    <a:lstStyle/>
                    <a:p>
                      <a:pPr marL="285750" indent="-285750">
                        <a:buFont typeface="Arial" panose="020B0604020202020204" pitchFamily="34" charset="0"/>
                        <a:buChar char="•"/>
                      </a:pPr>
                      <a:r>
                        <a:rPr lang="en-US" sz="2000" dirty="0"/>
                        <a:t>The VSC or PMC for cases excluded from fiduciary hub processing,</a:t>
                      </a:r>
                      <a:r>
                        <a:rPr lang="en-US" sz="2000" baseline="0" dirty="0"/>
                        <a:t> </a:t>
                      </a:r>
                      <a:r>
                        <a:rPr lang="en-US" sz="2000" dirty="0"/>
                        <a:t>OR</a:t>
                      </a:r>
                    </a:p>
                    <a:p>
                      <a:pPr marL="285750" indent="-285750">
                        <a:buFont typeface="Arial" panose="020B0604020202020204" pitchFamily="34" charset="0"/>
                        <a:buChar char="•"/>
                      </a:pPr>
                      <a:r>
                        <a:rPr lang="en-US" sz="2000" dirty="0"/>
                        <a:t>The fiduciary</a:t>
                      </a:r>
                      <a:r>
                        <a:rPr lang="en-US" sz="2000" baseline="0" dirty="0"/>
                        <a:t> hub to transfer a case to VSC or PMC on receipt of evidence or hearing request</a:t>
                      </a:r>
                      <a:endParaRPr lang="en-US" sz="2000" dirty="0"/>
                    </a:p>
                  </a:txBody>
                  <a:tcPr/>
                </a:tc>
                <a:extLst>
                  <a:ext uri="{0D108BD9-81ED-4DB2-BD59-A6C34878D82A}">
                    <a16:rowId xmlns:a16="http://schemas.microsoft.com/office/drawing/2014/main" val="10003"/>
                  </a:ext>
                </a:extLst>
              </a:tr>
            </a:tbl>
          </a:graphicData>
        </a:graphic>
      </p:graphicFrame>
      <p:sp>
        <p:nvSpPr>
          <p:cNvPr id="9" name="TextBox 8"/>
          <p:cNvSpPr txBox="1"/>
          <p:nvPr/>
        </p:nvSpPr>
        <p:spPr>
          <a:xfrm>
            <a:off x="2667000" y="5692914"/>
            <a:ext cx="5867400" cy="707886"/>
          </a:xfrm>
          <a:prstGeom prst="rect">
            <a:avLst/>
          </a:prstGeom>
          <a:noFill/>
        </p:spPr>
        <p:txBody>
          <a:bodyPr wrap="square" rtlCol="0">
            <a:spAutoFit/>
          </a:bodyPr>
          <a:lstStyle/>
          <a:p>
            <a:r>
              <a:rPr lang="en-US" sz="2000" b="1" dirty="0"/>
              <a:t>It is important to use the correct EP and </a:t>
            </a:r>
          </a:p>
          <a:p>
            <a:r>
              <a:rPr lang="en-US" sz="2000" b="1" dirty="0"/>
              <a:t>claim label for proper workload management.</a:t>
            </a:r>
          </a:p>
        </p:txBody>
      </p:sp>
      <p:pic>
        <p:nvPicPr>
          <p:cNvPr id="1027" name="Picture 3" descr="C:\Users\VBAMIWLAUDAG\AppData\Local\Microsoft\Windows\Temporary Internet Files\Content.IE5\WATFCW7N\Emblem-important-blue.svg[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76400" y="5562600"/>
            <a:ext cx="990600" cy="99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05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Fiduciary Adjustment EPs</a:t>
            </a:r>
          </a:p>
        </p:txBody>
      </p:sp>
      <p:sp>
        <p:nvSpPr>
          <p:cNvPr id="4" name="Slide Number Placeholder 3"/>
          <p:cNvSpPr>
            <a:spLocks noGrp="1"/>
          </p:cNvSpPr>
          <p:nvPr>
            <p:ph type="sldNum" sz="quarter" idx="12"/>
          </p:nvPr>
        </p:nvSpPr>
        <p:spPr/>
        <p:txBody>
          <a:bodyPr/>
          <a:lstStyle/>
          <a:p>
            <a:fld id="{31640669-3FD2-4B34-9A2D-584949EF09F8}" type="slidenum">
              <a:rPr lang="en-US" smtClean="0"/>
              <a:pPr/>
              <a:t>7</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13161542"/>
              </p:ext>
            </p:extLst>
          </p:nvPr>
        </p:nvGraphicFramePr>
        <p:xfrm>
          <a:off x="457200" y="1539240"/>
          <a:ext cx="8229600" cy="3718560"/>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370840">
                <a:tc>
                  <a:txBody>
                    <a:bodyPr/>
                    <a:lstStyle/>
                    <a:p>
                      <a:pPr algn="ctr"/>
                      <a:r>
                        <a:rPr lang="en-US" sz="2000" dirty="0"/>
                        <a:t>Workload</a:t>
                      </a:r>
                    </a:p>
                  </a:txBody>
                  <a:tcPr/>
                </a:tc>
                <a:tc>
                  <a:txBody>
                    <a:bodyPr/>
                    <a:lstStyle/>
                    <a:p>
                      <a:pPr algn="ctr"/>
                      <a:r>
                        <a:rPr lang="en-US" sz="2000" dirty="0"/>
                        <a:t>Fiduciary Hub</a:t>
                      </a:r>
                    </a:p>
                  </a:txBody>
                  <a:tcPr/>
                </a:tc>
                <a:tc>
                  <a:txBody>
                    <a:bodyPr/>
                    <a:lstStyle/>
                    <a:p>
                      <a:pPr algn="ctr"/>
                      <a:r>
                        <a:rPr lang="en-US" sz="2000" dirty="0"/>
                        <a:t>VSC/PMC</a:t>
                      </a:r>
                    </a:p>
                  </a:txBody>
                  <a:tcPr/>
                </a:tc>
                <a:extLst>
                  <a:ext uri="{0D108BD9-81ED-4DB2-BD59-A6C34878D82A}">
                    <a16:rowId xmlns:a16="http://schemas.microsoft.com/office/drawing/2014/main" val="10000"/>
                  </a:ext>
                </a:extLst>
              </a:tr>
              <a:tr h="370840">
                <a:tc>
                  <a:txBody>
                    <a:bodyPr/>
                    <a:lstStyle/>
                    <a:p>
                      <a:r>
                        <a:rPr lang="en-US" sz="2000" dirty="0"/>
                        <a:t>End</a:t>
                      </a:r>
                      <a:r>
                        <a:rPr lang="en-US" sz="2000" baseline="0" dirty="0"/>
                        <a:t> Product</a:t>
                      </a:r>
                      <a:endParaRPr lang="en-US" sz="2000" dirty="0"/>
                    </a:p>
                  </a:txBody>
                  <a:tcPr/>
                </a:tc>
                <a:tc>
                  <a:txBody>
                    <a:bodyPr/>
                    <a:lstStyle/>
                    <a:p>
                      <a:r>
                        <a:rPr lang="en-US" sz="2000" dirty="0"/>
                        <a:t>290</a:t>
                      </a:r>
                    </a:p>
                  </a:txBody>
                  <a:tcPr/>
                </a:tc>
                <a:tc>
                  <a:txBody>
                    <a:bodyPr/>
                    <a:lstStyle/>
                    <a:p>
                      <a:r>
                        <a:rPr lang="en-US" sz="2000" dirty="0"/>
                        <a:t>290</a:t>
                      </a:r>
                    </a:p>
                  </a:txBody>
                  <a:tcPr/>
                </a:tc>
                <a:extLst>
                  <a:ext uri="{0D108BD9-81ED-4DB2-BD59-A6C34878D82A}">
                    <a16:rowId xmlns:a16="http://schemas.microsoft.com/office/drawing/2014/main" val="10001"/>
                  </a:ext>
                </a:extLst>
              </a:tr>
              <a:tr h="370840">
                <a:tc>
                  <a:txBody>
                    <a:bodyPr/>
                    <a:lstStyle/>
                    <a:p>
                      <a:r>
                        <a:rPr lang="en-US" sz="2000" dirty="0"/>
                        <a:t>Claim Label</a:t>
                      </a:r>
                    </a:p>
                  </a:txBody>
                  <a:tcPr/>
                </a:tc>
                <a:tc>
                  <a:txBody>
                    <a:bodyPr/>
                    <a:lstStyle/>
                    <a:p>
                      <a:r>
                        <a:rPr lang="en-US" sz="2000" dirty="0"/>
                        <a:t>‘FID-Fiduciary</a:t>
                      </a:r>
                      <a:r>
                        <a:rPr lang="en-US" sz="2000" baseline="0" dirty="0"/>
                        <a:t> Adjustment’</a:t>
                      </a:r>
                      <a:endParaRPr lang="en-US" sz="2000" dirty="0"/>
                    </a:p>
                  </a:txBody>
                  <a:tcPr/>
                </a:tc>
                <a:tc>
                  <a:txBody>
                    <a:bodyPr/>
                    <a:lstStyle/>
                    <a:p>
                      <a:pPr marL="0" indent="0">
                        <a:buFont typeface="Arial" panose="020B0604020202020204" pitchFamily="34" charset="0"/>
                        <a:buNone/>
                      </a:pPr>
                      <a:r>
                        <a:rPr lang="en-US" sz="2000" dirty="0"/>
                        <a:t>‘Fiduciary Adjustment’</a:t>
                      </a:r>
                      <a:r>
                        <a:rPr lang="en-US" sz="2000" baseline="0" dirty="0"/>
                        <a:t>’</a:t>
                      </a:r>
                      <a:endParaRPr lang="en-US" sz="2000" dirty="0"/>
                    </a:p>
                  </a:txBody>
                  <a:tcPr/>
                </a:tc>
                <a:extLst>
                  <a:ext uri="{0D108BD9-81ED-4DB2-BD59-A6C34878D82A}">
                    <a16:rowId xmlns:a16="http://schemas.microsoft.com/office/drawing/2014/main" val="10002"/>
                  </a:ext>
                </a:extLst>
              </a:tr>
              <a:tr h="370840">
                <a:tc>
                  <a:txBody>
                    <a:bodyPr/>
                    <a:lstStyle/>
                    <a:p>
                      <a:r>
                        <a:rPr lang="en-US" sz="2000" dirty="0"/>
                        <a:t>Established By</a:t>
                      </a:r>
                    </a:p>
                  </a:txBody>
                  <a:tcPr/>
                </a:tc>
                <a:tc>
                  <a:txBody>
                    <a:bodyPr/>
                    <a:lstStyle/>
                    <a:p>
                      <a:r>
                        <a:rPr lang="en-US" sz="2000" baseline="0" dirty="0"/>
                        <a:t>The Fiduciary Hub (FSRs) after a due process waiver is received or due process expired, no evidence or hearing request is received, and final rating of inability to manage financial affairs is decided.</a:t>
                      </a:r>
                      <a:endParaRPr lang="en-US" sz="2000" dirty="0"/>
                    </a:p>
                  </a:txBody>
                  <a:tcPr/>
                </a:tc>
                <a:tc>
                  <a:txBody>
                    <a:bodyPr/>
                    <a:lstStyle/>
                    <a:p>
                      <a:pPr marL="0" indent="0">
                        <a:buFont typeface="Arial" panose="020B0604020202020204" pitchFamily="34" charset="0"/>
                        <a:buNone/>
                      </a:pPr>
                      <a:r>
                        <a:rPr lang="en-US" sz="2000" baseline="0" dirty="0"/>
                        <a:t>The VSC or PMC if additional evidence or hearing request was received (EP 590 previously changed to EP 600), and still decided that a final rating is needed.  They establish the 290 and transfer to the hub.</a:t>
                      </a:r>
                      <a:endParaRPr lang="en-US" sz="20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71824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Dates of Claim</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11024280"/>
              </p:ext>
            </p:extLst>
          </p:nvPr>
        </p:nvGraphicFramePr>
        <p:xfrm>
          <a:off x="457200" y="1600200"/>
          <a:ext cx="8229600" cy="35052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533400">
                <a:tc>
                  <a:txBody>
                    <a:bodyPr/>
                    <a:lstStyle/>
                    <a:p>
                      <a:pPr algn="ctr"/>
                      <a:r>
                        <a:rPr lang="en-US" sz="3200" dirty="0"/>
                        <a:t>End Product</a:t>
                      </a:r>
                    </a:p>
                  </a:txBody>
                  <a:tcPr/>
                </a:tc>
                <a:tc>
                  <a:txBody>
                    <a:bodyPr/>
                    <a:lstStyle/>
                    <a:p>
                      <a:pPr algn="ctr"/>
                      <a:r>
                        <a:rPr lang="en-US" sz="3200" dirty="0"/>
                        <a:t>Date of Claim</a:t>
                      </a:r>
                    </a:p>
                  </a:txBody>
                  <a:tcPr/>
                </a:tc>
                <a:extLst>
                  <a:ext uri="{0D108BD9-81ED-4DB2-BD59-A6C34878D82A}">
                    <a16:rowId xmlns:a16="http://schemas.microsoft.com/office/drawing/2014/main" val="10000"/>
                  </a:ext>
                </a:extLst>
              </a:tr>
              <a:tr h="889000">
                <a:tc>
                  <a:txBody>
                    <a:bodyPr/>
                    <a:lstStyle/>
                    <a:p>
                      <a:r>
                        <a:rPr lang="en-US" sz="2000" dirty="0"/>
                        <a:t>590</a:t>
                      </a:r>
                      <a:r>
                        <a:rPr lang="en-US" sz="2000" baseline="0" dirty="0"/>
                        <a:t> – Due Process for Incompetency</a:t>
                      </a:r>
                      <a:endParaRPr lang="en-US" sz="2000" dirty="0"/>
                    </a:p>
                  </a:txBody>
                  <a:tcPr/>
                </a:tc>
                <a:tc>
                  <a:txBody>
                    <a:bodyPr/>
                    <a:lstStyle/>
                    <a:p>
                      <a:pPr marL="285750" indent="-285750">
                        <a:buFont typeface="Arial" panose="020B0604020202020204" pitchFamily="34" charset="0"/>
                        <a:buChar char="•"/>
                      </a:pPr>
                      <a:r>
                        <a:rPr lang="en-US" sz="2000" dirty="0"/>
                        <a:t>Date</a:t>
                      </a:r>
                      <a:r>
                        <a:rPr lang="en-US" sz="2000" baseline="0" dirty="0"/>
                        <a:t> auto-established by the system (on authorization of the rating EP), or</a:t>
                      </a:r>
                      <a:endParaRPr lang="en-US" sz="2000" dirty="0"/>
                    </a:p>
                    <a:p>
                      <a:pPr marL="285750" indent="-285750">
                        <a:buFont typeface="Arial" panose="020B0604020202020204" pitchFamily="34" charset="0"/>
                        <a:buChar char="•"/>
                      </a:pPr>
                      <a:r>
                        <a:rPr lang="en-US" sz="2000" dirty="0"/>
                        <a:t>Date of due process notification letter if manually</a:t>
                      </a:r>
                      <a:r>
                        <a:rPr lang="en-US" sz="2000" baseline="0" dirty="0"/>
                        <a:t> created</a:t>
                      </a:r>
                      <a:endParaRPr lang="en-US" sz="2000" dirty="0"/>
                    </a:p>
                  </a:txBody>
                  <a:tcPr/>
                </a:tc>
                <a:extLst>
                  <a:ext uri="{0D108BD9-81ED-4DB2-BD59-A6C34878D82A}">
                    <a16:rowId xmlns:a16="http://schemas.microsoft.com/office/drawing/2014/main" val="10001"/>
                  </a:ext>
                </a:extLst>
              </a:tr>
              <a:tr h="889000">
                <a:tc>
                  <a:txBody>
                    <a:bodyPr/>
                    <a:lstStyle/>
                    <a:p>
                      <a:r>
                        <a:rPr lang="en-US" sz="2000" dirty="0"/>
                        <a:t>290 – FID-Fiduciary Adjustment</a:t>
                      </a:r>
                    </a:p>
                  </a:txBody>
                  <a:tcPr/>
                </a:tc>
                <a:tc>
                  <a:txBody>
                    <a:bodyPr/>
                    <a:lstStyle/>
                    <a:p>
                      <a:pPr marL="285750" indent="-285750">
                        <a:buFont typeface="Arial" panose="020B0604020202020204" pitchFamily="34" charset="0"/>
                        <a:buChar char="•"/>
                      </a:pPr>
                      <a:r>
                        <a:rPr lang="en-US" sz="2000" dirty="0"/>
                        <a:t>Date the EP 590/600 is authorized, or</a:t>
                      </a:r>
                    </a:p>
                    <a:p>
                      <a:pPr marL="285750" indent="-285750">
                        <a:buFont typeface="Arial" panose="020B0604020202020204" pitchFamily="34" charset="0"/>
                        <a:buChar char="•"/>
                      </a:pPr>
                      <a:r>
                        <a:rPr lang="en-US" sz="2000" dirty="0"/>
                        <a:t>Date the fiduciary hub receives request for fiduciary appointment</a:t>
                      </a:r>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8</a:t>
            </a:fld>
            <a:endParaRPr lang="en-US"/>
          </a:p>
        </p:txBody>
      </p:sp>
    </p:spTree>
    <p:extLst>
      <p:ext uri="{BB962C8B-B14F-4D97-AF65-F5344CB8AC3E}">
        <p14:creationId xmlns:p14="http://schemas.microsoft.com/office/powerpoint/2010/main" val="2755442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a:t>Hearing or Evidence Received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3900776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31640669-3FD2-4B34-9A2D-584949EF09F8}" type="slidenum">
              <a:rPr lang="en-US" smtClean="0"/>
              <a:pPr/>
              <a:t>9</a:t>
            </a:fld>
            <a:endParaRPr lang="en-US"/>
          </a:p>
        </p:txBody>
      </p:sp>
    </p:spTree>
    <p:extLst>
      <p:ext uri="{BB962C8B-B14F-4D97-AF65-F5344CB8AC3E}">
        <p14:creationId xmlns:p14="http://schemas.microsoft.com/office/powerpoint/2010/main" val="3208219318"/>
      </p:ext>
    </p:extLst>
  </p:cSld>
  <p:clrMapOvr>
    <a:masterClrMapping/>
  </p:clrMapOvr>
</p:sld>
</file>

<file path=ppt/theme/theme1.xml><?xml version="1.0" encoding="utf-8"?>
<a:theme xmlns:a="http://schemas.openxmlformats.org/drawingml/2006/main" name="PFS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PFS Template</Template>
  <TotalTime>1624</TotalTime>
  <Words>3060</Words>
  <Application>Microsoft Office PowerPoint</Application>
  <PresentationFormat>On-screen Show (4:3)</PresentationFormat>
  <Paragraphs>376</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vt:lpstr>
      <vt:lpstr>Calibri</vt:lpstr>
      <vt:lpstr>Century Schoolbook</vt:lpstr>
      <vt:lpstr>Times New Roman</vt:lpstr>
      <vt:lpstr>PFS Template</vt:lpstr>
      <vt:lpstr>Fiduciary End Products and Processing Jurisdiction</vt:lpstr>
      <vt:lpstr>Objectives</vt:lpstr>
      <vt:lpstr>References</vt:lpstr>
      <vt:lpstr>End Products (EPs) </vt:lpstr>
      <vt:lpstr>Responsibilities</vt:lpstr>
      <vt:lpstr>Fiduciary Due Process EPs</vt:lpstr>
      <vt:lpstr>Fiduciary Adjustment EPs</vt:lpstr>
      <vt:lpstr>Dates of Claim</vt:lpstr>
      <vt:lpstr>Hearing or Evidence Received</vt:lpstr>
      <vt:lpstr>No Due Process Letter of Record</vt:lpstr>
      <vt:lpstr>Excluded Cases</vt:lpstr>
      <vt:lpstr>Pension COLA Adjustments</vt:lpstr>
      <vt:lpstr>Judicial Determinations</vt:lpstr>
      <vt:lpstr>CEST in VBMS vs Share</vt:lpstr>
      <vt:lpstr>End Product Demonstration</vt:lpstr>
      <vt:lpstr>31. Questions?</vt:lpstr>
      <vt:lpstr>TMS Survey and Assessment</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Fiduciary End Products and Processing Jurisdiction PowerPoint Presentation</dc:title>
  <dc:subject>FSR</dc:subject>
  <dc:creator>Department of Veterans Affairs, Veterans Benefits Administration, Fiduciary Service, STAFF</dc:creator>
  <cp:keywords>EP,end product,claim management,fiduciary promulgation,processing</cp:keywords>
  <dc:description>This training introduces the learner to fiduciary-specific end products, claims establishment, and the various workflows and routings between Veterans Service Centers, Pension Management Centers, and Fiduciary Hubs.</dc:description>
  <cp:lastModifiedBy>Kathy Poole</cp:lastModifiedBy>
  <cp:revision>88</cp:revision>
  <dcterms:created xsi:type="dcterms:W3CDTF">2016-10-13T19:12:55Z</dcterms:created>
  <dcterms:modified xsi:type="dcterms:W3CDTF">2018-04-18T14:58:10Z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