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1"/>
  </p:notesMasterIdLst>
  <p:handoutMasterIdLst>
    <p:handoutMasterId r:id="rId22"/>
  </p:handoutMasterIdLst>
  <p:sldIdLst>
    <p:sldId id="256" r:id="rId5"/>
    <p:sldId id="317" r:id="rId6"/>
    <p:sldId id="318" r:id="rId7"/>
    <p:sldId id="341" r:id="rId8"/>
    <p:sldId id="343" r:id="rId9"/>
    <p:sldId id="345" r:id="rId10"/>
    <p:sldId id="349" r:id="rId11"/>
    <p:sldId id="346" r:id="rId12"/>
    <p:sldId id="353" r:id="rId13"/>
    <p:sldId id="347" r:id="rId14"/>
    <p:sldId id="344" r:id="rId15"/>
    <p:sldId id="348" r:id="rId16"/>
    <p:sldId id="350" r:id="rId17"/>
    <p:sldId id="342" r:id="rId18"/>
    <p:sldId id="314" r:id="rId19"/>
    <p:sldId id="351" r:id="rId20"/>
  </p:sldIdLst>
  <p:sldSz cx="9144000" cy="6858000" type="screen4x3"/>
  <p:notesSz cx="7315200" cy="96012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6" autoAdjust="0"/>
    <p:restoredTop sz="62272" autoAdjust="0"/>
  </p:normalViewPr>
  <p:slideViewPr>
    <p:cSldViewPr>
      <p:cViewPr varScale="1">
        <p:scale>
          <a:sx n="71" d="100"/>
          <a:sy n="71" d="100"/>
        </p:scale>
        <p:origin x="1458" y="6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16626A-8865-44B0-A3C3-A3C293952B8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4E5229FA-707A-46A3-8BCA-DBC34BC06ABA}"/>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EF119A3B-F89D-452A-81D4-8B672AF669C0}" type="datetimeFigureOut">
              <a:rPr lang="en-US" smtClean="0"/>
              <a:t>9/19/2018</a:t>
            </a:fld>
            <a:endParaRPr lang="en-US"/>
          </a:p>
        </p:txBody>
      </p:sp>
      <p:sp>
        <p:nvSpPr>
          <p:cNvPr id="4" name="Footer Placeholder 3">
            <a:extLst>
              <a:ext uri="{FF2B5EF4-FFF2-40B4-BE49-F238E27FC236}">
                <a16:creationId xmlns:a16="http://schemas.microsoft.com/office/drawing/2014/main" id="{E76D500B-8D0F-49BD-BE38-E0A2256DA3C5}"/>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F5E542BF-B65A-4B86-A95A-71C642FC14A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72041D37-9DB9-4070-87B2-D8BE88E36D23}" type="slidenum">
              <a:rPr lang="en-US" smtClean="0"/>
              <a:t>‹#›</a:t>
            </a:fld>
            <a:endParaRPr lang="en-US"/>
          </a:p>
        </p:txBody>
      </p:sp>
    </p:spTree>
    <p:extLst>
      <p:ext uri="{BB962C8B-B14F-4D97-AF65-F5344CB8AC3E}">
        <p14:creationId xmlns:p14="http://schemas.microsoft.com/office/powerpoint/2010/main" val="2435780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9/19/2018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vbaw.vba.va.gov/VBMS/Resources_Technical_Information.as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css.vba.va.gov/SHARE/"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benefits.va.gov/BENEFITS/Benefits_Summary_Materials.asp"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benefits.va.gov/BENEFITS/Applying.asp" TargetMode="External"/><Relationship Id="rId4" Type="http://schemas.openxmlformats.org/officeDocument/2006/relationships/hyperlink" Target="https://benefits.va.gov/BENEFITS/factsheets.asp?utm_source=vba_home&amp;utm_medium=carousel&amp;utm_campaign=factsheets&amp;utm_content=20180105#BM1"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benefits.va.gov/"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vets.gov/"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t>This</a:t>
            </a:r>
            <a:r>
              <a:rPr lang="en-US" baseline="0" dirty="0"/>
              <a:t> training reviews the fiduciary’s and the fiduciary hub’s responsibilities in understanding, documenting, and referring potential changes to a beneficiary’s VA benefit entitlement.  </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Document and refer changes to benefit entitlement</a:t>
            </a:r>
          </a:p>
          <a:p>
            <a:pPr lvl="0"/>
            <a:r>
              <a:rPr lang="en-US" b="0" i="1" u="none" dirty="0"/>
              <a:t>Policy</a:t>
            </a:r>
            <a:r>
              <a:rPr lang="en-US" b="0" i="1" u="none" baseline="0" dirty="0"/>
              <a:t> Reference(s): FPM 2.D.3.q, </a:t>
            </a:r>
          </a:p>
          <a:p>
            <a:pPr lvl="0"/>
            <a:r>
              <a:rPr lang="en-US" b="0" i="1" u="none" baseline="0" dirty="0"/>
              <a:t>FPG Articles: N/A</a:t>
            </a:r>
          </a:p>
          <a:p>
            <a:pPr lvl="0"/>
            <a:endParaRPr lang="en-US" b="0" u="sng" dirty="0"/>
          </a:p>
          <a:p>
            <a:r>
              <a:rPr lang="en-US" b="0" u="sng" dirty="0"/>
              <a:t>Instructor Notes: </a:t>
            </a:r>
          </a:p>
          <a:p>
            <a:endParaRPr lang="en-US" dirty="0"/>
          </a:p>
          <a:p>
            <a:r>
              <a:rPr lang="en-US" sz="1300" dirty="0"/>
              <a:t>If the Field Examiner receives claim document(s) during the field examination, the Field Examiner must:</a:t>
            </a:r>
            <a:endParaRPr lang="en-US" dirty="0">
              <a:effectLst/>
            </a:endParaRPr>
          </a:p>
          <a:p>
            <a:pPr marL="181240" indent="-181240">
              <a:buFont typeface="Arial" panose="020B0604020202020204" pitchFamily="34" charset="0"/>
              <a:buChar char="•"/>
            </a:pPr>
            <a:r>
              <a:rPr lang="en-US" sz="1300" dirty="0"/>
              <a:t>place a manual date stamp containing red ink documenting the date of receipt on the document,</a:t>
            </a:r>
            <a:endParaRPr lang="en-US" dirty="0">
              <a:effectLst/>
            </a:endParaRPr>
          </a:p>
          <a:p>
            <a:pPr marL="181240" indent="-181240">
              <a:buFont typeface="Arial" panose="020B0604020202020204" pitchFamily="34" charset="0"/>
              <a:buChar char="•"/>
            </a:pPr>
            <a:r>
              <a:rPr lang="en-US" sz="1300" dirty="0"/>
              <a:t>mail or fax the claim document(s) to the appropriate evidence intake center,</a:t>
            </a:r>
            <a:endParaRPr lang="en-US" dirty="0">
              <a:effectLst/>
            </a:endParaRPr>
          </a:p>
          <a:p>
            <a:pPr marL="181240" indent="-181240">
              <a:buFont typeface="Arial" panose="020B0604020202020204" pitchFamily="34" charset="0"/>
              <a:buChar char="•"/>
            </a:pPr>
            <a:r>
              <a:rPr lang="en-US" sz="1300" dirty="0"/>
              <a:t>document the receipt and date of the claim in the field examination report, and</a:t>
            </a:r>
            <a:endParaRPr lang="en-US" dirty="0">
              <a:effectLst/>
            </a:endParaRPr>
          </a:p>
          <a:p>
            <a:pPr marL="181240" indent="-181240">
              <a:buFont typeface="Arial" panose="020B0604020202020204" pitchFamily="34" charset="0"/>
              <a:buChar char="•"/>
            </a:pPr>
            <a:r>
              <a:rPr lang="en-US" sz="1300" dirty="0"/>
              <a:t>request the Legal Instruments Examiner record a note in VBMS documenting the claim.  You do this by documenting under “LIE Actions” in the “Next Exam Information” section of FELux:</a:t>
            </a:r>
          </a:p>
          <a:p>
            <a:pPr marL="664546" lvl="1" indent="-181240">
              <a:buFont typeface="Arial" panose="020B0604020202020204" pitchFamily="34" charset="0"/>
              <a:buChar char="•"/>
            </a:pPr>
            <a:r>
              <a:rPr lang="en-US" b="0" baseline="0" dirty="0"/>
              <a:t>That you uploaded forms/claims to VBMS, and</a:t>
            </a:r>
          </a:p>
          <a:p>
            <a:pPr marL="664546" lvl="1" indent="-181240">
              <a:buFont typeface="Arial" panose="020B0604020202020204" pitchFamily="34" charset="0"/>
              <a:buChar char="•"/>
            </a:pPr>
            <a:r>
              <a:rPr lang="en-US" b="0" baseline="0" dirty="0"/>
              <a:t>Request they email the station of jurisdiction (SOJ) informing them of the claim</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58611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Identify and utilize intent to file (ITF) procedures</a:t>
            </a:r>
          </a:p>
          <a:p>
            <a:pPr lvl="0"/>
            <a:r>
              <a:rPr lang="en-US" b="0" i="1" u="none" dirty="0"/>
              <a:t>Policy</a:t>
            </a:r>
            <a:r>
              <a:rPr lang="en-US" b="0" i="1" u="none" baseline="0" dirty="0"/>
              <a:t> Reference(s): M21-1 III.ii.2.C.2, FPM 2.D.3.r, FPM 2.D.3.s</a:t>
            </a:r>
          </a:p>
          <a:p>
            <a:pPr lvl="0"/>
            <a:r>
              <a:rPr lang="en-US" b="0" i="1" u="none" baseline="0" dirty="0"/>
              <a:t>FPG Articles:  VA Claims:  Documenting Requests and Intent to File, VBMS User Guide</a:t>
            </a:r>
          </a:p>
          <a:p>
            <a:endParaRPr lang="en-US" b="0" u="sng" dirty="0"/>
          </a:p>
          <a:p>
            <a:r>
              <a:rPr lang="en-US" b="0" u="sng" dirty="0"/>
              <a:t>Instructor Notes: </a:t>
            </a:r>
          </a:p>
          <a:p>
            <a:endParaRPr lang="en-US" dirty="0"/>
          </a:p>
          <a:p>
            <a:r>
              <a:rPr lang="en-US" dirty="0"/>
              <a:t>VBA discontinued the use of ‘informal claims’ on March 24, 2015.  After this date, to secure an</a:t>
            </a:r>
            <a:r>
              <a:rPr lang="en-US" baseline="0" dirty="0"/>
              <a:t> earlier date of claim (an effective date placeholder), a beneficiary must submit a substantially complete claim on the prescribed form -  </a:t>
            </a:r>
            <a:r>
              <a:rPr lang="en-US" u="sng" baseline="0" dirty="0"/>
              <a:t>OR</a:t>
            </a:r>
            <a:r>
              <a:rPr lang="en-US" u="none" baseline="0" dirty="0"/>
              <a:t> - </a:t>
            </a:r>
            <a:r>
              <a:rPr lang="en-US" baseline="0" dirty="0"/>
              <a:t>can submit an Intent to File (ITF) which gives the beneficiary one year to submit a substantially complete claim.   </a:t>
            </a:r>
          </a:p>
          <a:p>
            <a:endParaRPr lang="en-US" baseline="0" dirty="0"/>
          </a:p>
          <a:p>
            <a:r>
              <a:rPr lang="en-US" baseline="0" dirty="0"/>
              <a:t>VA may grant entitlement to benefits from an effective date prior to the date of claim (DOC) as long as the claimant submits a complete claim within one year of the date VA received the ITF. </a:t>
            </a:r>
            <a:r>
              <a:rPr lang="en-US" sz="1300" dirty="0"/>
              <a:t>An ITF remains active for one year or until a claim is received, whichever occurs earlier</a:t>
            </a:r>
            <a:endParaRPr lang="en-US" baseline="0" dirty="0"/>
          </a:p>
          <a:p>
            <a:endParaRPr lang="en-US" baseline="0" dirty="0"/>
          </a:p>
          <a:p>
            <a:r>
              <a:rPr lang="en-US" baseline="0" dirty="0"/>
              <a:t>ITFs </a:t>
            </a:r>
            <a:r>
              <a:rPr lang="en-US" u="sng" baseline="0" dirty="0"/>
              <a:t>only</a:t>
            </a:r>
            <a:r>
              <a:rPr lang="en-US" u="none" baseline="0" dirty="0"/>
              <a:t> apply to new claims for:</a:t>
            </a:r>
          </a:p>
          <a:p>
            <a:pPr marL="181240" indent="-181240">
              <a:buFont typeface="Arial" panose="020B0604020202020204" pitchFamily="34" charset="0"/>
              <a:buChar char="•"/>
            </a:pPr>
            <a:r>
              <a:rPr lang="en-US" u="none" baseline="0" dirty="0"/>
              <a:t>Compensation (original, or an increase)</a:t>
            </a:r>
          </a:p>
          <a:p>
            <a:pPr marL="181240" indent="-181240">
              <a:buFont typeface="Arial" panose="020B0604020202020204" pitchFamily="34" charset="0"/>
              <a:buChar char="•"/>
            </a:pPr>
            <a:r>
              <a:rPr lang="en-US" u="none" baseline="0" dirty="0"/>
              <a:t>Pension </a:t>
            </a:r>
          </a:p>
          <a:p>
            <a:pPr marL="181240" indent="-181240">
              <a:buFont typeface="Arial" panose="020B0604020202020204" pitchFamily="34" charset="0"/>
              <a:buChar char="•"/>
            </a:pPr>
            <a:r>
              <a:rPr lang="en-US" u="none" baseline="0" dirty="0"/>
              <a:t>Survivor’s Pension, and </a:t>
            </a:r>
          </a:p>
          <a:p>
            <a:pPr marL="181240" indent="-181240">
              <a:buFont typeface="Arial" panose="020B0604020202020204" pitchFamily="34" charset="0"/>
              <a:buChar char="•"/>
            </a:pPr>
            <a:r>
              <a:rPr lang="en-US" u="none" baseline="0" dirty="0"/>
              <a:t>Dependency and Indemnity Compensation (DIC).</a:t>
            </a:r>
          </a:p>
          <a:p>
            <a:pPr marL="181240" indent="-181240">
              <a:buFont typeface="Arial" panose="020B0604020202020204" pitchFamily="34" charset="0"/>
              <a:buChar char="•"/>
            </a:pPr>
            <a:endParaRPr lang="en-US" u="none" baseline="0" dirty="0"/>
          </a:p>
          <a:p>
            <a:r>
              <a:rPr lang="en-US" u="none" baseline="0" dirty="0"/>
              <a:t>They </a:t>
            </a:r>
            <a:r>
              <a:rPr lang="en-US" u="sng" baseline="0" dirty="0"/>
              <a:t>do not</a:t>
            </a:r>
            <a:r>
              <a:rPr lang="en-US" u="none" baseline="0" dirty="0"/>
              <a:t> apply to claims for:</a:t>
            </a:r>
          </a:p>
          <a:p>
            <a:pPr marL="181240" indent="-181240">
              <a:buFont typeface="Arial" panose="020B0604020202020204" pitchFamily="34" charset="0"/>
              <a:buChar char="•"/>
            </a:pPr>
            <a:r>
              <a:rPr lang="en-US" u="none" baseline="0" dirty="0"/>
              <a:t>Dependents</a:t>
            </a:r>
          </a:p>
          <a:p>
            <a:pPr marL="181240" indent="-181240">
              <a:buFont typeface="Arial" panose="020B0604020202020204" pitchFamily="34" charset="0"/>
              <a:buChar char="•"/>
            </a:pPr>
            <a:r>
              <a:rPr lang="en-US" u="none" baseline="0" dirty="0"/>
              <a:t>Ancillary benefits</a:t>
            </a:r>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4236617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dirty="0"/>
              <a:t>Identify and Utilize Intent to File (ITF) Procedures</a:t>
            </a:r>
          </a:p>
          <a:p>
            <a:pPr lvl="0"/>
            <a:r>
              <a:rPr lang="en-US" b="0" i="1" u="none" dirty="0"/>
              <a:t>Policy</a:t>
            </a:r>
            <a:r>
              <a:rPr lang="en-US" b="0" i="1" u="none" baseline="0" dirty="0"/>
              <a:t> Reference(s): M21-1 III.ii.2.C.2, FPM 2.D.3.r, FPM 2.D.3.s</a:t>
            </a:r>
          </a:p>
          <a:p>
            <a:pPr lvl="0"/>
            <a:r>
              <a:rPr lang="en-US" b="0" i="1" u="none" baseline="0" dirty="0"/>
              <a:t>FPG Articles:  </a:t>
            </a:r>
            <a:r>
              <a:rPr lang="en-US" b="0" i="0" u="none" baseline="0" dirty="0"/>
              <a:t>VA Claims:  Documenting Requests and Intent to File, VBMS User Guide</a:t>
            </a:r>
          </a:p>
          <a:p>
            <a:endParaRPr lang="en-US" b="0" u="sng" dirty="0"/>
          </a:p>
          <a:p>
            <a:r>
              <a:rPr lang="en-US" b="0" u="sng" dirty="0"/>
              <a:t>Instructor Notes: </a:t>
            </a:r>
          </a:p>
          <a:p>
            <a:endParaRPr lang="en-US" dirty="0"/>
          </a:p>
          <a:p>
            <a:r>
              <a:rPr lang="en-US" b="1" dirty="0"/>
              <a:t>Beneficiary</a:t>
            </a:r>
            <a:r>
              <a:rPr lang="en-US" b="1" baseline="0" dirty="0"/>
              <a:t> ITF Submission</a:t>
            </a:r>
            <a:endParaRPr lang="en-US" b="1" dirty="0"/>
          </a:p>
          <a:p>
            <a:r>
              <a:rPr lang="en-US" dirty="0"/>
              <a:t>Beneficiaries can submit an</a:t>
            </a:r>
            <a:r>
              <a:rPr lang="en-US" baseline="0" dirty="0"/>
              <a:t> Intent to File by either:</a:t>
            </a:r>
          </a:p>
          <a:p>
            <a:pPr marL="181240" indent="-181240">
              <a:buFont typeface="Arial" panose="020B0604020202020204" pitchFamily="34" charset="0"/>
              <a:buChar char="•"/>
            </a:pPr>
            <a:r>
              <a:rPr lang="en-US" baseline="0" dirty="0"/>
              <a:t>Completing, signing, and submitting a </a:t>
            </a:r>
            <a:r>
              <a:rPr lang="en-US" sz="1300" dirty="0"/>
              <a:t>VA Form 21-0966, </a:t>
            </a:r>
            <a:r>
              <a:rPr lang="en-US" sz="1300" i="1" dirty="0"/>
              <a:t>Intent To File A Claim For Compensation and/or Pension, or Survivors Pension and/or DIC</a:t>
            </a:r>
            <a:r>
              <a:rPr lang="en-US" sz="1300" dirty="0"/>
              <a:t>, </a:t>
            </a:r>
          </a:p>
          <a:p>
            <a:pPr marL="181240" indent="-181240">
              <a:buFont typeface="Arial" panose="020B0604020202020204" pitchFamily="34" charset="0"/>
              <a:buChar char="•"/>
            </a:pPr>
            <a:r>
              <a:rPr lang="en-US" sz="1300" dirty="0"/>
              <a:t>Calling and verbally making an ITF to the National Call Center (NCC) or the National Pension Call Center (NPCC), </a:t>
            </a:r>
          </a:p>
          <a:p>
            <a:pPr marL="181240" indent="-181240">
              <a:buFont typeface="Arial" panose="020B0604020202020204" pitchFamily="34" charset="0"/>
              <a:buChar char="•"/>
            </a:pPr>
            <a:r>
              <a:rPr lang="en-US" sz="1300" dirty="0"/>
              <a:t>Initiating an application for benefits electronically via</a:t>
            </a:r>
          </a:p>
          <a:p>
            <a:pPr marL="664546" lvl="1" indent="-181240">
              <a:buFont typeface="Arial" panose="020B0604020202020204" pitchFamily="34" charset="0"/>
              <a:buChar char="•"/>
            </a:pPr>
            <a:r>
              <a:rPr lang="en-US" sz="1300" dirty="0" err="1"/>
              <a:t>eBenefits</a:t>
            </a:r>
            <a:r>
              <a:rPr lang="en-US" sz="1300" dirty="0"/>
              <a:t>/VDC (Veterans Online Application (VONAPP) Direct Connect (VDC) </a:t>
            </a:r>
          </a:p>
          <a:p>
            <a:pPr marL="664546" lvl="1" indent="-181240">
              <a:buFont typeface="Arial" panose="020B0604020202020204" pitchFamily="34" charset="0"/>
              <a:buChar char="•"/>
            </a:pPr>
            <a:r>
              <a:rPr lang="en-US" sz="1300" dirty="0"/>
              <a:t>Stakeholder enterprise Portal (SEP), or </a:t>
            </a:r>
          </a:p>
          <a:p>
            <a:pPr marL="664546" lvl="1" indent="-181240">
              <a:buFont typeface="Arial" panose="020B0604020202020204" pitchFamily="34" charset="0"/>
              <a:buChar char="•"/>
            </a:pPr>
            <a:r>
              <a:rPr lang="en-US" sz="1300" dirty="0"/>
              <a:t>Digits-to-Digits (D2D), or</a:t>
            </a:r>
          </a:p>
          <a:p>
            <a:pPr marL="181240" indent="-181240">
              <a:buFont typeface="Arial" panose="020B0604020202020204" pitchFamily="34" charset="0"/>
              <a:buChar char="•"/>
            </a:pPr>
            <a:r>
              <a:rPr lang="en-US" sz="1300" dirty="0"/>
              <a:t>Contacting VBA personnel (such as VSC, PMC, Fiduciary) by telephone in person – </a:t>
            </a:r>
            <a:r>
              <a:rPr lang="en-US" sz="1300" u="sng" dirty="0"/>
              <a:t>which includes field examiners.</a:t>
            </a:r>
          </a:p>
          <a:p>
            <a:pPr marL="181240" indent="-181240">
              <a:buFont typeface="Arial" panose="020B0604020202020204" pitchFamily="34" charset="0"/>
              <a:buChar char="•"/>
            </a:pPr>
            <a:endParaRPr lang="en-US" sz="1300" dirty="0"/>
          </a:p>
          <a:p>
            <a:r>
              <a:rPr lang="en-US" sz="1300" b="1" dirty="0"/>
              <a:t>Adequate Communication</a:t>
            </a:r>
            <a:endParaRPr lang="en-US" sz="1300" dirty="0"/>
          </a:p>
          <a:p>
            <a:r>
              <a:rPr lang="en-US" sz="1300" dirty="0"/>
              <a:t>A claimant’s communication of an ITF is adequate for VA purposes if, in the communication, </a:t>
            </a:r>
          </a:p>
          <a:p>
            <a:pPr marL="181240" indent="-181240">
              <a:buFont typeface="Arial" panose="020B0604020202020204" pitchFamily="34" charset="0"/>
              <a:buChar char="•"/>
            </a:pPr>
            <a:r>
              <a:rPr lang="en-US" sz="1300" dirty="0"/>
              <a:t>the claimant provides VA with enough information to identify the Veteran (</a:t>
            </a:r>
            <a:r>
              <a:rPr lang="en-US" sz="1300" b="1" i="1" dirty="0"/>
              <a:t>and</a:t>
            </a:r>
            <a:r>
              <a:rPr lang="en-US" sz="1300" dirty="0"/>
              <a:t> the claimant, if the claimant is </a:t>
            </a:r>
            <a:r>
              <a:rPr lang="en-US" sz="1300" i="1" dirty="0"/>
              <a:t>not</a:t>
            </a:r>
            <a:r>
              <a:rPr lang="en-US" sz="1300" dirty="0"/>
              <a:t> the Veteran), and</a:t>
            </a:r>
          </a:p>
          <a:p>
            <a:pPr marL="181240" indent="-181240">
              <a:buFont typeface="Arial" panose="020B0604020202020204" pitchFamily="34" charset="0"/>
              <a:buChar char="•"/>
            </a:pPr>
            <a:r>
              <a:rPr lang="en-US" sz="1300" dirty="0"/>
              <a:t>specifies the general benefit he/she is seeking (compensation and/or pension, or Survivors Pension and/or Dependency and Indemnity Compensation (DIC)). </a:t>
            </a:r>
            <a:endParaRPr lang="en-US" dirty="0">
              <a:effectLst/>
            </a:endParaRPr>
          </a:p>
          <a:p>
            <a:endParaRPr lang="en-US" sz="1300" dirty="0"/>
          </a:p>
          <a:p>
            <a:r>
              <a:rPr lang="en-US" sz="1300" dirty="0"/>
              <a:t>Additionally, if the ITF is submitted in writing on the VA Form 21-0966, it must be signed.  It can be signed by the claimant, VSO, or VA-recognized power of attorney (POA).  </a:t>
            </a:r>
          </a:p>
          <a:p>
            <a:endParaRPr lang="en-US" sz="1300" dirty="0"/>
          </a:p>
          <a:p>
            <a:r>
              <a:rPr lang="en-US" sz="1300" dirty="0"/>
              <a:t>If the ITF is taken as part of the Field Examination and documented in the FElux, no VA Form 21-0966 is required.</a:t>
            </a: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1742861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Identify and utilize intent to file (ITF) procedures</a:t>
            </a:r>
          </a:p>
          <a:p>
            <a:pPr lvl="0"/>
            <a:r>
              <a:rPr lang="en-US" b="0" i="1" u="none" dirty="0"/>
              <a:t>Policy</a:t>
            </a:r>
            <a:r>
              <a:rPr lang="en-US" b="0" i="1" u="none" baseline="0" dirty="0"/>
              <a:t> Reference(s): M21-1 III.ii.2.C.2, FPM 2.D.3.r, FPM 2.D.3.s</a:t>
            </a:r>
          </a:p>
          <a:p>
            <a:pPr lvl="0"/>
            <a:r>
              <a:rPr lang="en-US" b="0" i="1" u="none" baseline="0" dirty="0"/>
              <a:t>FPG Articles:  VA Claims:  Documenting Requests and Intent to File, VBMS User Guide</a:t>
            </a:r>
          </a:p>
          <a:p>
            <a:endParaRPr lang="en-US" b="0" u="sng" dirty="0"/>
          </a:p>
          <a:p>
            <a:r>
              <a:rPr lang="en-US" b="0" u="sng" dirty="0"/>
              <a:t>Instructor Notes: </a:t>
            </a:r>
          </a:p>
          <a:p>
            <a:endParaRPr lang="en-US" dirty="0"/>
          </a:p>
          <a:p>
            <a:pPr defTabSz="966612">
              <a:defRPr/>
            </a:pPr>
            <a:r>
              <a:rPr lang="en-US" sz="1300" dirty="0"/>
              <a:t>If your OTF is take as part of your Field Examination, no VA Form 21-0966 is required. The Field Examiner need only document the ITF in the FElux. Take the following steps:</a:t>
            </a:r>
          </a:p>
          <a:p>
            <a:pPr defTabSz="966612">
              <a:defRPr/>
            </a:pPr>
            <a:endParaRPr lang="en-US" sz="1300" dirty="0"/>
          </a:p>
          <a:p>
            <a:pPr defTabSz="966612">
              <a:defRPr/>
            </a:pPr>
            <a:r>
              <a:rPr lang="en-US" sz="1300" dirty="0"/>
              <a:t>If a beneficiary communicates an ITF to a fiduciary hub employee directly (usually a field examiner), then the Field Examiner must notify the claimant:</a:t>
            </a:r>
          </a:p>
          <a:p>
            <a:pPr marL="181240" indent="-181240">
              <a:buFont typeface="Arial" panose="020B0604020202020204" pitchFamily="34" charset="0"/>
              <a:buChar char="•"/>
            </a:pPr>
            <a:r>
              <a:rPr lang="en-US" sz="1300" dirty="0"/>
              <a:t>that VA will establish an ITF in the system,</a:t>
            </a:r>
            <a:endParaRPr lang="en-US" dirty="0">
              <a:effectLst/>
            </a:endParaRPr>
          </a:p>
          <a:p>
            <a:pPr marL="181240" indent="-181240">
              <a:buFont typeface="Arial" panose="020B0604020202020204" pitchFamily="34" charset="0"/>
              <a:buChar char="•"/>
            </a:pPr>
            <a:r>
              <a:rPr lang="en-US" sz="1300" dirty="0"/>
              <a:t>the time limit to complete the claim to maintain the ITF date of claim, and</a:t>
            </a:r>
            <a:endParaRPr lang="en-US" dirty="0">
              <a:effectLst/>
            </a:endParaRPr>
          </a:p>
          <a:p>
            <a:pPr marL="181240" indent="-181240">
              <a:buFont typeface="Arial" panose="020B0604020202020204" pitchFamily="34" charset="0"/>
              <a:buChar char="•"/>
            </a:pPr>
            <a:r>
              <a:rPr lang="en-US" sz="1300" dirty="0"/>
              <a:t>he or she will receive a letter from VA explaining the next steps in the claims process</a:t>
            </a:r>
            <a:endParaRPr lang="en-US" dirty="0">
              <a:effectLst/>
            </a:endParaRPr>
          </a:p>
          <a:p>
            <a:endParaRPr lang="en-US" sz="1300" dirty="0"/>
          </a:p>
          <a:p>
            <a:r>
              <a:rPr lang="en-US" sz="1300" dirty="0"/>
              <a:t>Then, the FE must document the ITF in the FElux report and request that an LIE input the ITF into VBMS.  The LIE is responsible for manually updating the corporate record through VBMS or Share to reflect receipt of the communication of an ITF. (M21-1 III.ii.2.C.2.j, FPM 2.D.3.r.).  </a:t>
            </a:r>
          </a:p>
          <a:p>
            <a:endParaRPr lang="en-US" sz="1300" dirty="0"/>
          </a:p>
          <a:p>
            <a:r>
              <a:rPr lang="en-US" sz="1300" dirty="0"/>
              <a:t>Also, if it is communicated to an FE, the beneficiary </a:t>
            </a:r>
            <a:r>
              <a:rPr lang="en-US" sz="1300" u="sng" dirty="0"/>
              <a:t>does not</a:t>
            </a:r>
            <a:r>
              <a:rPr lang="en-US" sz="1300" dirty="0"/>
              <a:t> need to complete the VAF 21-0966.  </a:t>
            </a:r>
          </a:p>
          <a:p>
            <a:endParaRPr lang="en-US" sz="1300" dirty="0"/>
          </a:p>
          <a:p>
            <a:r>
              <a:rPr lang="en-US" sz="1300" dirty="0"/>
              <a:t>To update the corporate record to reflect receipt of a communication of an ITF through:</a:t>
            </a:r>
            <a:r>
              <a:rPr lang="en-US" dirty="0">
                <a:effectLst/>
              </a:rPr>
              <a:t> </a:t>
            </a:r>
          </a:p>
          <a:p>
            <a:pPr marL="181240" indent="-181240">
              <a:buFont typeface="Arial" panose="020B0604020202020204" pitchFamily="34" charset="0"/>
              <a:buChar char="•"/>
            </a:pPr>
            <a:r>
              <a:rPr lang="en-US" sz="1300" dirty="0"/>
              <a:t>VBMS, see the </a:t>
            </a:r>
            <a:r>
              <a:rPr lang="en-US" sz="1300" i="1" dirty="0">
                <a:hlinkClick r:id="rId3"/>
              </a:rPr>
              <a:t>VBMS User Guide</a:t>
            </a:r>
            <a:r>
              <a:rPr lang="en-US" sz="1300" dirty="0"/>
              <a:t> (under the heading </a:t>
            </a:r>
            <a:r>
              <a:rPr lang="en-US" sz="1300" i="1" dirty="0"/>
              <a:t>Creating New Intent to File</a:t>
            </a:r>
            <a:r>
              <a:rPr lang="en-US" sz="1300" dirty="0"/>
              <a:t>), or</a:t>
            </a:r>
          </a:p>
          <a:p>
            <a:pPr marL="181240" indent="-181240">
              <a:buFont typeface="Arial" panose="020B0604020202020204" pitchFamily="34" charset="0"/>
              <a:buChar char="•"/>
            </a:pPr>
            <a:r>
              <a:rPr lang="en-US" sz="1300" dirty="0"/>
              <a:t>Share, see the </a:t>
            </a:r>
            <a:r>
              <a:rPr lang="en-US" sz="1300" i="1" dirty="0">
                <a:hlinkClick r:id="rId4"/>
              </a:rPr>
              <a:t>Share User's Guide</a:t>
            </a:r>
            <a:r>
              <a:rPr lang="en-US" sz="1300" dirty="0"/>
              <a:t>.</a:t>
            </a:r>
            <a:endParaRPr lang="en-US" dirty="0">
              <a:effectLst/>
            </a:endParaRPr>
          </a:p>
          <a:p>
            <a:endParaRPr lang="en-US" sz="1300" dirty="0"/>
          </a:p>
          <a:p>
            <a:pPr marL="181240" indent="-181240">
              <a:buFont typeface="Arial" panose="020B0604020202020204" pitchFamily="34" charset="0"/>
              <a:buChar char="•"/>
            </a:pPr>
            <a:endParaRPr lang="en-US" sz="1300" dirty="0"/>
          </a:p>
          <a:p>
            <a:endParaRPr lang="en-US" sz="1300"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47907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i="1" u="none" dirty="0"/>
              <a:t>Learning</a:t>
            </a:r>
            <a:r>
              <a:rPr lang="en-US" b="0" i="1" u="none" baseline="0" dirty="0"/>
              <a:t> Objectiv</a:t>
            </a:r>
            <a:r>
              <a:rPr lang="en-US" sz="1300" dirty="0"/>
              <a:t>e:  </a:t>
            </a:r>
            <a:r>
              <a:rPr lang="en-US" sz="1300" i="1" dirty="0"/>
              <a:t>Identify common benefit entitlement scenarios and corresponding requirements.</a:t>
            </a:r>
          </a:p>
          <a:p>
            <a:pPr lvl="0"/>
            <a:r>
              <a:rPr lang="en-US" b="0" i="1" u="none" dirty="0"/>
              <a:t>Policy</a:t>
            </a:r>
            <a:r>
              <a:rPr lang="en-US" b="0" i="1" u="none" baseline="0" dirty="0"/>
              <a:t> Reference(s):  N/A</a:t>
            </a:r>
          </a:p>
          <a:p>
            <a:pPr lvl="0"/>
            <a:r>
              <a:rPr lang="en-US" b="0" i="1" u="none" baseline="0" dirty="0"/>
              <a:t>FPG Articles: N/A</a:t>
            </a:r>
          </a:p>
          <a:p>
            <a:pPr defTabSz="966612">
              <a:defRPr/>
            </a:pPr>
            <a:endParaRPr lang="en-US" b="0" u="none" dirty="0"/>
          </a:p>
          <a:p>
            <a:pPr defTabSz="966612">
              <a:defRPr/>
            </a:pPr>
            <a:r>
              <a:rPr lang="en-US" b="0" u="sng" dirty="0"/>
              <a:t>Instructor Notes</a:t>
            </a:r>
          </a:p>
          <a:p>
            <a:pPr defTabSz="966612">
              <a:defRPr/>
            </a:pPr>
            <a:endParaRPr lang="en-US" b="0" u="sng" dirty="0"/>
          </a:p>
          <a:p>
            <a:pPr defTabSz="966612">
              <a:defRPr/>
            </a:pPr>
            <a:r>
              <a:rPr lang="en-US" b="0" u="none" dirty="0"/>
              <a:t>Discuss these commonly seen situations</a:t>
            </a:r>
            <a:r>
              <a:rPr lang="en-US" b="0" u="none" baseline="0" dirty="0"/>
              <a:t> in the field, and the matching forms to assist in documenting the information and possible entitlement changes.</a:t>
            </a:r>
            <a:endParaRPr lang="en-US" b="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4009397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1021750">
              <a:defRPr/>
            </a:pPr>
            <a:r>
              <a:rPr lang="en-US" u="sng" dirty="0"/>
              <a:t>Instructor Notes:</a:t>
            </a:r>
            <a:endParaRPr lang="en-US" u="none" dirty="0"/>
          </a:p>
          <a:p>
            <a:pPr marL="0" lvl="1" defTabSz="1021750">
              <a:defRPr/>
            </a:pPr>
            <a:endParaRPr lang="en-US" u="sng" dirty="0"/>
          </a:p>
          <a:p>
            <a:r>
              <a:rPr lang="en-US" dirty="0"/>
              <a:t>(Recall)  These</a:t>
            </a:r>
            <a:r>
              <a:rPr lang="en-US" baseline="0" dirty="0"/>
              <a:t> are our learning objectives as stated from the beginning of the training:</a:t>
            </a:r>
          </a:p>
          <a:p>
            <a:pPr marL="181240" indent="-181240">
              <a:buFont typeface="Arial" panose="020B0604020202020204" pitchFamily="34" charset="0"/>
              <a:buChar char="•"/>
            </a:pPr>
            <a:r>
              <a:rPr lang="en-US" dirty="0"/>
              <a:t>Identify the field examiner and fiduciary responsibilities in assisting beneficiaries with benefit entitlement changes</a:t>
            </a:r>
          </a:p>
          <a:p>
            <a:pPr marL="181240" indent="-181240">
              <a:buFont typeface="Arial" panose="020B0604020202020204" pitchFamily="34" charset="0"/>
              <a:buChar char="•"/>
            </a:pPr>
            <a:r>
              <a:rPr lang="en-US" dirty="0"/>
              <a:t>Document and refer changes to benefit entitlement</a:t>
            </a:r>
          </a:p>
          <a:p>
            <a:pPr marL="181240" indent="-181240">
              <a:buFont typeface="Arial" panose="020B0604020202020204" pitchFamily="34" charset="0"/>
              <a:buChar char="•"/>
            </a:pPr>
            <a:r>
              <a:rPr lang="en-US" dirty="0"/>
              <a:t>Identify and utilize intent to file (ITF) procedures</a:t>
            </a:r>
          </a:p>
          <a:p>
            <a:pPr marL="181240" indent="-181240">
              <a:buFont typeface="Arial" panose="020B0604020202020204" pitchFamily="34" charset="0"/>
              <a:buChar char="•"/>
            </a:pPr>
            <a:r>
              <a:rPr lang="en-US" dirty="0"/>
              <a:t>Identify common benefit entitlement scenarios and corresponding requirements</a:t>
            </a:r>
          </a:p>
          <a:p>
            <a:endParaRPr lang="en-US" dirty="0"/>
          </a:p>
          <a:p>
            <a:pPr marL="0" lvl="1" defTabSz="1021750">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Fiduciary Responsibility</a:t>
            </a:r>
          </a:p>
          <a:p>
            <a:pPr marL="181240" indent="-181240">
              <a:buFont typeface="Arial" panose="020B0604020202020204" pitchFamily="34" charset="0"/>
              <a:buChar char="•"/>
            </a:pPr>
            <a:r>
              <a:rPr lang="en-US" dirty="0"/>
              <a:t>Field Examiner Responsibility</a:t>
            </a:r>
          </a:p>
          <a:p>
            <a:pPr marL="181240" indent="-181240">
              <a:buFont typeface="Arial" panose="020B0604020202020204" pitchFamily="34" charset="0"/>
              <a:buChar char="•"/>
            </a:pPr>
            <a:r>
              <a:rPr lang="en-US" dirty="0"/>
              <a:t>Available Benefits and Services</a:t>
            </a:r>
          </a:p>
          <a:p>
            <a:pPr marL="181240" indent="-181240">
              <a:buFont typeface="Arial" panose="020B0604020202020204" pitchFamily="34" charset="0"/>
              <a:buChar char="•"/>
            </a:pPr>
            <a:r>
              <a:rPr lang="en-US" dirty="0"/>
              <a:t>Encourage Paperless Claims</a:t>
            </a:r>
          </a:p>
          <a:p>
            <a:pPr marL="181240" indent="-181240">
              <a:buFont typeface="Arial" panose="020B0604020202020204" pitchFamily="34" charset="0"/>
              <a:buChar char="•"/>
            </a:pPr>
            <a:r>
              <a:rPr lang="en-US" dirty="0"/>
              <a:t>Proper Forms</a:t>
            </a:r>
          </a:p>
          <a:p>
            <a:pPr marL="181240" indent="-181240">
              <a:buFont typeface="Arial" panose="020B0604020202020204" pitchFamily="34" charset="0"/>
              <a:buChar char="•"/>
            </a:pPr>
            <a:r>
              <a:rPr lang="en-US" dirty="0"/>
              <a:t>Document and Refer Decrease</a:t>
            </a:r>
          </a:p>
          <a:p>
            <a:pPr marL="181240" indent="-181240">
              <a:buFont typeface="Arial" panose="020B0604020202020204" pitchFamily="34" charset="0"/>
              <a:buChar char="•"/>
            </a:pPr>
            <a:r>
              <a:rPr lang="en-US" dirty="0"/>
              <a:t>Receive and Refer Claims</a:t>
            </a:r>
          </a:p>
          <a:p>
            <a:pPr marL="181240" indent="-181240">
              <a:buFont typeface="Arial" panose="020B0604020202020204" pitchFamily="34" charset="0"/>
              <a:buChar char="•"/>
            </a:pPr>
            <a:r>
              <a:rPr lang="en-US" dirty="0"/>
              <a:t>Intent to File (ITF)</a:t>
            </a:r>
          </a:p>
          <a:p>
            <a:pPr marL="181240" indent="-181240">
              <a:buFont typeface="Arial" panose="020B0604020202020204" pitchFamily="34" charset="0"/>
              <a:buChar char="•"/>
            </a:pPr>
            <a:r>
              <a:rPr lang="en-US" dirty="0"/>
              <a:t>Receive ITFs</a:t>
            </a:r>
          </a:p>
          <a:p>
            <a:pPr marL="181240" indent="-181240">
              <a:buFont typeface="Arial" panose="020B0604020202020204" pitchFamily="34" charset="0"/>
              <a:buChar char="•"/>
            </a:pPr>
            <a:r>
              <a:rPr lang="en-US" dirty="0"/>
              <a:t>Document and Submit ITFs</a:t>
            </a:r>
          </a:p>
          <a:p>
            <a:pPr marL="181240" indent="-181240">
              <a:buFont typeface="Arial" panose="020B0604020202020204" pitchFamily="34" charset="0"/>
              <a:buChar char="•"/>
            </a:pPr>
            <a:r>
              <a:rPr lang="en-US" dirty="0"/>
              <a:t>Common Scenarios</a:t>
            </a:r>
          </a:p>
          <a:p>
            <a:pPr marL="0" lvl="1" defTabSz="1021750">
              <a:defRPr/>
            </a:pPr>
            <a:endParaRPr lang="en-US" dirty="0"/>
          </a:p>
          <a:p>
            <a:pPr marL="0" lvl="1" defTabSz="1021750">
              <a:defRPr/>
            </a:pPr>
            <a:r>
              <a:rPr lang="en-US" b="1" dirty="0"/>
              <a:t>Are there any additional questions?  </a:t>
            </a:r>
          </a:p>
          <a:p>
            <a:pPr marL="0" lvl="1" defTabSz="966559">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15</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solidFill>
                  <a:prstClr val="black"/>
                </a:solidFill>
              </a:rPr>
              <a:t>Instructor Notes:</a:t>
            </a:r>
          </a:p>
          <a:p>
            <a:pPr defTabSz="966612">
              <a:defRPr/>
            </a:pPr>
            <a:endParaRPr lang="en-US" sz="1300" u="sng" dirty="0">
              <a:solidFill>
                <a:prstClr val="black"/>
              </a:solidFill>
            </a:endParaRPr>
          </a:p>
          <a:p>
            <a:r>
              <a:rPr lang="en-US" u="none" dirty="0"/>
              <a:t>An</a:t>
            </a:r>
            <a:r>
              <a:rPr lang="en-US" u="none" baseline="0" dirty="0"/>
              <a:t> assessment and satisfaction survey have been assigned to you in TMS.  You should be able to complete both within ten minutes.  </a:t>
            </a:r>
          </a:p>
          <a:p>
            <a:r>
              <a:rPr lang="en-US" u="none" baseline="0" dirty="0"/>
              <a:t>Completing both will allow you to receive credit for this training.</a:t>
            </a:r>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pPr defTabSz="966612">
              <a:defRPr/>
            </a:pPr>
            <a:r>
              <a:rPr lang="en-US" dirty="0"/>
              <a:t>At the</a:t>
            </a:r>
            <a:r>
              <a:rPr lang="en-US" baseline="0" dirty="0"/>
              <a:t> end of this lesson, given the training and references, the learner will be able to do the following:</a:t>
            </a:r>
          </a:p>
          <a:p>
            <a:pPr marL="181240" indent="-181240">
              <a:buFont typeface="Arial" panose="020B0604020202020204" pitchFamily="34" charset="0"/>
              <a:buChar char="•"/>
            </a:pPr>
            <a:r>
              <a:rPr lang="en-US" dirty="0"/>
              <a:t>Identify the field examiner and fiduciary responsibilities in assisting beneficiaries with benefit entitlement changes</a:t>
            </a:r>
          </a:p>
          <a:p>
            <a:pPr marL="181240" indent="-181240">
              <a:buFont typeface="Arial" panose="020B0604020202020204" pitchFamily="34" charset="0"/>
              <a:buChar char="•"/>
            </a:pPr>
            <a:r>
              <a:rPr lang="en-US" dirty="0"/>
              <a:t>Document and refer changes to benefit entitlement</a:t>
            </a:r>
          </a:p>
          <a:p>
            <a:pPr marL="181240" indent="-181240">
              <a:buFont typeface="Arial" panose="020B0604020202020204" pitchFamily="34" charset="0"/>
              <a:buChar char="•"/>
            </a:pPr>
            <a:r>
              <a:rPr lang="en-US" dirty="0"/>
              <a:t>Identify and utilize intent to file (ITF) procedures</a:t>
            </a:r>
          </a:p>
          <a:p>
            <a:pPr marL="181240" indent="-181240">
              <a:buFont typeface="Arial" panose="020B0604020202020204" pitchFamily="34" charset="0"/>
              <a:buChar char="•"/>
            </a:pPr>
            <a:r>
              <a:rPr lang="en-US" dirty="0"/>
              <a:t>Identify common benefit entitlement scenarios and corresponding requirements</a:t>
            </a:r>
          </a:p>
          <a:p>
            <a:endParaRPr lang="en-US" sz="1300" dirty="0"/>
          </a:p>
          <a:p>
            <a:endParaRPr lang="en-US" sz="1300" dirty="0"/>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t>These</a:t>
            </a:r>
            <a:r>
              <a:rPr lang="en-US" baseline="0" dirty="0"/>
              <a:t> are the relevant references pertaining to this course:</a:t>
            </a:r>
          </a:p>
          <a:p>
            <a:pPr defTabSz="966612">
              <a:defRPr/>
            </a:pPr>
            <a:endParaRPr lang="en-US" baseline="0" dirty="0"/>
          </a:p>
          <a:p>
            <a:pPr marL="181240" indent="-181240">
              <a:buFont typeface="Arial" panose="020B0604020202020204" pitchFamily="34" charset="0"/>
              <a:buChar char="•"/>
            </a:pPr>
            <a:r>
              <a:rPr lang="en-US" dirty="0"/>
              <a:t>38 CFR 3.150, </a:t>
            </a:r>
            <a:r>
              <a:rPr lang="en-US" i="1" dirty="0"/>
              <a:t>Forms to be furnished</a:t>
            </a:r>
            <a:endParaRPr lang="en-US" dirty="0"/>
          </a:p>
          <a:p>
            <a:pPr marL="181240" indent="-181240">
              <a:buFont typeface="Arial" panose="020B0604020202020204" pitchFamily="34" charset="0"/>
              <a:buChar char="•"/>
            </a:pPr>
            <a:r>
              <a:rPr lang="en-US" dirty="0"/>
              <a:t>FPM 2.D.3, </a:t>
            </a:r>
            <a:r>
              <a:rPr lang="en-US" i="1" dirty="0"/>
              <a:t>Financial Information of the Beneficiary</a:t>
            </a:r>
            <a:endParaRPr lang="en-US" dirty="0"/>
          </a:p>
          <a:p>
            <a:pPr marL="181240" indent="-181240">
              <a:buFont typeface="Arial" panose="020B0604020202020204" pitchFamily="34" charset="0"/>
              <a:buChar char="•"/>
            </a:pPr>
            <a:r>
              <a:rPr lang="en-US" dirty="0"/>
              <a:t>FPM 2.E.6, </a:t>
            </a:r>
            <a:r>
              <a:rPr lang="en-US" i="1" dirty="0"/>
              <a:t>Issues Other VA Benefits</a:t>
            </a:r>
          </a:p>
          <a:p>
            <a:pPr marL="181240" indent="-181240">
              <a:buFont typeface="Arial" panose="020B0604020202020204" pitchFamily="34" charset="0"/>
              <a:buChar char="•"/>
            </a:pPr>
            <a:r>
              <a:rPr lang="en-US" i="0" dirty="0"/>
              <a:t>FPM 2.I.2.a</a:t>
            </a:r>
            <a:r>
              <a:rPr lang="en-US" i="1" dirty="0"/>
              <a:t>, Field Exam Forms and Supporting Evidence</a:t>
            </a:r>
          </a:p>
          <a:p>
            <a:pPr marL="181240" indent="-181240">
              <a:buFont typeface="Arial" panose="020B0604020202020204" pitchFamily="34" charset="0"/>
              <a:buChar char="•"/>
            </a:pPr>
            <a:r>
              <a:rPr lang="en-US" dirty="0"/>
              <a:t>FPM 2.I.4, </a:t>
            </a:r>
            <a:r>
              <a:rPr lang="en-US" i="1" dirty="0"/>
              <a:t>Finalizing Field Examinations</a:t>
            </a:r>
          </a:p>
          <a:p>
            <a:pPr marL="181240" indent="-181240">
              <a:buFont typeface="Arial" panose="020B0604020202020204" pitchFamily="34" charset="0"/>
              <a:buChar char="•"/>
            </a:pPr>
            <a:r>
              <a:rPr lang="en-US" dirty="0"/>
              <a:t>M21-1 III.i.4, </a:t>
            </a:r>
            <a:r>
              <a:rPr lang="en-US" i="1" dirty="0"/>
              <a:t>Veterans Online Application (VONAPP) Direct Connect (VDC) Program and the Stakeholder Enterprise Portal (SEP)</a:t>
            </a:r>
          </a:p>
          <a:p>
            <a:pPr marL="181240" indent="-181240">
              <a:buFont typeface="Arial" panose="020B0604020202020204" pitchFamily="34" charset="0"/>
              <a:buChar char="•"/>
            </a:pPr>
            <a:r>
              <a:rPr lang="en-US" dirty="0"/>
              <a:t>M21-1 III.ii.2.B.1, </a:t>
            </a:r>
            <a:r>
              <a:rPr lang="en-US" i="1" dirty="0"/>
              <a:t>Applications for Compensation and/or Pension</a:t>
            </a:r>
            <a:endParaRPr lang="en-US" dirty="0"/>
          </a:p>
          <a:p>
            <a:pPr marL="181240" indent="-181240">
              <a:buFont typeface="Arial" panose="020B0604020202020204" pitchFamily="34" charset="0"/>
              <a:buChar char="•"/>
            </a:pPr>
            <a:r>
              <a:rPr lang="en-US" dirty="0"/>
              <a:t>M21-1 III.ii.2.C.2, </a:t>
            </a:r>
            <a:r>
              <a:rPr lang="en-US" i="1" dirty="0"/>
              <a:t>Intent to File</a:t>
            </a:r>
          </a:p>
          <a:p>
            <a:pPr marL="181240" indent="-181240">
              <a:buFont typeface="Arial" panose="020B0604020202020204" pitchFamily="34" charset="0"/>
              <a:buChar char="•"/>
            </a:pPr>
            <a:r>
              <a:rPr lang="en-US" dirty="0"/>
              <a:t>FPG, </a:t>
            </a:r>
            <a:r>
              <a:rPr lang="en-US" i="1" dirty="0"/>
              <a:t>Tasks in BFFS</a:t>
            </a:r>
          </a:p>
          <a:p>
            <a:pPr marL="181240" indent="-181240">
              <a:buFont typeface="Arial" panose="020B0604020202020204" pitchFamily="34" charset="0"/>
              <a:buChar char="•"/>
            </a:pPr>
            <a:r>
              <a:rPr lang="en-US" dirty="0"/>
              <a:t>FPG, </a:t>
            </a:r>
            <a:r>
              <a:rPr lang="en-US" i="1" dirty="0"/>
              <a:t>VA Claims: Documenting Requests and Intent to File</a:t>
            </a:r>
            <a:endParaRPr lang="en-US" dirty="0"/>
          </a:p>
          <a:p>
            <a:pPr marL="181240" indent="-181240">
              <a:buFont typeface="Arial" panose="020B0604020202020204" pitchFamily="34" charset="0"/>
              <a:buChar char="•"/>
            </a:pPr>
            <a:r>
              <a:rPr lang="en-US" dirty="0"/>
              <a:t>VBA Internet</a:t>
            </a:r>
          </a:p>
          <a:p>
            <a:pPr marL="181240" indent="-181240">
              <a:buFont typeface="Arial" panose="020B0604020202020204" pitchFamily="34" charset="0"/>
              <a:buChar char="•"/>
            </a:pPr>
            <a:r>
              <a:rPr lang="en-US" dirty="0"/>
              <a:t>VBMS and Share User Guide</a:t>
            </a:r>
          </a:p>
          <a:p>
            <a:pPr marL="181240" indent="-181240">
              <a:buFont typeface="Arial" panose="020B0604020202020204" pitchFamily="34" charset="0"/>
              <a:buChar char="•"/>
            </a:pPr>
            <a:r>
              <a:rPr lang="en-US" dirty="0"/>
              <a:t>VBA Forms Internet and Intranet websites</a:t>
            </a:r>
          </a:p>
          <a:p>
            <a:pPr marL="181240" indent="-181240">
              <a:buFont typeface="Arial" panose="020B0604020202020204" pitchFamily="34" charset="0"/>
              <a:buChar char="•"/>
            </a:pPr>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Identify the field examiner and fiduciary responsibilities in assisting beneficiaries with benefit entitlement changes</a:t>
            </a:r>
          </a:p>
          <a:p>
            <a:pPr lvl="0"/>
            <a:r>
              <a:rPr lang="en-US" b="0" i="1" u="none" dirty="0"/>
              <a:t>Policy</a:t>
            </a:r>
            <a:r>
              <a:rPr lang="en-US" b="0" i="1" u="none" baseline="0" dirty="0"/>
              <a:t> Reference(s): FPM 2.I.2.a</a:t>
            </a:r>
          </a:p>
          <a:p>
            <a:pPr lvl="0"/>
            <a:r>
              <a:rPr lang="en-US" b="0" i="1" u="none" baseline="0" dirty="0"/>
              <a:t>FPG Articles: N/A</a:t>
            </a:r>
          </a:p>
          <a:p>
            <a:endParaRPr lang="en-US" b="0" i="0" u="none" baseline="0" dirty="0"/>
          </a:p>
          <a:p>
            <a:r>
              <a:rPr lang="en-US" b="1" i="0" u="sng" baseline="0" dirty="0"/>
              <a:t>Instructor Demonstration</a:t>
            </a:r>
            <a:r>
              <a:rPr lang="en-US" b="0" i="0" u="none" baseline="0" dirty="0"/>
              <a:t>:   </a:t>
            </a:r>
          </a:p>
          <a:p>
            <a:endParaRPr lang="en-US" b="0" i="0" u="none" baseline="0" dirty="0"/>
          </a:p>
          <a:p>
            <a:r>
              <a:rPr lang="en-US" b="0" i="0" u="none" baseline="0" dirty="0"/>
              <a:t>Teach this slide through demonstration and student interaction: </a:t>
            </a:r>
          </a:p>
          <a:p>
            <a:endParaRPr lang="en-US" b="0" i="0" u="none" baseline="0" dirty="0"/>
          </a:p>
          <a:p>
            <a:pPr marL="241653" indent="-241653">
              <a:buAutoNum type="arabicParenR"/>
            </a:pPr>
            <a:r>
              <a:rPr lang="en-US" b="0" i="0" u="none" baseline="0" dirty="0"/>
              <a:t>Put up a whiteboard in the virtual classroom (or just open discussion in traditional classroom) and ask students to list what they think are scenarios and changes that require fiduciary notification to VA.  Discuss each response and ensure you hit on each of these areas:</a:t>
            </a:r>
          </a:p>
          <a:p>
            <a:pPr marL="664546" lvl="1" indent="-181240">
              <a:buFont typeface="Arial" panose="020B0604020202020204" pitchFamily="34" charset="0"/>
              <a:buChar char="•"/>
            </a:pPr>
            <a:r>
              <a:rPr lang="en-US" b="0" i="0" u="none" baseline="0" dirty="0"/>
              <a:t>Change in address or phone number</a:t>
            </a:r>
          </a:p>
          <a:p>
            <a:pPr marL="664546" lvl="1" indent="-181240">
              <a:buFont typeface="Arial" panose="020B0604020202020204" pitchFamily="34" charset="0"/>
              <a:buChar char="•"/>
            </a:pPr>
            <a:r>
              <a:rPr lang="en-US" b="0" i="0" u="none" baseline="0" dirty="0"/>
              <a:t>Change in income,  net worth, or medical expenses (increase or decrease)</a:t>
            </a:r>
          </a:p>
          <a:p>
            <a:pPr marL="664546" lvl="1" indent="-181240">
              <a:buFont typeface="Arial" panose="020B0604020202020204" pitchFamily="34" charset="0"/>
              <a:buChar char="•"/>
            </a:pPr>
            <a:r>
              <a:rPr lang="en-US" b="0" i="0" u="none" baseline="0" dirty="0"/>
              <a:t>Change in dependents (gain or loss)</a:t>
            </a:r>
          </a:p>
          <a:p>
            <a:pPr marL="1147852" lvl="2" indent="-181240">
              <a:buFont typeface="Arial" panose="020B0604020202020204" pitchFamily="34" charset="0"/>
              <a:buChar char="•"/>
            </a:pPr>
            <a:r>
              <a:rPr lang="en-US" b="0" i="0" u="none" baseline="0" dirty="0"/>
              <a:t>Marriage, separation, divorce</a:t>
            </a:r>
          </a:p>
          <a:p>
            <a:pPr marL="1147852" lvl="2" indent="-181240">
              <a:buFont typeface="Arial" panose="020B0604020202020204" pitchFamily="34" charset="0"/>
              <a:buChar char="•"/>
            </a:pPr>
            <a:r>
              <a:rPr lang="en-US" b="0" i="0" u="none" baseline="0" dirty="0"/>
              <a:t>Birth, adoption, gain dependent step-children</a:t>
            </a:r>
          </a:p>
          <a:p>
            <a:pPr marL="664546" lvl="1" indent="-181240" defTabSz="966612">
              <a:buFont typeface="Arial" panose="020B0604020202020204" pitchFamily="34" charset="0"/>
              <a:buChar char="•"/>
              <a:defRPr/>
            </a:pPr>
            <a:r>
              <a:rPr lang="en-US" b="0" i="0" u="none" baseline="0" dirty="0"/>
              <a:t>Death of the beneficiary or dependent of the beneficiary</a:t>
            </a:r>
          </a:p>
          <a:p>
            <a:pPr marL="664546" lvl="1" indent="-181240">
              <a:buFont typeface="Arial" panose="020B0604020202020204" pitchFamily="34" charset="0"/>
              <a:buChar char="•"/>
            </a:pPr>
            <a:r>
              <a:rPr lang="en-US" b="0" i="0" u="none" baseline="0" dirty="0"/>
              <a:t>Incarceration, imprisonment, or hospitalization in a VA or state facility</a:t>
            </a:r>
          </a:p>
          <a:p>
            <a:pPr marL="664546" lvl="1" indent="-181240">
              <a:buFont typeface="Arial" panose="020B0604020202020204" pitchFamily="34" charset="0"/>
              <a:buChar char="•"/>
            </a:pPr>
            <a:r>
              <a:rPr lang="en-US" b="0" i="0" u="none" baseline="0" dirty="0"/>
              <a:t>Entry to nursing home or other care facilities</a:t>
            </a:r>
          </a:p>
          <a:p>
            <a:pPr marL="664546" lvl="1" indent="-181240">
              <a:buFont typeface="Arial" panose="020B0604020202020204" pitchFamily="34" charset="0"/>
              <a:buChar char="•"/>
            </a:pPr>
            <a:r>
              <a:rPr lang="en-US" b="0" i="0" u="none" baseline="0" dirty="0"/>
              <a:t>Employment</a:t>
            </a:r>
          </a:p>
          <a:p>
            <a:endParaRPr lang="en-US" b="0" i="0" u="none" baseline="0" dirty="0"/>
          </a:p>
          <a:p>
            <a:r>
              <a:rPr lang="en-US" b="0" i="0" u="none" baseline="0" dirty="0"/>
              <a:t>2)  Pull up VA Form 21P-4703, </a:t>
            </a:r>
            <a:r>
              <a:rPr lang="en-US" b="0" i="1" u="none" baseline="0" dirty="0"/>
              <a:t>Fiduciary Agreement, </a:t>
            </a:r>
            <a:r>
              <a:rPr lang="en-US" b="0" i="0" u="none" baseline="0" dirty="0"/>
              <a:t>and show students the sections on page 2 (block #4) that discuss the fiduciary’s responsibility to report changes.  Explain that FEs should have learned in prior lessons that a VAF 21P-4703 is required at the time of each initial and successor initial appointment field examination.  This is an agreement which includes the fiduciary’s responsibilities like reporting information about and changes for the beneficiary.  </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Identify the field examiner and fiduciary responsibilities in assisting beneficiaries with benefit entitlement changes</a:t>
            </a:r>
            <a:endParaRPr lang="en-US" dirty="0"/>
          </a:p>
          <a:p>
            <a:pPr lvl="0"/>
            <a:r>
              <a:rPr lang="en-US" b="0" i="1" u="none" dirty="0"/>
              <a:t>Policy</a:t>
            </a:r>
            <a:r>
              <a:rPr lang="en-US" b="0" i="1" u="none" baseline="0" dirty="0"/>
              <a:t> Reference(s): FPM 2.D.3.</a:t>
            </a:r>
          </a:p>
          <a:p>
            <a:pPr lvl="0"/>
            <a:r>
              <a:rPr lang="en-US" b="0" i="1" u="none" baseline="0" dirty="0"/>
              <a:t>FPG Articles: N/A</a:t>
            </a:r>
          </a:p>
          <a:p>
            <a:endParaRPr lang="en-US" b="0" u="sng" dirty="0"/>
          </a:p>
          <a:p>
            <a:r>
              <a:rPr lang="en-US" b="0" u="sng" dirty="0"/>
              <a:t>Instructor Notes: </a:t>
            </a:r>
          </a:p>
          <a:p>
            <a:endParaRPr lang="en-US" b="0" u="sng" dirty="0"/>
          </a:p>
          <a:p>
            <a:r>
              <a:rPr lang="en-US" b="0" u="none" dirty="0"/>
              <a:t>(</a:t>
            </a:r>
            <a:r>
              <a:rPr lang="en-US" b="0" u="sng" dirty="0"/>
              <a:t>NOTE</a:t>
            </a:r>
            <a:r>
              <a:rPr lang="en-US" b="0" u="none" dirty="0"/>
              <a:t>:</a:t>
            </a:r>
            <a:r>
              <a:rPr lang="en-US" b="0" u="none" baseline="0" dirty="0"/>
              <a:t>  Show each bullet-point and provide a high-level overview one-by-one.  The rest of the training goes into more detail on each of these areas.) </a:t>
            </a:r>
            <a:endParaRPr lang="en-US" b="0" u="none" dirty="0"/>
          </a:p>
          <a:p>
            <a:endParaRPr lang="en-US" dirty="0"/>
          </a:p>
          <a:p>
            <a:r>
              <a:rPr lang="en-US" b="1" dirty="0"/>
              <a:t>Advise of VA Benefits</a:t>
            </a:r>
            <a:r>
              <a:rPr lang="en-US" b="1" baseline="0" dirty="0"/>
              <a:t> and Services</a:t>
            </a:r>
          </a:p>
          <a:p>
            <a:r>
              <a:rPr lang="en-US" sz="1300" dirty="0"/>
              <a:t>Field Examiners must advise fiduciaries and beneficiaries of all VA benefits and services to ensure that the beneficiary receives accurate payment of benefits.  FEs should consider the full range of VA benefits including the beneficiary’s eligibility for dependents, aid and attendance and housebound benefits.</a:t>
            </a:r>
          </a:p>
          <a:p>
            <a:endParaRPr lang="en-US" sz="1300" dirty="0"/>
          </a:p>
          <a:p>
            <a:r>
              <a:rPr lang="en-US" sz="1300" b="1" dirty="0"/>
              <a:t>Explain State and Local Benefits</a:t>
            </a:r>
          </a:p>
          <a:p>
            <a:r>
              <a:rPr lang="en-US" sz="1300" dirty="0"/>
              <a:t>The Field Examiner should also explain entitlement to other state and local benefits.</a:t>
            </a:r>
          </a:p>
          <a:p>
            <a:endParaRPr lang="en-US" sz="1300" dirty="0"/>
          </a:p>
          <a:p>
            <a:r>
              <a:rPr lang="en-US" sz="1300" b="1" dirty="0"/>
              <a:t>Document Changes/Requests in FElux Report</a:t>
            </a:r>
            <a:endParaRPr lang="en-US" sz="1300" dirty="0"/>
          </a:p>
          <a:p>
            <a:r>
              <a:rPr lang="en-US" sz="1300" dirty="0"/>
              <a:t>Changes in entitlement to VA benefits may result in a decrease or increase in VA benefits payments.  Document any changes in benefit entitlement in the field examination report. </a:t>
            </a:r>
          </a:p>
          <a:p>
            <a:endParaRPr lang="en-US" sz="1300" b="1" dirty="0"/>
          </a:p>
          <a:p>
            <a:pPr defTabSz="966612">
              <a:defRPr/>
            </a:pPr>
            <a:r>
              <a:rPr lang="en-US" sz="1300" b="1" dirty="0"/>
              <a:t>Provide and Instruct on Use of Proper VA Forms</a:t>
            </a:r>
          </a:p>
          <a:p>
            <a:pPr defTabSz="966612">
              <a:defRPr/>
            </a:pPr>
            <a:r>
              <a:rPr lang="en-US" sz="1300" dirty="0"/>
              <a:t>We should always attempt to provide the beneficiary with the proper form (especially for changes that could result in an increase of benefits), and if the FE does not have it on-hand, at least refer to the proper form.  We will discuss later in this training the websites available to obtain VA forms, as well as some common scenarios you may encounter in field examinations.  </a:t>
            </a:r>
          </a:p>
          <a:p>
            <a:pPr defTabSz="966612">
              <a:defRPr/>
            </a:pPr>
            <a:endParaRPr lang="en-US" sz="1300" b="1" dirty="0"/>
          </a:p>
          <a:p>
            <a:pPr defTabSz="966612">
              <a:defRPr/>
            </a:pPr>
            <a:r>
              <a:rPr lang="en-US" sz="1300" b="1" dirty="0"/>
              <a:t>Encourage Use of Paperless Claims Submission Tools</a:t>
            </a:r>
          </a:p>
          <a:p>
            <a:pPr defTabSz="966612">
              <a:defRPr/>
            </a:pPr>
            <a:r>
              <a:rPr lang="en-US" sz="1300" dirty="0"/>
              <a:t>We will discuss later on in this lesson how there are several tools for claimants to submit paperless claims to VA.  </a:t>
            </a:r>
          </a:p>
          <a:p>
            <a:pPr defTabSz="966612">
              <a:defRPr/>
            </a:pPr>
            <a:endParaRPr lang="en-US" sz="1300" dirty="0"/>
          </a:p>
          <a:p>
            <a:pPr defTabSz="966612">
              <a:defRPr/>
            </a:pPr>
            <a:r>
              <a:rPr lang="en-US" sz="1300" b="1" dirty="0"/>
              <a:t>Intent to File (ITF)</a:t>
            </a:r>
            <a:endParaRPr lang="en-US" sz="1300" dirty="0"/>
          </a:p>
          <a:p>
            <a:pPr defTabSz="966612">
              <a:defRPr/>
            </a:pPr>
            <a:r>
              <a:rPr lang="en-US" sz="1300" dirty="0"/>
              <a:t>We will discuss how Field Examiners can assist beneficiaries in getting the earliest date possible on a new claim for benefits through the Intent to File procedures.  </a:t>
            </a:r>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3119226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Identify the field examiner and fiduciary responsibilities in assisting beneficiaries with benefit entitlement changes</a:t>
            </a:r>
          </a:p>
          <a:p>
            <a:r>
              <a:rPr lang="en-US" b="0" i="1" u="none" dirty="0"/>
              <a:t>Policy</a:t>
            </a:r>
            <a:r>
              <a:rPr lang="en-US" b="0" i="1" u="none" baseline="0" dirty="0"/>
              <a:t> Reference(s): FPM 2.D.3.o.</a:t>
            </a:r>
          </a:p>
          <a:p>
            <a:pPr lvl="0"/>
            <a:r>
              <a:rPr lang="en-US" b="0" i="1" u="none" baseline="0" dirty="0"/>
              <a:t>FPG Articles: N/A</a:t>
            </a:r>
          </a:p>
          <a:p>
            <a:endParaRPr lang="en-US" b="0" u="sng" dirty="0"/>
          </a:p>
          <a:p>
            <a:r>
              <a:rPr lang="en-US" b="0" u="sng" dirty="0"/>
              <a:t>Instructor Notes: </a:t>
            </a:r>
          </a:p>
          <a:p>
            <a:endParaRPr lang="en-US" dirty="0"/>
          </a:p>
          <a:p>
            <a:r>
              <a:rPr lang="en-US" dirty="0"/>
              <a:t>To understand the different types of benefits</a:t>
            </a:r>
            <a:r>
              <a:rPr lang="en-US" baseline="0" dirty="0"/>
              <a:t> and services available, you can refer to several different websites and resources such as:</a:t>
            </a:r>
          </a:p>
          <a:p>
            <a:endParaRPr lang="en-US" baseline="0" dirty="0"/>
          </a:p>
          <a:p>
            <a:r>
              <a:rPr lang="en-US" b="1" dirty="0"/>
              <a:t>VBA Internet </a:t>
            </a:r>
            <a:r>
              <a:rPr lang="en-US" dirty="0"/>
              <a:t>(External-facing</a:t>
            </a:r>
            <a:r>
              <a:rPr lang="en-US" baseline="0" dirty="0"/>
              <a:t> site to the public):</a:t>
            </a:r>
            <a:endParaRPr lang="en-US" dirty="0"/>
          </a:p>
          <a:p>
            <a:pPr marL="664546" lvl="1" indent="-181240">
              <a:buFont typeface="Arial" panose="020B0604020202020204" pitchFamily="34" charset="0"/>
              <a:buChar char="•"/>
            </a:pPr>
            <a:r>
              <a:rPr lang="en-US" dirty="0">
                <a:hlinkClick r:id="rId3"/>
              </a:rPr>
              <a:t>VBA Benefit Brochures</a:t>
            </a:r>
            <a:endParaRPr lang="en-US" dirty="0"/>
          </a:p>
          <a:p>
            <a:pPr marL="664546" lvl="1" indent="-181240">
              <a:buFont typeface="Arial" panose="020B0604020202020204" pitchFamily="34" charset="0"/>
              <a:buChar char="•"/>
            </a:pPr>
            <a:r>
              <a:rPr lang="en-US" dirty="0">
                <a:hlinkClick r:id="rId4"/>
              </a:rPr>
              <a:t>VBA Fact Sheets</a:t>
            </a:r>
            <a:endParaRPr lang="en-US" dirty="0"/>
          </a:p>
          <a:p>
            <a:pPr marL="664546" lvl="1" indent="-181240">
              <a:buFont typeface="Arial" panose="020B0604020202020204" pitchFamily="34" charset="0"/>
              <a:buChar char="•"/>
            </a:pPr>
            <a:r>
              <a:rPr lang="en-US" dirty="0">
                <a:hlinkClick r:id="rId5"/>
              </a:rPr>
              <a:t>Applying for Benefits</a:t>
            </a:r>
            <a:endParaRPr lang="en-US" dirty="0"/>
          </a:p>
          <a:p>
            <a:pPr marL="483306" lvl="1"/>
            <a:r>
              <a:rPr lang="en-US" dirty="0"/>
              <a:t>	</a:t>
            </a:r>
          </a:p>
          <a:p>
            <a:r>
              <a:rPr lang="en-US" dirty="0"/>
              <a:t>These</a:t>
            </a:r>
            <a:r>
              <a:rPr lang="en-US" baseline="0" dirty="0"/>
              <a:t> brochures and sheets provide a summary of VA benefits, basic information on ancillary benefits (for ex:  Specially Adapted Housing (SAH)), links to eBenefits, and the basic steps of how to apply.  </a:t>
            </a:r>
            <a:endParaRPr lang="en-US" dirty="0"/>
          </a:p>
          <a:p>
            <a:pPr marL="483306" lvl="1"/>
            <a:endParaRPr lang="en-US" dirty="0"/>
          </a:p>
          <a:p>
            <a:r>
              <a:rPr lang="en-US" b="1" dirty="0"/>
              <a:t>Local/State Benefits</a:t>
            </a:r>
          </a:p>
          <a:p>
            <a:pPr marL="664546" lvl="1" indent="-181240">
              <a:buFont typeface="Arial" panose="020B0604020202020204" pitchFamily="34" charset="0"/>
              <a:buChar char="•"/>
            </a:pPr>
            <a:r>
              <a:rPr lang="en-US" dirty="0"/>
              <a:t>Internet research</a:t>
            </a:r>
          </a:p>
          <a:p>
            <a:pPr marL="664546" lvl="1" indent="-181240">
              <a:buFont typeface="Arial" panose="020B0604020202020204" pitchFamily="34" charset="0"/>
              <a:buChar char="•"/>
            </a:pPr>
            <a:r>
              <a:rPr lang="en-US" dirty="0"/>
              <a:t>VA and external social workers</a:t>
            </a:r>
          </a:p>
          <a:p>
            <a:endParaRPr lang="en-US" dirty="0"/>
          </a:p>
          <a:p>
            <a:r>
              <a:rPr lang="en-US" dirty="0"/>
              <a:t>ASK THE CLASS:   Does anyone have any examples</a:t>
            </a:r>
            <a:r>
              <a:rPr lang="en-US" baseline="0" dirty="0"/>
              <a:t> or experiences to share about how you have learned the available benefits and services for Veterans and their dependents in your state, counties, and cities?  </a:t>
            </a:r>
          </a:p>
          <a:p>
            <a:endParaRPr lang="en-US" baseline="0" dirty="0"/>
          </a:p>
          <a:p>
            <a:r>
              <a:rPr lang="en-US" b="1" u="sng" baseline="0" dirty="0"/>
              <a:t>Instructor Demonstration</a:t>
            </a:r>
            <a:r>
              <a:rPr lang="en-US" b="0" baseline="0" dirty="0"/>
              <a:t>:  Minimize the PowerPoint and show students how to navigate to the VBA Internet and find these useful resources on VBA benefits.  Pull up a benefit brochure and fact sheet for examples.  </a:t>
            </a:r>
            <a:endParaRPr lang="en-US" b="1"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775939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Identify the field examiner and fiduciary responsibilities in assisting beneficiaries with benefit entitlement changes</a:t>
            </a:r>
          </a:p>
          <a:p>
            <a:r>
              <a:rPr lang="en-US" b="0" i="1" u="none" dirty="0"/>
              <a:t>Policy</a:t>
            </a:r>
            <a:r>
              <a:rPr lang="en-US" b="0" i="1" u="none" baseline="0" dirty="0"/>
              <a:t> Reference(s): FPM 2.D.3.q, </a:t>
            </a:r>
            <a:r>
              <a:rPr lang="en-US" i="1" baseline="0" dirty="0"/>
              <a:t>M21-1 III.i.4.A.</a:t>
            </a:r>
            <a:endParaRPr lang="en-US" b="0" i="1" u="none" baseline="0" dirty="0"/>
          </a:p>
          <a:p>
            <a:pPr lvl="0"/>
            <a:r>
              <a:rPr lang="en-US" b="0" i="1" u="none" baseline="0" dirty="0"/>
              <a:t>FPG Articles: N/A</a:t>
            </a:r>
          </a:p>
          <a:p>
            <a:endParaRPr lang="en-US" b="0" u="sng" dirty="0"/>
          </a:p>
          <a:p>
            <a:r>
              <a:rPr lang="en-US" b="0" u="sng" dirty="0"/>
              <a:t>Instructor Notes: </a:t>
            </a:r>
          </a:p>
          <a:p>
            <a:endParaRPr lang="en-US" dirty="0"/>
          </a:p>
          <a:p>
            <a:r>
              <a:rPr lang="en-US" sz="1300" dirty="0"/>
              <a:t>If Field Examiners learn that a beneficiary may be entitled to additional benefits, or that a fiduciary needs to report a change, they should encourage claimants to utilize VA paperless claims submission tools when possible to complete VA benefit applications. </a:t>
            </a:r>
          </a:p>
          <a:p>
            <a:endParaRPr lang="en-US" sz="1300" dirty="0"/>
          </a:p>
          <a:p>
            <a:r>
              <a:rPr lang="en-US" b="1" dirty="0"/>
              <a:t>Paperless</a:t>
            </a:r>
            <a:r>
              <a:rPr lang="en-US" b="1" baseline="0" dirty="0"/>
              <a:t> Claims Tools</a:t>
            </a:r>
            <a:endParaRPr lang="en-US" b="1" dirty="0"/>
          </a:p>
          <a:p>
            <a:pPr marL="181240" indent="-181240">
              <a:buFont typeface="Arial" panose="020B0604020202020204" pitchFamily="34" charset="0"/>
              <a:buChar char="•"/>
            </a:pPr>
            <a:r>
              <a:rPr lang="en-US" b="1" dirty="0">
                <a:hlinkClick r:id="rId3"/>
              </a:rPr>
              <a:t>eBenefits</a:t>
            </a:r>
            <a:r>
              <a:rPr lang="en-US" baseline="0" dirty="0"/>
              <a:t> is a w</a:t>
            </a:r>
            <a:r>
              <a:rPr lang="en-US" dirty="0"/>
              <a:t>eb portal that provides Service Members, Veterans, their families, and authorized caregivers with a single sign-on, central access point to clinical and benefits information.</a:t>
            </a:r>
          </a:p>
          <a:p>
            <a:pPr marL="664546" lvl="1" indent="-181240" defTabSz="966612">
              <a:buFont typeface="Arial" panose="020B0604020202020204" pitchFamily="34" charset="0"/>
              <a:buChar char="•"/>
              <a:defRPr/>
            </a:pPr>
            <a:r>
              <a:rPr lang="en-US" dirty="0"/>
              <a:t>For more information on eBenefits see the Benefits Assistance Service (BAS) website:</a:t>
            </a:r>
            <a:r>
              <a:rPr lang="en-US" baseline="0" dirty="0"/>
              <a:t> </a:t>
            </a:r>
            <a:r>
              <a:rPr lang="en-US" sz="1300" dirty="0"/>
              <a:t>https://vbaw.vba.va.gov/BAS/web-communications/eBenefits/index.asp </a:t>
            </a:r>
          </a:p>
          <a:p>
            <a:pPr marL="664546" lvl="1" indent="-181240">
              <a:buFont typeface="Arial" panose="020B0604020202020204" pitchFamily="34" charset="0"/>
              <a:buChar char="•"/>
            </a:pPr>
            <a:endParaRPr lang="en-US" dirty="0"/>
          </a:p>
          <a:p>
            <a:pPr marL="181240" indent="-181240">
              <a:buFont typeface="Arial" panose="020B0604020202020204" pitchFamily="34" charset="0"/>
              <a:buChar char="•"/>
            </a:pPr>
            <a:r>
              <a:rPr lang="en-US" sz="1300" dirty="0"/>
              <a:t>The </a:t>
            </a:r>
            <a:r>
              <a:rPr lang="en-US" sz="1300" b="1" dirty="0"/>
              <a:t>Veterans Online Application (VONAPP) Direct Connect (VDC), </a:t>
            </a:r>
            <a:r>
              <a:rPr lang="en-US" sz="1300" dirty="0"/>
              <a:t>allows claimants to file disability compensation and dependency applications directly to their station of origination (SOO) </a:t>
            </a:r>
            <a:r>
              <a:rPr lang="en-US" sz="1300" u="sng" dirty="0"/>
              <a:t>via eBenefits</a:t>
            </a:r>
            <a:r>
              <a:rPr lang="en-US" sz="1300" dirty="0"/>
              <a:t>.  In addition to an application for benefits, VDC allows claimants to upload supporting documents, eliminating mail and scanning procedures, to form a timelier end-to-end electronic claims process. (M21-1 III.i.4.A.1.a.)</a:t>
            </a:r>
          </a:p>
          <a:p>
            <a:pPr marL="664546" lvl="1" indent="-181240">
              <a:buFont typeface="Arial" panose="020B0604020202020204" pitchFamily="34" charset="0"/>
              <a:buChar char="•"/>
            </a:pPr>
            <a:r>
              <a:rPr lang="en-US" sz="1300" dirty="0"/>
              <a:t>For more information on VONAPP, see the VONAPP User Guide:  https://vbaw.vba.va.gov/bl/21/Publicat/Users/docs/VONAPPuserdoc.pdf </a:t>
            </a:r>
          </a:p>
          <a:p>
            <a:pPr marL="483306" lvl="1"/>
            <a:endParaRPr lang="en-US" dirty="0">
              <a:effectLst/>
            </a:endParaRPr>
          </a:p>
          <a:p>
            <a:pPr marL="181240" indent="-181240">
              <a:buFont typeface="Arial" panose="020B0604020202020204" pitchFamily="34" charset="0"/>
              <a:buChar char="•"/>
            </a:pPr>
            <a:r>
              <a:rPr lang="en-US" b="1" dirty="0">
                <a:hlinkClick r:id="rId4"/>
              </a:rPr>
              <a:t>www.vets.gov</a:t>
            </a:r>
            <a:r>
              <a:rPr lang="en-US" dirty="0"/>
              <a:t>,</a:t>
            </a:r>
            <a:r>
              <a:rPr lang="en-US" baseline="0" dirty="0"/>
              <a:t> allows claimants to file Veterans Pension and burial claims directly to the Centralized Mail (CM) portal.  (M21-1 III.i.4.A.3.a.)</a:t>
            </a:r>
            <a:endParaRPr lang="en-US" dirty="0"/>
          </a:p>
          <a:p>
            <a:pPr marL="664546" lvl="1" indent="-181240">
              <a:buFont typeface="Arial" panose="020B0604020202020204" pitchFamily="34" charset="0"/>
              <a:buChar char="•"/>
            </a:pPr>
            <a:r>
              <a:rPr lang="en-US" dirty="0"/>
              <a:t>Veterans</a:t>
            </a:r>
            <a:r>
              <a:rPr lang="en-US" baseline="0" dirty="0"/>
              <a:t> Service Organizations (VSOs) to assist with submitting applications to eBenefits via Stakeholder Enterprise Portal (SEP), and Digits-to-Digits (D2D)</a:t>
            </a:r>
            <a:endParaRPr lang="en-US" dirty="0"/>
          </a:p>
          <a:p>
            <a:pPr marL="664546" lvl="1" indent="-181240">
              <a:buFont typeface="Arial" panose="020B0604020202020204" pitchFamily="34" charset="0"/>
              <a:buChar char="•"/>
            </a:pPr>
            <a:r>
              <a:rPr lang="en-US" dirty="0"/>
              <a:t>National</a:t>
            </a:r>
            <a:r>
              <a:rPr lang="en-US" baseline="0" dirty="0"/>
              <a:t> Call Center (</a:t>
            </a:r>
            <a:r>
              <a:rPr lang="en-US" dirty="0"/>
              <a:t>NCC) at</a:t>
            </a:r>
            <a:r>
              <a:rPr lang="en-US" baseline="0" dirty="0"/>
              <a:t> 1-800-827-1000,</a:t>
            </a:r>
            <a:r>
              <a:rPr lang="en-US" dirty="0"/>
              <a:t> or National</a:t>
            </a:r>
            <a:r>
              <a:rPr lang="en-US" baseline="0" dirty="0"/>
              <a:t> Pension Call Center (NPCC) at 1-877-294-6380</a:t>
            </a:r>
          </a:p>
          <a:p>
            <a:pPr marL="664546" lvl="1" indent="-181240">
              <a:buFont typeface="Arial" panose="020B0604020202020204" pitchFamily="34" charset="0"/>
              <a:buChar char="•"/>
            </a:pPr>
            <a:endParaRPr lang="en-US" baseline="0" dirty="0"/>
          </a:p>
          <a:p>
            <a:pPr marL="181240" indent="-181240">
              <a:buFont typeface="Arial" panose="020B0604020202020204" pitchFamily="34" charset="0"/>
              <a:buChar char="•"/>
            </a:pPr>
            <a:r>
              <a:rPr lang="en-US" b="1" baseline="0" dirty="0"/>
              <a:t>Veterans Service Officers (VSOs) </a:t>
            </a:r>
            <a:r>
              <a:rPr lang="en-US" baseline="0" dirty="0"/>
              <a:t>and County VSOs (CVSOs) can assist Veterans in applying for benefits by submitting claims to eBenefits via their portals, the Stakeholder Enterprise Portal (SEP), and Digits-to-Digits (D2D).  </a:t>
            </a:r>
          </a:p>
          <a:p>
            <a:pPr marL="181240" indent="-181240">
              <a:buFont typeface="Arial" panose="020B0604020202020204" pitchFamily="34" charset="0"/>
              <a:buChar char="•"/>
            </a:pPr>
            <a:endParaRPr lang="en-US" baseline="0" dirty="0"/>
          </a:p>
          <a:p>
            <a:pPr marL="181240" indent="-181240">
              <a:buFont typeface="Arial" panose="020B0604020202020204" pitchFamily="34" charset="0"/>
              <a:buChar char="•"/>
            </a:pPr>
            <a:r>
              <a:rPr lang="en-US" baseline="0" dirty="0"/>
              <a:t>Finally, beneficiaries can call the </a:t>
            </a:r>
            <a:r>
              <a:rPr lang="en-US" b="1" baseline="0" dirty="0"/>
              <a:t>National Call Center (NCC) and/or National Pension Call Center (NPCC)</a:t>
            </a:r>
            <a:r>
              <a:rPr lang="en-US" baseline="0" dirty="0"/>
              <a:t> to file a claim.  </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803148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Document and refer changes to benefit entitlement</a:t>
            </a:r>
          </a:p>
          <a:p>
            <a:pPr lvl="0"/>
            <a:r>
              <a:rPr lang="en-US" b="0" i="1" u="none" dirty="0"/>
              <a:t>Policy</a:t>
            </a:r>
            <a:r>
              <a:rPr lang="en-US" b="0" i="1" u="none" baseline="0" dirty="0"/>
              <a:t> Reference(s): 38 CFR 3.150,  FPM 2.D.3.p, FPM 2.D.3.q, FPM 2.D.3.s, M21-1 III.ii.2.B.1.b</a:t>
            </a:r>
          </a:p>
          <a:p>
            <a:pPr lvl="0"/>
            <a:r>
              <a:rPr lang="en-US" b="0" i="1" u="none" baseline="0" dirty="0"/>
              <a:t>FPG Articles: N/A</a:t>
            </a:r>
          </a:p>
          <a:p>
            <a:endParaRPr lang="en-US" b="0" u="sng" dirty="0"/>
          </a:p>
          <a:p>
            <a:r>
              <a:rPr lang="en-US" b="0" u="sng" dirty="0"/>
              <a:t>Instructor Notes: </a:t>
            </a:r>
          </a:p>
          <a:p>
            <a:pPr defTabSz="966612">
              <a:defRPr/>
            </a:pPr>
            <a:endParaRPr lang="en-US" dirty="0"/>
          </a:p>
          <a:p>
            <a:pPr defTabSz="966612">
              <a:defRPr/>
            </a:pPr>
            <a:r>
              <a:rPr lang="en-US" dirty="0"/>
              <a:t>38 CFR 3.150</a:t>
            </a:r>
            <a:r>
              <a:rPr lang="en-US" baseline="0" dirty="0"/>
              <a:t> requires that “up</a:t>
            </a:r>
            <a:r>
              <a:rPr lang="en-US" dirty="0"/>
              <a:t>on request made in person or in writing by any person applying for benefits under the laws administered by the Department of Veterans Affairs, the appropriate application form will be furnished.” </a:t>
            </a:r>
            <a:r>
              <a:rPr lang="en-US" baseline="0" dirty="0"/>
              <a:t>  </a:t>
            </a:r>
            <a:r>
              <a:rPr lang="en-US" sz="1300" dirty="0"/>
              <a:t>To meet this requirement, in situations when the claimant does not have the ability to complete or print applications online, the Field Examiner must provide the claimant with the appropriate form(s) and submission information. </a:t>
            </a:r>
          </a:p>
          <a:p>
            <a:pPr marL="483306" lvl="1" defTabSz="966612">
              <a:defRPr/>
            </a:pPr>
            <a:endParaRPr lang="en-US" sz="1300" dirty="0"/>
          </a:p>
          <a:p>
            <a:pPr defTabSz="966612">
              <a:defRPr/>
            </a:pPr>
            <a:r>
              <a:rPr lang="en-US" sz="1300" dirty="0"/>
              <a:t>VA employees can obtain forms at two different websites depending on the form sought:</a:t>
            </a:r>
          </a:p>
          <a:p>
            <a:pPr marL="181240" indent="-181240" defTabSz="966612">
              <a:buFont typeface="Arial" panose="020B0604020202020204" pitchFamily="34" charset="0"/>
              <a:buChar char="•"/>
              <a:defRPr/>
            </a:pPr>
            <a:r>
              <a:rPr lang="en-US" sz="1300" dirty="0"/>
              <a:t>The VBA Internet has a VA Forms page that contains forms available externally to the public:  http://www.va.gov/vaforms/ </a:t>
            </a:r>
          </a:p>
          <a:p>
            <a:pPr marL="181240" indent="-181240" defTabSz="966612">
              <a:buFont typeface="Arial" panose="020B0604020202020204" pitchFamily="34" charset="0"/>
              <a:buChar char="•"/>
              <a:defRPr/>
            </a:pPr>
            <a:r>
              <a:rPr lang="en-US" sz="1300" dirty="0"/>
              <a:t>The VBA Intranet also has a VA Forms page that contains forms only available internally to VA employees:  http://vaww.va.gov/vaforms/</a:t>
            </a:r>
          </a:p>
          <a:p>
            <a:pPr defTabSz="966612">
              <a:defRPr/>
            </a:pPr>
            <a:endParaRPr lang="en-US" sz="1300" dirty="0"/>
          </a:p>
          <a:p>
            <a:pPr defTabSz="966612">
              <a:defRPr/>
            </a:pPr>
            <a:r>
              <a:rPr lang="en-US" sz="1300" dirty="0"/>
              <a:t>The M21-1, Adjudication Procedures Manual, also explains in III.ii.2.B.1.b., </a:t>
            </a:r>
            <a:r>
              <a:rPr lang="en-US" sz="1300" i="1" dirty="0"/>
              <a:t>Requirements for a Complete Claim Received on or After March 24, 2015, </a:t>
            </a:r>
            <a:r>
              <a:rPr lang="en-US" sz="1300" dirty="0"/>
              <a:t>that effective March 24, 2015, VA will only recognize compensation, pension, survivors, and related claims if they are submitted on the required standard forms.  The table in this manual reference provides guidance on the correct VA form to use based on the type of benefit sought by the claimant.  *Note, in addition to these correct forms, claimants may submit an ‘Intent to File (ITF)’, which we will discuss later in the training.  </a:t>
            </a:r>
          </a:p>
          <a:p>
            <a:pPr defTabSz="966612">
              <a:defRPr/>
            </a:pPr>
            <a:endParaRPr lang="en-US" sz="1300" dirty="0"/>
          </a:p>
          <a:p>
            <a:pPr defTabSz="966612">
              <a:defRPr/>
            </a:pPr>
            <a:r>
              <a:rPr lang="en-US" sz="1300" b="1" i="1" dirty="0"/>
              <a:t>Important Notes</a:t>
            </a:r>
            <a:r>
              <a:rPr lang="en-US" sz="1300" dirty="0"/>
              <a:t>:  </a:t>
            </a:r>
          </a:p>
          <a:p>
            <a:pPr marL="181240" indent="-181240" defTabSz="966612">
              <a:buFont typeface="Arial" panose="020B0604020202020204" pitchFamily="34" charset="0"/>
              <a:buChar char="•"/>
              <a:defRPr/>
            </a:pPr>
            <a:r>
              <a:rPr lang="en-US" sz="1300" dirty="0"/>
              <a:t>If the Field Examiner does not have the appropriate VA claim form available during the field examination, the Field Examiner must request the Legal Instruments Examiner provide the application to the claimant, AND</a:t>
            </a:r>
          </a:p>
          <a:p>
            <a:pPr marL="181240" indent="-181240" defTabSz="966612">
              <a:buFont typeface="Arial" panose="020B0604020202020204" pitchFamily="34" charset="0"/>
              <a:buChar char="•"/>
              <a:defRPr/>
            </a:pPr>
            <a:r>
              <a:rPr lang="en-US" sz="1300" dirty="0"/>
              <a:t>Document the information on a VA Form 27-0820, </a:t>
            </a:r>
            <a:r>
              <a:rPr lang="en-US" sz="1300" i="1" dirty="0"/>
              <a:t>Report of General Information, </a:t>
            </a:r>
            <a:r>
              <a:rPr lang="en-US" sz="1300" dirty="0"/>
              <a:t>and upload it to the eFolder.</a:t>
            </a:r>
          </a:p>
          <a:p>
            <a:pPr defTabSz="966612">
              <a:defRPr/>
            </a:pPr>
            <a:endParaRPr lang="en-US" sz="1300" dirty="0"/>
          </a:p>
          <a:p>
            <a:pPr defTabSz="966612">
              <a:defRPr/>
            </a:pPr>
            <a:r>
              <a:rPr lang="en-US" sz="1300" dirty="0"/>
              <a:t>Field examiners must also provide instruction on how to properly complete and submit claims.  Remember, field examiners are the ‘face of the VA’ while in the field and in an examination; they must be knowledgeable and helpful.  </a:t>
            </a:r>
          </a:p>
          <a:p>
            <a:pPr defTabSz="966612">
              <a:defRPr/>
            </a:pPr>
            <a:endParaRPr lang="en-US" sz="1300" dirty="0"/>
          </a:p>
          <a:p>
            <a:pPr defTabSz="966612">
              <a:defRPr/>
            </a:pPr>
            <a:endParaRPr lang="en-US" baseline="0" dirty="0"/>
          </a:p>
          <a:p>
            <a:pPr defTabSz="966612">
              <a:defRP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093957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Document and refer changes to benefit entitlement</a:t>
            </a:r>
          </a:p>
          <a:p>
            <a:pPr lvl="0"/>
            <a:r>
              <a:rPr lang="en-US" b="0" i="1" u="none" dirty="0"/>
              <a:t>Policy</a:t>
            </a:r>
            <a:r>
              <a:rPr lang="en-US" b="0" i="1" u="none" baseline="0" dirty="0"/>
              <a:t> Reference(s): FPM 2.D.3.p., FPM 2.I.4.e.</a:t>
            </a:r>
          </a:p>
          <a:p>
            <a:pPr lvl="0"/>
            <a:r>
              <a:rPr lang="en-US" b="0" i="1" u="none" baseline="0" dirty="0"/>
              <a:t>FPG Articles: N/A</a:t>
            </a:r>
          </a:p>
          <a:p>
            <a:endParaRPr lang="en-US" b="0" u="sng" dirty="0"/>
          </a:p>
          <a:p>
            <a:r>
              <a:rPr lang="en-US" b="0" u="sng" dirty="0"/>
              <a:t>Instructor Notes: </a:t>
            </a:r>
          </a:p>
          <a:p>
            <a:endParaRPr lang="en-US" dirty="0"/>
          </a:p>
          <a:p>
            <a:r>
              <a:rPr lang="en-US" sz="1300" dirty="0"/>
              <a:t>If the Field Examiner identifies changes or possible changes in benefit entitlement, they must document the information in the field examination report and request referral to the appropriate authorization activity.</a:t>
            </a:r>
          </a:p>
          <a:p>
            <a:endParaRPr lang="en-US" sz="1300" dirty="0"/>
          </a:p>
          <a:p>
            <a:r>
              <a:rPr lang="en-US" sz="1300" dirty="0"/>
              <a:t>For changes that may result in a </a:t>
            </a:r>
            <a:r>
              <a:rPr lang="en-US" sz="1300" i="1" dirty="0"/>
              <a:t>decrease</a:t>
            </a:r>
            <a:r>
              <a:rPr lang="en-US" sz="1300" dirty="0"/>
              <a:t> in benefits:</a:t>
            </a:r>
            <a:endParaRPr lang="en-US" dirty="0">
              <a:effectLst/>
            </a:endParaRPr>
          </a:p>
          <a:p>
            <a:pPr marL="181240" indent="-181240">
              <a:buFont typeface="Arial" panose="020B0604020202020204" pitchFamily="34" charset="0"/>
              <a:buChar char="•"/>
            </a:pPr>
            <a:r>
              <a:rPr lang="en-US" sz="1300" dirty="0"/>
              <a:t>document the information on VA Form 27-0820, </a:t>
            </a:r>
            <a:r>
              <a:rPr lang="en-US" sz="1300" i="1" dirty="0"/>
              <a:t>Report of General Information</a:t>
            </a:r>
            <a:endParaRPr lang="en-US" dirty="0">
              <a:effectLst/>
            </a:endParaRPr>
          </a:p>
          <a:p>
            <a:pPr marL="181240" indent="-181240">
              <a:buFont typeface="Arial" panose="020B0604020202020204" pitchFamily="34" charset="0"/>
              <a:buChar char="•"/>
            </a:pPr>
            <a:r>
              <a:rPr lang="en-US" sz="1300" dirty="0"/>
              <a:t>upload the VA Form 27-0820 to the eFolder/VBMS, and</a:t>
            </a:r>
            <a:endParaRPr lang="en-US" dirty="0">
              <a:effectLst/>
            </a:endParaRPr>
          </a:p>
          <a:p>
            <a:pPr marL="181240" indent="-181240">
              <a:buFont typeface="Arial" panose="020B0604020202020204" pitchFamily="34" charset="0"/>
              <a:buChar char="•"/>
            </a:pPr>
            <a:r>
              <a:rPr lang="en-US" sz="1300" dirty="0"/>
              <a:t>document the receipt of information in the field examination report, and </a:t>
            </a:r>
          </a:p>
          <a:p>
            <a:pPr marL="181240" indent="-181240">
              <a:buFont typeface="Arial" panose="020B0604020202020204" pitchFamily="34" charset="0"/>
              <a:buChar char="•"/>
            </a:pPr>
            <a:r>
              <a:rPr lang="en-US" sz="1300" dirty="0"/>
              <a:t>request Legal Instruments Examiner referral of the information to the station of jurisdiction through email notification.  </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3290554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enefits.va.gov/BENEFITS/Benefits_Summary_Materials.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benefits.va.gov/BENEFITS/Applying.asp" TargetMode="External"/><Relationship Id="rId4" Type="http://schemas.openxmlformats.org/officeDocument/2006/relationships/hyperlink" Target="https://benefits.va.gov/BENEFITS/factsheets.asp?utm_source=vba_home&amp;utm_medium=carousel&amp;utm_campaign=factsheets&amp;utm_content=20180105#BM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benefits.v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vets.gov/"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va.gov/vaform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vaww.va.gov/vaform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Potential Changes to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Benefit Entitlement</a:t>
            </a:r>
          </a:p>
        </p:txBody>
      </p:sp>
      <p:sp>
        <p:nvSpPr>
          <p:cNvPr id="3" name="Subtitle 2"/>
          <p:cNvSpPr>
            <a:spLocks noGrp="1"/>
          </p:cNvSpPr>
          <p:nvPr>
            <p:ph type="subTitle" idx="1"/>
          </p:nvPr>
        </p:nvSpPr>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 and Refer Claims</a:t>
            </a:r>
          </a:p>
        </p:txBody>
      </p:sp>
      <p:sp>
        <p:nvSpPr>
          <p:cNvPr id="3" name="Content Placeholder 2"/>
          <p:cNvSpPr>
            <a:spLocks noGrp="1"/>
          </p:cNvSpPr>
          <p:nvPr>
            <p:ph idx="1"/>
          </p:nvPr>
        </p:nvSpPr>
        <p:spPr/>
        <p:txBody>
          <a:bodyPr>
            <a:normAutofit/>
          </a:bodyPr>
          <a:lstStyle/>
          <a:p>
            <a:r>
              <a:rPr lang="en-US" dirty="0"/>
              <a:t>Date stamp with date of claim</a:t>
            </a:r>
          </a:p>
          <a:p>
            <a:r>
              <a:rPr lang="en-US" dirty="0"/>
              <a:t>Mail or fax to evidence intake center</a:t>
            </a:r>
          </a:p>
          <a:p>
            <a:r>
              <a:rPr lang="en-US" dirty="0"/>
              <a:t>Document receipt and DOC in FELux</a:t>
            </a:r>
          </a:p>
          <a:p>
            <a:r>
              <a:rPr lang="en-US" dirty="0"/>
              <a:t>Request LIE record a note in VBMS</a:t>
            </a:r>
          </a:p>
          <a:p>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97674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 to File (ITF)</a:t>
            </a:r>
          </a:p>
        </p:txBody>
      </p:sp>
      <p:sp>
        <p:nvSpPr>
          <p:cNvPr id="3" name="Content Placeholder 2"/>
          <p:cNvSpPr>
            <a:spLocks noGrp="1"/>
          </p:cNvSpPr>
          <p:nvPr>
            <p:ph idx="1"/>
          </p:nvPr>
        </p:nvSpPr>
        <p:spPr/>
        <p:txBody>
          <a:bodyPr>
            <a:normAutofit fontScale="92500"/>
          </a:bodyPr>
          <a:lstStyle/>
          <a:p>
            <a:r>
              <a:rPr lang="en-US" dirty="0"/>
              <a:t>Discontinued informal claims -March 24, 2015</a:t>
            </a:r>
          </a:p>
          <a:p>
            <a:r>
              <a:rPr lang="en-US" dirty="0"/>
              <a:t>ITF creates effective date placeholder until:</a:t>
            </a:r>
          </a:p>
          <a:p>
            <a:pPr lvl="1"/>
            <a:r>
              <a:rPr lang="en-US" dirty="0"/>
              <a:t>Substantially complete claim on prescribed form, or</a:t>
            </a:r>
          </a:p>
          <a:p>
            <a:pPr lvl="1"/>
            <a:r>
              <a:rPr lang="en-US" dirty="0"/>
              <a:t>One year passes since VA received the ITF</a:t>
            </a:r>
          </a:p>
          <a:p>
            <a:r>
              <a:rPr lang="en-US" dirty="0"/>
              <a:t>ITFs apply to claims for:</a:t>
            </a:r>
          </a:p>
          <a:p>
            <a:pPr lvl="1"/>
            <a:r>
              <a:rPr lang="en-US" dirty="0"/>
              <a:t>Compensation, </a:t>
            </a:r>
          </a:p>
          <a:p>
            <a:pPr lvl="1"/>
            <a:r>
              <a:rPr lang="en-US" dirty="0"/>
              <a:t>Pension, </a:t>
            </a:r>
          </a:p>
          <a:p>
            <a:pPr lvl="1"/>
            <a:r>
              <a:rPr lang="en-US" dirty="0"/>
              <a:t>Survivor’s Pension, and </a:t>
            </a:r>
          </a:p>
          <a:p>
            <a:pPr lvl="1"/>
            <a:r>
              <a:rPr lang="en-US" dirty="0"/>
              <a:t>DIC</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211528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 ITFs</a:t>
            </a:r>
          </a:p>
        </p:txBody>
      </p:sp>
      <p:sp>
        <p:nvSpPr>
          <p:cNvPr id="3" name="Content Placeholder 2"/>
          <p:cNvSpPr>
            <a:spLocks noGrp="1"/>
          </p:cNvSpPr>
          <p:nvPr>
            <p:ph idx="1"/>
          </p:nvPr>
        </p:nvSpPr>
        <p:spPr/>
        <p:txBody>
          <a:bodyPr>
            <a:normAutofit fontScale="92500" lnSpcReduction="20000"/>
          </a:bodyPr>
          <a:lstStyle/>
          <a:p>
            <a:r>
              <a:rPr lang="en-US" dirty="0"/>
              <a:t>Submit ITFs by either:</a:t>
            </a:r>
          </a:p>
          <a:p>
            <a:pPr lvl="1"/>
            <a:r>
              <a:rPr lang="en-US" dirty="0"/>
              <a:t>Complete and sign VA Form 21-0966, </a:t>
            </a:r>
            <a:r>
              <a:rPr lang="en-US" i="1" dirty="0"/>
              <a:t>Intent to File a Claim for Compensation and/or Pension, or Survivors Pension, and/or DIC, </a:t>
            </a:r>
            <a:endParaRPr lang="en-US" dirty="0"/>
          </a:p>
          <a:p>
            <a:pPr lvl="1"/>
            <a:r>
              <a:rPr lang="en-US" dirty="0"/>
              <a:t>Call and verbally make ITF to NCC or NPCC</a:t>
            </a:r>
          </a:p>
          <a:p>
            <a:pPr lvl="1"/>
            <a:r>
              <a:rPr lang="en-US" dirty="0"/>
              <a:t>Initiate application electronically </a:t>
            </a:r>
          </a:p>
          <a:p>
            <a:pPr lvl="1"/>
            <a:r>
              <a:rPr lang="en-US" dirty="0"/>
              <a:t>Contact VBA personnel</a:t>
            </a:r>
          </a:p>
          <a:p>
            <a:r>
              <a:rPr lang="en-US" dirty="0"/>
              <a:t>Communication is adequate if:</a:t>
            </a:r>
          </a:p>
          <a:p>
            <a:pPr lvl="1"/>
            <a:r>
              <a:rPr lang="en-US" dirty="0"/>
              <a:t>VA can identify Veteran or claimant</a:t>
            </a:r>
          </a:p>
          <a:p>
            <a:pPr lvl="1"/>
            <a:r>
              <a:rPr lang="en-US" dirty="0"/>
              <a:t>Specifies general benefit sought, and</a:t>
            </a:r>
          </a:p>
          <a:p>
            <a:pPr lvl="1"/>
            <a:r>
              <a:rPr lang="en-US" dirty="0"/>
              <a:t>Signs VA Form 21-0966 (if how received)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720844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 and Submit ITFs</a:t>
            </a:r>
          </a:p>
        </p:txBody>
      </p:sp>
      <p:sp>
        <p:nvSpPr>
          <p:cNvPr id="3" name="Content Placeholder 2"/>
          <p:cNvSpPr>
            <a:spLocks noGrp="1"/>
          </p:cNvSpPr>
          <p:nvPr>
            <p:ph idx="1"/>
          </p:nvPr>
        </p:nvSpPr>
        <p:spPr/>
        <p:txBody>
          <a:bodyPr/>
          <a:lstStyle/>
          <a:p>
            <a:r>
              <a:rPr lang="en-US" dirty="0"/>
              <a:t>Inform claimant:</a:t>
            </a:r>
          </a:p>
          <a:p>
            <a:pPr lvl="1"/>
            <a:r>
              <a:rPr lang="en-US" dirty="0"/>
              <a:t>VA will establish ITF in system</a:t>
            </a:r>
          </a:p>
          <a:p>
            <a:pPr lvl="1"/>
            <a:r>
              <a:rPr lang="en-US" dirty="0"/>
              <a:t>Time limit to complete the claim</a:t>
            </a:r>
          </a:p>
          <a:p>
            <a:pPr lvl="1"/>
            <a:r>
              <a:rPr lang="en-US" dirty="0"/>
              <a:t>Will receive a letter explaining next steps</a:t>
            </a:r>
          </a:p>
          <a:p>
            <a:r>
              <a:rPr lang="en-US" dirty="0"/>
              <a:t>FE document ITF (specific benefit sought) in FELux and notes LIE Actions to Take</a:t>
            </a:r>
          </a:p>
          <a:p>
            <a:r>
              <a:rPr lang="en-US" dirty="0"/>
              <a:t>LIE inputs ITF into VBMS</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385824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Common Scenarios</a:t>
            </a:r>
          </a:p>
        </p:txBody>
      </p:sp>
      <p:sp>
        <p:nvSpPr>
          <p:cNvPr id="3" name="Content Placeholder 2"/>
          <p:cNvSpPr>
            <a:spLocks noGrp="1"/>
          </p:cNvSpPr>
          <p:nvPr>
            <p:ph idx="1"/>
          </p:nvPr>
        </p:nvSpPr>
        <p:spPr/>
        <p:txBody>
          <a:bodyPr>
            <a:normAutofit/>
          </a:bodyPr>
          <a:lstStyle/>
          <a:p>
            <a:r>
              <a:rPr lang="en-US" dirty="0"/>
              <a:t>Special Monthly Compensation/Pension</a:t>
            </a:r>
          </a:p>
          <a:p>
            <a:pPr lvl="1"/>
            <a:r>
              <a:rPr lang="en-US" dirty="0"/>
              <a:t>VA Form 21-2680</a:t>
            </a:r>
          </a:p>
          <a:p>
            <a:r>
              <a:rPr lang="en-US" dirty="0"/>
              <a:t>New dependent</a:t>
            </a:r>
          </a:p>
          <a:p>
            <a:pPr lvl="1"/>
            <a:r>
              <a:rPr lang="en-US" dirty="0"/>
              <a:t>VA Form 21-686c</a:t>
            </a:r>
          </a:p>
          <a:p>
            <a:r>
              <a:rPr lang="en-US" dirty="0"/>
              <a:t>Pension changes (income, net worth, expenses, $90 Medicaid)</a:t>
            </a:r>
          </a:p>
          <a:p>
            <a:pPr lvl="1"/>
            <a:r>
              <a:rPr lang="en-US" dirty="0"/>
              <a:t>VA Form 21P-8416</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6754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fontScale="77500" lnSpcReduction="20000"/>
          </a:bodyPr>
          <a:lstStyle/>
          <a:p>
            <a:r>
              <a:rPr lang="en-US" dirty="0"/>
              <a:t>Fiduciary Responsibility</a:t>
            </a:r>
          </a:p>
          <a:p>
            <a:r>
              <a:rPr lang="en-US" dirty="0"/>
              <a:t>Field Examiner Responsibility</a:t>
            </a:r>
          </a:p>
          <a:p>
            <a:r>
              <a:rPr lang="en-US" dirty="0"/>
              <a:t>Available Benefits and Services</a:t>
            </a:r>
          </a:p>
          <a:p>
            <a:r>
              <a:rPr lang="en-US" dirty="0"/>
              <a:t>Encourage Paperless Claims</a:t>
            </a:r>
          </a:p>
          <a:p>
            <a:r>
              <a:rPr lang="en-US" dirty="0"/>
              <a:t>Proper Forms</a:t>
            </a:r>
          </a:p>
          <a:p>
            <a:r>
              <a:rPr lang="en-US" dirty="0"/>
              <a:t>Document and Refer Decrease</a:t>
            </a:r>
          </a:p>
          <a:p>
            <a:r>
              <a:rPr lang="en-US" dirty="0"/>
              <a:t>Receive and Refer Claims</a:t>
            </a:r>
          </a:p>
          <a:p>
            <a:r>
              <a:rPr lang="en-US" dirty="0"/>
              <a:t>Intent to File (ITF)</a:t>
            </a:r>
          </a:p>
          <a:p>
            <a:r>
              <a:rPr lang="en-US" dirty="0"/>
              <a:t>Receive ITFs</a:t>
            </a:r>
          </a:p>
          <a:p>
            <a:r>
              <a:rPr lang="en-US" dirty="0"/>
              <a:t>Document and Submit ITFs</a:t>
            </a:r>
          </a:p>
          <a:p>
            <a:r>
              <a:rPr lang="en-US" dirty="0"/>
              <a:t>Common Scenarios</a:t>
            </a:r>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a:t>
            </a:r>
            <a:r>
              <a:rPr lang="en-US"/>
              <a:t>the assessment </a:t>
            </a:r>
            <a:r>
              <a:rPr lang="en-US" dirty="0"/>
              <a:t>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a:p>
        </p:txBody>
      </p:sp>
    </p:spTree>
    <p:extLst>
      <p:ext uri="{BB962C8B-B14F-4D97-AF65-F5344CB8AC3E}">
        <p14:creationId xmlns:p14="http://schemas.microsoft.com/office/powerpoint/2010/main" val="240612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lnSpcReduction="10000"/>
          </a:bodyPr>
          <a:lstStyle/>
          <a:p>
            <a:r>
              <a:rPr lang="en-US" dirty="0"/>
              <a:t>Identify the field examiner and fiduciary responsibilities in assisting beneficiaries with benefit entitlement changes</a:t>
            </a:r>
          </a:p>
          <a:p>
            <a:r>
              <a:rPr lang="en-US" dirty="0"/>
              <a:t>Document and refer changes to benefit entitlement</a:t>
            </a:r>
          </a:p>
          <a:p>
            <a:r>
              <a:rPr lang="en-US" dirty="0"/>
              <a:t>Identify and utilize intent to file (ITF) procedures</a:t>
            </a:r>
          </a:p>
          <a:p>
            <a:r>
              <a:rPr lang="en-US" dirty="0"/>
              <a:t>Identify common benefit entitlement scenarios and corresponding requirements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62500" lnSpcReduction="20000"/>
          </a:bodyPr>
          <a:lstStyle/>
          <a:p>
            <a:r>
              <a:rPr lang="en-US" dirty="0"/>
              <a:t>38 CFR 3.150, </a:t>
            </a:r>
            <a:r>
              <a:rPr lang="en-US" i="1" dirty="0"/>
              <a:t>Forms to be furnished</a:t>
            </a:r>
            <a:endParaRPr lang="en-US" dirty="0"/>
          </a:p>
          <a:p>
            <a:r>
              <a:rPr lang="en-US" dirty="0"/>
              <a:t>FPM 2.D.3, </a:t>
            </a:r>
            <a:r>
              <a:rPr lang="en-US" i="1" dirty="0"/>
              <a:t>Financial Information of the Beneficiary</a:t>
            </a:r>
            <a:endParaRPr lang="en-US" dirty="0"/>
          </a:p>
          <a:p>
            <a:r>
              <a:rPr lang="en-US" dirty="0"/>
              <a:t>FPM 2.E.6, </a:t>
            </a:r>
            <a:r>
              <a:rPr lang="en-US" i="1" dirty="0"/>
              <a:t>Issues Other VA Benefits</a:t>
            </a:r>
          </a:p>
          <a:p>
            <a:r>
              <a:rPr lang="en-US" dirty="0"/>
              <a:t>FPM 2.I.2.a</a:t>
            </a:r>
            <a:r>
              <a:rPr lang="en-US" i="1" dirty="0"/>
              <a:t>, Field Exam Forms and Supporting Evidence</a:t>
            </a:r>
          </a:p>
          <a:p>
            <a:r>
              <a:rPr lang="en-US" dirty="0"/>
              <a:t>FPM 2.I.4, </a:t>
            </a:r>
            <a:r>
              <a:rPr lang="en-US" i="1" dirty="0"/>
              <a:t>Finalizing Field Examinations</a:t>
            </a:r>
          </a:p>
          <a:p>
            <a:r>
              <a:rPr lang="en-US" dirty="0"/>
              <a:t>M21-1 III.i.4, </a:t>
            </a:r>
            <a:r>
              <a:rPr lang="en-US" i="1" dirty="0"/>
              <a:t>Veterans Online Application (VONAPP) Direct Connect (VDC) Program and the Stakeholder Enterprise Portal (SEP)</a:t>
            </a:r>
          </a:p>
          <a:p>
            <a:r>
              <a:rPr lang="en-US" dirty="0"/>
              <a:t>M21-1 III.ii.2.B.1, </a:t>
            </a:r>
            <a:r>
              <a:rPr lang="en-US" i="1" dirty="0"/>
              <a:t>Applications for Compensation and/or Pension</a:t>
            </a:r>
            <a:endParaRPr lang="en-US" dirty="0"/>
          </a:p>
          <a:p>
            <a:r>
              <a:rPr lang="en-US" dirty="0"/>
              <a:t>M21-1 III.ii.2.C.2, </a:t>
            </a:r>
            <a:r>
              <a:rPr lang="en-US" i="1" dirty="0"/>
              <a:t>Intent to File</a:t>
            </a:r>
          </a:p>
          <a:p>
            <a:r>
              <a:rPr lang="en-US" dirty="0"/>
              <a:t>FPG, </a:t>
            </a:r>
            <a:r>
              <a:rPr lang="en-US" i="1" dirty="0"/>
              <a:t>Tasks in BFFS</a:t>
            </a:r>
          </a:p>
          <a:p>
            <a:r>
              <a:rPr lang="en-US" dirty="0"/>
              <a:t>FPG, </a:t>
            </a:r>
            <a:r>
              <a:rPr lang="en-US" i="1" dirty="0"/>
              <a:t>VA Claims: Documenting Requests and Intent to File</a:t>
            </a:r>
            <a:endParaRPr lang="en-US" dirty="0"/>
          </a:p>
          <a:p>
            <a:r>
              <a:rPr lang="en-US" dirty="0"/>
              <a:t>VBA Internet</a:t>
            </a:r>
          </a:p>
          <a:p>
            <a:r>
              <a:rPr lang="en-US" dirty="0"/>
              <a:t>VBMS and Share User Guide</a:t>
            </a:r>
          </a:p>
          <a:p>
            <a:r>
              <a:rPr lang="en-US" dirty="0"/>
              <a:t>VBA Forms Internet and Intranet websites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Responsibility</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Fiduciary notify VA of changes </a:t>
            </a:r>
          </a:p>
          <a:p>
            <a:r>
              <a:rPr lang="en-US" dirty="0"/>
              <a:t>VA Form 21P-4703, </a:t>
            </a:r>
            <a:r>
              <a:rPr lang="en-US" i="1" dirty="0"/>
              <a:t>Fiduciary Agreement</a:t>
            </a:r>
            <a:endParaRPr lang="en-US" dirty="0"/>
          </a:p>
          <a:p>
            <a:pPr marL="0"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25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Field Examiner Responsibility</a:t>
            </a:r>
          </a:p>
        </p:txBody>
      </p:sp>
      <p:sp>
        <p:nvSpPr>
          <p:cNvPr id="3" name="Content Placeholder 2"/>
          <p:cNvSpPr>
            <a:spLocks noGrp="1"/>
          </p:cNvSpPr>
          <p:nvPr>
            <p:ph idx="1"/>
          </p:nvPr>
        </p:nvSpPr>
        <p:spPr/>
        <p:txBody>
          <a:bodyPr>
            <a:normAutofit fontScale="92500" lnSpcReduction="10000"/>
          </a:bodyPr>
          <a:lstStyle/>
          <a:p>
            <a:r>
              <a:rPr lang="en-US" dirty="0"/>
              <a:t>Advise of VA benefits and services</a:t>
            </a:r>
          </a:p>
          <a:p>
            <a:r>
              <a:rPr lang="en-US" dirty="0"/>
              <a:t>Explain entitlement to state and local benefits</a:t>
            </a:r>
          </a:p>
          <a:p>
            <a:r>
              <a:rPr lang="en-US" dirty="0"/>
              <a:t>Document changes and requests within field examination FElux report</a:t>
            </a:r>
          </a:p>
          <a:p>
            <a:r>
              <a:rPr lang="en-US" dirty="0"/>
              <a:t>Provide proper VA forms</a:t>
            </a:r>
          </a:p>
          <a:p>
            <a:r>
              <a:rPr lang="en-US" dirty="0"/>
              <a:t>Instruct on completing and submitting forms</a:t>
            </a:r>
          </a:p>
          <a:p>
            <a:r>
              <a:rPr lang="en-US" dirty="0"/>
              <a:t>Encourage use of paperless claims submission tools</a:t>
            </a:r>
          </a:p>
          <a:p>
            <a:r>
              <a:rPr lang="en-US" dirty="0"/>
              <a:t>Document an Intent to File (ITF)</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60865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Available Benefits and Services</a:t>
            </a:r>
          </a:p>
        </p:txBody>
      </p:sp>
      <p:sp>
        <p:nvSpPr>
          <p:cNvPr id="3" name="Content Placeholder 2"/>
          <p:cNvSpPr>
            <a:spLocks noGrp="1"/>
          </p:cNvSpPr>
          <p:nvPr>
            <p:ph idx="1"/>
          </p:nvPr>
        </p:nvSpPr>
        <p:spPr/>
        <p:txBody>
          <a:bodyPr/>
          <a:lstStyle/>
          <a:p>
            <a:r>
              <a:rPr lang="en-US" dirty="0"/>
              <a:t>VBA Internet</a:t>
            </a:r>
          </a:p>
          <a:p>
            <a:pPr lvl="1"/>
            <a:r>
              <a:rPr lang="en-US" dirty="0">
                <a:hlinkClick r:id="rId3"/>
              </a:rPr>
              <a:t>VBA Benefit Brochures</a:t>
            </a:r>
            <a:endParaRPr lang="en-US" dirty="0"/>
          </a:p>
          <a:p>
            <a:pPr lvl="1"/>
            <a:r>
              <a:rPr lang="en-US" dirty="0">
                <a:hlinkClick r:id="rId4"/>
              </a:rPr>
              <a:t>VBA Fact Sheets</a:t>
            </a:r>
            <a:endParaRPr lang="en-US" dirty="0"/>
          </a:p>
          <a:p>
            <a:pPr lvl="1"/>
            <a:r>
              <a:rPr lang="en-US" dirty="0">
                <a:hlinkClick r:id="rId5"/>
              </a:rPr>
              <a:t>Applying for Benefits</a:t>
            </a:r>
            <a:endParaRPr lang="en-US" dirty="0"/>
          </a:p>
          <a:p>
            <a:r>
              <a:rPr lang="en-US" dirty="0"/>
              <a:t>Local/State Benefits</a:t>
            </a:r>
          </a:p>
          <a:p>
            <a:pPr lvl="1"/>
            <a:r>
              <a:rPr lang="en-US" dirty="0"/>
              <a:t>Internet research</a:t>
            </a:r>
          </a:p>
          <a:p>
            <a:pPr lvl="1"/>
            <a:r>
              <a:rPr lang="en-US" dirty="0"/>
              <a:t>VA and external social workers</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576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Encourage Paperless Claims</a:t>
            </a:r>
          </a:p>
        </p:txBody>
      </p:sp>
      <p:sp>
        <p:nvSpPr>
          <p:cNvPr id="3" name="Content Placeholder 2"/>
          <p:cNvSpPr>
            <a:spLocks noGrp="1"/>
          </p:cNvSpPr>
          <p:nvPr>
            <p:ph idx="1"/>
          </p:nvPr>
        </p:nvSpPr>
        <p:spPr/>
        <p:txBody>
          <a:bodyPr>
            <a:normAutofit/>
          </a:bodyPr>
          <a:lstStyle/>
          <a:p>
            <a:r>
              <a:rPr lang="en-US" dirty="0">
                <a:hlinkClick r:id="rId3"/>
              </a:rPr>
              <a:t>eBenefits</a:t>
            </a:r>
            <a:endParaRPr lang="en-US" dirty="0"/>
          </a:p>
          <a:p>
            <a:pPr lvl="1"/>
            <a:r>
              <a:rPr lang="en-US" dirty="0"/>
              <a:t>Veterans Online Application Direct Connect (VDC)</a:t>
            </a:r>
          </a:p>
          <a:p>
            <a:r>
              <a:rPr lang="en-US" dirty="0">
                <a:hlinkClick r:id="rId4"/>
              </a:rPr>
              <a:t>www.vets.gov</a:t>
            </a:r>
            <a:endParaRPr lang="en-US" dirty="0"/>
          </a:p>
          <a:p>
            <a:r>
              <a:rPr lang="en-US" dirty="0"/>
              <a:t>Veterans Service Officers (VSOs)</a:t>
            </a:r>
          </a:p>
          <a:p>
            <a:r>
              <a:rPr lang="en-US" dirty="0"/>
              <a:t>National Call Center (NCC) 1-800-827-1000</a:t>
            </a:r>
          </a:p>
          <a:p>
            <a:r>
              <a:rPr lang="en-US" dirty="0"/>
              <a:t>National Pension Call Center (NPCC) </a:t>
            </a:r>
          </a:p>
          <a:p>
            <a:pPr marL="0" indent="0">
              <a:buNone/>
            </a:pPr>
            <a:r>
              <a:rPr lang="en-US" dirty="0"/>
              <a:t>    1-877-294-6380</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66792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Proper Forms</a:t>
            </a:r>
          </a:p>
        </p:txBody>
      </p:sp>
      <p:sp>
        <p:nvSpPr>
          <p:cNvPr id="3" name="Content Placeholder 2"/>
          <p:cNvSpPr>
            <a:spLocks noGrp="1"/>
          </p:cNvSpPr>
          <p:nvPr>
            <p:ph idx="1"/>
          </p:nvPr>
        </p:nvSpPr>
        <p:spPr/>
        <p:txBody>
          <a:bodyPr>
            <a:normAutofit lnSpcReduction="10000"/>
          </a:bodyPr>
          <a:lstStyle/>
          <a:p>
            <a:r>
              <a:rPr lang="en-US" dirty="0"/>
              <a:t>Must provide correct forms</a:t>
            </a:r>
          </a:p>
          <a:p>
            <a:pPr lvl="1"/>
            <a:r>
              <a:rPr lang="en-US" dirty="0">
                <a:hlinkClick r:id="rId3"/>
              </a:rPr>
              <a:t>VBA Internet Forms Page (external)</a:t>
            </a:r>
            <a:endParaRPr lang="en-US" dirty="0"/>
          </a:p>
          <a:p>
            <a:pPr lvl="1"/>
            <a:r>
              <a:rPr lang="en-US" dirty="0">
                <a:hlinkClick r:id="rId4"/>
              </a:rPr>
              <a:t>VBA Intranet Forms Page (internal)</a:t>
            </a:r>
            <a:r>
              <a:rPr lang="en-US" dirty="0"/>
              <a:t> </a:t>
            </a:r>
          </a:p>
          <a:p>
            <a:r>
              <a:rPr lang="en-US" dirty="0"/>
              <a:t>Must submit on standard form or Intent to File</a:t>
            </a:r>
          </a:p>
          <a:p>
            <a:pPr marL="342900" lvl="1" indent="-342900">
              <a:buFont typeface="Arial" panose="020B0604020202020204" pitchFamily="34" charset="0"/>
              <a:buChar char="•"/>
            </a:pPr>
            <a:r>
              <a:rPr lang="en-US" sz="3200" dirty="0"/>
              <a:t>Provide instruction on completing and submitting forms and claims for benefits</a:t>
            </a:r>
          </a:p>
          <a:p>
            <a:pPr marL="342900" lvl="1" indent="-342900">
              <a:buFont typeface="Arial" panose="020B0604020202020204" pitchFamily="34" charset="0"/>
              <a:buChar char="•"/>
            </a:pPr>
            <a:r>
              <a:rPr lang="en-US" sz="3200" dirty="0"/>
              <a:t>If no form available:</a:t>
            </a:r>
          </a:p>
          <a:p>
            <a:pPr marL="742950" lvl="2" indent="-342900"/>
            <a:r>
              <a:rPr lang="en-US" sz="2800" dirty="0"/>
              <a:t>FE requests LIE to mail the form</a:t>
            </a:r>
          </a:p>
          <a:p>
            <a:pPr marL="742950" lvl="2" indent="-342900"/>
            <a:r>
              <a:rPr lang="en-US" sz="2800" dirty="0"/>
              <a:t>Document information on VA Form 27-0820</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303076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Document and Refer Decrease</a:t>
            </a:r>
          </a:p>
        </p:txBody>
      </p:sp>
      <p:sp>
        <p:nvSpPr>
          <p:cNvPr id="3" name="Content Placeholder 2"/>
          <p:cNvSpPr>
            <a:spLocks noGrp="1"/>
          </p:cNvSpPr>
          <p:nvPr>
            <p:ph idx="1"/>
          </p:nvPr>
        </p:nvSpPr>
        <p:spPr/>
        <p:txBody>
          <a:bodyPr/>
          <a:lstStyle/>
          <a:p>
            <a:r>
              <a:rPr lang="en-US" dirty="0"/>
              <a:t>Document information on VAF 27-0820</a:t>
            </a:r>
          </a:p>
          <a:p>
            <a:r>
              <a:rPr lang="en-US" dirty="0"/>
              <a:t>Upload VAF 27-0820 to the eFolder</a:t>
            </a:r>
          </a:p>
          <a:p>
            <a:r>
              <a:rPr lang="en-US" dirty="0"/>
              <a:t>Document receipt of information in FELux</a:t>
            </a:r>
          </a:p>
          <a:p>
            <a:r>
              <a:rPr lang="en-US" dirty="0"/>
              <a:t>Request LIE refer to station of jurisdiction through email notification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37030052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139&quot;&gt;&lt;/object&gt;&lt;object type=&quot;2&quot; unique_id=&quot;10140&quot;&gt;&lt;object type=&quot;3&quot; unique_id=&quot;10141&quot;&gt;&lt;property id=&quot;20148&quot; value=&quot;5&quot;/&gt;&lt;property id=&quot;20300&quot; value=&quot;Slide 1 - &amp;quot;Potential Changes to  Benefit Entitlement&amp;quot;&quot;/&gt;&lt;property id=&quot;20307&quot; value=&quot;256&quot;/&gt;&lt;/object&gt;&lt;object type=&quot;3&quot; unique_id=&quot;10142&quot;&gt;&lt;property id=&quot;20148&quot; value=&quot;5&quot;/&gt;&lt;property id=&quot;20300&quot; value=&quot;Slide 2 - &amp;quot;Objectives&amp;quot;&quot;/&gt;&lt;property id=&quot;20307&quot; value=&quot;317&quot;/&gt;&lt;/object&gt;&lt;object type=&quot;3&quot; unique_id=&quot;10143&quot;&gt;&lt;property id=&quot;20148&quot; value=&quot;5&quot;/&gt;&lt;property id=&quot;20300&quot; value=&quot;Slide 3 - &amp;quot;References&amp;quot;&quot;/&gt;&lt;property id=&quot;20307&quot; value=&quot;318&quot;/&gt;&lt;/object&gt;&lt;object type=&quot;3&quot; unique_id=&quot;10144&quot;&gt;&lt;property id=&quot;20148&quot; value=&quot;5&quot;/&gt;&lt;property id=&quot;20300&quot; value=&quot;Slide 4 - &amp;quot;Fiduciary Responsibility&amp;quot;&quot;/&gt;&lt;property id=&quot;20307&quot; value=&quot;341&quot;/&gt;&lt;/object&gt;&lt;object type=&quot;3&quot; unique_id=&quot;10145&quot;&gt;&lt;property id=&quot;20148&quot; value=&quot;5&quot;/&gt;&lt;property id=&quot;20300&quot; value=&quot;Slide 5 - &amp;quot;Field Examiner Responsibility&amp;quot;&quot;/&gt;&lt;property id=&quot;20307&quot; value=&quot;343&quot;/&gt;&lt;/object&gt;&lt;object type=&quot;3&quot; unique_id=&quot;10146&quot;&gt;&lt;property id=&quot;20148&quot; value=&quot;5&quot;/&gt;&lt;property id=&quot;20300&quot; value=&quot;Slide 6 - &amp;quot;Available Benefits and Services&amp;quot;&quot;/&gt;&lt;property id=&quot;20307&quot; value=&quot;345&quot;/&gt;&lt;/object&gt;&lt;object type=&quot;3&quot; unique_id=&quot;10147&quot;&gt;&lt;property id=&quot;20148&quot; value=&quot;5&quot;/&gt;&lt;property id=&quot;20300&quot; value=&quot;Slide 7 - &amp;quot;Encourage Paperless Claims&amp;quot;&quot;/&gt;&lt;property id=&quot;20307&quot; value=&quot;349&quot;/&gt;&lt;/object&gt;&lt;object type=&quot;3&quot; unique_id=&quot;10148&quot;&gt;&lt;property id=&quot;20148&quot; value=&quot;5&quot;/&gt;&lt;property id=&quot;20300&quot; value=&quot;Slide 8 - &amp;quot;Proper Forms&amp;quot;&quot;/&gt;&lt;property id=&quot;20307&quot; value=&quot;346&quot;/&gt;&lt;/object&gt;&lt;object type=&quot;3&quot; unique_id=&quot;10149&quot;&gt;&lt;property id=&quot;20148&quot; value=&quot;5&quot;/&gt;&lt;property id=&quot;20300&quot; value=&quot;Slide 9 - &amp;quot;Document and Refer Decrease&amp;quot;&quot;/&gt;&lt;property id=&quot;20307&quot; value=&quot;353&quot;/&gt;&lt;/object&gt;&lt;object type=&quot;3&quot; unique_id=&quot;10150&quot;&gt;&lt;property id=&quot;20148&quot; value=&quot;5&quot;/&gt;&lt;property id=&quot;20300&quot; value=&quot;Slide 10 - &amp;quot;Receive and Refer Claims&amp;quot;&quot;/&gt;&lt;property id=&quot;20307&quot; value=&quot;347&quot;/&gt;&lt;/object&gt;&lt;object type=&quot;3&quot; unique_id=&quot;10151&quot;&gt;&lt;property id=&quot;20148&quot; value=&quot;5&quot;/&gt;&lt;property id=&quot;20300&quot; value=&quot;Slide 11 - &amp;quot;Intent to File (ITF)&amp;quot;&quot;/&gt;&lt;property id=&quot;20307&quot; value=&quot;344&quot;/&gt;&lt;/object&gt;&lt;object type=&quot;3&quot; unique_id=&quot;10152&quot;&gt;&lt;property id=&quot;20148&quot; value=&quot;5&quot;/&gt;&lt;property id=&quot;20300&quot; value=&quot;Slide 12 - &amp;quot;Receive ITFs&amp;quot;&quot;/&gt;&lt;property id=&quot;20307&quot; value=&quot;348&quot;/&gt;&lt;/object&gt;&lt;object type=&quot;3&quot; unique_id=&quot;10153&quot;&gt;&lt;property id=&quot;20148&quot; value=&quot;5&quot;/&gt;&lt;property id=&quot;20300&quot; value=&quot;Slide 13 - &amp;quot;Document and Submit ITFs&amp;quot;&quot;/&gt;&lt;property id=&quot;20307&quot; value=&quot;350&quot;/&gt;&lt;/object&gt;&lt;object type=&quot;3&quot; unique_id=&quot;10154&quot;&gt;&lt;property id=&quot;20148&quot; value=&quot;5&quot;/&gt;&lt;property id=&quot;20300&quot; value=&quot;Slide 14 - &amp;quot;Common Scenarios&amp;quot;&quot;/&gt;&lt;property id=&quot;20307&quot; value=&quot;342&quot;/&gt;&lt;/object&gt;&lt;object type=&quot;3&quot; unique_id=&quot;10155&quot;&gt;&lt;property id=&quot;20148&quot; value=&quot;5&quot;/&gt;&lt;property id=&quot;20300&quot; value=&quot;Slide 15 - &amp;quot;31. Questions?&amp;quot;&quot;/&gt;&lt;property id=&quot;20307&quot; value=&quot;314&quot;/&gt;&lt;/object&gt;&lt;object type=&quot;3&quot; unique_id=&quot;10156&quot;&gt;&lt;property id=&quot;20148&quot; value=&quot;5&quot;/&gt;&lt;property id=&quot;20300&quot; value=&quot;Slide 16 - &amp;quot;TMS Survey and Assessment&amp;quot;&quot;/&gt;&lt;property id=&quot;20307&quot; value=&quot;351&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70C33D5-8BF4-44D7-8D58-E67A590079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DE4A68EB-98E3-4D47-A734-4B001A006FEE}">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PFS Template</Template>
  <TotalTime>4124</TotalTime>
  <Words>3212</Words>
  <Application>Microsoft Office PowerPoint</Application>
  <PresentationFormat>On-screen Show (4:3)</PresentationFormat>
  <Paragraphs>406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Century Schoolbook</vt:lpstr>
      <vt:lpstr>PFS Template</vt:lpstr>
      <vt:lpstr>Potential Changes to  Benefit Entitlement</vt:lpstr>
      <vt:lpstr>Objectives</vt:lpstr>
      <vt:lpstr>References</vt:lpstr>
      <vt:lpstr>Fiduciary Responsibility</vt:lpstr>
      <vt:lpstr>Field Examiner Responsibility</vt:lpstr>
      <vt:lpstr>Available Benefits and Services</vt:lpstr>
      <vt:lpstr>Encourage Paperless Claims</vt:lpstr>
      <vt:lpstr>Proper Forms</vt:lpstr>
      <vt:lpstr>Document and Refer Decrease</vt:lpstr>
      <vt:lpstr>Receive and Refer Claims</vt:lpstr>
      <vt:lpstr>Intent to File (ITF)</vt:lpstr>
      <vt:lpstr>Receive ITFs</vt:lpstr>
      <vt:lpstr>Document and Submit ITFs</vt:lpstr>
      <vt:lpstr>Common Scenarios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Changes to Entitlement PowerPoint Presentation</dc:title>
  <dc:subject>FE, FSR, LIE, QRT</dc:subject>
  <dc:creator>Department of Veterans Affairs, Veterans Benefits Administration, Fiduciary Service, STAFF</dc:creator>
  <dc:description>This training reviews the fiduciary’s and the fiduciary hub’s responsibilities in understanding, documenting, and referring potential changes to a beneficiary’s VA benefit entitlement.</dc:description>
  <cp:lastModifiedBy>Kathy Poole</cp:lastModifiedBy>
  <cp:revision>233</cp:revision>
  <cp:lastPrinted>2018-09-18T21:42:35Z</cp:lastPrinted>
  <dcterms:created xsi:type="dcterms:W3CDTF">2016-10-13T19:12:55Z</dcterms:created>
  <dcterms:modified xsi:type="dcterms:W3CDTF">2018-09-19T17:52:19Z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