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69"/>
  </p:notesMasterIdLst>
  <p:handoutMasterIdLst>
    <p:handoutMasterId r:id="rId70"/>
  </p:handoutMasterIdLst>
  <p:sldIdLst>
    <p:sldId id="257" r:id="rId5"/>
    <p:sldId id="261" r:id="rId6"/>
    <p:sldId id="293" r:id="rId7"/>
    <p:sldId id="262" r:id="rId8"/>
    <p:sldId id="263" r:id="rId9"/>
    <p:sldId id="295" r:id="rId10"/>
    <p:sldId id="296" r:id="rId11"/>
    <p:sldId id="297" r:id="rId12"/>
    <p:sldId id="298" r:id="rId13"/>
    <p:sldId id="299" r:id="rId14"/>
    <p:sldId id="301" r:id="rId15"/>
    <p:sldId id="302" r:id="rId16"/>
    <p:sldId id="303" r:id="rId17"/>
    <p:sldId id="304" r:id="rId18"/>
    <p:sldId id="305" r:id="rId19"/>
    <p:sldId id="333" r:id="rId20"/>
    <p:sldId id="329" r:id="rId21"/>
    <p:sldId id="330" r:id="rId22"/>
    <p:sldId id="331" r:id="rId23"/>
    <p:sldId id="332" r:id="rId24"/>
    <p:sldId id="306" r:id="rId25"/>
    <p:sldId id="307" r:id="rId26"/>
    <p:sldId id="308" r:id="rId27"/>
    <p:sldId id="309" r:id="rId28"/>
    <p:sldId id="310" r:id="rId29"/>
    <p:sldId id="348" r:id="rId30"/>
    <p:sldId id="311" r:id="rId31"/>
    <p:sldId id="312" r:id="rId32"/>
    <p:sldId id="360" r:id="rId33"/>
    <p:sldId id="313" r:id="rId34"/>
    <p:sldId id="314" r:id="rId35"/>
    <p:sldId id="349" r:id="rId36"/>
    <p:sldId id="351" r:id="rId37"/>
    <p:sldId id="350" r:id="rId38"/>
    <p:sldId id="315" r:id="rId39"/>
    <p:sldId id="352" r:id="rId40"/>
    <p:sldId id="353" r:id="rId41"/>
    <p:sldId id="354" r:id="rId42"/>
    <p:sldId id="355" r:id="rId43"/>
    <p:sldId id="316" r:id="rId44"/>
    <p:sldId id="356" r:id="rId45"/>
    <p:sldId id="357" r:id="rId46"/>
    <p:sldId id="358" r:id="rId47"/>
    <p:sldId id="359" r:id="rId48"/>
    <p:sldId id="317" r:id="rId49"/>
    <p:sldId id="318" r:id="rId50"/>
    <p:sldId id="319" r:id="rId51"/>
    <p:sldId id="320" r:id="rId52"/>
    <p:sldId id="321" r:id="rId53"/>
    <p:sldId id="322" r:id="rId54"/>
    <p:sldId id="323" r:id="rId55"/>
    <p:sldId id="325" r:id="rId56"/>
    <p:sldId id="334" r:id="rId57"/>
    <p:sldId id="335" r:id="rId58"/>
    <p:sldId id="326" r:id="rId59"/>
    <p:sldId id="336" r:id="rId60"/>
    <p:sldId id="337" r:id="rId61"/>
    <p:sldId id="338" r:id="rId62"/>
    <p:sldId id="339" r:id="rId63"/>
    <p:sldId id="340" r:id="rId64"/>
    <p:sldId id="327" r:id="rId65"/>
    <p:sldId id="341" r:id="rId66"/>
    <p:sldId id="324" r:id="rId67"/>
    <p:sldId id="328" r:id="rId68"/>
  </p:sldIdLst>
  <p:sldSz cx="12192000" cy="6858000"/>
  <p:notesSz cx="6858000" cy="9144000"/>
  <p:custDataLst>
    <p:tags r:id="rId7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1079" autoAdjust="0"/>
  </p:normalViewPr>
  <p:slideViewPr>
    <p:cSldViewPr snapToGrid="0">
      <p:cViewPr varScale="1">
        <p:scale>
          <a:sx n="104" d="100"/>
          <a:sy n="104" d="100"/>
        </p:scale>
        <p:origin x="870"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 Type="http://schemas.openxmlformats.org/officeDocument/2006/relationships/slide" Target="slides/slide3.xml"/><Relationship Id="rId71"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2/28/2018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2/28/2018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30" tIns="45715" rIns="91430" bIns="45715"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8DFD2C4-07A3-4982-9E88-FD5006DD1E28}" type="slidenum">
              <a:rPr lang="en-US" smtClean="0"/>
              <a:pPr fontAlgn="base">
                <a:spcBef>
                  <a:spcPct val="0"/>
                </a:spcBef>
                <a:spcAft>
                  <a:spcPct val="0"/>
                </a:spcAft>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E02615-B5EC-45E8-9D56-46B81AB3CF35}" type="slidenum">
              <a:rPr lang="en-US" smtClean="0"/>
              <a:t>24</a:t>
            </a:fld>
            <a:endParaRPr lang="en-US" dirty="0"/>
          </a:p>
        </p:txBody>
      </p:sp>
    </p:spTree>
    <p:extLst>
      <p:ext uri="{BB962C8B-B14F-4D97-AF65-F5344CB8AC3E}">
        <p14:creationId xmlns:p14="http://schemas.microsoft.com/office/powerpoint/2010/main" val="12423298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vbaw.vba.va.gov/bl/21/Advisory/CAVCDAD.htm#bm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40913" y="3368675"/>
            <a:ext cx="408260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March 2018</a:t>
            </a:r>
          </a:p>
        </p:txBody>
      </p:sp>
      <p:sp>
        <p:nvSpPr>
          <p:cNvPr id="4" name="Rectangle 2"/>
          <p:cNvSpPr txBox="1">
            <a:spLocks noChangeArrowheads="1"/>
          </p:cNvSpPr>
          <p:nvPr/>
        </p:nvSpPr>
        <p:spPr bwMode="auto">
          <a:xfrm>
            <a:off x="540913" y="5106473"/>
            <a:ext cx="11651087"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latin typeface="Verdana" pitchFamily="34" charset="0"/>
              </a:rPr>
              <a:t>San Diego Site Visit Training – VSR </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rmAutofit/>
          </a:bodyPr>
          <a:lstStyle/>
          <a:p>
            <a:r>
              <a:rPr lang="en-US" sz="3600" dirty="0"/>
              <a:t>Relevant Records – Duty to Assist</a:t>
            </a:r>
          </a:p>
        </p:txBody>
      </p:sp>
      <p:sp>
        <p:nvSpPr>
          <p:cNvPr id="3" name="Content Placeholder 2"/>
          <p:cNvSpPr>
            <a:spLocks noGrp="1"/>
          </p:cNvSpPr>
          <p:nvPr>
            <p:ph idx="1"/>
          </p:nvPr>
        </p:nvSpPr>
        <p:spPr>
          <a:xfrm>
            <a:off x="798490" y="1609859"/>
            <a:ext cx="10792496" cy="4675031"/>
          </a:xfrm>
        </p:spPr>
        <p:txBody>
          <a:bodyPr>
            <a:noAutofit/>
          </a:bodyPr>
          <a:lstStyle/>
          <a:p>
            <a:pPr marL="0" indent="0" hangingPunct="0">
              <a:buNone/>
            </a:pPr>
            <a:r>
              <a:rPr lang="en-US" dirty="0"/>
              <a:t>We have a </a:t>
            </a:r>
            <a:r>
              <a:rPr lang="en-US" b="1" i="1" u="sng" dirty="0"/>
              <a:t>duty to assist</a:t>
            </a:r>
            <a:r>
              <a:rPr lang="en-US" dirty="0"/>
              <a:t> claimants who file a substantially complete application for benefits. This duty to assist includes making reasonable efforts to obtain </a:t>
            </a:r>
            <a:r>
              <a:rPr lang="en-US" b="1" u="sng" dirty="0"/>
              <a:t>relevant</a:t>
            </a:r>
            <a:r>
              <a:rPr lang="en-US" dirty="0"/>
              <a:t> records</a:t>
            </a:r>
          </a:p>
          <a:p>
            <a:pPr marL="0" indent="0" hangingPunct="0">
              <a:buNone/>
            </a:pPr>
            <a:endParaRPr lang="en-US" sz="1200" dirty="0"/>
          </a:p>
          <a:p>
            <a:pPr lvl="0" fontAlgn="auto" hangingPunct="0"/>
            <a:r>
              <a:rPr lang="en-US" dirty="0"/>
              <a:t>in the custody of a Federal department or agency, and </a:t>
            </a:r>
          </a:p>
          <a:p>
            <a:r>
              <a:rPr lang="en-US" dirty="0"/>
              <a:t>from all non-Federal or private records sources adequately identified by the claimant</a:t>
            </a:r>
          </a:p>
          <a:p>
            <a:pPr marL="0" indent="0" fontAlgn="auto" hangingPunct="0">
              <a:buNone/>
            </a:pPr>
            <a:endParaRPr lang="en-US" sz="1200" dirty="0"/>
          </a:p>
          <a:p>
            <a:pPr marL="0" indent="0" fontAlgn="auto" hangingPunct="0">
              <a:buNone/>
            </a:pPr>
            <a:r>
              <a:rPr lang="en-US" dirty="0"/>
              <a:t>Question: Does our duty to assist apply to obtaining all medical records identified by a claimant? </a:t>
            </a:r>
          </a:p>
          <a:p>
            <a:pPr marL="0" indent="0" algn="r" fontAlgn="auto" hangingPunct="0">
              <a:buNone/>
            </a:pPr>
            <a:r>
              <a:rPr lang="en-US" dirty="0"/>
              <a:t>M21-1 I.1.C.4.a</a:t>
            </a:r>
          </a:p>
        </p:txBody>
      </p:sp>
    </p:spTree>
    <p:extLst>
      <p:ext uri="{BB962C8B-B14F-4D97-AF65-F5344CB8AC3E}">
        <p14:creationId xmlns:p14="http://schemas.microsoft.com/office/powerpoint/2010/main" val="4269994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t>Determine Relevancy of Identified Evidence</a:t>
            </a:r>
          </a:p>
        </p:txBody>
      </p:sp>
      <p:sp>
        <p:nvSpPr>
          <p:cNvPr id="3" name="Content Placeholder 2"/>
          <p:cNvSpPr>
            <a:spLocks noGrp="1"/>
          </p:cNvSpPr>
          <p:nvPr>
            <p:ph idx="1"/>
          </p:nvPr>
        </p:nvSpPr>
        <p:spPr/>
        <p:txBody>
          <a:bodyPr>
            <a:normAutofit lnSpcReduction="10000"/>
          </a:bodyPr>
          <a:lstStyle/>
          <a:p>
            <a:pPr marL="0" indent="0">
              <a:buNone/>
            </a:pPr>
            <a:r>
              <a:rPr lang="en-US" dirty="0"/>
              <a:t>Claimants often identify records that </a:t>
            </a:r>
            <a:r>
              <a:rPr lang="en-US" b="1" u="sng" dirty="0"/>
              <a:t>do not relate</a:t>
            </a:r>
            <a:r>
              <a:rPr lang="en-US" dirty="0"/>
              <a:t> to the issue or have the possibility of substantiating the claim. We can document the records as not relevant and cease assistance in obtaining them.</a:t>
            </a:r>
          </a:p>
          <a:p>
            <a:pPr marL="0" indent="0" fontAlgn="auto">
              <a:buNone/>
            </a:pPr>
            <a:endParaRPr lang="en-US" dirty="0"/>
          </a:p>
          <a:p>
            <a:pPr marL="0" indent="0" fontAlgn="auto">
              <a:buNone/>
            </a:pPr>
            <a:r>
              <a:rPr lang="en-US" b="1" dirty="0"/>
              <a:t>Example: </a:t>
            </a:r>
            <a:r>
              <a:rPr lang="en-US" dirty="0"/>
              <a:t>A Veteran notes treatment for his low back while filing a claim for increase for his SC hearing loss. We have no duty to assist in obtaining the low back records.</a:t>
            </a:r>
          </a:p>
          <a:p>
            <a:pPr marL="0" indent="0" fontAlgn="auto">
              <a:buNone/>
            </a:pPr>
            <a:endParaRPr lang="en-US" dirty="0"/>
          </a:p>
          <a:p>
            <a:pPr marL="0" indent="0" algn="r" fontAlgn="auto">
              <a:buNone/>
            </a:pPr>
            <a:r>
              <a:rPr lang="en-US" dirty="0"/>
              <a:t>M21-1 I.1.C.4.a</a:t>
            </a:r>
          </a:p>
        </p:txBody>
      </p:sp>
    </p:spTree>
    <p:extLst>
      <p:ext uri="{BB962C8B-B14F-4D97-AF65-F5344CB8AC3E}">
        <p14:creationId xmlns:p14="http://schemas.microsoft.com/office/powerpoint/2010/main" val="681865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Documenting Non-Relevant Records</a:t>
            </a:r>
          </a:p>
        </p:txBody>
      </p:sp>
      <p:sp>
        <p:nvSpPr>
          <p:cNvPr id="3" name="Content Placeholder 2"/>
          <p:cNvSpPr>
            <a:spLocks noGrp="1"/>
          </p:cNvSpPr>
          <p:nvPr>
            <p:ph idx="1"/>
          </p:nvPr>
        </p:nvSpPr>
        <p:spPr/>
        <p:txBody>
          <a:bodyPr>
            <a:normAutofit lnSpcReduction="10000"/>
          </a:bodyPr>
          <a:lstStyle/>
          <a:p>
            <a:pPr marL="0" indent="0">
              <a:buNone/>
            </a:pPr>
            <a:r>
              <a:rPr lang="en-US" sz="2800" dirty="0"/>
              <a:t>If records are not obtained because they are not relevant, a formal documentation should be completed.</a:t>
            </a:r>
          </a:p>
          <a:p>
            <a:pPr marL="0" indent="0">
              <a:buNone/>
            </a:pPr>
            <a:endParaRPr lang="en-US" sz="2800" dirty="0"/>
          </a:p>
          <a:p>
            <a:pPr fontAlgn="t"/>
            <a:r>
              <a:rPr lang="en-US" sz="2800" dirty="0"/>
              <a:t>Add the following note to VBMS using the note feature:</a:t>
            </a:r>
          </a:p>
          <a:p>
            <a:pPr lvl="1" fontAlgn="t"/>
            <a:r>
              <a:rPr lang="en-US" b="1" i="1" dirty="0">
                <a:latin typeface="Times New Roman" panose="02020603050405020304" pitchFamily="18" charset="0"/>
                <a:cs typeface="Times New Roman" panose="02020603050405020304" pitchFamily="18" charset="0"/>
              </a:rPr>
              <a:t>Records from [name of facility or physician] have not been requested because they are not relevant</a:t>
            </a:r>
            <a:r>
              <a:rPr lang="en-US" dirty="0">
                <a:latin typeface="Times New Roman" panose="02020603050405020304" pitchFamily="18" charset="0"/>
                <a:cs typeface="Times New Roman" panose="02020603050405020304" pitchFamily="18" charset="0"/>
              </a:rPr>
              <a:t>, and</a:t>
            </a:r>
          </a:p>
          <a:p>
            <a:pPr fontAlgn="t"/>
            <a:r>
              <a:rPr lang="en-US" sz="2800" dirty="0"/>
              <a:t>Be sure the note is associated to the corresponding claim</a:t>
            </a:r>
          </a:p>
          <a:p>
            <a:pPr fontAlgn="t"/>
            <a:endParaRPr lang="en-US" dirty="0"/>
          </a:p>
          <a:p>
            <a:pPr marL="0" indent="0" algn="r" fontAlgn="t">
              <a:buNone/>
            </a:pPr>
            <a:r>
              <a:rPr lang="en-US" sz="2800" dirty="0"/>
              <a:t>M21-1 1.I.C.4.f</a:t>
            </a:r>
          </a:p>
        </p:txBody>
      </p:sp>
    </p:spTree>
    <p:extLst>
      <p:ext uri="{BB962C8B-B14F-4D97-AF65-F5344CB8AC3E}">
        <p14:creationId xmlns:p14="http://schemas.microsoft.com/office/powerpoint/2010/main" val="3954214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t>Do the Records Relate the Disability?</a:t>
            </a:r>
          </a:p>
        </p:txBody>
      </p:sp>
      <p:sp>
        <p:nvSpPr>
          <p:cNvPr id="3" name="Content Placeholder 2"/>
          <p:cNvSpPr>
            <a:spLocks noGrp="1"/>
          </p:cNvSpPr>
          <p:nvPr>
            <p:ph idx="1"/>
          </p:nvPr>
        </p:nvSpPr>
        <p:spPr/>
        <p:txBody>
          <a:bodyPr>
            <a:normAutofit lnSpcReduction="10000"/>
          </a:bodyPr>
          <a:lstStyle/>
          <a:p>
            <a:pPr marL="0" indent="0" fontAlgn="auto">
              <a:buNone/>
            </a:pPr>
            <a:r>
              <a:rPr lang="en-US" sz="2800" dirty="0"/>
              <a:t>For indicated records, the claimant must provide enough information to identify and locate the records:</a:t>
            </a:r>
          </a:p>
          <a:p>
            <a:pPr marL="0" indent="0" fontAlgn="auto">
              <a:buNone/>
            </a:pPr>
            <a:endParaRPr lang="en-US" sz="2800" dirty="0"/>
          </a:p>
          <a:p>
            <a:pPr fontAlgn="auto"/>
            <a:r>
              <a:rPr lang="en-US" sz="2800" dirty="0"/>
              <a:t>The condition for which treatment was provided</a:t>
            </a:r>
          </a:p>
          <a:p>
            <a:pPr fontAlgn="auto"/>
            <a:endParaRPr lang="en-US" sz="1200" dirty="0"/>
          </a:p>
          <a:p>
            <a:pPr fontAlgn="auto"/>
            <a:r>
              <a:rPr lang="en-US" sz="2800" dirty="0"/>
              <a:t>The custodian or agency holding the records</a:t>
            </a:r>
          </a:p>
          <a:p>
            <a:pPr fontAlgn="auto"/>
            <a:endParaRPr lang="en-US" sz="1200" dirty="0"/>
          </a:p>
          <a:p>
            <a:pPr fontAlgn="auto"/>
            <a:r>
              <a:rPr lang="en-US" sz="2800" dirty="0"/>
              <a:t>Approximate time frame covered by records</a:t>
            </a:r>
          </a:p>
          <a:p>
            <a:pPr fontAlgn="auto"/>
            <a:endParaRPr lang="en-US" dirty="0"/>
          </a:p>
          <a:p>
            <a:pPr marL="0" indent="0" algn="r" fontAlgn="auto">
              <a:buNone/>
            </a:pPr>
            <a:r>
              <a:rPr lang="en-US" sz="2800" dirty="0"/>
              <a:t>M21-1 I.1.C.1.e</a:t>
            </a:r>
          </a:p>
          <a:p>
            <a:pPr marL="0" indent="0">
              <a:buNone/>
            </a:pPr>
            <a:endParaRPr lang="en-US" dirty="0"/>
          </a:p>
        </p:txBody>
      </p:sp>
    </p:spTree>
    <p:extLst>
      <p:ext uri="{BB962C8B-B14F-4D97-AF65-F5344CB8AC3E}">
        <p14:creationId xmlns:p14="http://schemas.microsoft.com/office/powerpoint/2010/main" val="264921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effectLst>
                  <a:outerShdw blurRad="38100" dist="38100" dir="2700000" algn="tl">
                    <a:srgbClr val="000000">
                      <a:alpha val="43137"/>
                    </a:srgbClr>
                  </a:outerShdw>
                </a:effectLst>
              </a:rPr>
              <a:t>Can These Records Help Substantiate the Claim?</a:t>
            </a:r>
          </a:p>
        </p:txBody>
      </p:sp>
      <p:sp>
        <p:nvSpPr>
          <p:cNvPr id="3" name="Content Placeholder 2"/>
          <p:cNvSpPr>
            <a:spLocks noGrp="1"/>
          </p:cNvSpPr>
          <p:nvPr>
            <p:ph idx="1"/>
          </p:nvPr>
        </p:nvSpPr>
        <p:spPr/>
        <p:txBody>
          <a:bodyPr>
            <a:normAutofit/>
          </a:bodyPr>
          <a:lstStyle/>
          <a:p>
            <a:pPr marL="0" indent="0" fontAlgn="auto">
              <a:buNone/>
            </a:pPr>
            <a:r>
              <a:rPr lang="en-US" dirty="0"/>
              <a:t>This is a case-by-case determination, based on certain factors:</a:t>
            </a:r>
          </a:p>
          <a:p>
            <a:pPr marL="0" indent="0" fontAlgn="auto">
              <a:buNone/>
            </a:pPr>
            <a:endParaRPr lang="en-US" sz="1300" dirty="0"/>
          </a:p>
          <a:p>
            <a:pPr fontAlgn="auto"/>
            <a:r>
              <a:rPr lang="en-US" dirty="0"/>
              <a:t>What is the benefit sought? (service connection, dependency, etc.)</a:t>
            </a:r>
          </a:p>
          <a:p>
            <a:pPr fontAlgn="auto"/>
            <a:endParaRPr lang="en-US" sz="1300" dirty="0"/>
          </a:p>
          <a:p>
            <a:pPr fontAlgn="auto"/>
            <a:r>
              <a:rPr lang="en-US" dirty="0"/>
              <a:t>What is the procedural issue? (original, new, increase, reopen, presumption, etc.)</a:t>
            </a:r>
          </a:p>
          <a:p>
            <a:pPr fontAlgn="auto"/>
            <a:endParaRPr lang="en-US" sz="1300" dirty="0"/>
          </a:p>
          <a:p>
            <a:pPr fontAlgn="auto"/>
            <a:r>
              <a:rPr lang="en-US" dirty="0"/>
              <a:t>What facts are required to substantiate the claim?</a:t>
            </a:r>
          </a:p>
          <a:p>
            <a:pPr fontAlgn="auto"/>
            <a:endParaRPr lang="en-US" sz="1200" dirty="0"/>
          </a:p>
          <a:p>
            <a:pPr fontAlgn="auto"/>
            <a:r>
              <a:rPr lang="en-US" dirty="0"/>
              <a:t>What fact(s) could these records present?</a:t>
            </a:r>
          </a:p>
          <a:p>
            <a:pPr marL="0" indent="0">
              <a:buNone/>
            </a:pPr>
            <a:endParaRPr lang="en-US" dirty="0"/>
          </a:p>
        </p:txBody>
      </p:sp>
    </p:spTree>
    <p:extLst>
      <p:ext uri="{BB962C8B-B14F-4D97-AF65-F5344CB8AC3E}">
        <p14:creationId xmlns:p14="http://schemas.microsoft.com/office/powerpoint/2010/main" val="62784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Additional Relevancy Questions</a:t>
            </a:r>
          </a:p>
        </p:txBody>
      </p:sp>
      <p:sp>
        <p:nvSpPr>
          <p:cNvPr id="3" name="Content Placeholder 2"/>
          <p:cNvSpPr>
            <a:spLocks noGrp="1"/>
          </p:cNvSpPr>
          <p:nvPr>
            <p:ph idx="1"/>
          </p:nvPr>
        </p:nvSpPr>
        <p:spPr/>
        <p:txBody>
          <a:bodyPr/>
          <a:lstStyle/>
          <a:p>
            <a:pPr fontAlgn="auto"/>
            <a:r>
              <a:rPr lang="en-US" dirty="0"/>
              <a:t>Can I determine relevance without a review of the actual records?</a:t>
            </a:r>
          </a:p>
          <a:p>
            <a:pPr fontAlgn="auto"/>
            <a:endParaRPr lang="en-US" dirty="0"/>
          </a:p>
          <a:p>
            <a:pPr fontAlgn="auto"/>
            <a:r>
              <a:rPr lang="en-US" dirty="0"/>
              <a:t>Can an earlier effective date be established by obtaining the identified records?</a:t>
            </a:r>
          </a:p>
          <a:p>
            <a:pPr fontAlgn="auto"/>
            <a:endParaRPr lang="en-US" dirty="0"/>
          </a:p>
          <a:p>
            <a:pPr fontAlgn="auto"/>
            <a:r>
              <a:rPr lang="en-US" dirty="0"/>
              <a:t>Can a higher evaluation be assigned?</a:t>
            </a:r>
          </a:p>
          <a:p>
            <a:pPr marL="0" indent="0">
              <a:buNone/>
            </a:pPr>
            <a:endParaRPr lang="en-US" dirty="0"/>
          </a:p>
          <a:p>
            <a:pPr marL="0" indent="0" algn="r">
              <a:buNone/>
            </a:pPr>
            <a:r>
              <a:rPr lang="en-US" dirty="0"/>
              <a:t>M21-1 I.1.C.4.b</a:t>
            </a:r>
          </a:p>
        </p:txBody>
      </p:sp>
    </p:spTree>
    <p:extLst>
      <p:ext uri="{BB962C8B-B14F-4D97-AF65-F5344CB8AC3E}">
        <p14:creationId xmlns:p14="http://schemas.microsoft.com/office/powerpoint/2010/main" val="1992728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Exception</a:t>
            </a:r>
          </a:p>
        </p:txBody>
      </p:sp>
      <p:sp>
        <p:nvSpPr>
          <p:cNvPr id="3" name="Content Placeholder 2"/>
          <p:cNvSpPr>
            <a:spLocks noGrp="1"/>
          </p:cNvSpPr>
          <p:nvPr>
            <p:ph idx="1"/>
          </p:nvPr>
        </p:nvSpPr>
        <p:spPr/>
        <p:txBody>
          <a:bodyPr/>
          <a:lstStyle/>
          <a:p>
            <a:r>
              <a:rPr lang="en-US" dirty="0"/>
              <a:t>For the purposes of adjudicating claims for SC for mental disorders, all clinical records from military service are considered relevant and shall be obtained. See </a:t>
            </a:r>
            <a:r>
              <a:rPr lang="en-US" i="1" dirty="0">
                <a:hlinkClick r:id="rId2"/>
              </a:rPr>
              <a:t>Moore v. Shinseki</a:t>
            </a:r>
            <a:r>
              <a:rPr lang="en-US" dirty="0"/>
              <a:t>, 555 F.3d 1369 (Fed. Cir. 2009).</a:t>
            </a:r>
          </a:p>
          <a:p>
            <a:endParaRPr lang="en-US" dirty="0"/>
          </a:p>
          <a:p>
            <a:endParaRPr lang="en-US" dirty="0"/>
          </a:p>
          <a:p>
            <a:endParaRPr lang="en-US" dirty="0"/>
          </a:p>
          <a:p>
            <a:endParaRPr lang="en-US" dirty="0"/>
          </a:p>
          <a:p>
            <a:pPr marL="0" indent="0" algn="r">
              <a:buNone/>
            </a:pPr>
            <a:r>
              <a:rPr lang="en-US" dirty="0"/>
              <a:t>M21-1 I.1.C.4.e</a:t>
            </a:r>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2636988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1</a:t>
            </a:r>
          </a:p>
        </p:txBody>
      </p:sp>
      <p:sp>
        <p:nvSpPr>
          <p:cNvPr id="3" name="Content Placeholder 2"/>
          <p:cNvSpPr>
            <a:spLocks noGrp="1"/>
          </p:cNvSpPr>
          <p:nvPr>
            <p:ph idx="1"/>
          </p:nvPr>
        </p:nvSpPr>
        <p:spPr/>
        <p:txBody>
          <a:bodyPr/>
          <a:lstStyle/>
          <a:p>
            <a:r>
              <a:rPr lang="en-US" dirty="0"/>
              <a:t>A Veteran is SC for hypothyroidism evaluated at 30 percent since 1982. She submits a claim for increase in 2014. She indicates she was treated twice for fatigue and constipation in 1984 but no treatment since then. No other rating decisions have been completed since the original award of SC in 1982. An examination is immediately ordered. </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3140681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1 (cont.)</a:t>
            </a:r>
          </a:p>
        </p:txBody>
      </p:sp>
      <p:sp>
        <p:nvSpPr>
          <p:cNvPr id="3" name="Content Placeholder 2"/>
          <p:cNvSpPr>
            <a:spLocks noGrp="1"/>
          </p:cNvSpPr>
          <p:nvPr>
            <p:ph idx="1"/>
          </p:nvPr>
        </p:nvSpPr>
        <p:spPr/>
        <p:txBody>
          <a:bodyPr/>
          <a:lstStyle/>
          <a:p>
            <a:r>
              <a:rPr lang="en-US" b="1" i="1" dirty="0"/>
              <a:t>Analysis</a:t>
            </a:r>
            <a:r>
              <a:rPr lang="en-US" dirty="0"/>
              <a:t>:  Although the records from 1984 relate to the claimed issue, they do not present a reasonable possibility of substantiating the claim 30 years later for an increased evaluation. In other words, there is no </a:t>
            </a:r>
            <a:r>
              <a:rPr lang="en-US" i="1" dirty="0"/>
              <a:t>reasonable possibility</a:t>
            </a:r>
            <a:r>
              <a:rPr lang="en-US" dirty="0"/>
              <a:t> that an earlier effective date or higher evaluation will be assigned if these records are obtained. Therefore, the records are not relevant.</a:t>
            </a:r>
          </a:p>
          <a:p>
            <a:endParaRPr lang="en-US" dirty="0"/>
          </a:p>
          <a:p>
            <a:pPr marL="0" indent="0">
              <a:buNone/>
            </a:pPr>
            <a:endParaRPr lang="en-US" dirty="0"/>
          </a:p>
          <a:p>
            <a:pPr marL="0" indent="0" algn="r">
              <a:buNone/>
            </a:pPr>
            <a:r>
              <a:rPr lang="en-US" dirty="0"/>
              <a:t>M21-1 I.1.C.4.d</a:t>
            </a:r>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2833140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2</a:t>
            </a:r>
          </a:p>
        </p:txBody>
      </p:sp>
      <p:sp>
        <p:nvSpPr>
          <p:cNvPr id="3" name="Content Placeholder 2"/>
          <p:cNvSpPr>
            <a:spLocks noGrp="1"/>
          </p:cNvSpPr>
          <p:nvPr>
            <p:ph idx="1"/>
          </p:nvPr>
        </p:nvSpPr>
        <p:spPr/>
        <p:txBody>
          <a:bodyPr/>
          <a:lstStyle/>
          <a:p>
            <a:r>
              <a:rPr lang="en-US" dirty="0"/>
              <a:t>Presumptive SC for Type 2 diabetes is awarded based on an original claim for SC. A current VA examination and private medical evidence showing treatment for diabetes over the last three years was considered. While the rating decision awaits promulgation, a signed release is received from the Veteran indicating diabetes treatment for a short period of time nine years ago. The RVSR determines that the evidence identified by the Veteran is not relevant.</a:t>
            </a:r>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49725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1"/>
            <a:ext cx="10058400" cy="1197734"/>
          </a:xfrm>
        </p:spPr>
        <p:txBody>
          <a:bodyPr anchor="ctr"/>
          <a:lstStyle/>
          <a:p>
            <a:pPr algn="ctr" eaLnBrk="1" hangingPunct="1">
              <a:defRPr/>
            </a:pPr>
            <a:r>
              <a:rPr lang="en-US" altLang="en-US" sz="3600" b="0" cap="none" dirty="0"/>
              <a:t>Training Topics</a:t>
            </a:r>
          </a:p>
        </p:txBody>
      </p:sp>
      <p:sp>
        <p:nvSpPr>
          <p:cNvPr id="6146" name="Rectangle 2"/>
          <p:cNvSpPr>
            <a:spLocks noGrp="1"/>
          </p:cNvSpPr>
          <p:nvPr>
            <p:ph type="body" idx="1"/>
          </p:nvPr>
        </p:nvSpPr>
        <p:spPr>
          <a:xfrm>
            <a:off x="609599" y="1524000"/>
            <a:ext cx="11100179" cy="4648200"/>
          </a:xfrm>
        </p:spPr>
        <p:txBody>
          <a:bodyPr anchor="t"/>
          <a:lstStyle/>
          <a:p>
            <a:pPr marL="457200" indent="-457200" eaLnBrk="1" hangingPunct="1">
              <a:lnSpc>
                <a:spcPct val="90000"/>
              </a:lnSpc>
              <a:buClr>
                <a:schemeClr val="accent6">
                  <a:lumMod val="75000"/>
                </a:schemeClr>
              </a:buClr>
              <a:buFont typeface="Wingdings" panose="05000000000000000000" pitchFamily="2" charset="2"/>
              <a:buChar char="Ø"/>
              <a:defRPr/>
            </a:pPr>
            <a:endParaRPr lang="en-US" altLang="en-US" sz="3000" dirty="0"/>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Relevant Medical Records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Development of Service Treatment Records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Verification of Service</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VA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Insufficient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3000" dirty="0"/>
              <a:t>Deferrals</a:t>
            </a:r>
          </a:p>
          <a:p>
            <a:pPr marL="342900" indent="-342900" eaLnBrk="1" hangingPunct="1">
              <a:lnSpc>
                <a:spcPct val="90000"/>
              </a:lnSpc>
              <a:buClr>
                <a:schemeClr val="accent6">
                  <a:lumMod val="75000"/>
                </a:schemeClr>
              </a:buClr>
              <a:buFont typeface="Arial" panose="020B0604020202020204" pitchFamily="34" charset="0"/>
              <a:buChar cha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2</a:t>
            </a:fld>
            <a:endParaRPr lang="en-US" dirty="0"/>
          </a:p>
        </p:txBody>
      </p:sp>
    </p:spTree>
    <p:extLst>
      <p:ext uri="{BB962C8B-B14F-4D97-AF65-F5344CB8AC3E}">
        <p14:creationId xmlns:p14="http://schemas.microsoft.com/office/powerpoint/2010/main" val="282519388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Scenario 2 (cont.)</a:t>
            </a:r>
          </a:p>
        </p:txBody>
      </p:sp>
      <p:sp>
        <p:nvSpPr>
          <p:cNvPr id="3" name="Content Placeholder 2"/>
          <p:cNvSpPr>
            <a:spLocks noGrp="1"/>
          </p:cNvSpPr>
          <p:nvPr>
            <p:ph idx="1"/>
          </p:nvPr>
        </p:nvSpPr>
        <p:spPr/>
        <p:txBody>
          <a:bodyPr>
            <a:normAutofit/>
          </a:bodyPr>
          <a:lstStyle/>
          <a:p>
            <a:r>
              <a:rPr lang="en-US" b="1" i="1" dirty="0"/>
              <a:t>Analysis</a:t>
            </a:r>
            <a:r>
              <a:rPr lang="en-US" dirty="0"/>
              <a:t>:  The records from nine years ago do in fact relate to the claimed condition. However, since the claim has already been substantiated and there is no reasonable possibility of establishing an earlier effective date or higher evaluation for diabetes, the records are considered not relevant and therefore do not need to be obtained. </a:t>
            </a:r>
          </a:p>
          <a:p>
            <a:endParaRPr lang="en-US" dirty="0"/>
          </a:p>
          <a:p>
            <a:pPr marL="0" indent="0">
              <a:buNone/>
            </a:pPr>
            <a:endParaRPr lang="en-US" dirty="0"/>
          </a:p>
          <a:p>
            <a:pPr marL="0" indent="0" algn="r">
              <a:buNone/>
            </a:pPr>
            <a:r>
              <a:rPr lang="en-US" dirty="0"/>
              <a:t>M21-1 I.1.C.4.d</a:t>
            </a:r>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3739017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VA TREATMENT RECORDS / CAPRI</a:t>
            </a:r>
          </a:p>
          <a:p>
            <a:pPr marL="0" indent="0">
              <a:buNone/>
            </a:pPr>
            <a:endParaRPr lang="en-US" dirty="0"/>
          </a:p>
        </p:txBody>
      </p:sp>
    </p:spTree>
    <p:extLst>
      <p:ext uri="{BB962C8B-B14F-4D97-AF65-F5344CB8AC3E}">
        <p14:creationId xmlns:p14="http://schemas.microsoft.com/office/powerpoint/2010/main" val="223690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a:xfrm>
            <a:off x="821407" y="1827750"/>
            <a:ext cx="10945906" cy="4262437"/>
          </a:xfrm>
        </p:spPr>
        <p:txBody>
          <a:bodyPr/>
          <a:lstStyle/>
          <a:p>
            <a:pPr marL="0" indent="0">
              <a:buNone/>
            </a:pPr>
            <a:r>
              <a:rPr lang="en-US" sz="2800" dirty="0"/>
              <a:t>What constitutes VA medical records?</a:t>
            </a:r>
          </a:p>
          <a:p>
            <a:endParaRPr lang="en-US" sz="2800" dirty="0"/>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Inpatient and outpatient treatment received at VHA or by contractor under the Veteran’s Choice Program</a:t>
            </a:r>
          </a:p>
          <a:p>
            <a:pPr marL="914400" lvl="1"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Vet Center Records</a:t>
            </a:r>
          </a:p>
          <a:p>
            <a:pPr marL="0" indent="0">
              <a:buNone/>
            </a:pPr>
            <a:endParaRPr lang="en-US" dirty="0"/>
          </a:p>
          <a:p>
            <a:pPr marL="0" indent="0" algn="r">
              <a:buNone/>
            </a:pPr>
            <a:r>
              <a:rPr lang="en-US" dirty="0"/>
              <a:t>M21-1 III.iii.1.C.2.a</a:t>
            </a:r>
          </a:p>
        </p:txBody>
      </p:sp>
    </p:spTree>
    <p:extLst>
      <p:ext uri="{BB962C8B-B14F-4D97-AF65-F5344CB8AC3E}">
        <p14:creationId xmlns:p14="http://schemas.microsoft.com/office/powerpoint/2010/main" val="494858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p:txBody>
          <a:bodyPr/>
          <a:lstStyle/>
          <a:p>
            <a:pPr marL="0" indent="0" fontAlgn="auto">
              <a:buNone/>
            </a:pPr>
            <a:r>
              <a:rPr lang="en-US" sz="2800" dirty="0"/>
              <a:t>When </a:t>
            </a:r>
            <a:r>
              <a:rPr lang="en-US" sz="2800" b="1" u="sng" dirty="0"/>
              <a:t>relevant treatment is alleged/indicated</a:t>
            </a:r>
            <a:r>
              <a:rPr lang="en-US" sz="2800" dirty="0"/>
              <a:t> at a VA facility, the RO </a:t>
            </a:r>
            <a:r>
              <a:rPr lang="en-US" sz="2800" b="1" u="sng" dirty="0"/>
              <a:t>must</a:t>
            </a:r>
            <a:r>
              <a:rPr lang="en-US" sz="2800" dirty="0"/>
              <a:t> attempt to obtain these records</a:t>
            </a:r>
          </a:p>
          <a:p>
            <a:pPr fontAlgn="auto"/>
            <a:endParaRPr lang="en-US" dirty="0"/>
          </a:p>
          <a:p>
            <a:pPr marL="0" indent="0" fontAlgn="auto">
              <a:buNone/>
            </a:pPr>
            <a:r>
              <a:rPr lang="en-US" dirty="0"/>
              <a:t>If no records are found in CAPRI or AWIV, the RO must determine:</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Whether the records exist, but are inaccessible, or</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is reasonably certain the records do not exist</a:t>
            </a: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algn="r" fontAlgn="auto">
              <a:buNone/>
            </a:pPr>
            <a:r>
              <a:rPr lang="en-US" sz="2800" dirty="0">
                <a:latin typeface="Times New Roman" panose="02020603050405020304" pitchFamily="18" charset="0"/>
                <a:cs typeface="Times New Roman" panose="02020603050405020304" pitchFamily="18" charset="0"/>
              </a:rPr>
              <a:t>M21-1 III.iii.1.C.2.b</a:t>
            </a:r>
          </a:p>
          <a:p>
            <a:pPr marL="0" indent="0">
              <a:buNone/>
            </a:pPr>
            <a:endParaRPr lang="en-US" dirty="0"/>
          </a:p>
        </p:txBody>
      </p:sp>
    </p:spTree>
    <p:extLst>
      <p:ext uri="{BB962C8B-B14F-4D97-AF65-F5344CB8AC3E}">
        <p14:creationId xmlns:p14="http://schemas.microsoft.com/office/powerpoint/2010/main" val="1522988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a:xfrm>
            <a:off x="627796" y="1637732"/>
            <a:ext cx="11245755" cy="4413820"/>
          </a:xfrm>
        </p:spPr>
        <p:txBody>
          <a:bodyPr/>
          <a:lstStyle/>
          <a:p>
            <a:pPr marL="0" indent="0" fontAlgn="auto">
              <a:buNone/>
            </a:pPr>
            <a:r>
              <a:rPr lang="en-US" sz="2800" dirty="0"/>
              <a:t>RO can reasonably conclude the VA treatment records </a:t>
            </a:r>
            <a:r>
              <a:rPr lang="en-US" sz="2800" b="1" u="sng" dirty="0"/>
              <a:t>do not exist</a:t>
            </a:r>
            <a:r>
              <a:rPr lang="en-US" sz="2800" dirty="0"/>
              <a:t> when a Veteran indicates treatment at a VA facility:</a:t>
            </a:r>
          </a:p>
          <a:p>
            <a:pPr marL="0" indent="0" fontAlgn="auto">
              <a:buNone/>
            </a:pPr>
            <a:endParaRPr lang="en-US" sz="1200" dirty="0"/>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From a date earlier than his/her enrollment date</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For a specific condition during a timeframe when other electronic records exist and the records cannot be found electronically</a:t>
            </a:r>
          </a:p>
          <a:p>
            <a:pPr lvl="1" fontAlgn="auto">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If the attempts for records not electronically accessible in CAPRI are unsuccessful</a:t>
            </a:r>
          </a:p>
          <a:p>
            <a:pPr marL="0" indent="0" algn="r">
              <a:buNone/>
            </a:pPr>
            <a:r>
              <a:rPr lang="en-US" dirty="0"/>
              <a:t>M21-1 III.iii.1.C.2.i</a:t>
            </a:r>
          </a:p>
        </p:txBody>
      </p:sp>
    </p:spTree>
    <p:extLst>
      <p:ext uri="{BB962C8B-B14F-4D97-AF65-F5344CB8AC3E}">
        <p14:creationId xmlns:p14="http://schemas.microsoft.com/office/powerpoint/2010/main" val="4123770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a:xfrm>
            <a:off x="668740" y="1637731"/>
            <a:ext cx="11136573" cy="4585647"/>
          </a:xfrm>
        </p:spPr>
        <p:txBody>
          <a:bodyPr/>
          <a:lstStyle/>
          <a:p>
            <a:pPr marL="0" indent="0" fontAlgn="auto">
              <a:buNone/>
            </a:pPr>
            <a:r>
              <a:rPr lang="en-US" sz="2800" dirty="0"/>
              <a:t>When the claimant/Veteran </a:t>
            </a:r>
            <a:r>
              <a:rPr lang="en-US" sz="2800" b="1" u="sng" dirty="0"/>
              <a:t>does not indicate treatment</a:t>
            </a:r>
            <a:r>
              <a:rPr lang="en-US" sz="2800" dirty="0"/>
              <a:t> at a VA facility or provide dates of treatment, the RO </a:t>
            </a:r>
            <a:r>
              <a:rPr lang="en-US" sz="2800" b="1" u="sng" dirty="0"/>
              <a:t>must</a:t>
            </a:r>
            <a:r>
              <a:rPr lang="en-US" sz="2800" dirty="0"/>
              <a:t>:</a:t>
            </a:r>
          </a:p>
          <a:p>
            <a:pPr fontAlgn="auto"/>
            <a:endParaRPr lang="en-US" sz="2800" dirty="0"/>
          </a:p>
          <a:p>
            <a:pPr lvl="1" fontAlgn="auto">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Perform an enterprise search in CAPRI</a:t>
            </a:r>
          </a:p>
          <a:p>
            <a:pPr lvl="1" fontAlgn="auto">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Associate any </a:t>
            </a:r>
            <a:r>
              <a:rPr lang="en-US" sz="2800" b="1" u="sng" dirty="0">
                <a:latin typeface="Times New Roman" panose="02020603050405020304" pitchFamily="18" charset="0"/>
                <a:cs typeface="Times New Roman" panose="02020603050405020304" pitchFamily="18" charset="0"/>
              </a:rPr>
              <a:t>relevant</a:t>
            </a:r>
            <a:r>
              <a:rPr lang="en-US" sz="2800" dirty="0">
                <a:latin typeface="Times New Roman" panose="02020603050405020304" pitchFamily="18" charset="0"/>
                <a:cs typeface="Times New Roman" panose="02020603050405020304" pitchFamily="18" charset="0"/>
              </a:rPr>
              <a:t> treatment records in the Veteran’s </a:t>
            </a:r>
            <a:r>
              <a:rPr lang="en-US" sz="2800" dirty="0" err="1">
                <a:latin typeface="Times New Roman" panose="02020603050405020304" pitchFamily="18" charset="0"/>
                <a:cs typeface="Times New Roman" panose="02020603050405020304" pitchFamily="18" charset="0"/>
              </a:rPr>
              <a:t>eFolder</a:t>
            </a:r>
            <a:endParaRPr lang="en-US" sz="2800" dirty="0">
              <a:latin typeface="Times New Roman" panose="02020603050405020304" pitchFamily="18" charset="0"/>
              <a:cs typeface="Times New Roman" panose="02020603050405020304" pitchFamily="18" charset="0"/>
            </a:endParaRP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fontAlgn="auto">
              <a:buNone/>
            </a:pPr>
            <a:endParaRPr lang="en-US" sz="2800" dirty="0">
              <a:latin typeface="Times New Roman" panose="02020603050405020304" pitchFamily="18" charset="0"/>
              <a:cs typeface="Times New Roman" panose="02020603050405020304" pitchFamily="18" charset="0"/>
            </a:endParaRPr>
          </a:p>
          <a:p>
            <a:pPr marL="457200" lvl="1" indent="0" algn="r" fontAlgn="auto">
              <a:buNone/>
            </a:pPr>
            <a:r>
              <a:rPr lang="en-US" sz="2800" dirty="0">
                <a:latin typeface="Times New Roman" panose="02020603050405020304" pitchFamily="18" charset="0"/>
                <a:cs typeface="Times New Roman" panose="02020603050405020304" pitchFamily="18" charset="0"/>
              </a:rPr>
              <a:t>M21-1 III.iii.1.C.2.g</a:t>
            </a:r>
          </a:p>
          <a:p>
            <a:pPr marL="0" indent="0">
              <a:buNone/>
            </a:pPr>
            <a:endParaRPr lang="en-US" dirty="0"/>
          </a:p>
        </p:txBody>
      </p:sp>
    </p:spTree>
    <p:extLst>
      <p:ext uri="{BB962C8B-B14F-4D97-AF65-F5344CB8AC3E}">
        <p14:creationId xmlns:p14="http://schemas.microsoft.com/office/powerpoint/2010/main" val="1128395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Obtaining VA Medical Records</a:t>
            </a:r>
          </a:p>
        </p:txBody>
      </p:sp>
      <p:sp>
        <p:nvSpPr>
          <p:cNvPr id="3" name="Content Placeholder 2"/>
          <p:cNvSpPr>
            <a:spLocks noGrp="1"/>
          </p:cNvSpPr>
          <p:nvPr>
            <p:ph idx="1"/>
          </p:nvPr>
        </p:nvSpPr>
        <p:spPr>
          <a:xfrm>
            <a:off x="559558" y="1692322"/>
            <a:ext cx="11233513" cy="4653887"/>
          </a:xfrm>
        </p:spPr>
        <p:txBody>
          <a:bodyPr>
            <a:normAutofit/>
          </a:bodyPr>
          <a:lstStyle/>
          <a:p>
            <a:pPr fontAlgn="t"/>
            <a:r>
              <a:rPr lang="en-US" dirty="0"/>
              <a:t>IF: a Veteran has received treatment at a VAMC and/or outpatient clinic, and a summary of that treatment is relevant to a pending claim</a:t>
            </a:r>
          </a:p>
          <a:p>
            <a:pPr fontAlgn="t"/>
            <a:endParaRPr lang="en-US" dirty="0"/>
          </a:p>
          <a:p>
            <a:pPr fontAlgn="t"/>
            <a:r>
              <a:rPr lang="en-US" dirty="0"/>
              <a:t>THEN: request/retrieve a summary of treatment through CAPRI dating one year prior to the date of claim (DOC) and/or any other dates indicated by the claimant as relevant to the claim.</a:t>
            </a:r>
          </a:p>
          <a:p>
            <a:pPr fontAlgn="t"/>
            <a:endParaRPr lang="en-US" dirty="0"/>
          </a:p>
          <a:p>
            <a:pPr fontAlgn="t"/>
            <a:endParaRPr lang="en-US" dirty="0"/>
          </a:p>
          <a:p>
            <a:pPr marL="0" indent="0" algn="r" fontAlgn="t">
              <a:buNone/>
            </a:pPr>
            <a:r>
              <a:rPr lang="en-US" dirty="0"/>
              <a:t>M21-1 III.iii.1.C.2.d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2302799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VA Treatment Records / CAPRI</a:t>
            </a:r>
          </a:p>
        </p:txBody>
      </p:sp>
      <p:sp>
        <p:nvSpPr>
          <p:cNvPr id="3" name="Content Placeholder 2"/>
          <p:cNvSpPr>
            <a:spLocks noGrp="1"/>
          </p:cNvSpPr>
          <p:nvPr>
            <p:ph idx="1"/>
          </p:nvPr>
        </p:nvSpPr>
        <p:spPr/>
        <p:txBody>
          <a:bodyPr>
            <a:normAutofit/>
          </a:bodyPr>
          <a:lstStyle/>
          <a:p>
            <a:pPr marL="0" indent="0" fontAlgn="auto">
              <a:buNone/>
            </a:pPr>
            <a:r>
              <a:rPr lang="en-US" sz="2800" dirty="0"/>
              <a:t>Relevant medical evidence obtained electronically through CAPRI must be added to the </a:t>
            </a:r>
            <a:r>
              <a:rPr lang="en-US" sz="2800" dirty="0" err="1"/>
              <a:t>eFolder</a:t>
            </a:r>
            <a:r>
              <a:rPr lang="en-US" sz="2800" dirty="0"/>
              <a:t> as a single collection by using the CAPRI Report Builder </a:t>
            </a:r>
          </a:p>
          <a:p>
            <a:pPr marL="0" indent="0" fontAlgn="auto">
              <a:buNone/>
            </a:pPr>
            <a:endParaRPr lang="en-US" dirty="0"/>
          </a:p>
          <a:p>
            <a:pPr marL="0" indent="0" fontAlgn="auto">
              <a:buNone/>
            </a:pPr>
            <a:endParaRPr lang="en-US" sz="2800" dirty="0"/>
          </a:p>
          <a:p>
            <a:pPr marL="0" indent="0" fontAlgn="auto">
              <a:buNone/>
            </a:pPr>
            <a:endParaRPr lang="en-US" dirty="0"/>
          </a:p>
          <a:p>
            <a:pPr marL="0" indent="0" fontAlgn="auto">
              <a:buNone/>
            </a:pPr>
            <a:endParaRPr lang="en-US" sz="2800" dirty="0"/>
          </a:p>
          <a:p>
            <a:pPr marL="0" indent="0" algn="r" fontAlgn="auto">
              <a:buNone/>
            </a:pPr>
            <a:r>
              <a:rPr lang="en-US" dirty="0"/>
              <a:t>M21-1 III.iii.1.C.2.h</a:t>
            </a:r>
            <a:endParaRPr lang="en-US" sz="2800" dirty="0"/>
          </a:p>
          <a:p>
            <a:pPr marL="0" indent="0">
              <a:buNone/>
            </a:pPr>
            <a:endParaRPr lang="en-US" dirty="0"/>
          </a:p>
        </p:txBody>
      </p:sp>
    </p:spTree>
    <p:extLst>
      <p:ext uri="{BB962C8B-B14F-4D97-AF65-F5344CB8AC3E}">
        <p14:creationId xmlns:p14="http://schemas.microsoft.com/office/powerpoint/2010/main" val="170067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Medical Opinions and Exam Sufficiency </a:t>
            </a:r>
          </a:p>
          <a:p>
            <a:pPr marL="0" indent="0" algn="ctr">
              <a:buNone/>
            </a:pPr>
            <a:endParaRPr lang="en-US" dirty="0"/>
          </a:p>
        </p:txBody>
      </p:sp>
    </p:spTree>
    <p:extLst>
      <p:ext uri="{BB962C8B-B14F-4D97-AF65-F5344CB8AC3E}">
        <p14:creationId xmlns:p14="http://schemas.microsoft.com/office/powerpoint/2010/main" val="4220429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Who May Request an Examination?</a:t>
            </a:r>
          </a:p>
        </p:txBody>
      </p:sp>
      <p:sp>
        <p:nvSpPr>
          <p:cNvPr id="3" name="Content Placeholder 2"/>
          <p:cNvSpPr>
            <a:spLocks noGrp="1"/>
          </p:cNvSpPr>
          <p:nvPr>
            <p:ph idx="1"/>
          </p:nvPr>
        </p:nvSpPr>
        <p:spPr/>
        <p:txBody>
          <a:bodyPr>
            <a:normAutofit lnSpcReduction="10000"/>
          </a:bodyPr>
          <a:lstStyle/>
          <a:p>
            <a:r>
              <a:rPr lang="en-US" dirty="0"/>
              <a:t>Veterans Service Representatives (VSRs) in the development activity have primary responsibility for requesting examinations. </a:t>
            </a:r>
          </a:p>
          <a:p>
            <a:endParaRPr lang="en-US" dirty="0"/>
          </a:p>
          <a:p>
            <a:r>
              <a:rPr lang="en-US" dirty="0"/>
              <a:t>A Rating Veterans Service Representative (RVSR) or Decision Review Officer (DRO) may provide guidance as necessary and also has authority to request examinations. </a:t>
            </a:r>
          </a:p>
          <a:p>
            <a:endParaRPr lang="en-US" dirty="0"/>
          </a:p>
          <a:p>
            <a:endParaRPr lang="en-US" dirty="0"/>
          </a:p>
          <a:p>
            <a:pPr marL="0" indent="0" algn="r">
              <a:buNone/>
            </a:pPr>
            <a:r>
              <a:rPr lang="en-US" dirty="0"/>
              <a:t>M21-1 III.iv.3.A.1.a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a:p>
        </p:txBody>
      </p:sp>
    </p:spTree>
    <p:extLst>
      <p:ext uri="{BB962C8B-B14F-4D97-AF65-F5344CB8AC3E}">
        <p14:creationId xmlns:p14="http://schemas.microsoft.com/office/powerpoint/2010/main" val="39964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0"/>
            <a:ext cx="10058400" cy="1184856"/>
          </a:xfrm>
        </p:spPr>
        <p:txBody>
          <a:bodyPr anchor="ctr"/>
          <a:lstStyle/>
          <a:p>
            <a:pPr algn="ctr" eaLnBrk="1" hangingPunct="1">
              <a:defRPr/>
            </a:pPr>
            <a:r>
              <a:rPr lang="en-US" altLang="en-US" sz="3600" b="0" cap="none" dirty="0"/>
              <a:t>Objectives</a:t>
            </a:r>
          </a:p>
        </p:txBody>
      </p:sp>
      <p:sp>
        <p:nvSpPr>
          <p:cNvPr id="6146" name="Rectangle 2"/>
          <p:cNvSpPr>
            <a:spLocks noGrp="1"/>
          </p:cNvSpPr>
          <p:nvPr>
            <p:ph type="body" idx="1"/>
          </p:nvPr>
        </p:nvSpPr>
        <p:spPr>
          <a:xfrm>
            <a:off x="609600" y="1524000"/>
            <a:ext cx="10160000" cy="4648200"/>
          </a:xfrm>
        </p:spPr>
        <p:txBody>
          <a:bodyPr anchor="t"/>
          <a:lstStyle/>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Identify relevant evidence during development</a:t>
            </a:r>
          </a:p>
          <a:p>
            <a:pPr marL="457200" indent="-457200">
              <a:buFont typeface="Wingdings" panose="05000000000000000000" pitchFamily="2" charset="2"/>
              <a:buChar char="Ø"/>
            </a:pPr>
            <a:r>
              <a:rPr lang="en-US" sz="2800" dirty="0"/>
              <a:t>Identify when VA treatment records/CAPRI must be obtained</a:t>
            </a:r>
          </a:p>
          <a:p>
            <a:pPr marL="457200" indent="-457200">
              <a:buFont typeface="Wingdings" panose="05000000000000000000" pitchFamily="2" charset="2"/>
              <a:buChar char="Ø"/>
            </a:pPr>
            <a:r>
              <a:rPr lang="en-US" sz="2800" dirty="0"/>
              <a:t>Recognize the requirements for a VA exam and medical opinion</a:t>
            </a:r>
          </a:p>
          <a:p>
            <a:pPr marL="457200" indent="-457200">
              <a:buFont typeface="Wingdings" panose="05000000000000000000" pitchFamily="2" charset="2"/>
              <a:buChar char="Ø"/>
            </a:pPr>
            <a:r>
              <a:rPr lang="en-US" sz="2800" dirty="0"/>
              <a:t>Recognize insufficient examination reports</a:t>
            </a:r>
          </a:p>
          <a:p>
            <a:pPr marL="457200" indent="-457200">
              <a:buFont typeface="Wingdings" panose="05000000000000000000" pitchFamily="2" charset="2"/>
              <a:buChar char="Ø"/>
            </a:pPr>
            <a:r>
              <a:rPr lang="en-US" sz="2800" dirty="0"/>
              <a:t>Recognize sources for STR development</a:t>
            </a:r>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3</a:t>
            </a:fld>
            <a:endParaRPr lang="en-US" dirty="0"/>
          </a:p>
        </p:txBody>
      </p:sp>
    </p:spTree>
    <p:extLst>
      <p:ext uri="{BB962C8B-B14F-4D97-AF65-F5344CB8AC3E}">
        <p14:creationId xmlns:p14="http://schemas.microsoft.com/office/powerpoint/2010/main" val="289873142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Examinations and Medical Opinions</a:t>
            </a:r>
          </a:p>
        </p:txBody>
      </p:sp>
      <p:sp>
        <p:nvSpPr>
          <p:cNvPr id="3" name="Content Placeholder 2"/>
          <p:cNvSpPr>
            <a:spLocks noGrp="1"/>
          </p:cNvSpPr>
          <p:nvPr>
            <p:ph idx="1"/>
          </p:nvPr>
        </p:nvSpPr>
        <p:spPr/>
        <p:txBody>
          <a:bodyPr>
            <a:normAutofit/>
          </a:bodyPr>
          <a:lstStyle/>
          <a:p>
            <a:pPr marL="0" indent="0">
              <a:buNone/>
            </a:pPr>
            <a:r>
              <a:rPr lang="en-US" sz="2800" dirty="0"/>
              <a:t>A medical opinion or examination is necessary:</a:t>
            </a:r>
          </a:p>
          <a:p>
            <a:pPr marL="0" indent="0">
              <a:buNone/>
            </a:pPr>
            <a:endParaRPr lang="en-US" sz="2800" dirty="0"/>
          </a:p>
          <a:p>
            <a:r>
              <a:rPr lang="en-US" sz="2800" dirty="0"/>
              <a:t>when there is not sufficient medical evidence of record to make a decision on the claim, and</a:t>
            </a:r>
          </a:p>
          <a:p>
            <a:pPr marL="0" indent="0">
              <a:buNone/>
            </a:pPr>
            <a:r>
              <a:rPr lang="en-US" sz="2800" dirty="0"/>
              <a:t> </a:t>
            </a:r>
          </a:p>
          <a:p>
            <a:r>
              <a:rPr lang="en-US" sz="2800" dirty="0"/>
              <a:t>the required three elements are present.</a:t>
            </a:r>
          </a:p>
          <a:p>
            <a:endParaRPr lang="en-US" dirty="0"/>
          </a:p>
          <a:p>
            <a:pPr marL="0" indent="0" algn="r">
              <a:buNone/>
            </a:pPr>
            <a:r>
              <a:rPr lang="en-US" sz="2800" dirty="0"/>
              <a:t>M21-1 I.1.C.3.b</a:t>
            </a:r>
          </a:p>
          <a:p>
            <a:pPr marL="0" indent="0">
              <a:buNone/>
            </a:pPr>
            <a:endParaRPr lang="en-US" dirty="0"/>
          </a:p>
        </p:txBody>
      </p:sp>
    </p:spTree>
    <p:extLst>
      <p:ext uri="{BB962C8B-B14F-4D97-AF65-F5344CB8AC3E}">
        <p14:creationId xmlns:p14="http://schemas.microsoft.com/office/powerpoint/2010/main" val="539250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2879"/>
            <a:ext cx="10053919" cy="1151592"/>
          </a:xfrm>
        </p:spPr>
        <p:txBody>
          <a:bodyPr>
            <a:normAutofit/>
          </a:bodyPr>
          <a:lstStyle/>
          <a:p>
            <a:r>
              <a:rPr lang="en-US" sz="3600" dirty="0"/>
              <a:t>Exam/Medical Opinion - Element 1</a:t>
            </a:r>
          </a:p>
        </p:txBody>
      </p:sp>
      <p:sp>
        <p:nvSpPr>
          <p:cNvPr id="3" name="Content Placeholder 2"/>
          <p:cNvSpPr>
            <a:spLocks noGrp="1"/>
          </p:cNvSpPr>
          <p:nvPr>
            <p:ph idx="1"/>
          </p:nvPr>
        </p:nvSpPr>
        <p:spPr>
          <a:xfrm>
            <a:off x="847165" y="1519708"/>
            <a:ext cx="10945906" cy="4842456"/>
          </a:xfrm>
        </p:spPr>
        <p:txBody>
          <a:bodyPr>
            <a:normAutofit lnSpcReduction="10000"/>
          </a:bodyPr>
          <a:lstStyle/>
          <a:p>
            <a:pPr marL="0" indent="0">
              <a:buNone/>
            </a:pPr>
            <a:r>
              <a:rPr lang="en-US" sz="2600" b="1" dirty="0"/>
              <a:t>Element 1 – A current disability or persistent or recurrent symptoms of disability</a:t>
            </a:r>
          </a:p>
          <a:p>
            <a:r>
              <a:rPr lang="en-US" sz="2600" dirty="0"/>
              <a:t>Competent lay </a:t>
            </a:r>
            <a:r>
              <a:rPr lang="en-US" sz="2600" i="1" dirty="0"/>
              <a:t>or</a:t>
            </a:r>
            <a:r>
              <a:rPr lang="en-US" sz="2600" dirty="0"/>
              <a:t> medical evidence of current symptoms may be sufficient to raise a medically answerable question that warrants the ordering of a VA examination</a:t>
            </a:r>
          </a:p>
          <a:p>
            <a:r>
              <a:rPr lang="en-US" sz="2600" dirty="0"/>
              <a:t>Do not weigh evidence. If there is contradictory evidence as to whether a disability or symptom of a disability is or is not present, consider that the evidentiary standard for Element 1 has been met.</a:t>
            </a:r>
          </a:p>
          <a:p>
            <a:r>
              <a:rPr lang="en-US" sz="2600" dirty="0"/>
              <a:t>Do not decline to order an exam simply because there is not a current diagnosis. The evidentiary standard for requesting examination does not require that a disability be diagnosed.</a:t>
            </a:r>
          </a:p>
          <a:p>
            <a:pPr marL="0" indent="0" algn="r">
              <a:buNone/>
            </a:pPr>
            <a:r>
              <a:rPr lang="en-US" sz="2600" dirty="0"/>
              <a:t>M21-1 I.1.C.3.d</a:t>
            </a:r>
          </a:p>
          <a:p>
            <a:pPr marL="0" indent="0">
              <a:buNone/>
            </a:pPr>
            <a:endParaRPr lang="en-US" dirty="0"/>
          </a:p>
        </p:txBody>
      </p:sp>
    </p:spTree>
    <p:extLst>
      <p:ext uri="{BB962C8B-B14F-4D97-AF65-F5344CB8AC3E}">
        <p14:creationId xmlns:p14="http://schemas.microsoft.com/office/powerpoint/2010/main" val="4079339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normAutofit/>
          </a:bodyPr>
          <a:lstStyle/>
          <a:p>
            <a:r>
              <a:rPr lang="en-US" dirty="0"/>
              <a:t>A statement from the claimant in support of his claim for SC for low back condition reveals he experiences severe low back pain, spasms, and shooting pain down his buttocks. Although there is no medical documentation of a low back condition, there is no evidence of record that otherwise contradicts the Veteran’s statement. </a:t>
            </a:r>
          </a:p>
          <a:p>
            <a:endParaRPr lang="en-US" dirty="0"/>
          </a:p>
          <a:p>
            <a:endParaRPr lang="en-US" dirty="0"/>
          </a:p>
          <a:p>
            <a:pPr marL="0" indent="0" algn="r">
              <a:buNone/>
            </a:pPr>
            <a:r>
              <a:rPr lang="en-US" dirty="0"/>
              <a:t>M21-1 I.1.C.3.d</a:t>
            </a:r>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a:p>
        </p:txBody>
      </p:sp>
    </p:spTree>
    <p:extLst>
      <p:ext uri="{BB962C8B-B14F-4D97-AF65-F5344CB8AC3E}">
        <p14:creationId xmlns:p14="http://schemas.microsoft.com/office/powerpoint/2010/main" val="2916294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Exception</a:t>
            </a:r>
          </a:p>
        </p:txBody>
      </p:sp>
      <p:sp>
        <p:nvSpPr>
          <p:cNvPr id="3" name="Content Placeholder 2"/>
          <p:cNvSpPr>
            <a:spLocks noGrp="1"/>
          </p:cNvSpPr>
          <p:nvPr>
            <p:ph idx="1"/>
          </p:nvPr>
        </p:nvSpPr>
        <p:spPr/>
        <p:txBody>
          <a:bodyPr/>
          <a:lstStyle/>
          <a:p>
            <a:r>
              <a:rPr lang="en-US" dirty="0"/>
              <a:t>Although lay or medical evidence documenting symptoms is generally sufficient to satisfy the Element 1 standard for requesting examinations, there are certain conditions, such as cancer, which require evidence of a diagnosis. In this type of claim, a claimant lacks the expertise to be able to provide sufficient lay evidence that symptoms or findings are indicative of a cancer diagnosis.</a:t>
            </a:r>
          </a:p>
          <a:p>
            <a:endParaRPr lang="en-US" dirty="0"/>
          </a:p>
          <a:p>
            <a:endParaRPr lang="en-US" dirty="0"/>
          </a:p>
          <a:p>
            <a:pPr marL="0" indent="0" algn="r">
              <a:buNone/>
            </a:pPr>
            <a:r>
              <a:rPr lang="en-US" dirty="0"/>
              <a:t>M21-1 I.1.C.3.d</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33</a:t>
            </a:fld>
            <a:endParaRPr lang="en-US"/>
          </a:p>
        </p:txBody>
      </p:sp>
    </p:spTree>
    <p:extLst>
      <p:ext uri="{BB962C8B-B14F-4D97-AF65-F5344CB8AC3E}">
        <p14:creationId xmlns:p14="http://schemas.microsoft.com/office/powerpoint/2010/main" val="3506082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normAutofit lnSpcReduction="10000"/>
          </a:bodyPr>
          <a:lstStyle/>
          <a:p>
            <a:r>
              <a:rPr lang="en-US" dirty="0"/>
              <a:t>The Veteran is competent to describe his low back symptoms, and his statement appears credible when reviewing it and all other evidence. Thus, the Veteran meets the first element for determining whether an examination is warranted. </a:t>
            </a:r>
          </a:p>
          <a:p>
            <a:endParaRPr lang="en-US" dirty="0"/>
          </a:p>
          <a:p>
            <a:endParaRPr lang="en-US" dirty="0"/>
          </a:p>
          <a:p>
            <a:endParaRPr lang="en-US" dirty="0"/>
          </a:p>
          <a:p>
            <a:endParaRPr lang="en-US" dirty="0"/>
          </a:p>
          <a:p>
            <a:pPr marL="0" indent="0" algn="r">
              <a:buNone/>
            </a:pPr>
            <a:r>
              <a:rPr lang="en-US" dirty="0"/>
              <a:t>M21-1 I.1.C.3.d</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34</a:t>
            </a:fld>
            <a:endParaRPr lang="en-US"/>
          </a:p>
        </p:txBody>
      </p:sp>
    </p:spTree>
    <p:extLst>
      <p:ext uri="{BB962C8B-B14F-4D97-AF65-F5344CB8AC3E}">
        <p14:creationId xmlns:p14="http://schemas.microsoft.com/office/powerpoint/2010/main" val="1443380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Exam/Medical Opinion -  Element 2</a:t>
            </a:r>
          </a:p>
        </p:txBody>
      </p:sp>
      <p:sp>
        <p:nvSpPr>
          <p:cNvPr id="3" name="Content Placeholder 2"/>
          <p:cNvSpPr>
            <a:spLocks noGrp="1"/>
          </p:cNvSpPr>
          <p:nvPr>
            <p:ph idx="1"/>
          </p:nvPr>
        </p:nvSpPr>
        <p:spPr>
          <a:xfrm>
            <a:off x="847165" y="1493949"/>
            <a:ext cx="10945906" cy="4829577"/>
          </a:xfrm>
        </p:spPr>
        <p:txBody>
          <a:bodyPr>
            <a:noAutofit/>
          </a:bodyPr>
          <a:lstStyle/>
          <a:p>
            <a:pPr marL="0" indent="0">
              <a:buNone/>
            </a:pPr>
            <a:r>
              <a:rPr lang="en-US" b="1" dirty="0"/>
              <a:t>Element 2 – An event, injury or disease in service</a:t>
            </a:r>
          </a:p>
          <a:p>
            <a:r>
              <a:rPr lang="en-US" sz="2600" dirty="0"/>
              <a:t>Reviewing the evidence involves a factual assessment and may warrant weighing the evidence if contradictory evidence is of record.</a:t>
            </a:r>
          </a:p>
          <a:p>
            <a:r>
              <a:rPr lang="en-US" sz="2600" dirty="0"/>
              <a:t>In many cases, an entry in the STRs of a specific treatment or injury satisfies this element.</a:t>
            </a:r>
          </a:p>
          <a:p>
            <a:r>
              <a:rPr lang="en-US" sz="2600" dirty="0"/>
              <a:t>The absence of STR findings does not automatically preclude this element from being met. </a:t>
            </a:r>
          </a:p>
          <a:p>
            <a:r>
              <a:rPr lang="en-US" sz="2600" dirty="0"/>
              <a:t>VA cannot determine that lay evidence lacks credibility merely because it is unaccompanied by contemporaneous medical evidence. </a:t>
            </a:r>
          </a:p>
          <a:p>
            <a:pPr marL="0" indent="0" algn="r">
              <a:buNone/>
            </a:pPr>
            <a:r>
              <a:rPr lang="en-US" sz="2600" dirty="0"/>
              <a:t>M21-1 I.1.C.3.e</a:t>
            </a:r>
          </a:p>
        </p:txBody>
      </p:sp>
    </p:spTree>
    <p:extLst>
      <p:ext uri="{BB962C8B-B14F-4D97-AF65-F5344CB8AC3E}">
        <p14:creationId xmlns:p14="http://schemas.microsoft.com/office/powerpoint/2010/main" val="27301062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Veteran claims SC for right shoulder injury and asserts that the condition originated from loading heavy cargo onto an airplane during an exercise in Korea in June 2009. He provides a statement from his spouse indicating she remembers him complaining of it when he returned home from the exercise. Although the STRs are silent for treatment for a right shoulder injury, the personnel records verify the Veteran was a loadmaster and did participate in an exercise in Korea in June 2009.</a:t>
            </a:r>
          </a:p>
        </p:txBody>
      </p:sp>
      <p:sp>
        <p:nvSpPr>
          <p:cNvPr id="4" name="Slide Number Placeholder 3"/>
          <p:cNvSpPr>
            <a:spLocks noGrp="1"/>
          </p:cNvSpPr>
          <p:nvPr>
            <p:ph type="sldNum" sz="quarter" idx="10"/>
          </p:nvPr>
        </p:nvSpPr>
        <p:spPr/>
        <p:txBody>
          <a:bodyPr/>
          <a:lstStyle/>
          <a:p>
            <a:fld id="{7C414AED-89CE-4A48-8B2B-1B3A5C68EA2A}" type="slidenum">
              <a:rPr lang="en-US" smtClean="0"/>
              <a:t>36</a:t>
            </a:fld>
            <a:endParaRPr lang="en-US"/>
          </a:p>
        </p:txBody>
      </p:sp>
    </p:spTree>
    <p:extLst>
      <p:ext uri="{BB962C8B-B14F-4D97-AF65-F5344CB8AC3E}">
        <p14:creationId xmlns:p14="http://schemas.microsoft.com/office/powerpoint/2010/main" val="1334461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Because the Veteran’s and spouse’s statements are credible and consistent with the circumstances of his service, the second element for an in-service injury, disease, or event is established for purposes of ordering an examination. Assuming that the Veteran has submitted evidence of a current disability or symptoms as well as indication of an association between the current condition and the in-service event, an examination is warranted.</a:t>
            </a:r>
          </a:p>
        </p:txBody>
      </p:sp>
      <p:sp>
        <p:nvSpPr>
          <p:cNvPr id="4" name="Slide Number Placeholder 3"/>
          <p:cNvSpPr>
            <a:spLocks noGrp="1"/>
          </p:cNvSpPr>
          <p:nvPr>
            <p:ph type="sldNum" sz="quarter" idx="10"/>
          </p:nvPr>
        </p:nvSpPr>
        <p:spPr/>
        <p:txBody>
          <a:bodyPr/>
          <a:lstStyle/>
          <a:p>
            <a:fld id="{7C414AED-89CE-4A48-8B2B-1B3A5C68EA2A}" type="slidenum">
              <a:rPr lang="en-US" smtClean="0"/>
              <a:t>37</a:t>
            </a:fld>
            <a:endParaRPr lang="en-US"/>
          </a:p>
        </p:txBody>
      </p:sp>
    </p:spTree>
    <p:extLst>
      <p:ext uri="{BB962C8B-B14F-4D97-AF65-F5344CB8AC3E}">
        <p14:creationId xmlns:p14="http://schemas.microsoft.com/office/powerpoint/2010/main" val="640856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Veteran claims eyesight deterioration due to exposure to gas and chemical tests during his two months of active duty in the U.S. Navy. Service records do not reveal any treatment for the condition nor do they document any exposure to gas or chemicals during service. The Veteran does provide sufficient evidence of a current disability and association to service. </a:t>
            </a:r>
          </a:p>
        </p:txBody>
      </p:sp>
      <p:sp>
        <p:nvSpPr>
          <p:cNvPr id="4" name="Slide Number Placeholder 3"/>
          <p:cNvSpPr>
            <a:spLocks noGrp="1"/>
          </p:cNvSpPr>
          <p:nvPr>
            <p:ph type="sldNum" sz="quarter" idx="10"/>
          </p:nvPr>
        </p:nvSpPr>
        <p:spPr/>
        <p:txBody>
          <a:bodyPr/>
          <a:lstStyle/>
          <a:p>
            <a:fld id="{7C414AED-89CE-4A48-8B2B-1B3A5C68EA2A}" type="slidenum">
              <a:rPr lang="en-US" smtClean="0"/>
              <a:t>38</a:t>
            </a:fld>
            <a:endParaRPr lang="en-US"/>
          </a:p>
        </p:txBody>
      </p:sp>
    </p:spTree>
    <p:extLst>
      <p:ext uri="{BB962C8B-B14F-4D97-AF65-F5344CB8AC3E}">
        <p14:creationId xmlns:p14="http://schemas.microsoft.com/office/powerpoint/2010/main" val="16846343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The Veteran’s statement of an in-service event is rejected because the statement is found incredible and not consistent with circumstances of his service. The Veteran’s statement regarding an in-service event is weighed along with other facts of the case, (i.e., no documentation of tests in service and short period of active duty time). The preponderance of evidence weighs against the Veteran, and his statement is rejected. Thus, the standard for evidence of an in-service event, injury, or disease is not met and examination is not warranted.</a:t>
            </a:r>
          </a:p>
        </p:txBody>
      </p:sp>
      <p:sp>
        <p:nvSpPr>
          <p:cNvPr id="4" name="Slide Number Placeholder 3"/>
          <p:cNvSpPr>
            <a:spLocks noGrp="1"/>
          </p:cNvSpPr>
          <p:nvPr>
            <p:ph type="sldNum" sz="quarter" idx="10"/>
          </p:nvPr>
        </p:nvSpPr>
        <p:spPr/>
        <p:txBody>
          <a:bodyPr/>
          <a:lstStyle/>
          <a:p>
            <a:fld id="{7C414AED-89CE-4A48-8B2B-1B3A5C68EA2A}" type="slidenum">
              <a:rPr lang="en-US" smtClean="0"/>
              <a:t>39</a:t>
            </a:fld>
            <a:endParaRPr lang="en-US"/>
          </a:p>
        </p:txBody>
      </p:sp>
    </p:spTree>
    <p:extLst>
      <p:ext uri="{BB962C8B-B14F-4D97-AF65-F5344CB8AC3E}">
        <p14:creationId xmlns:p14="http://schemas.microsoft.com/office/powerpoint/2010/main" val="427402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eaLnBrk="1" hangingPunct="1">
              <a:defRPr/>
            </a:pPr>
            <a:r>
              <a:rPr lang="en-US" altLang="en-US" sz="3600" b="0" cap="none" dirty="0"/>
              <a:t>References</a:t>
            </a:r>
          </a:p>
        </p:txBody>
      </p:sp>
      <p:sp>
        <p:nvSpPr>
          <p:cNvPr id="6146" name="Rectangle 2"/>
          <p:cNvSpPr>
            <a:spLocks noGrp="1"/>
          </p:cNvSpPr>
          <p:nvPr>
            <p:ph type="body" idx="1"/>
          </p:nvPr>
        </p:nvSpPr>
        <p:spPr>
          <a:xfrm>
            <a:off x="609600" y="1524000"/>
            <a:ext cx="11483662" cy="4648200"/>
          </a:xfrm>
        </p:spPr>
        <p:txBody>
          <a:bodyPr anchor="t">
            <a:normAutofit/>
          </a:bodyPr>
          <a:lstStyle/>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38 U.S.C. 5103A Duty to assist claimants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38 CFR 3.159 Assistance in Developing Claims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I.1.C – Requesting Records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III.iii.2.A – General Information on Service Records</a:t>
            </a:r>
          </a:p>
          <a:p>
            <a:pPr marL="457200" indent="-457200">
              <a:lnSpc>
                <a:spcPct val="90000"/>
              </a:lnSpc>
              <a:buFont typeface="Wingdings" panose="05000000000000000000" pitchFamily="2" charset="2"/>
              <a:buChar char="Ø"/>
              <a:defRPr/>
            </a:pPr>
            <a:r>
              <a:rPr lang="en-US" altLang="en-US" sz="2800" dirty="0"/>
              <a:t>M21-1 III.iii.2.B – </a:t>
            </a:r>
            <a:r>
              <a:rPr lang="en-US" sz="2800" dirty="0"/>
              <a:t>Migration of Service Records and the Procedures for Obtaining Them </a:t>
            </a:r>
          </a:p>
          <a:p>
            <a:pPr marL="457200" indent="-457200">
              <a:lnSpc>
                <a:spcPct val="90000"/>
              </a:lnSpc>
              <a:buFont typeface="Wingdings" panose="05000000000000000000" pitchFamily="2" charset="2"/>
              <a:buChar char="Ø"/>
              <a:defRPr/>
            </a:pPr>
            <a:r>
              <a:rPr lang="en-US" altLang="en-US" sz="2800" dirty="0"/>
              <a:t>M21-1 III.iii.2.C – </a:t>
            </a:r>
            <a:r>
              <a:rPr lang="en-US" sz="2800" dirty="0"/>
              <a:t>Beneficiary Identification and Records Locator Subsystem (BIRLS), Records Management Center (RMC), and the Service Treatment Record (STR) Folder</a:t>
            </a:r>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4</a:t>
            </a:fld>
            <a:endParaRPr lang="en-US" dirty="0"/>
          </a:p>
        </p:txBody>
      </p:sp>
    </p:spTree>
    <p:extLst>
      <p:ext uri="{BB962C8B-B14F-4D97-AF65-F5344CB8AC3E}">
        <p14:creationId xmlns:p14="http://schemas.microsoft.com/office/powerpoint/2010/main" val="242348593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Exam/Medical Opinion - Element 3</a:t>
            </a:r>
          </a:p>
        </p:txBody>
      </p:sp>
      <p:sp>
        <p:nvSpPr>
          <p:cNvPr id="3" name="Content Placeholder 2"/>
          <p:cNvSpPr>
            <a:spLocks noGrp="1"/>
          </p:cNvSpPr>
          <p:nvPr>
            <p:ph idx="1"/>
          </p:nvPr>
        </p:nvSpPr>
        <p:spPr/>
        <p:txBody>
          <a:bodyPr>
            <a:normAutofit lnSpcReduction="10000"/>
          </a:bodyPr>
          <a:lstStyle/>
          <a:p>
            <a:pPr marL="0" indent="0">
              <a:buNone/>
            </a:pPr>
            <a:r>
              <a:rPr lang="en-US" b="1" dirty="0"/>
              <a:t>Element 3 – An indication of an association between the diagnosis or symptoms and the established event, injury or disease in service</a:t>
            </a:r>
          </a:p>
          <a:p>
            <a:pPr marL="0" indent="0">
              <a:buNone/>
            </a:pPr>
            <a:endParaRPr lang="en-US" sz="1200" b="1" dirty="0"/>
          </a:p>
          <a:p>
            <a:r>
              <a:rPr lang="en-US" dirty="0"/>
              <a:t>The threshold for determining whether an association may be present is low.  </a:t>
            </a:r>
          </a:p>
          <a:p>
            <a:r>
              <a:rPr lang="en-US" i="1" dirty="0"/>
              <a:t>Medically competent evidence</a:t>
            </a:r>
            <a:r>
              <a:rPr lang="en-US" dirty="0"/>
              <a:t> is </a:t>
            </a:r>
            <a:r>
              <a:rPr lang="en-US" i="1" dirty="0"/>
              <a:t>not</a:t>
            </a:r>
            <a:r>
              <a:rPr lang="en-US" dirty="0"/>
              <a:t> required to serve as an indication of an association for purposes of determining whether an examination is necessary.</a:t>
            </a:r>
          </a:p>
          <a:p>
            <a:endParaRPr lang="en-US" dirty="0"/>
          </a:p>
          <a:p>
            <a:pPr marL="0" indent="0" algn="r">
              <a:buNone/>
            </a:pPr>
            <a:r>
              <a:rPr lang="en-US" dirty="0"/>
              <a:t>M21-1 I.1.C.3.f</a:t>
            </a:r>
          </a:p>
          <a:p>
            <a:pPr marL="0" indent="0">
              <a:buNone/>
            </a:pPr>
            <a:endParaRPr lang="en-US" dirty="0"/>
          </a:p>
        </p:txBody>
      </p:sp>
    </p:spTree>
    <p:extLst>
      <p:ext uri="{BB962C8B-B14F-4D97-AF65-F5344CB8AC3E}">
        <p14:creationId xmlns:p14="http://schemas.microsoft.com/office/powerpoint/2010/main" val="24398574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The Veteran claimed SC for knee disability. He had one complaint of knee pain in service with a negative separation examination. No other lay or medical evidence was submitted in support of the claim.</a:t>
            </a:r>
          </a:p>
        </p:txBody>
      </p:sp>
      <p:sp>
        <p:nvSpPr>
          <p:cNvPr id="4" name="Slide Number Placeholder 3"/>
          <p:cNvSpPr>
            <a:spLocks noGrp="1"/>
          </p:cNvSpPr>
          <p:nvPr>
            <p:ph type="sldNum" sz="quarter" idx="10"/>
          </p:nvPr>
        </p:nvSpPr>
        <p:spPr/>
        <p:txBody>
          <a:bodyPr/>
          <a:lstStyle/>
          <a:p>
            <a:fld id="{7C414AED-89CE-4A48-8B2B-1B3A5C68EA2A}" type="slidenum">
              <a:rPr lang="en-US" smtClean="0"/>
              <a:t>41</a:t>
            </a:fld>
            <a:endParaRPr lang="en-US"/>
          </a:p>
        </p:txBody>
      </p:sp>
    </p:spTree>
    <p:extLst>
      <p:ext uri="{BB962C8B-B14F-4D97-AF65-F5344CB8AC3E}">
        <p14:creationId xmlns:p14="http://schemas.microsoft.com/office/powerpoint/2010/main" val="2121994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The Veteran’s current claim provided no medical evidence indicating an association and no statement alleging continuous symptoms since service or that the current disability persisted since military service. Therefore, Element 3 has not been satisfied. Further, there is no medical or lay evidence of a current disability, so Element 1 is also not satisfied. Element 2 is satisfied based on the single indication of knee pain in service. As all three elements must be satisfied before examination is warranted, the claim can be denied without an examination/opinion.</a:t>
            </a:r>
          </a:p>
        </p:txBody>
      </p:sp>
      <p:sp>
        <p:nvSpPr>
          <p:cNvPr id="4" name="Slide Number Placeholder 3"/>
          <p:cNvSpPr>
            <a:spLocks noGrp="1"/>
          </p:cNvSpPr>
          <p:nvPr>
            <p:ph type="sldNum" sz="quarter" idx="10"/>
          </p:nvPr>
        </p:nvSpPr>
        <p:spPr/>
        <p:txBody>
          <a:bodyPr/>
          <a:lstStyle/>
          <a:p>
            <a:fld id="{7C414AED-89CE-4A48-8B2B-1B3A5C68EA2A}" type="slidenum">
              <a:rPr lang="en-US" smtClean="0"/>
              <a:t>42</a:t>
            </a:fld>
            <a:endParaRPr lang="en-US"/>
          </a:p>
        </p:txBody>
      </p:sp>
    </p:spTree>
    <p:extLst>
      <p:ext uri="{BB962C8B-B14F-4D97-AF65-F5344CB8AC3E}">
        <p14:creationId xmlns:p14="http://schemas.microsoft.com/office/powerpoint/2010/main" val="11266979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Example</a:t>
            </a:r>
          </a:p>
        </p:txBody>
      </p:sp>
      <p:sp>
        <p:nvSpPr>
          <p:cNvPr id="3" name="Content Placeholder 2"/>
          <p:cNvSpPr>
            <a:spLocks noGrp="1"/>
          </p:cNvSpPr>
          <p:nvPr>
            <p:ph idx="1"/>
          </p:nvPr>
        </p:nvSpPr>
        <p:spPr/>
        <p:txBody>
          <a:bodyPr/>
          <a:lstStyle/>
          <a:p>
            <a:r>
              <a:rPr lang="en-US" dirty="0"/>
              <a:t>STRs show a single complaint of knee strain in service with a negative separation examination. The Veteran’s claim states, “I hurt my knee when I fell off of a truck in Vietnam, and it has hurt ever since that time.” The Veteran claims SC for knee pain.</a:t>
            </a:r>
          </a:p>
        </p:txBody>
      </p:sp>
      <p:sp>
        <p:nvSpPr>
          <p:cNvPr id="4" name="Slide Number Placeholder 3"/>
          <p:cNvSpPr>
            <a:spLocks noGrp="1"/>
          </p:cNvSpPr>
          <p:nvPr>
            <p:ph type="sldNum" sz="quarter" idx="10"/>
          </p:nvPr>
        </p:nvSpPr>
        <p:spPr/>
        <p:txBody>
          <a:bodyPr/>
          <a:lstStyle/>
          <a:p>
            <a:fld id="{7C414AED-89CE-4A48-8B2B-1B3A5C68EA2A}" type="slidenum">
              <a:rPr lang="en-US" smtClean="0"/>
              <a:t>43</a:t>
            </a:fld>
            <a:endParaRPr lang="en-US"/>
          </a:p>
        </p:txBody>
      </p:sp>
    </p:spTree>
    <p:extLst>
      <p:ext uri="{BB962C8B-B14F-4D97-AF65-F5344CB8AC3E}">
        <p14:creationId xmlns:p14="http://schemas.microsoft.com/office/powerpoint/2010/main" val="479338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Analysis</a:t>
            </a:r>
          </a:p>
        </p:txBody>
      </p:sp>
      <p:sp>
        <p:nvSpPr>
          <p:cNvPr id="3" name="Content Placeholder 2"/>
          <p:cNvSpPr>
            <a:spLocks noGrp="1"/>
          </p:cNvSpPr>
          <p:nvPr>
            <p:ph idx="1"/>
          </p:nvPr>
        </p:nvSpPr>
        <p:spPr/>
        <p:txBody>
          <a:bodyPr/>
          <a:lstStyle/>
          <a:p>
            <a:r>
              <a:rPr lang="en-US" dirty="0"/>
              <a:t>An examination with a nexus opinion is warranted as all three elements have been satisfied. Element 1 is satisfied based on the Veteran’s lay complaint of current knee pain. The Veteran is competent to attest to symptoms of pain. Element 2 is satisfied by the single indication of treatment for in-service knee strain. Element 3 is satisfied by the Veteran’s lay description of persistent symptoms since service. </a:t>
            </a:r>
          </a:p>
        </p:txBody>
      </p:sp>
      <p:sp>
        <p:nvSpPr>
          <p:cNvPr id="4" name="Slide Number Placeholder 3"/>
          <p:cNvSpPr>
            <a:spLocks noGrp="1"/>
          </p:cNvSpPr>
          <p:nvPr>
            <p:ph type="sldNum" sz="quarter" idx="10"/>
          </p:nvPr>
        </p:nvSpPr>
        <p:spPr/>
        <p:txBody>
          <a:bodyPr/>
          <a:lstStyle/>
          <a:p>
            <a:fld id="{7C414AED-89CE-4A48-8B2B-1B3A5C68EA2A}" type="slidenum">
              <a:rPr lang="en-US" smtClean="0"/>
              <a:t>44</a:t>
            </a:fld>
            <a:endParaRPr lang="en-US"/>
          </a:p>
        </p:txBody>
      </p:sp>
    </p:spTree>
    <p:extLst>
      <p:ext uri="{BB962C8B-B14F-4D97-AF65-F5344CB8AC3E}">
        <p14:creationId xmlns:p14="http://schemas.microsoft.com/office/powerpoint/2010/main" val="1176060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Medical Opinions</a:t>
            </a:r>
          </a:p>
        </p:txBody>
      </p:sp>
      <p:sp>
        <p:nvSpPr>
          <p:cNvPr id="3" name="Content Placeholder 2"/>
          <p:cNvSpPr>
            <a:spLocks noGrp="1"/>
          </p:cNvSpPr>
          <p:nvPr>
            <p:ph idx="1"/>
          </p:nvPr>
        </p:nvSpPr>
        <p:spPr/>
        <p:txBody>
          <a:bodyPr>
            <a:normAutofit/>
          </a:bodyPr>
          <a:lstStyle/>
          <a:p>
            <a:pPr marL="0" indent="0">
              <a:buClr>
                <a:srgbClr val="1D3275"/>
              </a:buClr>
              <a:buNone/>
            </a:pPr>
            <a:r>
              <a:rPr lang="en-US" altLang="en-US" dirty="0"/>
              <a:t>Types of medical opinions:</a:t>
            </a:r>
          </a:p>
          <a:p>
            <a:pPr marL="0" indent="0">
              <a:buClr>
                <a:srgbClr val="1D3275"/>
              </a:buClr>
              <a:buNone/>
            </a:pPr>
            <a:endParaRPr lang="en-US" altLang="en-US" sz="1200" dirty="0"/>
          </a:p>
          <a:p>
            <a:pPr>
              <a:buClr>
                <a:srgbClr val="1D3275"/>
              </a:buClr>
            </a:pPr>
            <a:r>
              <a:rPr lang="en-US" altLang="en-US" dirty="0"/>
              <a:t>Nexus</a:t>
            </a:r>
          </a:p>
          <a:p>
            <a:pPr>
              <a:buClr>
                <a:srgbClr val="1D3275"/>
              </a:buClr>
            </a:pPr>
            <a:r>
              <a:rPr lang="en-US" altLang="en-US" dirty="0"/>
              <a:t>Secondary</a:t>
            </a:r>
          </a:p>
          <a:p>
            <a:pPr>
              <a:buClr>
                <a:srgbClr val="1D3275"/>
              </a:buClr>
            </a:pPr>
            <a:r>
              <a:rPr lang="en-US" altLang="en-US" dirty="0"/>
              <a:t>Aggravation</a:t>
            </a:r>
          </a:p>
          <a:p>
            <a:pPr>
              <a:buClr>
                <a:srgbClr val="1D3275"/>
              </a:buClr>
            </a:pPr>
            <a:r>
              <a:rPr lang="en-US" altLang="en-US" dirty="0"/>
              <a:t>Conflicting diagnosis</a:t>
            </a:r>
          </a:p>
          <a:p>
            <a:pPr>
              <a:buClr>
                <a:srgbClr val="1D3275"/>
              </a:buClr>
            </a:pPr>
            <a:r>
              <a:rPr lang="en-US" altLang="en-US" dirty="0"/>
              <a:t>Legal Issues</a:t>
            </a:r>
          </a:p>
          <a:p>
            <a:pPr>
              <a:buClr>
                <a:srgbClr val="1D3275"/>
              </a:buClr>
            </a:pPr>
            <a:r>
              <a:rPr lang="en-US" altLang="en-US" dirty="0"/>
              <a:t>Independent Medical Opinions</a:t>
            </a:r>
          </a:p>
          <a:p>
            <a:pPr marL="0" indent="0">
              <a:buNone/>
            </a:pPr>
            <a:endParaRPr lang="en-US" dirty="0"/>
          </a:p>
        </p:txBody>
      </p:sp>
    </p:spTree>
    <p:extLst>
      <p:ext uri="{BB962C8B-B14F-4D97-AF65-F5344CB8AC3E}">
        <p14:creationId xmlns:p14="http://schemas.microsoft.com/office/powerpoint/2010/main" val="7439690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Examinations</a:t>
            </a:r>
          </a:p>
        </p:txBody>
      </p:sp>
      <p:sp>
        <p:nvSpPr>
          <p:cNvPr id="3" name="Content Placeholder 2"/>
          <p:cNvSpPr>
            <a:spLocks noGrp="1"/>
          </p:cNvSpPr>
          <p:nvPr>
            <p:ph idx="1"/>
          </p:nvPr>
        </p:nvSpPr>
        <p:spPr>
          <a:xfrm>
            <a:off x="847165" y="1519707"/>
            <a:ext cx="10945906" cy="4687909"/>
          </a:xfrm>
        </p:spPr>
        <p:txBody>
          <a:bodyPr>
            <a:normAutofit/>
          </a:bodyPr>
          <a:lstStyle/>
          <a:p>
            <a:pPr>
              <a:buClr>
                <a:srgbClr val="1D3275"/>
              </a:buClr>
              <a:buFont typeface="Wingdings" pitchFamily="2" charset="2"/>
              <a:buNone/>
            </a:pPr>
            <a:r>
              <a:rPr lang="en-US" altLang="en-US" dirty="0"/>
              <a:t>Request a normal VA Examination when the evidence shows that:</a:t>
            </a:r>
          </a:p>
          <a:p>
            <a:pPr>
              <a:buClr>
                <a:srgbClr val="1D3275"/>
              </a:buClr>
              <a:buFont typeface="Wingdings" pitchFamily="2" charset="2"/>
              <a:buNone/>
            </a:pPr>
            <a:endParaRPr lang="en-US" altLang="en-US" dirty="0"/>
          </a:p>
          <a:p>
            <a:pPr>
              <a:buClr>
                <a:srgbClr val="1D3275"/>
              </a:buClr>
              <a:buFont typeface="Wingdings" pitchFamily="2" charset="2"/>
              <a:buChar char="Ø"/>
            </a:pPr>
            <a:r>
              <a:rPr lang="en-US" altLang="en-US" dirty="0"/>
              <a:t>The disability is chronic</a:t>
            </a:r>
          </a:p>
          <a:p>
            <a:pPr>
              <a:buClr>
                <a:srgbClr val="1D3275"/>
              </a:buClr>
              <a:buFont typeface="Wingdings" pitchFamily="2" charset="2"/>
              <a:buChar char="Ø"/>
            </a:pPr>
            <a:r>
              <a:rPr lang="en-US" altLang="en-US" dirty="0"/>
              <a:t>Symptoms have continued after the Veteran’s discharge from service</a:t>
            </a:r>
          </a:p>
          <a:p>
            <a:pPr>
              <a:buClr>
                <a:srgbClr val="1D3275"/>
              </a:buClr>
              <a:buFont typeface="Wingdings" pitchFamily="2" charset="2"/>
              <a:buNone/>
            </a:pPr>
            <a:endParaRPr lang="en-US" altLang="en-US" dirty="0"/>
          </a:p>
          <a:p>
            <a:pPr>
              <a:buClr>
                <a:srgbClr val="1D3275"/>
              </a:buClr>
              <a:buFont typeface="Wingdings" pitchFamily="2" charset="2"/>
              <a:buNone/>
            </a:pPr>
            <a:r>
              <a:rPr lang="en-US" altLang="en-US" dirty="0"/>
              <a:t>*Do not request a medical opinion in these cases*</a:t>
            </a:r>
          </a:p>
          <a:p>
            <a:pPr>
              <a:buClr>
                <a:srgbClr val="1D3275"/>
              </a:buClr>
              <a:buFont typeface="Wingdings" pitchFamily="2" charset="2"/>
              <a:buNone/>
            </a:pPr>
            <a:endParaRPr lang="en-US" altLang="en-US" dirty="0"/>
          </a:p>
          <a:p>
            <a:pPr>
              <a:buClr>
                <a:srgbClr val="1D3275"/>
              </a:buClr>
              <a:buFont typeface="Wingdings" pitchFamily="2" charset="2"/>
              <a:buNone/>
            </a:pPr>
            <a:endParaRPr lang="en-US" altLang="en-US" dirty="0"/>
          </a:p>
          <a:p>
            <a:pPr algn="r">
              <a:buClr>
                <a:srgbClr val="1D3275"/>
              </a:buClr>
              <a:buFont typeface="Wingdings" pitchFamily="2" charset="2"/>
              <a:buNone/>
            </a:pPr>
            <a:r>
              <a:rPr lang="en-US" altLang="en-US" dirty="0"/>
              <a:t>38 CFR 3.309(a) &amp; M21-1 I.1.C.3.d</a:t>
            </a:r>
          </a:p>
          <a:p>
            <a:pPr marL="0" indent="0">
              <a:buNone/>
            </a:pPr>
            <a:endParaRPr lang="en-US" dirty="0"/>
          </a:p>
        </p:txBody>
      </p:sp>
    </p:spTree>
    <p:extLst>
      <p:ext uri="{BB962C8B-B14F-4D97-AF65-F5344CB8AC3E}">
        <p14:creationId xmlns:p14="http://schemas.microsoft.com/office/powerpoint/2010/main" val="203547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Medical Opinion Wording</a:t>
            </a:r>
          </a:p>
        </p:txBody>
      </p:sp>
      <p:sp>
        <p:nvSpPr>
          <p:cNvPr id="3" name="Content Placeholder 2"/>
          <p:cNvSpPr>
            <a:spLocks noGrp="1"/>
          </p:cNvSpPr>
          <p:nvPr>
            <p:ph idx="1"/>
          </p:nvPr>
        </p:nvSpPr>
        <p:spPr/>
        <p:txBody>
          <a:bodyPr>
            <a:normAutofit lnSpcReduction="10000"/>
          </a:bodyPr>
          <a:lstStyle/>
          <a:p>
            <a:pPr marL="0" indent="0">
              <a:buNone/>
            </a:pPr>
            <a:r>
              <a:rPr lang="en-US" dirty="0"/>
              <a:t>Wording in medical opinion should be specific in regards to the in-service event, injury or disease.</a:t>
            </a:r>
          </a:p>
          <a:p>
            <a:pPr marL="0" indent="0">
              <a:buNone/>
            </a:pPr>
            <a:endParaRPr lang="en-US" dirty="0"/>
          </a:p>
          <a:p>
            <a:pPr marL="0" indent="0">
              <a:buNone/>
            </a:pPr>
            <a:r>
              <a:rPr lang="en-US" b="1" dirty="0"/>
              <a:t>Example: </a:t>
            </a:r>
            <a:r>
              <a:rPr lang="en-US" dirty="0"/>
              <a:t>Does the Veteran have a diagnosis of (a) </a:t>
            </a:r>
            <a:r>
              <a:rPr lang="en-US" b="1" dirty="0"/>
              <a:t>right knee injury </a:t>
            </a:r>
            <a:r>
              <a:rPr lang="en-US" dirty="0"/>
              <a:t>that is at least as likely as not (50 percent or greater probability) incurred in or caused by (the) </a:t>
            </a:r>
            <a:r>
              <a:rPr lang="en-US" b="1" dirty="0"/>
              <a:t>right knee twisting injury in May 2014</a:t>
            </a:r>
            <a:r>
              <a:rPr lang="en-US" dirty="0"/>
              <a:t> during service?</a:t>
            </a:r>
          </a:p>
          <a:p>
            <a:pPr marL="0" indent="0">
              <a:buNone/>
            </a:pPr>
            <a:endParaRPr lang="en-US" dirty="0"/>
          </a:p>
          <a:p>
            <a:pPr marL="0" indent="0">
              <a:buNone/>
            </a:pPr>
            <a:endParaRPr lang="en-US" dirty="0"/>
          </a:p>
          <a:p>
            <a:pPr marL="0" indent="0" algn="r">
              <a:buNone/>
            </a:pPr>
            <a:r>
              <a:rPr lang="en-US" dirty="0"/>
              <a:t>M21-1 III.iv.3.A.9.a</a:t>
            </a:r>
          </a:p>
        </p:txBody>
      </p:sp>
    </p:spTree>
    <p:extLst>
      <p:ext uri="{BB962C8B-B14F-4D97-AF65-F5344CB8AC3E}">
        <p14:creationId xmlns:p14="http://schemas.microsoft.com/office/powerpoint/2010/main" val="31330064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Reviewing an Examination</a:t>
            </a:r>
          </a:p>
        </p:txBody>
      </p:sp>
      <p:sp>
        <p:nvSpPr>
          <p:cNvPr id="3" name="Content Placeholder 2"/>
          <p:cNvSpPr>
            <a:spLocks noGrp="1"/>
          </p:cNvSpPr>
          <p:nvPr>
            <p:ph idx="1"/>
          </p:nvPr>
        </p:nvSpPr>
        <p:spPr/>
        <p:txBody>
          <a:bodyPr>
            <a:normAutofit/>
          </a:bodyPr>
          <a:lstStyle/>
          <a:p>
            <a:pPr marL="0" indent="0">
              <a:buNone/>
            </a:pPr>
            <a:r>
              <a:rPr lang="en-US" dirty="0"/>
              <a:t>Questions to ask when reviewing a completed examination:</a:t>
            </a:r>
          </a:p>
          <a:p>
            <a:pPr marL="0" indent="0">
              <a:buNone/>
            </a:pPr>
            <a:endParaRPr lang="en-US" sz="1200" dirty="0"/>
          </a:p>
          <a:p>
            <a:r>
              <a:rPr lang="en-US" dirty="0"/>
              <a:t>Was the correct DBQ completed?</a:t>
            </a:r>
          </a:p>
          <a:p>
            <a:r>
              <a:rPr lang="en-US" dirty="0"/>
              <a:t>Was the exam completed &amp; DBQ signed by the appropriate individual?</a:t>
            </a:r>
          </a:p>
          <a:p>
            <a:r>
              <a:rPr lang="en-US" dirty="0"/>
              <a:t>Does the DBQ contain all necessary findings to evaluate the condition?</a:t>
            </a:r>
          </a:p>
          <a:p>
            <a:r>
              <a:rPr lang="en-US" dirty="0"/>
              <a:t>Was the </a:t>
            </a:r>
            <a:r>
              <a:rPr lang="en-US" dirty="0" err="1"/>
              <a:t>eFolder</a:t>
            </a:r>
            <a:r>
              <a:rPr lang="en-US" dirty="0"/>
              <a:t> reviewed by the examiner (if indicated)?</a:t>
            </a:r>
          </a:p>
          <a:p>
            <a:r>
              <a:rPr lang="en-US" dirty="0"/>
              <a:t>If a medical opinion was requested, was the opinion provided </a:t>
            </a:r>
            <a:r>
              <a:rPr lang="en-US" b="1" u="sng" dirty="0"/>
              <a:t>with</a:t>
            </a:r>
            <a:r>
              <a:rPr lang="en-US" dirty="0"/>
              <a:t> supporting rationale?</a:t>
            </a:r>
          </a:p>
          <a:p>
            <a:pPr marL="0" indent="0" algn="r">
              <a:buNone/>
            </a:pPr>
            <a:r>
              <a:rPr lang="en-US" dirty="0"/>
              <a:t>M21-1 III.iv.3.D.2</a:t>
            </a:r>
          </a:p>
          <a:p>
            <a:pPr marL="0" indent="0">
              <a:buNone/>
            </a:pPr>
            <a:endParaRPr lang="en-US" dirty="0"/>
          </a:p>
        </p:txBody>
      </p:sp>
    </p:spTree>
    <p:extLst>
      <p:ext uri="{BB962C8B-B14F-4D97-AF65-F5344CB8AC3E}">
        <p14:creationId xmlns:p14="http://schemas.microsoft.com/office/powerpoint/2010/main" val="17137297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Insufficient DBQs</a:t>
            </a:r>
          </a:p>
        </p:txBody>
      </p:sp>
      <p:sp>
        <p:nvSpPr>
          <p:cNvPr id="3" name="Content Placeholder 2"/>
          <p:cNvSpPr>
            <a:spLocks noGrp="1"/>
          </p:cNvSpPr>
          <p:nvPr>
            <p:ph idx="1"/>
          </p:nvPr>
        </p:nvSpPr>
        <p:spPr/>
        <p:txBody>
          <a:bodyPr>
            <a:normAutofit/>
          </a:bodyPr>
          <a:lstStyle/>
          <a:p>
            <a:pPr marL="0" indent="0">
              <a:buNone/>
            </a:pPr>
            <a:r>
              <a:rPr lang="en-US" sz="2800" dirty="0"/>
              <a:t>Examinations should be returned when any of the following are present:</a:t>
            </a:r>
          </a:p>
          <a:p>
            <a:pPr marL="0" indent="0">
              <a:buNone/>
            </a:pPr>
            <a:endParaRPr lang="en-US" sz="1200" dirty="0"/>
          </a:p>
          <a:p>
            <a:r>
              <a:rPr lang="en-US" sz="2800" dirty="0"/>
              <a:t>DBQ is missing information which is relevant to the rating activity</a:t>
            </a:r>
          </a:p>
          <a:p>
            <a:r>
              <a:rPr lang="en-US" sz="2800" dirty="0"/>
              <a:t>DBQ contains contradictory information</a:t>
            </a:r>
          </a:p>
          <a:p>
            <a:r>
              <a:rPr lang="en-US" sz="2800" dirty="0"/>
              <a:t>Testing directed by the examiner was not completed (i.e. x-rays, labs, etc.)</a:t>
            </a:r>
          </a:p>
          <a:p>
            <a:endParaRPr lang="en-US" dirty="0"/>
          </a:p>
          <a:p>
            <a:endParaRPr lang="en-US" sz="2800" dirty="0"/>
          </a:p>
          <a:p>
            <a:pPr marL="0" indent="0" algn="r">
              <a:buNone/>
            </a:pPr>
            <a:r>
              <a:rPr lang="en-US" dirty="0"/>
              <a:t>M21-1 III.iv.3.D.3.a</a:t>
            </a:r>
            <a:endParaRPr lang="en-US" sz="2800" dirty="0"/>
          </a:p>
          <a:p>
            <a:endParaRPr lang="en-US" sz="2400" dirty="0"/>
          </a:p>
          <a:p>
            <a:pPr marL="0" indent="0">
              <a:buNone/>
            </a:pPr>
            <a:endParaRPr lang="en-US" dirty="0"/>
          </a:p>
        </p:txBody>
      </p:sp>
    </p:spTree>
    <p:extLst>
      <p:ext uri="{BB962C8B-B14F-4D97-AF65-F5344CB8AC3E}">
        <p14:creationId xmlns:p14="http://schemas.microsoft.com/office/powerpoint/2010/main" val="91999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
          <p:cNvSpPr>
            <a:spLocks noGrp="1"/>
          </p:cNvSpPr>
          <p:nvPr>
            <p:ph type="title"/>
          </p:nvPr>
        </p:nvSpPr>
        <p:spPr>
          <a:xfrm>
            <a:off x="2133600" y="228600"/>
            <a:ext cx="10058400" cy="762000"/>
          </a:xfrm>
        </p:spPr>
        <p:txBody>
          <a:bodyPr/>
          <a:lstStyle/>
          <a:p>
            <a:pPr algn="ctr" eaLnBrk="1" hangingPunct="1">
              <a:defRPr/>
            </a:pPr>
            <a:r>
              <a:rPr lang="en-US" altLang="en-US" sz="3600" b="0" cap="none" dirty="0"/>
              <a:t>References</a:t>
            </a:r>
          </a:p>
        </p:txBody>
      </p:sp>
      <p:sp>
        <p:nvSpPr>
          <p:cNvPr id="6146" name="Rectangle 2"/>
          <p:cNvSpPr>
            <a:spLocks noGrp="1"/>
          </p:cNvSpPr>
          <p:nvPr>
            <p:ph type="body" idx="1"/>
          </p:nvPr>
        </p:nvSpPr>
        <p:spPr>
          <a:xfrm>
            <a:off x="609600" y="1524000"/>
            <a:ext cx="11393510" cy="4648200"/>
          </a:xfrm>
        </p:spPr>
        <p:txBody>
          <a:bodyPr anchor="t"/>
          <a:lstStyle/>
          <a:p>
            <a:pPr marL="457200" indent="-457200" eaLnBrk="1" hangingPunct="1">
              <a:lnSpc>
                <a:spcPct val="90000"/>
              </a:lnSpc>
              <a:buClr>
                <a:schemeClr val="accent6">
                  <a:lumMod val="75000"/>
                </a:schemeClr>
              </a:buClr>
              <a:buFont typeface="Wingdings" panose="05000000000000000000" pitchFamily="2" charset="2"/>
              <a:buChar char="Ø"/>
              <a:defRPr/>
            </a:pPr>
            <a:endParaRPr lang="en-US" altLang="en-US" sz="2800" dirty="0"/>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III.iv.3.B – Scheduling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III.iv.3.C – Control of Examinations</a:t>
            </a:r>
          </a:p>
          <a:p>
            <a:pPr marL="457200" indent="-457200" eaLnBrk="1" hangingPunct="1">
              <a:lnSpc>
                <a:spcPct val="90000"/>
              </a:lnSpc>
              <a:buClr>
                <a:schemeClr val="accent6">
                  <a:lumMod val="75000"/>
                </a:schemeClr>
              </a:buClr>
              <a:buFont typeface="Wingdings" panose="05000000000000000000" pitchFamily="2" charset="2"/>
              <a:buChar char="Ø"/>
              <a:defRPr/>
            </a:pPr>
            <a:r>
              <a:rPr lang="en-US" altLang="en-US" sz="2800" dirty="0"/>
              <a:t>M21-1 III.iv.3.D – Examination Reports</a:t>
            </a:r>
          </a:p>
          <a:p>
            <a:pPr marL="457200" indent="-457200">
              <a:lnSpc>
                <a:spcPct val="90000"/>
              </a:lnSpc>
              <a:buFont typeface="Wingdings" panose="05000000000000000000" pitchFamily="2" charset="2"/>
              <a:buChar char="Ø"/>
              <a:defRPr/>
            </a:pPr>
            <a:r>
              <a:rPr lang="en-US" altLang="en-US" sz="2800" dirty="0"/>
              <a:t>M21-1 III.ii.6.A – Establishing Veteran Status</a:t>
            </a:r>
          </a:p>
          <a:p>
            <a:pPr marL="457200" indent="-457200">
              <a:lnSpc>
                <a:spcPct val="90000"/>
              </a:lnSpc>
              <a:buFont typeface="Wingdings" panose="05000000000000000000" pitchFamily="2" charset="2"/>
              <a:buChar char="Ø"/>
              <a:defRPr/>
            </a:pPr>
            <a:r>
              <a:rPr lang="en-US" altLang="en-US" sz="2800" dirty="0"/>
              <a:t>M21-1 III.ii.6.B – Service Requirements and Verification of Eligibility </a:t>
            </a:r>
          </a:p>
          <a:p>
            <a:pPr marL="457200" indent="-457200">
              <a:lnSpc>
                <a:spcPct val="90000"/>
              </a:lnSpc>
              <a:buFont typeface="Wingdings" panose="05000000000000000000" pitchFamily="2" charset="2"/>
              <a:buChar char="Ø"/>
              <a:defRPr/>
            </a:pPr>
            <a:r>
              <a:rPr lang="en-US" altLang="en-US" sz="2800" dirty="0"/>
              <a:t>M21-1 III.iv.3.A – Examination Request Overview</a:t>
            </a:r>
          </a:p>
          <a:p>
            <a:pPr marL="457200" indent="-457200">
              <a:lnSpc>
                <a:spcPct val="90000"/>
              </a:lnSpc>
              <a:buFont typeface="Wingdings" panose="05000000000000000000" pitchFamily="2" charset="2"/>
              <a:buChar char="Ø"/>
              <a:defRPr/>
            </a:pPr>
            <a:r>
              <a:rPr lang="en-US" sz="2800" dirty="0"/>
              <a:t>M21-1 III.iv.3.D – Examination Reports</a:t>
            </a:r>
          </a:p>
          <a:p>
            <a:pPr marL="457200" indent="-457200">
              <a:lnSpc>
                <a:spcPct val="90000"/>
              </a:lnSpc>
              <a:buFont typeface="Wingdings" panose="05000000000000000000" pitchFamily="2" charset="2"/>
              <a:buChar char="Ø"/>
              <a:defRPr/>
            </a:pPr>
            <a:endParaRPr lang="en-US" altLang="en-US" sz="2800" dirty="0"/>
          </a:p>
          <a:p>
            <a:pPr eaLnBrk="1" hangingPunct="1">
              <a:lnSpc>
                <a:spcPct val="90000"/>
              </a:lnSpc>
              <a:buClr>
                <a:schemeClr val="accent6">
                  <a:lumMod val="75000"/>
                </a:schemeClr>
              </a:buClr>
              <a:defRPr/>
            </a:pPr>
            <a:endParaRPr lang="en-US" altLang="en-US" sz="2500" dirty="0"/>
          </a:p>
          <a:p>
            <a:pPr eaLnBrk="1" hangingPunct="1">
              <a:lnSpc>
                <a:spcPct val="90000"/>
              </a:lnSpc>
              <a:buClr>
                <a:schemeClr val="accent6">
                  <a:lumMod val="75000"/>
                </a:schemeClr>
              </a:buClr>
              <a:defRPr/>
            </a:pPr>
            <a:endParaRPr lang="en-US" altLang="en-US" sz="2500" dirty="0"/>
          </a:p>
        </p:txBody>
      </p:sp>
      <p:sp>
        <p:nvSpPr>
          <p:cNvPr id="2" name="Slide Number Placeholder 1"/>
          <p:cNvSpPr>
            <a:spLocks noGrp="1"/>
          </p:cNvSpPr>
          <p:nvPr>
            <p:ph type="sldNum" sz="quarter" idx="10"/>
          </p:nvPr>
        </p:nvSpPr>
        <p:spPr/>
        <p:txBody>
          <a:bodyPr/>
          <a:lstStyle/>
          <a:p>
            <a:pPr>
              <a:defRPr/>
            </a:pPr>
            <a:fld id="{E2BE3752-C362-4A1E-BD5B-3BFB55B4CF16}" type="slidenum">
              <a:rPr lang="en-US" smtClean="0"/>
              <a:pPr>
                <a:defRPr/>
              </a:pPr>
              <a:t>5</a:t>
            </a:fld>
            <a:endParaRPr lang="en-US" dirty="0"/>
          </a:p>
        </p:txBody>
      </p:sp>
    </p:spTree>
    <p:extLst>
      <p:ext uri="{BB962C8B-B14F-4D97-AF65-F5344CB8AC3E}">
        <p14:creationId xmlns:p14="http://schemas.microsoft.com/office/powerpoint/2010/main" val="123898162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5800" b="1" dirty="0"/>
              <a:t>Service Treatment Records </a:t>
            </a:r>
          </a:p>
          <a:p>
            <a:pPr marL="0" indent="0" algn="ctr">
              <a:buNone/>
            </a:pPr>
            <a:endParaRPr lang="en-US" dirty="0"/>
          </a:p>
        </p:txBody>
      </p:sp>
    </p:spTree>
    <p:extLst>
      <p:ext uri="{BB962C8B-B14F-4D97-AF65-F5344CB8AC3E}">
        <p14:creationId xmlns:p14="http://schemas.microsoft.com/office/powerpoint/2010/main" val="3251012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51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078015356"/>
              </p:ext>
            </p:extLst>
          </p:nvPr>
        </p:nvGraphicFramePr>
        <p:xfrm>
          <a:off x="699752" y="1492047"/>
          <a:ext cx="11127475" cy="5162294"/>
        </p:xfrm>
        <a:graphic>
          <a:graphicData uri="http://schemas.openxmlformats.org/drawingml/2006/table">
            <a:tbl>
              <a:tblPr firstRow="1" firstCol="1" bandRow="1">
                <a:effectLst>
                  <a:outerShdw blurRad="50800" dist="38100" dir="2700000" algn="tl" rotWithShape="0">
                    <a:prstClr val="black">
                      <a:alpha val="40000"/>
                    </a:prstClr>
                  </a:outerShdw>
                </a:effectLst>
                <a:tableStyleId>{68D230F3-CF80-4859-8CE7-A43EE81993B5}</a:tableStyleId>
              </a:tblPr>
              <a:tblGrid>
                <a:gridCol w="5834572">
                  <a:extLst>
                    <a:ext uri="{9D8B030D-6E8A-4147-A177-3AD203B41FA5}">
                      <a16:colId xmlns:a16="http://schemas.microsoft.com/office/drawing/2014/main" val="20000"/>
                    </a:ext>
                  </a:extLst>
                </a:gridCol>
                <a:gridCol w="5292903">
                  <a:extLst>
                    <a:ext uri="{9D8B030D-6E8A-4147-A177-3AD203B41FA5}">
                      <a16:colId xmlns:a16="http://schemas.microsoft.com/office/drawing/2014/main" val="20001"/>
                    </a:ext>
                  </a:extLst>
                </a:gridCol>
              </a:tblGrid>
              <a:tr h="424853">
                <a:tc>
                  <a:txBody>
                    <a:bodyPr/>
                    <a:lstStyle/>
                    <a:p>
                      <a:pPr marL="0" marR="0" hangingPunct="0">
                        <a:spcBef>
                          <a:spcPts val="600"/>
                        </a:spcBef>
                        <a:spcAft>
                          <a:spcPts val="0"/>
                        </a:spcAft>
                      </a:pPr>
                      <a:r>
                        <a:rPr lang="en-US" sz="2400" dirty="0">
                          <a:effectLst/>
                          <a:latin typeface="Times New Roman" panose="02020603050405020304" pitchFamily="18" charset="0"/>
                          <a:cs typeface="Times New Roman" panose="02020603050405020304" pitchFamily="18" charset="0"/>
                        </a:rPr>
                        <a:t>If …</a:t>
                      </a:r>
                      <a:endParaRPr lang="en-US" sz="24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400" dirty="0">
                          <a:effectLst/>
                          <a:latin typeface="Times New Roman" panose="02020603050405020304" pitchFamily="18" charset="0"/>
                          <a:cs typeface="Times New Roman" panose="02020603050405020304" pitchFamily="18" charset="0"/>
                        </a:rPr>
                        <a:t>Then the Veteran …</a:t>
                      </a:r>
                      <a:endParaRPr lang="en-US" sz="24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15166">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type of separation shown on the Veteran’s DD Form 214 is </a:t>
                      </a:r>
                      <a:r>
                        <a:rPr lang="en-US" sz="2000" b="0" dirty="0">
                          <a:effectLst/>
                          <a:highlight>
                            <a:srgbClr val="FFFF00"/>
                          </a:highlight>
                          <a:latin typeface="Times New Roman" panose="02020603050405020304" pitchFamily="18" charset="0"/>
                          <a:cs typeface="Times New Roman" panose="02020603050405020304" pitchFamily="18" charset="0"/>
                        </a:rPr>
                        <a:t>Release From Active Duty</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dirty="0">
                          <a:effectLst/>
                          <a:latin typeface="Times New Roman" panose="02020603050405020304" pitchFamily="18" charset="0"/>
                          <a:cs typeface="Times New Roman" panose="02020603050405020304" pitchFamily="18" charset="0"/>
                        </a:rPr>
                        <a:t>left active duty with an obligation for further service in the Reserve components.</a:t>
                      </a:r>
                      <a:endParaRPr lang="en-US" sz="20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15166">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type of separation shown on the Veteran’s DD Form 214 is </a:t>
                      </a:r>
                      <a:r>
                        <a:rPr lang="en-US" sz="2000" b="0" dirty="0">
                          <a:effectLst/>
                          <a:highlight>
                            <a:srgbClr val="FFFF00"/>
                          </a:highlight>
                          <a:latin typeface="Times New Roman" panose="02020603050405020304" pitchFamily="18" charset="0"/>
                          <a:cs typeface="Times New Roman" panose="02020603050405020304" pitchFamily="18" charset="0"/>
                        </a:rPr>
                        <a:t>Discharge</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dirty="0">
                          <a:effectLst/>
                          <a:latin typeface="Times New Roman" panose="02020603050405020304" pitchFamily="18" charset="0"/>
                          <a:cs typeface="Times New Roman" panose="02020603050405020304" pitchFamily="18" charset="0"/>
                        </a:rPr>
                        <a:t>left active duty with </a:t>
                      </a:r>
                      <a:r>
                        <a:rPr lang="en-US" sz="2000" u="sng" dirty="0">
                          <a:effectLst/>
                          <a:latin typeface="Times New Roman" panose="02020603050405020304" pitchFamily="18" charset="0"/>
                          <a:cs typeface="Times New Roman" panose="02020603050405020304" pitchFamily="18" charset="0"/>
                        </a:rPr>
                        <a:t>no</a:t>
                      </a:r>
                      <a:r>
                        <a:rPr lang="en-US" sz="2000" dirty="0">
                          <a:effectLst/>
                          <a:latin typeface="Times New Roman" panose="02020603050405020304" pitchFamily="18" charset="0"/>
                          <a:cs typeface="Times New Roman" panose="02020603050405020304" pitchFamily="18" charset="0"/>
                        </a:rPr>
                        <a:t> further service obligation.</a:t>
                      </a:r>
                      <a:endParaRPr lang="en-US" sz="20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91943">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code in the RESERVE COMPONENT CATEGORY (RCC) field in VIS (under the heading National Guard and Reserve Service Period) is </a:t>
                      </a:r>
                      <a:r>
                        <a:rPr lang="en-US" sz="2000" b="0" dirty="0">
                          <a:effectLst/>
                          <a:highlight>
                            <a:srgbClr val="FFFF00"/>
                          </a:highlight>
                          <a:latin typeface="Times New Roman" panose="02020603050405020304" pitchFamily="18" charset="0"/>
                          <a:cs typeface="Times New Roman" panose="02020603050405020304" pitchFamily="18" charset="0"/>
                        </a:rPr>
                        <a:t>SA</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a:effectLst/>
                          <a:latin typeface="Times New Roman" panose="02020603050405020304" pitchFamily="18" charset="0"/>
                          <a:cs typeface="Times New Roman" panose="02020603050405020304" pitchFamily="18" charset="0"/>
                        </a:rPr>
                        <a:t>is currently an active member of the Reserve or National Guard.</a:t>
                      </a:r>
                      <a:endParaRPr lang="en-US" sz="200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15166">
                <a:tc>
                  <a:txBody>
                    <a:bodyPr/>
                    <a:lstStyle/>
                    <a:p>
                      <a:pPr marL="0" marR="0" hangingPunct="0">
                        <a:spcBef>
                          <a:spcPts val="600"/>
                        </a:spcBef>
                        <a:spcAft>
                          <a:spcPts val="0"/>
                        </a:spcAft>
                      </a:pPr>
                      <a:r>
                        <a:rPr lang="en-US" sz="2000" b="0" dirty="0">
                          <a:effectLst/>
                          <a:latin typeface="Times New Roman" panose="02020603050405020304" pitchFamily="18" charset="0"/>
                          <a:cs typeface="Times New Roman" panose="02020603050405020304" pitchFamily="18" charset="0"/>
                        </a:rPr>
                        <a:t>the code in the RCC field in VIS is </a:t>
                      </a:r>
                      <a:r>
                        <a:rPr lang="en-US" sz="2000" b="0" dirty="0">
                          <a:effectLst/>
                          <a:highlight>
                            <a:srgbClr val="FFFF00"/>
                          </a:highlight>
                          <a:latin typeface="Times New Roman" panose="02020603050405020304" pitchFamily="18" charset="0"/>
                          <a:cs typeface="Times New Roman" panose="02020603050405020304" pitchFamily="18" charset="0"/>
                        </a:rPr>
                        <a:t>RE</a:t>
                      </a:r>
                      <a:endParaRPr lang="en-US" sz="2000" b="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hangingPunct="0">
                        <a:spcBef>
                          <a:spcPts val="600"/>
                        </a:spcBef>
                        <a:spcAft>
                          <a:spcPts val="0"/>
                        </a:spcAft>
                      </a:pPr>
                      <a:r>
                        <a:rPr lang="en-US" sz="2000" dirty="0">
                          <a:effectLst/>
                          <a:latin typeface="Times New Roman" panose="02020603050405020304" pitchFamily="18" charset="0"/>
                          <a:cs typeface="Times New Roman" panose="02020603050405020304" pitchFamily="18" charset="0"/>
                        </a:rPr>
                        <a:t>is currently in the Inactive Ready Reserve (IRR) or Inactive National Guard (ING).</a:t>
                      </a:r>
                      <a:endParaRPr lang="en-US" sz="2000" dirty="0">
                        <a:effectLst/>
                        <a:latin typeface="Times New Roman" panose="02020603050405020304" pitchFamily="18" charset="0"/>
                        <a:ea typeface="Times New Roman"/>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3600" dirty="0"/>
              <a:t>Types of Separations</a:t>
            </a:r>
          </a:p>
        </p:txBody>
      </p:sp>
    </p:spTree>
    <p:extLst>
      <p:ext uri="{BB962C8B-B14F-4D97-AF65-F5344CB8AC3E}">
        <p14:creationId xmlns:p14="http://schemas.microsoft.com/office/powerpoint/2010/main" val="19479813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3600" dirty="0"/>
              <a:t>Variables for Development Requests</a:t>
            </a:r>
          </a:p>
        </p:txBody>
      </p:sp>
      <p:sp>
        <p:nvSpPr>
          <p:cNvPr id="3" name="Content Placeholder 2"/>
          <p:cNvSpPr>
            <a:spLocks noGrp="1"/>
          </p:cNvSpPr>
          <p:nvPr>
            <p:ph idx="1"/>
          </p:nvPr>
        </p:nvSpPr>
        <p:spPr>
          <a:xfrm>
            <a:off x="725510" y="1784773"/>
            <a:ext cx="11122511" cy="4581206"/>
          </a:xfrm>
        </p:spPr>
        <p:txBody>
          <a:bodyPr>
            <a:noAutofit/>
          </a:bodyPr>
          <a:lstStyle/>
          <a:p>
            <a:r>
              <a:rPr lang="en-US" sz="2800" dirty="0"/>
              <a:t>Recognize variables that direct development actions:   </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Service Obligations</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Complete STRs already received</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Release from Active Duty (RAD) date</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Automated DoD’s Healthcare Artifacts and Images Management Solution (HAIMS) procedure</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Complete Separation from Active Duty</a:t>
            </a:r>
          </a:p>
          <a:p>
            <a:pPr lvl="1">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Pies request previously submitted</a:t>
            </a:r>
          </a:p>
          <a:p>
            <a:pPr marL="0" indent="0">
              <a:buNone/>
            </a:pPr>
            <a:endParaRPr lang="en-US" sz="3200" dirty="0"/>
          </a:p>
        </p:txBody>
      </p:sp>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52</a:t>
            </a:fld>
            <a:endParaRPr lang="en-US"/>
          </a:p>
        </p:txBody>
      </p:sp>
    </p:spTree>
    <p:extLst>
      <p:ext uri="{BB962C8B-B14F-4D97-AF65-F5344CB8AC3E}">
        <p14:creationId xmlns:p14="http://schemas.microsoft.com/office/powerpoint/2010/main" val="34867269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National Personnel Records Center (PIES Request)</a:t>
            </a:r>
          </a:p>
        </p:txBody>
      </p:sp>
      <p:sp>
        <p:nvSpPr>
          <p:cNvPr id="3" name="Content Placeholder 2"/>
          <p:cNvSpPr>
            <a:spLocks noGrp="1"/>
          </p:cNvSpPr>
          <p:nvPr>
            <p:ph idx="1"/>
          </p:nvPr>
        </p:nvSpPr>
        <p:spPr>
          <a:xfrm>
            <a:off x="477672" y="1433015"/>
            <a:ext cx="11714328" cy="5022376"/>
          </a:xfrm>
        </p:spPr>
        <p:txBody>
          <a:bodyPr>
            <a:normAutofit fontScale="92500"/>
          </a:bodyPr>
          <a:lstStyle/>
          <a:p>
            <a:r>
              <a:rPr lang="en-US" dirty="0"/>
              <a:t>Service treatment records of Veterans:</a:t>
            </a:r>
          </a:p>
          <a:p>
            <a:pPr lvl="1"/>
            <a:r>
              <a:rPr lang="en-US" dirty="0">
                <a:latin typeface="Times New Roman" panose="02020603050405020304" pitchFamily="18" charset="0"/>
                <a:cs typeface="Times New Roman" panose="02020603050405020304" pitchFamily="18" charset="0"/>
              </a:rPr>
              <a:t>Discharged prior to the dates shown in M21-1 III.iii.2.A.3.d</a:t>
            </a:r>
          </a:p>
          <a:p>
            <a:pPr lvl="2"/>
            <a:r>
              <a:rPr lang="en-US" sz="2200" dirty="0">
                <a:latin typeface="Times New Roman" panose="02020603050405020304" pitchFamily="18" charset="0"/>
                <a:cs typeface="Times New Roman" panose="02020603050405020304" pitchFamily="18" charset="0"/>
              </a:rPr>
              <a:t>Army: October 16, 1992</a:t>
            </a:r>
          </a:p>
          <a:p>
            <a:pPr lvl="2"/>
            <a:r>
              <a:rPr lang="en-US" sz="2200" dirty="0">
                <a:latin typeface="Times New Roman" panose="02020603050405020304" pitchFamily="18" charset="0"/>
                <a:cs typeface="Times New Roman" panose="02020603050405020304" pitchFamily="18" charset="0"/>
              </a:rPr>
              <a:t>Navy: January 31, 1994</a:t>
            </a:r>
          </a:p>
          <a:p>
            <a:pPr lvl="2"/>
            <a:r>
              <a:rPr lang="en-US" sz="2200" dirty="0">
                <a:latin typeface="Times New Roman" panose="02020603050405020304" pitchFamily="18" charset="0"/>
                <a:cs typeface="Times New Roman" panose="02020603050405020304" pitchFamily="18" charset="0"/>
              </a:rPr>
              <a:t>Air Force: May 1, 1994 if discharged, retired, or separated from active duty</a:t>
            </a:r>
          </a:p>
          <a:p>
            <a:pPr marL="1828800" lvl="4" indent="0">
              <a:buNone/>
            </a:pPr>
            <a:r>
              <a:rPr lang="en-US" sz="2200" dirty="0">
                <a:latin typeface="Times New Roman" panose="02020603050405020304" pitchFamily="18" charset="0"/>
                <a:cs typeface="Times New Roman" panose="02020603050405020304" pitchFamily="18" charset="0"/>
              </a:rPr>
              <a:t>       June 1, 1994 if discharged or retired from the Reserves or National Guard</a:t>
            </a:r>
          </a:p>
          <a:p>
            <a:pPr lvl="2"/>
            <a:r>
              <a:rPr lang="en-US" sz="2200" dirty="0">
                <a:latin typeface="Times New Roman" panose="02020603050405020304" pitchFamily="18" charset="0"/>
                <a:cs typeface="Times New Roman" panose="02020603050405020304" pitchFamily="18" charset="0"/>
              </a:rPr>
              <a:t>Marine Corps: May 1, 1994</a:t>
            </a:r>
          </a:p>
          <a:p>
            <a:pPr lvl="2"/>
            <a:r>
              <a:rPr lang="en-US" sz="2200" dirty="0">
                <a:latin typeface="Times New Roman" panose="02020603050405020304" pitchFamily="18" charset="0"/>
                <a:cs typeface="Times New Roman" panose="02020603050405020304" pitchFamily="18" charset="0"/>
              </a:rPr>
              <a:t>Coast Guard: May 1, 1998</a:t>
            </a:r>
          </a:p>
          <a:p>
            <a:pPr lvl="2"/>
            <a:endParaRPr lang="en-US" sz="6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Actively serving in a Reserve or National Guard unit</a:t>
            </a:r>
          </a:p>
          <a:p>
            <a:pPr lvl="1"/>
            <a:r>
              <a:rPr lang="en-US" dirty="0">
                <a:latin typeface="Times New Roman" panose="02020603050405020304" pitchFamily="18" charset="0"/>
                <a:cs typeface="Times New Roman" panose="02020603050405020304" pitchFamily="18" charset="0"/>
              </a:rPr>
              <a:t>No longer actively servicing in a Reserve or National Guard unit but whose STRs cannot be located by the appropriate records custodian nor obtained using the Joint Legacy Viewer (JLV)</a:t>
            </a:r>
          </a:p>
          <a:p>
            <a:pPr marL="457200" lvl="1" indent="0" algn="r">
              <a:buNone/>
            </a:pPr>
            <a:r>
              <a:rPr lang="en-US" dirty="0">
                <a:latin typeface="Times New Roman" panose="02020603050405020304" pitchFamily="18" charset="0"/>
                <a:cs typeface="Times New Roman" panose="02020603050405020304" pitchFamily="18" charset="0"/>
              </a:rPr>
              <a:t>M21-1 III.iii.2.B.2.e</a:t>
            </a:r>
          </a:p>
        </p:txBody>
      </p:sp>
      <p:sp>
        <p:nvSpPr>
          <p:cNvPr id="4" name="Slide Number Placeholder 3"/>
          <p:cNvSpPr>
            <a:spLocks noGrp="1"/>
          </p:cNvSpPr>
          <p:nvPr>
            <p:ph type="sldNum" sz="quarter" idx="10"/>
          </p:nvPr>
        </p:nvSpPr>
        <p:spPr/>
        <p:txBody>
          <a:bodyPr/>
          <a:lstStyle/>
          <a:p>
            <a:fld id="{7C414AED-89CE-4A48-8B2B-1B3A5C68EA2A}" type="slidenum">
              <a:rPr lang="en-US" smtClean="0"/>
              <a:t>53</a:t>
            </a:fld>
            <a:endParaRPr lang="en-US"/>
          </a:p>
        </p:txBody>
      </p:sp>
    </p:spTree>
    <p:extLst>
      <p:ext uri="{BB962C8B-B14F-4D97-AF65-F5344CB8AC3E}">
        <p14:creationId xmlns:p14="http://schemas.microsoft.com/office/powerpoint/2010/main" val="15152379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Dates of Records Located at RMC</a:t>
            </a:r>
          </a:p>
        </p:txBody>
      </p:sp>
      <p:sp>
        <p:nvSpPr>
          <p:cNvPr id="4" name="Slide Number Placeholder 3"/>
          <p:cNvSpPr>
            <a:spLocks noGrp="1"/>
          </p:cNvSpPr>
          <p:nvPr>
            <p:ph type="sldNum" sz="quarter" idx="10"/>
          </p:nvPr>
        </p:nvSpPr>
        <p:spPr/>
        <p:txBody>
          <a:bodyPr/>
          <a:lstStyle/>
          <a:p>
            <a:fld id="{7C414AED-89CE-4A48-8B2B-1B3A5C68EA2A}" type="slidenum">
              <a:rPr lang="en-US" smtClean="0"/>
              <a:t>54</a:t>
            </a:fld>
            <a:endParaRPr lang="en-US"/>
          </a:p>
        </p:txBody>
      </p:sp>
      <p:sp>
        <p:nvSpPr>
          <p:cNvPr id="6" name="Content Placeholder 5"/>
          <p:cNvSpPr>
            <a:spLocks noGrp="1"/>
          </p:cNvSpPr>
          <p:nvPr>
            <p:ph idx="1"/>
          </p:nvPr>
        </p:nvSpPr>
        <p:spPr>
          <a:xfrm>
            <a:off x="631064" y="1555845"/>
            <a:ext cx="11410681" cy="4831307"/>
          </a:xfrm>
        </p:spPr>
        <p:txBody>
          <a:bodyPr>
            <a:normAutofit/>
          </a:bodyPr>
          <a:lstStyle/>
          <a:p>
            <a:r>
              <a:rPr lang="en-US" dirty="0"/>
              <a:t>Service Treatment Records of Veterans who served between:</a:t>
            </a:r>
          </a:p>
          <a:p>
            <a:pPr lvl="2"/>
            <a:r>
              <a:rPr lang="en-US" sz="2600" dirty="0">
                <a:latin typeface="Times New Roman" panose="02020603050405020304" pitchFamily="18" charset="0"/>
                <a:cs typeface="Times New Roman" panose="02020603050405020304" pitchFamily="18" charset="0"/>
              </a:rPr>
              <a:t>Army: October 16, 1992 – December 31, 2013</a:t>
            </a:r>
          </a:p>
          <a:p>
            <a:pPr lvl="2"/>
            <a:r>
              <a:rPr lang="en-US" sz="2600" dirty="0">
                <a:latin typeface="Times New Roman" panose="02020603050405020304" pitchFamily="18" charset="0"/>
                <a:cs typeface="Times New Roman" panose="02020603050405020304" pitchFamily="18" charset="0"/>
              </a:rPr>
              <a:t>Navy: January 31, 1994 – December 31, 2013</a:t>
            </a:r>
          </a:p>
          <a:p>
            <a:pPr lvl="2"/>
            <a:r>
              <a:rPr lang="en-US" sz="2600" dirty="0">
                <a:latin typeface="Times New Roman" panose="02020603050405020304" pitchFamily="18" charset="0"/>
                <a:cs typeface="Times New Roman" panose="02020603050405020304" pitchFamily="18" charset="0"/>
              </a:rPr>
              <a:t>Air Force: May 1, 1994 – December 31, 2013 if discharged, retired, or 					 separated from active duty</a:t>
            </a:r>
          </a:p>
          <a:p>
            <a:pPr marL="1828800" lvl="4" indent="0">
              <a:buNone/>
            </a:pPr>
            <a:r>
              <a:rPr lang="en-US" sz="2600" dirty="0">
                <a:latin typeface="Times New Roman" panose="02020603050405020304" pitchFamily="18" charset="0"/>
                <a:cs typeface="Times New Roman" panose="02020603050405020304" pitchFamily="18" charset="0"/>
              </a:rPr>
              <a:t>         June 1, 1994 – December 31, 2013 if discharged or retired from 			the Reserves or NG </a:t>
            </a:r>
          </a:p>
          <a:p>
            <a:pPr lvl="2"/>
            <a:r>
              <a:rPr lang="en-US" sz="2600" dirty="0">
                <a:latin typeface="Times New Roman" panose="02020603050405020304" pitchFamily="18" charset="0"/>
                <a:cs typeface="Times New Roman" panose="02020603050405020304" pitchFamily="18" charset="0"/>
              </a:rPr>
              <a:t>Marine Corps: May 1, 1994 – December 31, 2013</a:t>
            </a:r>
          </a:p>
          <a:p>
            <a:pPr lvl="2"/>
            <a:r>
              <a:rPr lang="en-US" sz="2600" dirty="0">
                <a:latin typeface="Times New Roman" panose="02020603050405020304" pitchFamily="18" charset="0"/>
                <a:cs typeface="Times New Roman" panose="02020603050405020304" pitchFamily="18" charset="0"/>
              </a:rPr>
              <a:t>Coast Guard: May 1, 1998 – September 1, 2014</a:t>
            </a:r>
          </a:p>
          <a:p>
            <a:pPr marL="914400" lvl="2" indent="0" algn="r">
              <a:buNone/>
            </a:pPr>
            <a:r>
              <a:rPr lang="en-US" sz="2400" dirty="0">
                <a:latin typeface="Times New Roman" panose="02020603050405020304" pitchFamily="18" charset="0"/>
                <a:cs typeface="Times New Roman" panose="02020603050405020304" pitchFamily="18" charset="0"/>
              </a:rPr>
              <a:t>M21-1 III.iii.2.B.2.e</a:t>
            </a:r>
          </a:p>
          <a:p>
            <a:endParaRPr lang="en-US" dirty="0"/>
          </a:p>
        </p:txBody>
      </p:sp>
    </p:spTree>
    <p:extLst>
      <p:ext uri="{BB962C8B-B14F-4D97-AF65-F5344CB8AC3E}">
        <p14:creationId xmlns:p14="http://schemas.microsoft.com/office/powerpoint/2010/main" val="26990610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3600" dirty="0"/>
              <a:t>Dates of Records Provided by HAIMS</a:t>
            </a:r>
          </a:p>
        </p:txBody>
      </p:sp>
      <p:sp>
        <p:nvSpPr>
          <p:cNvPr id="3" name="Content Placeholder 2"/>
          <p:cNvSpPr>
            <a:spLocks noGrp="1"/>
          </p:cNvSpPr>
          <p:nvPr>
            <p:ph idx="1"/>
          </p:nvPr>
        </p:nvSpPr>
        <p:spPr>
          <a:xfrm>
            <a:off x="594360" y="1636714"/>
            <a:ext cx="11384280" cy="4733606"/>
          </a:xfrm>
        </p:spPr>
        <p:txBody>
          <a:bodyPr>
            <a:normAutofit/>
          </a:bodyPr>
          <a:lstStyle/>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HAIMS uploads STRs in VBMS for release dates on or after:</a:t>
            </a: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September 1, 2014 for Coast Guard Veterans</a:t>
            </a:r>
          </a:p>
          <a:p>
            <a:pPr lvl="2">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January 1, 2014 for all other branches of service.</a:t>
            </a: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III.iii.2.B.2.e</a:t>
            </a:r>
          </a:p>
          <a:p>
            <a:pPr lvl="1">
              <a:buFont typeface="Wingdings" panose="05000000000000000000" pitchFamily="2" charset="2"/>
              <a:buChar char="Ø"/>
            </a:pPr>
            <a:endParaRPr lang="en-US" sz="2800" dirty="0">
              <a:latin typeface="Times New Roman" panose="02020603050405020304" pitchFamily="18" charset="0"/>
              <a:cs typeface="Times New Roman" panose="02020603050405020304" pitchFamily="18" charset="0"/>
            </a:endParaRPr>
          </a:p>
          <a:p>
            <a:pPr marL="457200" lvl="1" indent="0">
              <a:buNone/>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55</a:t>
            </a:fld>
            <a:endParaRPr lang="en-US" dirty="0"/>
          </a:p>
        </p:txBody>
      </p:sp>
    </p:spTree>
    <p:extLst>
      <p:ext uri="{BB962C8B-B14F-4D97-AF65-F5344CB8AC3E}">
        <p14:creationId xmlns:p14="http://schemas.microsoft.com/office/powerpoint/2010/main" val="41477236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Automated STR Requests from RMC</a:t>
            </a:r>
          </a:p>
        </p:txBody>
      </p:sp>
      <p:sp>
        <p:nvSpPr>
          <p:cNvPr id="3" name="Content Placeholder 2"/>
          <p:cNvSpPr>
            <a:spLocks noGrp="1"/>
          </p:cNvSpPr>
          <p:nvPr>
            <p:ph idx="1"/>
          </p:nvPr>
        </p:nvSpPr>
        <p:spPr/>
        <p:txBody>
          <a:bodyPr/>
          <a:lstStyle/>
          <a:p>
            <a:r>
              <a:rPr lang="en-US" dirty="0"/>
              <a:t>If RMC is in possession of a Veteran’s claims folder and/or STRs, it automatically sends the claims folder and/or STRs to a vendor for scanning and uploading into the Veteran’s </a:t>
            </a:r>
            <a:r>
              <a:rPr lang="en-US" dirty="0" err="1"/>
              <a:t>eFolder</a:t>
            </a:r>
            <a:r>
              <a:rPr lang="en-US" dirty="0"/>
              <a:t> when an RO establishes a corresponding claims folder or claim. </a:t>
            </a:r>
          </a:p>
          <a:p>
            <a:endParaRPr lang="en-US" dirty="0"/>
          </a:p>
          <a:p>
            <a:endParaRPr lang="en-US" dirty="0"/>
          </a:p>
          <a:p>
            <a:endParaRPr lang="en-US" dirty="0"/>
          </a:p>
          <a:p>
            <a:pPr marL="0" lvl="2" indent="0" algn="r">
              <a:buClr>
                <a:schemeClr val="accent6">
                  <a:lumMod val="75000"/>
                </a:schemeClr>
              </a:buClr>
              <a:buNone/>
            </a:pPr>
            <a:r>
              <a:rPr lang="en-US" sz="2800" dirty="0">
                <a:latin typeface="Times New Roman" panose="02020603050405020304" pitchFamily="18" charset="0"/>
                <a:cs typeface="Times New Roman" panose="02020603050405020304" pitchFamily="18" charset="0"/>
              </a:rPr>
              <a:t>M21-1 III.iii.2.B.3.a</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56</a:t>
            </a:fld>
            <a:endParaRPr lang="en-US"/>
          </a:p>
        </p:txBody>
      </p:sp>
    </p:spTree>
    <p:extLst>
      <p:ext uri="{BB962C8B-B14F-4D97-AF65-F5344CB8AC3E}">
        <p14:creationId xmlns:p14="http://schemas.microsoft.com/office/powerpoint/2010/main" val="2360950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Follow Up Requests to RMC</a:t>
            </a:r>
          </a:p>
        </p:txBody>
      </p:sp>
      <p:sp>
        <p:nvSpPr>
          <p:cNvPr id="3" name="Content Placeholder 2"/>
          <p:cNvSpPr>
            <a:spLocks noGrp="1"/>
          </p:cNvSpPr>
          <p:nvPr>
            <p:ph idx="1"/>
          </p:nvPr>
        </p:nvSpPr>
        <p:spPr/>
        <p:txBody>
          <a:bodyPr/>
          <a:lstStyle/>
          <a:p>
            <a:r>
              <a:rPr lang="en-US" dirty="0"/>
              <a:t>RMC will create a memo documenting that a record request was processed and what actions, if any, were taken. The memo is then uploaded to the electronic claims folder (</a:t>
            </a:r>
            <a:r>
              <a:rPr lang="en-US" dirty="0" err="1"/>
              <a:t>eFolder</a:t>
            </a:r>
            <a:r>
              <a:rPr lang="en-US" dirty="0"/>
              <a:t>).</a:t>
            </a:r>
          </a:p>
          <a:p>
            <a:endParaRPr lang="en-US" dirty="0"/>
          </a:p>
          <a:p>
            <a:r>
              <a:rPr lang="en-US" dirty="0"/>
              <a:t>No follow-up action is required once a claims processor has requested service treatment records (STRs) from RMC. Advance the tracked item suspense date at 15-day intervals until the records or a negative response has been received.</a:t>
            </a:r>
          </a:p>
          <a:p>
            <a:pPr marL="0" indent="0" algn="r">
              <a:buNone/>
            </a:pPr>
            <a:r>
              <a:rPr lang="en-US" dirty="0"/>
              <a:t>M21-1 III.iii.2.I.2.a</a:t>
            </a:r>
          </a:p>
        </p:txBody>
      </p:sp>
      <p:sp>
        <p:nvSpPr>
          <p:cNvPr id="4" name="Slide Number Placeholder 3"/>
          <p:cNvSpPr>
            <a:spLocks noGrp="1"/>
          </p:cNvSpPr>
          <p:nvPr>
            <p:ph type="sldNum" sz="quarter" idx="10"/>
          </p:nvPr>
        </p:nvSpPr>
        <p:spPr/>
        <p:txBody>
          <a:bodyPr/>
          <a:lstStyle/>
          <a:p>
            <a:fld id="{7C414AED-89CE-4A48-8B2B-1B3A5C68EA2A}" type="slidenum">
              <a:rPr lang="en-US" smtClean="0"/>
              <a:t>57</a:t>
            </a:fld>
            <a:endParaRPr lang="en-US"/>
          </a:p>
        </p:txBody>
      </p:sp>
    </p:spTree>
    <p:extLst>
      <p:ext uri="{BB962C8B-B14F-4D97-AF65-F5344CB8AC3E}">
        <p14:creationId xmlns:p14="http://schemas.microsoft.com/office/powerpoint/2010/main" val="27242686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HAIMS</a:t>
            </a:r>
          </a:p>
        </p:txBody>
      </p:sp>
      <p:sp>
        <p:nvSpPr>
          <p:cNvPr id="3" name="Content Placeholder 2"/>
          <p:cNvSpPr>
            <a:spLocks noGrp="1"/>
          </p:cNvSpPr>
          <p:nvPr>
            <p:ph idx="1"/>
          </p:nvPr>
        </p:nvSpPr>
        <p:spPr>
          <a:xfrm>
            <a:off x="847165" y="1789114"/>
            <a:ext cx="10945906" cy="4521534"/>
          </a:xfrm>
        </p:spPr>
        <p:txBody>
          <a:bodyPr/>
          <a:lstStyle/>
          <a:p>
            <a:r>
              <a:rPr lang="en-US" dirty="0"/>
              <a:t>When a request for copies of STRs is submitted to HAIMS through VBMS, VBMS generates a suspense date for the request. The request remains active until the claim is closed, cleared, or cancelled.</a:t>
            </a:r>
          </a:p>
          <a:p>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23559295"/>
              </p:ext>
            </p:extLst>
          </p:nvPr>
        </p:nvGraphicFramePr>
        <p:xfrm>
          <a:off x="1326524" y="3385593"/>
          <a:ext cx="10032642" cy="1920240"/>
        </p:xfrm>
        <a:graphic>
          <a:graphicData uri="http://schemas.openxmlformats.org/drawingml/2006/table">
            <a:tbl>
              <a:tblPr firstRow="1" bandRow="1">
                <a:tableStyleId>{85BE263C-DBD7-4A20-BB59-AAB30ACAA65A}</a:tableStyleId>
              </a:tblPr>
              <a:tblGrid>
                <a:gridCol w="5016321">
                  <a:extLst>
                    <a:ext uri="{9D8B030D-6E8A-4147-A177-3AD203B41FA5}">
                      <a16:colId xmlns:a16="http://schemas.microsoft.com/office/drawing/2014/main" val="20000"/>
                    </a:ext>
                  </a:extLst>
                </a:gridCol>
                <a:gridCol w="5016321">
                  <a:extLst>
                    <a:ext uri="{9D8B030D-6E8A-4147-A177-3AD203B41FA5}">
                      <a16:colId xmlns:a16="http://schemas.microsoft.com/office/drawing/2014/main" val="20001"/>
                    </a:ext>
                  </a:extLst>
                </a:gridCol>
              </a:tblGrid>
              <a:tr h="370840">
                <a:tc>
                  <a:txBody>
                    <a:bodyPr/>
                    <a:lstStyle/>
                    <a:p>
                      <a:r>
                        <a:rPr lang="en-US" dirty="0"/>
                        <a:t>If the date of claim is…</a:t>
                      </a:r>
                    </a:p>
                  </a:txBody>
                  <a:tcPr/>
                </a:tc>
                <a:tc>
                  <a:txBody>
                    <a:bodyPr/>
                    <a:lstStyle/>
                    <a:p>
                      <a:r>
                        <a:rPr lang="en-US" dirty="0"/>
                        <a:t>Then VBMS generates</a:t>
                      </a:r>
                      <a:r>
                        <a:rPr lang="en-US" baseline="0" dirty="0"/>
                        <a:t> a suspense date that is …</a:t>
                      </a:r>
                      <a:endParaRPr lang="en-US" dirty="0"/>
                    </a:p>
                  </a:txBody>
                  <a:tcPr/>
                </a:tc>
                <a:extLst>
                  <a:ext uri="{0D108BD9-81ED-4DB2-BD59-A6C34878D82A}">
                    <a16:rowId xmlns:a16="http://schemas.microsoft.com/office/drawing/2014/main" val="10000"/>
                  </a:ext>
                </a:extLst>
              </a:tr>
              <a:tr h="370840">
                <a:tc>
                  <a:txBody>
                    <a:bodyPr/>
                    <a:lstStyle/>
                    <a:p>
                      <a:r>
                        <a:rPr lang="en-US" sz="1800" kern="1200" dirty="0">
                          <a:solidFill>
                            <a:schemeClr val="dk1"/>
                          </a:solidFill>
                          <a:effectLst/>
                          <a:latin typeface="+mn-lt"/>
                          <a:ea typeface="+mn-ea"/>
                          <a:cs typeface="+mn-cs"/>
                        </a:rPr>
                        <a:t>within the 45-day period that immediately precedes the claimant’s separation date</a:t>
                      </a:r>
                      <a:endParaRPr lang="en-US" dirty="0"/>
                    </a:p>
                  </a:txBody>
                  <a:tcPr/>
                </a:tc>
                <a:tc>
                  <a:txBody>
                    <a:bodyPr/>
                    <a:lstStyle/>
                    <a:p>
                      <a:r>
                        <a:rPr lang="en-US" sz="1800" kern="1200" dirty="0">
                          <a:solidFill>
                            <a:schemeClr val="dk1"/>
                          </a:solidFill>
                          <a:effectLst/>
                          <a:latin typeface="+mn-lt"/>
                          <a:ea typeface="+mn-ea"/>
                          <a:cs typeface="+mn-cs"/>
                        </a:rPr>
                        <a:t>46 days following the date of separation</a:t>
                      </a:r>
                      <a:endParaRPr lang="en-US" dirty="0"/>
                    </a:p>
                  </a:txBody>
                  <a:tcPr/>
                </a:tc>
                <a:extLst>
                  <a:ext uri="{0D108BD9-81ED-4DB2-BD59-A6C34878D82A}">
                    <a16:rowId xmlns:a16="http://schemas.microsoft.com/office/drawing/2014/main" val="10001"/>
                  </a:ext>
                </a:extLst>
              </a:tr>
              <a:tr h="370840">
                <a:tc>
                  <a:txBody>
                    <a:bodyPr/>
                    <a:lstStyle/>
                    <a:p>
                      <a:r>
                        <a:rPr lang="en-US" sz="1800" kern="1200" dirty="0">
                          <a:solidFill>
                            <a:schemeClr val="dk1"/>
                          </a:solidFill>
                          <a:effectLst/>
                          <a:latin typeface="+mn-lt"/>
                          <a:ea typeface="+mn-ea"/>
                          <a:cs typeface="+mn-cs"/>
                        </a:rPr>
                        <a:t>at least 45 days </a:t>
                      </a:r>
                      <a:r>
                        <a:rPr lang="en-US" sz="1800" b="1" i="1" kern="1200" dirty="0">
                          <a:solidFill>
                            <a:schemeClr val="dk1"/>
                          </a:solidFill>
                          <a:effectLst/>
                          <a:latin typeface="+mn-lt"/>
                          <a:ea typeface="+mn-ea"/>
                          <a:cs typeface="+mn-cs"/>
                        </a:rPr>
                        <a:t>after</a:t>
                      </a:r>
                      <a:r>
                        <a:rPr lang="en-US" sz="1800" kern="1200" dirty="0">
                          <a:solidFill>
                            <a:schemeClr val="dk1"/>
                          </a:solidFill>
                          <a:effectLst/>
                          <a:latin typeface="+mn-lt"/>
                          <a:ea typeface="+mn-ea"/>
                          <a:cs typeface="+mn-cs"/>
                        </a:rPr>
                        <a:t> the date the claimant separated from service</a:t>
                      </a:r>
                      <a:endParaRPr lang="en-US" dirty="0"/>
                    </a:p>
                  </a:txBody>
                  <a:tcPr/>
                </a:tc>
                <a:tc>
                  <a:txBody>
                    <a:bodyPr/>
                    <a:lstStyle/>
                    <a:p>
                      <a:r>
                        <a:rPr lang="en-US" sz="1800" kern="1200" dirty="0">
                          <a:solidFill>
                            <a:schemeClr val="dk1"/>
                          </a:solidFill>
                          <a:effectLst/>
                          <a:latin typeface="+mn-lt"/>
                          <a:ea typeface="+mn-ea"/>
                          <a:cs typeface="+mn-cs"/>
                        </a:rPr>
                        <a:t>two days after the date the corresponding claim was created in VBMS.</a:t>
                      </a:r>
                      <a:endParaRPr lang="en-US" dirty="0"/>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1326524" y="5357611"/>
            <a:ext cx="10212946" cy="800219"/>
          </a:xfrm>
          <a:prstGeom prst="rect">
            <a:avLst/>
          </a:prstGeom>
          <a:noFill/>
        </p:spPr>
        <p:txBody>
          <a:bodyPr wrap="square" rtlCol="0">
            <a:spAutoFit/>
          </a:bodyPr>
          <a:lstStyle/>
          <a:p>
            <a:endParaRPr lang="en-US" dirty="0"/>
          </a:p>
          <a:p>
            <a:pPr algn="r"/>
            <a:r>
              <a:rPr lang="en-US" sz="2800" dirty="0">
                <a:solidFill>
                  <a:schemeClr val="accent6">
                    <a:lumMod val="50000"/>
                  </a:schemeClr>
                </a:solidFill>
                <a:latin typeface="Times New Roman" panose="02020603050405020304" pitchFamily="18" charset="0"/>
                <a:cs typeface="Times New Roman" panose="02020603050405020304" pitchFamily="18" charset="0"/>
              </a:rPr>
              <a:t>M21-1 III.iii.2.B.3.a</a:t>
            </a:r>
          </a:p>
        </p:txBody>
      </p:sp>
    </p:spTree>
    <p:extLst>
      <p:ext uri="{BB962C8B-B14F-4D97-AF65-F5344CB8AC3E}">
        <p14:creationId xmlns:p14="http://schemas.microsoft.com/office/powerpoint/2010/main" val="31589089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Status Messages Generated by VBMS for HAIMS</a:t>
            </a:r>
          </a:p>
        </p:txBody>
      </p:sp>
      <p:sp>
        <p:nvSpPr>
          <p:cNvPr id="3" name="Content Placeholder 2"/>
          <p:cNvSpPr>
            <a:spLocks noGrp="1"/>
          </p:cNvSpPr>
          <p:nvPr>
            <p:ph idx="1"/>
          </p:nvPr>
        </p:nvSpPr>
        <p:spPr/>
        <p:txBody>
          <a:bodyPr/>
          <a:lstStyle/>
          <a:p>
            <a:r>
              <a:rPr lang="en-US" dirty="0"/>
              <a:t>When a request for copies of STRs is submitted to HAIMS through VBMS, the status of the request is located in the OBTAIN STRS section of the DEVELOPMENT PLAN for the claim in VBMS.</a:t>
            </a:r>
          </a:p>
          <a:p>
            <a:endParaRPr lang="en-US" dirty="0"/>
          </a:p>
          <a:p>
            <a:endParaRPr lang="en-US" dirty="0"/>
          </a:p>
          <a:p>
            <a:endParaRPr lang="en-US" dirty="0"/>
          </a:p>
          <a:p>
            <a:endParaRPr lang="en-US" dirty="0"/>
          </a:p>
          <a:p>
            <a:pPr marL="0" indent="0" algn="r">
              <a:buNone/>
            </a:pPr>
            <a:r>
              <a:rPr lang="en-US" dirty="0"/>
              <a:t>M21-1 III.iii.2.B.3.e</a:t>
            </a:r>
          </a:p>
        </p:txBody>
      </p:sp>
      <p:sp>
        <p:nvSpPr>
          <p:cNvPr id="4" name="Slide Number Placeholder 3"/>
          <p:cNvSpPr>
            <a:spLocks noGrp="1"/>
          </p:cNvSpPr>
          <p:nvPr>
            <p:ph type="sldNum" sz="quarter" idx="10"/>
          </p:nvPr>
        </p:nvSpPr>
        <p:spPr/>
        <p:txBody>
          <a:bodyPr/>
          <a:lstStyle/>
          <a:p>
            <a:fld id="{7C414AED-89CE-4A48-8B2B-1B3A5C68EA2A}" type="slidenum">
              <a:rPr lang="en-US" smtClean="0"/>
              <a:t>59</a:t>
            </a:fld>
            <a:endParaRPr lang="en-US"/>
          </a:p>
        </p:txBody>
      </p:sp>
    </p:spTree>
    <p:extLst>
      <p:ext uri="{BB962C8B-B14F-4D97-AF65-F5344CB8AC3E}">
        <p14:creationId xmlns:p14="http://schemas.microsoft.com/office/powerpoint/2010/main" val="345264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Results of Evaluating Evidence</a:t>
            </a:r>
          </a:p>
        </p:txBody>
      </p:sp>
      <p:sp>
        <p:nvSpPr>
          <p:cNvPr id="3" name="Content Placeholder 2"/>
          <p:cNvSpPr>
            <a:spLocks noGrp="1"/>
          </p:cNvSpPr>
          <p:nvPr>
            <p:ph idx="1"/>
          </p:nvPr>
        </p:nvSpPr>
        <p:spPr/>
        <p:txBody>
          <a:bodyPr/>
          <a:lstStyle/>
          <a:p>
            <a:pPr marL="0" indent="0" fontAlgn="auto">
              <a:buNone/>
            </a:pPr>
            <a:r>
              <a:rPr lang="en-US" dirty="0"/>
              <a:t>Proper evaluation of evidence allows VSRs to perform many duties:</a:t>
            </a:r>
          </a:p>
          <a:p>
            <a:pPr marL="0" indent="0" fontAlgn="auto">
              <a:buNone/>
            </a:pPr>
            <a:endParaRPr lang="en-US" sz="1600" dirty="0"/>
          </a:p>
          <a:p>
            <a:pPr fontAlgn="auto"/>
            <a:r>
              <a:rPr lang="en-US" dirty="0"/>
              <a:t>Determine the issues and facts necessary to substantiate the claim</a:t>
            </a:r>
          </a:p>
          <a:p>
            <a:pPr fontAlgn="auto"/>
            <a:r>
              <a:rPr lang="en-US" dirty="0"/>
              <a:t>Determine if further development or clarification is needed</a:t>
            </a:r>
          </a:p>
          <a:p>
            <a:pPr fontAlgn="auto"/>
            <a:r>
              <a:rPr lang="en-US" dirty="0"/>
              <a:t>Decide if an examination and/or medical opinion is required</a:t>
            </a:r>
          </a:p>
          <a:p>
            <a:pPr fontAlgn="auto"/>
            <a:r>
              <a:rPr lang="en-US" dirty="0"/>
              <a:t>Determine if a claim is ready for decision</a:t>
            </a:r>
          </a:p>
          <a:p>
            <a:pPr fontAlgn="auto"/>
            <a:r>
              <a:rPr lang="en-US" dirty="0"/>
              <a:t>Decide claims that don’t require a rating decision</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7909246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Joint Legacy Viewer</a:t>
            </a:r>
          </a:p>
        </p:txBody>
      </p:sp>
      <p:sp>
        <p:nvSpPr>
          <p:cNvPr id="3" name="Content Placeholder 2"/>
          <p:cNvSpPr>
            <a:spLocks noGrp="1"/>
          </p:cNvSpPr>
          <p:nvPr>
            <p:ph idx="1"/>
          </p:nvPr>
        </p:nvSpPr>
        <p:spPr/>
        <p:txBody>
          <a:bodyPr/>
          <a:lstStyle/>
          <a:p>
            <a:r>
              <a:rPr lang="en-US" dirty="0"/>
              <a:t>JLV is a web-based viewer that delivers real time access to DoD and VA electronic health information to RO personnel. Records that are viewable in JLV include:</a:t>
            </a:r>
          </a:p>
          <a:p>
            <a:pPr lvl="1"/>
            <a:r>
              <a:rPr lang="en-US" dirty="0">
                <a:latin typeface="Times New Roman" panose="02020603050405020304" pitchFamily="18" charset="0"/>
                <a:cs typeface="Times New Roman" panose="02020603050405020304" pitchFamily="18" charset="0"/>
              </a:rPr>
              <a:t>copies of paper STRs that have been scanned into HAIMS</a:t>
            </a:r>
          </a:p>
          <a:p>
            <a:pPr lvl="1"/>
            <a:r>
              <a:rPr lang="en-US" dirty="0">
                <a:latin typeface="Times New Roman" panose="02020603050405020304" pitchFamily="18" charset="0"/>
                <a:cs typeface="Times New Roman" panose="02020603050405020304" pitchFamily="18" charset="0"/>
              </a:rPr>
              <a:t>in-service treatment records stored in AHLTA (part of the certified and complete STRs), and</a:t>
            </a:r>
          </a:p>
          <a:p>
            <a:pPr lvl="1"/>
            <a:r>
              <a:rPr lang="en-US" dirty="0">
                <a:latin typeface="Times New Roman" panose="02020603050405020304" pitchFamily="18" charset="0"/>
                <a:cs typeface="Times New Roman" panose="02020603050405020304" pitchFamily="18" charset="0"/>
              </a:rPr>
              <a:t>post-service treatment at a military treatment facility.</a:t>
            </a:r>
          </a:p>
          <a:p>
            <a:pPr lvl="1"/>
            <a:endParaRPr lang="en-US" dirty="0">
              <a:latin typeface="Times New Roman" panose="02020603050405020304" pitchFamily="18" charset="0"/>
              <a:cs typeface="Times New Roman" panose="02020603050405020304" pitchFamily="18" charset="0"/>
            </a:endParaRPr>
          </a:p>
          <a:p>
            <a:pPr marL="457200" lvl="1" indent="0" algn="r">
              <a:buNone/>
            </a:pPr>
            <a:r>
              <a:rPr lang="en-US" dirty="0">
                <a:latin typeface="Times New Roman" panose="02020603050405020304" pitchFamily="18" charset="0"/>
                <a:cs typeface="Times New Roman" panose="02020603050405020304" pitchFamily="18" charset="0"/>
              </a:rPr>
              <a:t>M21-1 III.iii.2.B.3.i</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60</a:t>
            </a:fld>
            <a:endParaRPr lang="en-US"/>
          </a:p>
        </p:txBody>
      </p:sp>
    </p:spTree>
    <p:extLst>
      <p:ext uri="{BB962C8B-B14F-4D97-AF65-F5344CB8AC3E}">
        <p14:creationId xmlns:p14="http://schemas.microsoft.com/office/powerpoint/2010/main" val="10523964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Joint Legacy Viewer (JLV)</a:t>
            </a:r>
          </a:p>
        </p:txBody>
      </p:sp>
      <p:sp>
        <p:nvSpPr>
          <p:cNvPr id="3" name="Content Placeholder 2"/>
          <p:cNvSpPr>
            <a:spLocks noGrp="1"/>
          </p:cNvSpPr>
          <p:nvPr>
            <p:ph idx="1"/>
          </p:nvPr>
        </p:nvSpPr>
        <p:spPr/>
        <p:txBody>
          <a:bodyPr/>
          <a:lstStyle/>
          <a:p>
            <a:r>
              <a:rPr lang="en-US" dirty="0"/>
              <a:t>When STRs cannot be obtained or you are missing a period of service, you must look in JLV and download any records during the Veteran’s dates of service. </a:t>
            </a:r>
          </a:p>
          <a:p>
            <a:endParaRPr lang="en-US" dirty="0"/>
          </a:p>
          <a:p>
            <a:pPr lvl="1"/>
            <a:r>
              <a:rPr lang="en-US" sz="2800" dirty="0">
                <a:latin typeface="Times New Roman" panose="02020603050405020304" pitchFamily="18" charset="0"/>
                <a:cs typeface="Times New Roman" panose="02020603050405020304" pitchFamily="18" charset="0"/>
              </a:rPr>
              <a:t>Make sure to change your filter dates</a:t>
            </a:r>
          </a:p>
          <a:p>
            <a:pPr lvl="1"/>
            <a:r>
              <a:rPr lang="en-US" sz="2800" dirty="0">
                <a:latin typeface="Times New Roman" panose="02020603050405020304" pitchFamily="18" charset="0"/>
                <a:cs typeface="Times New Roman" panose="02020603050405020304" pitchFamily="18" charset="0"/>
              </a:rPr>
              <a:t>JLV stores CAPRI and DOD records</a:t>
            </a:r>
          </a:p>
          <a:p>
            <a:pPr lvl="1"/>
            <a:endParaRPr lang="en-US" sz="28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JLV User Guide</a:t>
            </a:r>
          </a:p>
        </p:txBody>
      </p:sp>
    </p:spTree>
    <p:extLst>
      <p:ext uri="{BB962C8B-B14F-4D97-AF65-F5344CB8AC3E}">
        <p14:creationId xmlns:p14="http://schemas.microsoft.com/office/powerpoint/2010/main" val="41081566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When to Check JLV</a:t>
            </a:r>
          </a:p>
        </p:txBody>
      </p:sp>
      <p:sp>
        <p:nvSpPr>
          <p:cNvPr id="3" name="Content Placeholder 2"/>
          <p:cNvSpPr>
            <a:spLocks noGrp="1"/>
          </p:cNvSpPr>
          <p:nvPr>
            <p:ph idx="1"/>
          </p:nvPr>
        </p:nvSpPr>
        <p:spPr/>
        <p:txBody>
          <a:bodyPr/>
          <a:lstStyle/>
          <a:p>
            <a:pPr marL="457200" indent="-457200"/>
            <a:r>
              <a:rPr lang="en-US" dirty="0"/>
              <a:t>VA employees must check JLV for the availability of these in-service treatment records anytime:</a:t>
            </a:r>
          </a:p>
          <a:p>
            <a:pPr lvl="1"/>
            <a:r>
              <a:rPr lang="en-US" sz="2800" dirty="0">
                <a:latin typeface="Times New Roman" panose="02020603050405020304" pitchFamily="18" charset="0"/>
                <a:cs typeface="Times New Roman" panose="02020603050405020304" pitchFamily="18" charset="0"/>
              </a:rPr>
              <a:t>they are unable to obtain a complete set of a Veteran’s STRs through the other means described in this section, or</a:t>
            </a:r>
          </a:p>
          <a:p>
            <a:pPr lvl="1"/>
            <a:r>
              <a:rPr lang="en-US" sz="2800" dirty="0">
                <a:latin typeface="Times New Roman" panose="02020603050405020304" pitchFamily="18" charset="0"/>
                <a:cs typeface="Times New Roman" panose="02020603050405020304" pitchFamily="18" charset="0"/>
              </a:rPr>
              <a:t>the available STRs do not show the event, injury, or disease.</a:t>
            </a:r>
          </a:p>
          <a:p>
            <a:pPr lvl="1"/>
            <a:endParaRPr lang="en-US" sz="2800" dirty="0">
              <a:latin typeface="Times New Roman" panose="02020603050405020304" pitchFamily="18" charset="0"/>
              <a:cs typeface="Times New Roman" panose="02020603050405020304" pitchFamily="18" charset="0"/>
            </a:endParaRPr>
          </a:p>
          <a:p>
            <a:pPr lvl="1"/>
            <a:endParaRPr lang="en-US" sz="28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III.iii.2.B.3.i</a:t>
            </a:r>
          </a:p>
          <a:p>
            <a:pPr lvl="1"/>
            <a:endParaRPr lang="en-US" sz="2800" dirty="0"/>
          </a:p>
          <a:p>
            <a:pPr lvl="1"/>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4224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256" y="27296"/>
            <a:ext cx="10092744" cy="1151592"/>
          </a:xfrm>
          <a:noFill/>
          <a:ln w="9525">
            <a:noFill/>
            <a:miter lim="800000"/>
            <a:headEnd/>
            <a:tailEnd/>
          </a:ln>
          <a:effectLst/>
        </p:spPr>
        <p:txBody>
          <a:bodyPr vert="horz" wrap="square" lIns="92075" tIns="46038" rIns="92075" bIns="46038" numCol="1" anchor="ctr" anchorCtr="0" compatLnSpc="1">
            <a:prstTxWarp prst="textNoShape">
              <a:avLst/>
            </a:prstTxWarp>
            <a:noAutofit/>
          </a:bodyPr>
          <a:lstStyle/>
          <a:p>
            <a:r>
              <a:rPr lang="en-US" sz="3600" dirty="0"/>
              <a:t>Requesting Service Records from Alternate Sources</a:t>
            </a:r>
          </a:p>
        </p:txBody>
      </p:sp>
      <p:sp>
        <p:nvSpPr>
          <p:cNvPr id="3" name="Content Placeholder 2"/>
          <p:cNvSpPr>
            <a:spLocks noGrp="1"/>
          </p:cNvSpPr>
          <p:nvPr>
            <p:ph idx="1"/>
          </p:nvPr>
        </p:nvSpPr>
        <p:spPr/>
        <p:txBody>
          <a:bodyPr>
            <a:normAutofit lnSpcReduction="10000"/>
          </a:bodyPr>
          <a:lstStyle/>
          <a:p>
            <a:r>
              <a:rPr lang="en-US" dirty="0"/>
              <a:t>If Service Treatment Records are not available using normal development procedures they may:</a:t>
            </a:r>
          </a:p>
          <a:p>
            <a:endParaRPr lang="en-US" sz="1200" dirty="0"/>
          </a:p>
          <a:p>
            <a:pPr lvl="1">
              <a:buFont typeface="Times New Roman" panose="02020603050405020304" pitchFamily="18" charset="0"/>
              <a:buChar char="−"/>
            </a:pPr>
            <a:r>
              <a:rPr lang="en-US" sz="2800" dirty="0">
                <a:latin typeface="Times New Roman" panose="02020603050405020304" pitchFamily="18" charset="0"/>
                <a:cs typeface="Times New Roman" panose="02020603050405020304" pitchFamily="18" charset="0"/>
              </a:rPr>
              <a:t>have never left the separation center or treating facility</a:t>
            </a:r>
          </a:p>
          <a:p>
            <a:pPr lvl="1">
              <a:buFont typeface="Times New Roman" panose="02020603050405020304" pitchFamily="18" charset="0"/>
              <a:buChar char="−"/>
            </a:pPr>
            <a:r>
              <a:rPr lang="en-US" sz="2800" dirty="0">
                <a:latin typeface="Times New Roman" panose="02020603050405020304" pitchFamily="18" charset="0"/>
                <a:cs typeface="Times New Roman" panose="02020603050405020304" pitchFamily="18" charset="0"/>
              </a:rPr>
              <a:t>be in the Veteran's possession, or </a:t>
            </a:r>
          </a:p>
          <a:p>
            <a:pPr lvl="1">
              <a:buFont typeface="Times New Roman" panose="02020603050405020304" pitchFamily="18" charset="0"/>
              <a:buChar char="−"/>
            </a:pPr>
            <a:r>
              <a:rPr lang="en-US" sz="2800" dirty="0">
                <a:latin typeface="Times New Roman" panose="02020603050405020304" pitchFamily="18" charset="0"/>
                <a:cs typeface="Times New Roman" panose="02020603050405020304" pitchFamily="18" charset="0"/>
              </a:rPr>
              <a:t>still be at a Reserve or National Guard unit, even though the Veteran’s service obligation has ended.</a:t>
            </a:r>
            <a:endParaRPr lang="en-US" sz="3600" dirty="0">
              <a:cs typeface="Times New Roman" panose="02020603050405020304" pitchFamily="18" charset="0"/>
            </a:endParaRPr>
          </a:p>
          <a:p>
            <a:pPr lvl="1">
              <a:buFont typeface="Times New Roman" panose="02020603050405020304" pitchFamily="18" charset="0"/>
              <a:buChar char="−"/>
            </a:pPr>
            <a:endParaRPr lang="en-US" sz="3600" dirty="0">
              <a:latin typeface="Times New Roman" panose="02020603050405020304" pitchFamily="18" charset="0"/>
              <a:cs typeface="Times New Roman" panose="02020603050405020304" pitchFamily="18" charset="0"/>
            </a:endParaRPr>
          </a:p>
          <a:p>
            <a:pPr marL="457200" lvl="1" indent="0" algn="r">
              <a:buNone/>
            </a:pPr>
            <a:r>
              <a:rPr lang="en-US" sz="2800" dirty="0">
                <a:latin typeface="Times New Roman" panose="02020603050405020304" pitchFamily="18" charset="0"/>
                <a:cs typeface="Times New Roman" panose="02020603050405020304" pitchFamily="18" charset="0"/>
              </a:rPr>
              <a:t>M21-1 III.iii.2.B.1.d</a:t>
            </a:r>
          </a:p>
        </p:txBody>
      </p:sp>
      <p:sp>
        <p:nvSpPr>
          <p:cNvPr id="4" name="Slide Number Placeholder 3"/>
          <p:cNvSpPr>
            <a:spLocks noGrp="1"/>
          </p:cNvSpPr>
          <p:nvPr>
            <p:ph type="sldNum" sz="quarter" idx="4294967295"/>
          </p:nvPr>
        </p:nvSpPr>
        <p:spPr>
          <a:xfrm>
            <a:off x="10566400" y="6356350"/>
            <a:ext cx="1625600" cy="457200"/>
          </a:xfrm>
          <a:prstGeom prst="rect">
            <a:avLst/>
          </a:prstGeom>
        </p:spPr>
        <p:txBody>
          <a:bodyPr/>
          <a:lstStyle/>
          <a:p>
            <a:fld id="{7C414AED-89CE-4A48-8B2B-1B3A5C68EA2A}" type="slidenum">
              <a:rPr lang="en-US" smtClean="0"/>
              <a:t>63</a:t>
            </a:fld>
            <a:endParaRPr lang="en-US"/>
          </a:p>
        </p:txBody>
      </p:sp>
    </p:spTree>
    <p:extLst>
      <p:ext uri="{BB962C8B-B14F-4D97-AF65-F5344CB8AC3E}">
        <p14:creationId xmlns:p14="http://schemas.microsoft.com/office/powerpoint/2010/main" val="34327436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847165" y="1481070"/>
            <a:ext cx="10945906" cy="4570481"/>
          </a:xfrm>
        </p:spPr>
        <p:txBody>
          <a:bodyPr/>
          <a:lstStyle/>
          <a:p>
            <a:pPr marL="0" indent="0">
              <a:buNone/>
            </a:pPr>
            <a:endParaRPr lang="en-US" dirty="0"/>
          </a:p>
          <a:p>
            <a:pPr marL="0" indent="0">
              <a:buNone/>
            </a:pPr>
            <a:endParaRPr lang="en-US" dirty="0"/>
          </a:p>
          <a:p>
            <a:pPr marL="0" indent="0" algn="ctr">
              <a:buNone/>
            </a:pPr>
            <a:r>
              <a:rPr lang="en-US" sz="8000" b="1" dirty="0"/>
              <a:t>Questions?</a:t>
            </a:r>
          </a:p>
        </p:txBody>
      </p:sp>
    </p:spTree>
    <p:extLst>
      <p:ext uri="{BB962C8B-B14F-4D97-AF65-F5344CB8AC3E}">
        <p14:creationId xmlns:p14="http://schemas.microsoft.com/office/powerpoint/2010/main" val="1011899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Benefits to Claims Processing</a:t>
            </a:r>
          </a:p>
        </p:txBody>
      </p:sp>
      <p:sp>
        <p:nvSpPr>
          <p:cNvPr id="3" name="Content Placeholder 2"/>
          <p:cNvSpPr>
            <a:spLocks noGrp="1"/>
          </p:cNvSpPr>
          <p:nvPr>
            <p:ph idx="1"/>
          </p:nvPr>
        </p:nvSpPr>
        <p:spPr/>
        <p:txBody>
          <a:bodyPr/>
          <a:lstStyle/>
          <a:p>
            <a:pPr marL="0" indent="0" fontAlgn="auto">
              <a:buNone/>
            </a:pPr>
            <a:r>
              <a:rPr lang="en-US" sz="2800" dirty="0"/>
              <a:t>Evaluating evidence efficiently can benefit claims processing by:</a:t>
            </a:r>
          </a:p>
          <a:p>
            <a:pPr marL="0" indent="0" fontAlgn="auto">
              <a:buNone/>
            </a:pPr>
            <a:endParaRPr lang="en-US" sz="2800" dirty="0"/>
          </a:p>
          <a:p>
            <a:pPr fontAlgn="auto"/>
            <a:r>
              <a:rPr lang="en-US" sz="2800" dirty="0"/>
              <a:t>Reducing extraneous development</a:t>
            </a:r>
          </a:p>
          <a:p>
            <a:pPr fontAlgn="auto"/>
            <a:r>
              <a:rPr lang="en-US" sz="2800" dirty="0"/>
              <a:t>Simplifying folder review</a:t>
            </a:r>
          </a:p>
          <a:p>
            <a:pPr fontAlgn="auto"/>
            <a:r>
              <a:rPr lang="en-US" sz="2800" dirty="0"/>
              <a:t>Decreasing review time</a:t>
            </a:r>
          </a:p>
          <a:p>
            <a:pPr fontAlgn="auto"/>
            <a:r>
              <a:rPr lang="en-US" sz="2800" dirty="0"/>
              <a:t>Improving claim processing time</a:t>
            </a:r>
          </a:p>
          <a:p>
            <a:pPr marL="0" indent="0">
              <a:buNone/>
            </a:pPr>
            <a:endParaRPr lang="en-US" dirty="0"/>
          </a:p>
        </p:txBody>
      </p:sp>
    </p:spTree>
    <p:extLst>
      <p:ext uri="{BB962C8B-B14F-4D97-AF65-F5344CB8AC3E}">
        <p14:creationId xmlns:p14="http://schemas.microsoft.com/office/powerpoint/2010/main" val="62629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Autofit/>
          </a:bodyPr>
          <a:lstStyle/>
          <a:p>
            <a:r>
              <a:rPr lang="en-US" sz="3600" dirty="0"/>
              <a:t>Determine the Issues and Facts Required</a:t>
            </a:r>
          </a:p>
        </p:txBody>
      </p:sp>
      <p:sp>
        <p:nvSpPr>
          <p:cNvPr id="3" name="Content Placeholder 2"/>
          <p:cNvSpPr>
            <a:spLocks noGrp="1"/>
          </p:cNvSpPr>
          <p:nvPr>
            <p:ph idx="1"/>
          </p:nvPr>
        </p:nvSpPr>
        <p:spPr/>
        <p:txBody>
          <a:bodyPr>
            <a:normAutofit/>
          </a:bodyPr>
          <a:lstStyle/>
          <a:p>
            <a:pPr marL="0" indent="0" fontAlgn="auto">
              <a:buNone/>
            </a:pPr>
            <a:r>
              <a:rPr lang="en-US" dirty="0"/>
              <a:t>First consider the benefit and issue (original, new, increase, reopen, etc.) to be addressed and facts necessary to substantiate the claim.</a:t>
            </a:r>
          </a:p>
          <a:p>
            <a:pPr marL="0" indent="0" fontAlgn="auto">
              <a:buNone/>
            </a:pPr>
            <a:endParaRPr lang="en-US" dirty="0"/>
          </a:p>
          <a:p>
            <a:pPr marL="0" indent="0" fontAlgn="auto">
              <a:buNone/>
            </a:pPr>
            <a:r>
              <a:rPr lang="en-US" b="1" dirty="0"/>
              <a:t>Issue:</a:t>
            </a:r>
            <a:r>
              <a:rPr lang="en-US" dirty="0"/>
              <a:t> Service connection on a direct basis</a:t>
            </a:r>
          </a:p>
          <a:p>
            <a:pPr marL="0" indent="0" fontAlgn="auto">
              <a:buNone/>
            </a:pPr>
            <a:r>
              <a:rPr lang="en-US" b="1" dirty="0"/>
              <a:t>Facts: </a:t>
            </a:r>
            <a:r>
              <a:rPr lang="en-US" dirty="0"/>
              <a:t>focus on finding evidence to support obtaining a direct medical opinion with examination</a:t>
            </a:r>
          </a:p>
          <a:p>
            <a:pPr marL="0" indent="0">
              <a:buNone/>
            </a:pPr>
            <a:endParaRPr lang="en-US" dirty="0"/>
          </a:p>
        </p:txBody>
      </p:sp>
    </p:spTree>
    <p:extLst>
      <p:ext uri="{BB962C8B-B14F-4D97-AF65-F5344CB8AC3E}">
        <p14:creationId xmlns:p14="http://schemas.microsoft.com/office/powerpoint/2010/main" val="176902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151592"/>
          </a:xfrm>
        </p:spPr>
        <p:txBody>
          <a:bodyPr>
            <a:normAutofit/>
          </a:bodyPr>
          <a:lstStyle/>
          <a:p>
            <a:r>
              <a:rPr lang="en-US" sz="3600" dirty="0"/>
              <a:t>Definition of Relevant Records</a:t>
            </a:r>
          </a:p>
        </p:txBody>
      </p:sp>
      <p:sp>
        <p:nvSpPr>
          <p:cNvPr id="3" name="Content Placeholder 2"/>
          <p:cNvSpPr>
            <a:spLocks noGrp="1"/>
          </p:cNvSpPr>
          <p:nvPr>
            <p:ph idx="1"/>
          </p:nvPr>
        </p:nvSpPr>
        <p:spPr/>
        <p:txBody>
          <a:bodyPr/>
          <a:lstStyle/>
          <a:p>
            <a:pPr marL="0" indent="0" fontAlgn="auto" hangingPunct="0">
              <a:buNone/>
            </a:pPr>
            <a:r>
              <a:rPr lang="en-US" sz="2800" b="1" i="1" dirty="0"/>
              <a:t>Relevant records</a:t>
            </a:r>
            <a:r>
              <a:rPr lang="en-US" sz="2800" i="1" dirty="0"/>
              <a:t> </a:t>
            </a:r>
            <a:r>
              <a:rPr lang="en-US" sz="2800" dirty="0"/>
              <a:t>for the purpose of VA’s duty to assist are those records that</a:t>
            </a:r>
          </a:p>
          <a:p>
            <a:pPr fontAlgn="auto" hangingPunct="0"/>
            <a:endParaRPr lang="en-US" sz="2800" dirty="0"/>
          </a:p>
          <a:p>
            <a:pPr lvl="0" fontAlgn="auto"/>
            <a:r>
              <a:rPr lang="en-US" sz="2800" dirty="0"/>
              <a:t>relate to the disability or injury for which the claimant is seeking benefits</a:t>
            </a:r>
            <a:endParaRPr lang="en-US" sz="2800" b="1" i="1" dirty="0"/>
          </a:p>
          <a:p>
            <a:pPr marL="0" lvl="0" indent="0" algn="ctr" fontAlgn="auto">
              <a:buNone/>
            </a:pPr>
            <a:r>
              <a:rPr lang="en-US" sz="2800" b="1" i="1" dirty="0"/>
              <a:t>and</a:t>
            </a:r>
            <a:endParaRPr lang="en-US" sz="2800" dirty="0"/>
          </a:p>
          <a:p>
            <a:pPr lvl="0" fontAlgn="auto"/>
            <a:r>
              <a:rPr lang="en-US" sz="2800" dirty="0"/>
              <a:t>have a reasonable possibility of helping to substantiate the claim</a:t>
            </a:r>
          </a:p>
          <a:p>
            <a:pPr lvl="0" fontAlgn="auto"/>
            <a:endParaRPr lang="en-US" dirty="0"/>
          </a:p>
          <a:p>
            <a:pPr marL="0" lvl="0" indent="0" algn="r" fontAlgn="auto">
              <a:buNone/>
            </a:pPr>
            <a:r>
              <a:rPr lang="en-US" sz="2800" dirty="0"/>
              <a:t>M21-1 I.1.A.3.a</a:t>
            </a:r>
          </a:p>
          <a:p>
            <a:pPr marL="0" indent="0">
              <a:buNone/>
            </a:pPr>
            <a:endParaRPr lang="en-US" dirty="0"/>
          </a:p>
        </p:txBody>
      </p:sp>
    </p:spTree>
    <p:extLst>
      <p:ext uri="{BB962C8B-B14F-4D97-AF65-F5344CB8AC3E}">
        <p14:creationId xmlns:p14="http://schemas.microsoft.com/office/powerpoint/2010/main" val="919831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A35E050F-F6DD-446A-BC54-722BE857956D}">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6462</TotalTime>
  <Words>3812</Words>
  <Application>Microsoft Office PowerPoint</Application>
  <PresentationFormat>Widescreen</PresentationFormat>
  <Paragraphs>455</Paragraphs>
  <Slides>64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64</vt:i4>
      </vt:variant>
    </vt:vector>
  </HeadingPairs>
  <TitlesOfParts>
    <vt:vector size="72" baseType="lpstr">
      <vt:lpstr>Arial</vt:lpstr>
      <vt:lpstr>Calibri</vt:lpstr>
      <vt:lpstr>Century Schoolbook</vt:lpstr>
      <vt:lpstr>Tahoma</vt:lpstr>
      <vt:lpstr>Times New Roman</vt:lpstr>
      <vt:lpstr>Verdana</vt:lpstr>
      <vt:lpstr>Wingdings</vt:lpstr>
      <vt:lpstr>Ppt0000000</vt:lpstr>
      <vt:lpstr>PowerPoint Presentation</vt:lpstr>
      <vt:lpstr>Training Topics</vt:lpstr>
      <vt:lpstr>Objectives</vt:lpstr>
      <vt:lpstr>References</vt:lpstr>
      <vt:lpstr>References</vt:lpstr>
      <vt:lpstr>Results of Evaluating Evidence</vt:lpstr>
      <vt:lpstr>Benefits to Claims Processing</vt:lpstr>
      <vt:lpstr>Determine the Issues and Facts Required</vt:lpstr>
      <vt:lpstr>Definition of Relevant Records</vt:lpstr>
      <vt:lpstr>Relevant Records – Duty to Assist</vt:lpstr>
      <vt:lpstr>Determine Relevancy of Identified Evidence</vt:lpstr>
      <vt:lpstr>Documenting Non-Relevant Records</vt:lpstr>
      <vt:lpstr>Do the Records Relate the Disability?</vt:lpstr>
      <vt:lpstr>Can These Records Help Substantiate the Claim?</vt:lpstr>
      <vt:lpstr>Additional Relevancy Questions</vt:lpstr>
      <vt:lpstr>Exception</vt:lpstr>
      <vt:lpstr>Scenario 1</vt:lpstr>
      <vt:lpstr>Scenario 1 (cont.)</vt:lpstr>
      <vt:lpstr>Scenario 2</vt:lpstr>
      <vt:lpstr>Scenario 2 (cont.)</vt:lpstr>
      <vt:lpstr> </vt:lpstr>
      <vt:lpstr>VA Treatment Records / CAPRI</vt:lpstr>
      <vt:lpstr>VA Treatment Records / CAPRI</vt:lpstr>
      <vt:lpstr>VA Treatment Records / CAPRI</vt:lpstr>
      <vt:lpstr>VA Treatment Records / CAPRI</vt:lpstr>
      <vt:lpstr>Obtaining VA Medical Records</vt:lpstr>
      <vt:lpstr>VA Treatment Records / CAPRI</vt:lpstr>
      <vt:lpstr> </vt:lpstr>
      <vt:lpstr>Who May Request an Examination?</vt:lpstr>
      <vt:lpstr>Examinations and Medical Opinions</vt:lpstr>
      <vt:lpstr>Exam/Medical Opinion - Element 1</vt:lpstr>
      <vt:lpstr>Example</vt:lpstr>
      <vt:lpstr>Exception</vt:lpstr>
      <vt:lpstr>Analysis</vt:lpstr>
      <vt:lpstr>Exam/Medical Opinion -  Element 2</vt:lpstr>
      <vt:lpstr>Example</vt:lpstr>
      <vt:lpstr>Analysis</vt:lpstr>
      <vt:lpstr>Example</vt:lpstr>
      <vt:lpstr>Analysis</vt:lpstr>
      <vt:lpstr>Exam/Medical Opinion - Element 3</vt:lpstr>
      <vt:lpstr>Example</vt:lpstr>
      <vt:lpstr>Analysis</vt:lpstr>
      <vt:lpstr>Example</vt:lpstr>
      <vt:lpstr>Analysis</vt:lpstr>
      <vt:lpstr>Medical Opinions</vt:lpstr>
      <vt:lpstr>Examinations</vt:lpstr>
      <vt:lpstr>Medical Opinion Wording</vt:lpstr>
      <vt:lpstr>Reviewing an Examination</vt:lpstr>
      <vt:lpstr>Insufficient DBQs</vt:lpstr>
      <vt:lpstr> </vt:lpstr>
      <vt:lpstr>Types of Separations</vt:lpstr>
      <vt:lpstr>Variables for Development Requests</vt:lpstr>
      <vt:lpstr>National Personnel Records Center (PIES Request)</vt:lpstr>
      <vt:lpstr>Dates of Records Located at RMC</vt:lpstr>
      <vt:lpstr>Dates of Records Provided by HAIMS</vt:lpstr>
      <vt:lpstr>Automated STR Requests from RMC</vt:lpstr>
      <vt:lpstr>Follow Up Requests to RMC</vt:lpstr>
      <vt:lpstr>HAIMS</vt:lpstr>
      <vt:lpstr>Status Messages Generated by VBMS for HAIMS</vt:lpstr>
      <vt:lpstr>Joint Legacy Viewer</vt:lpstr>
      <vt:lpstr>Joint Legacy Viewer (JLV)</vt:lpstr>
      <vt:lpstr>When to Check JLV</vt:lpstr>
      <vt:lpstr>Requesting Service Records from Alternate Sources</vt:lpstr>
      <vt:lpstr> </vt:lpstr>
    </vt:vector>
  </TitlesOfParts>
  <Company>Veterans Benefits Administration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 Diego VSR Error Trend Training PowerPoint Presentation</dc:title>
  <dc:subject>VSR, PCT VSR, Special Ops VSR, AQRS</dc:subject>
  <dc:creator>Department of Veterans Affairs, Veterans Benefits Administration, Compensation Service, STAFF</dc:creator>
  <cp:keywords/>
  <dc:description/>
  <cp:lastModifiedBy>Kathy Poole</cp:lastModifiedBy>
  <cp:revision>430</cp:revision>
  <dcterms:created xsi:type="dcterms:W3CDTF">2014-04-30T02:32:11Z</dcterms:created>
  <dcterms:modified xsi:type="dcterms:W3CDTF">2018-02-28T14:08:49Z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