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33"/>
  </p:notesMasterIdLst>
  <p:handoutMasterIdLst>
    <p:handoutMasterId r:id="rId34"/>
  </p:handoutMasterIdLst>
  <p:sldIdLst>
    <p:sldId id="261" r:id="rId6"/>
    <p:sldId id="262" r:id="rId7"/>
    <p:sldId id="263" r:id="rId8"/>
    <p:sldId id="264" r:id="rId9"/>
    <p:sldId id="281" r:id="rId10"/>
    <p:sldId id="282" r:id="rId11"/>
    <p:sldId id="283" r:id="rId12"/>
    <p:sldId id="285" r:id="rId13"/>
    <p:sldId id="284" r:id="rId14"/>
    <p:sldId id="286" r:id="rId15"/>
    <p:sldId id="287" r:id="rId16"/>
    <p:sldId id="288" r:id="rId17"/>
    <p:sldId id="290" r:id="rId18"/>
    <p:sldId id="291" r:id="rId19"/>
    <p:sldId id="289" r:id="rId20"/>
    <p:sldId id="292" r:id="rId21"/>
    <p:sldId id="293" r:id="rId22"/>
    <p:sldId id="294" r:id="rId23"/>
    <p:sldId id="295" r:id="rId24"/>
    <p:sldId id="296" r:id="rId25"/>
    <p:sldId id="297" r:id="rId26"/>
    <p:sldId id="298" r:id="rId27"/>
    <p:sldId id="299" r:id="rId28"/>
    <p:sldId id="300" r:id="rId29"/>
    <p:sldId id="301" r:id="rId30"/>
    <p:sldId id="302" r:id="rId31"/>
    <p:sldId id="280"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3767" autoAdjust="0"/>
  </p:normalViewPr>
  <p:slideViewPr>
    <p:cSldViewPr snapToGrid="0">
      <p:cViewPr varScale="1">
        <p:scale>
          <a:sx n="119" d="100"/>
          <a:sy n="119" d="100"/>
        </p:scale>
        <p:origin x="175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4/16/2019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4/16/2019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baw.vba.va.gov/bl/21/index.htm"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pss.vba.va.gov/mepss" TargetMode="External"/><Relationship Id="rId4" Type="http://schemas.openxmlformats.org/officeDocument/2006/relationships/hyperlink" Target="http://vbaw.vba.va.gov/bl/21/rating/rat00.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xfrm>
            <a:off x="533400" y="4345587"/>
            <a:ext cx="5791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the Introduction to Medical Electronic Performance Support System (E P S S) course. To advance each slide, click anywhere on the screen.</a:t>
            </a:r>
          </a:p>
        </p:txBody>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Lesson 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Upon completion of this lesson, you will be able to:</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Identify how to access Medical EPSS</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Identify how to access the Help Menu</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Determine how to access the menu tabs at the top of the Medical EPSS</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Determine how to utilize the Search function box on the main menu</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Identify other reference tools </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Locate elements within the Medical EPSS in a practical activity</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effectLst/>
                <a:latin typeface="Arial" panose="020B0604020202020204" pitchFamily="34" charset="0"/>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eaLnBrk="1" hangingPunct="1">
              <a:buClrTx/>
            </a:pPr>
            <a:r>
              <a:rPr lang="en-US" altLang="en-US" sz="1800" b="0" dirty="0">
                <a:solidFill>
                  <a:schemeClr val="tx1"/>
                </a:solidFill>
                <a:latin typeface="Arial" panose="020B0604020202020204" pitchFamily="34" charset="0"/>
                <a:cs typeface="Arial" panose="020B0604020202020204" pitchFamily="34" charset="0"/>
                <a:hlinkClick r:id="rId3"/>
              </a:rPr>
              <a:t>Compensation Service Intranet Home Page</a:t>
            </a:r>
            <a:endParaRPr lang="en-US" altLang="en-US" sz="1800" b="0" dirty="0">
              <a:solidFill>
                <a:schemeClr val="tx1"/>
              </a:solidFill>
              <a:latin typeface="Arial" panose="020B0604020202020204" pitchFamily="34" charset="0"/>
              <a:cs typeface="Arial" panose="020B0604020202020204" pitchFamily="34" charset="0"/>
            </a:endParaRPr>
          </a:p>
          <a:p>
            <a:pPr eaLnBrk="1" hangingPunct="1">
              <a:buClrTx/>
            </a:pPr>
            <a:r>
              <a:rPr lang="en-US" altLang="en-US" sz="1800" b="0" dirty="0">
                <a:solidFill>
                  <a:schemeClr val="tx1"/>
                </a:solidFill>
                <a:latin typeface="Arial" panose="020B0604020202020204" pitchFamily="34" charset="0"/>
                <a:cs typeface="Arial" panose="020B0604020202020204" pitchFamily="34" charset="0"/>
                <a:hlinkClick r:id="rId4"/>
              </a:rPr>
              <a:t>Rating Job Aids </a:t>
            </a:r>
            <a:endParaRPr lang="en-US" altLang="en-US" sz="1800" b="0" dirty="0">
              <a:solidFill>
                <a:schemeClr val="tx1"/>
              </a:solidFill>
              <a:latin typeface="Arial" panose="020B0604020202020204" pitchFamily="34" charset="0"/>
              <a:cs typeface="Arial" panose="020B0604020202020204" pitchFamily="34" charset="0"/>
            </a:endParaRPr>
          </a:p>
          <a:p>
            <a:r>
              <a:rPr lang="en-US" altLang="en-US" sz="1800" b="0" dirty="0">
                <a:solidFill>
                  <a:schemeClr val="tx1"/>
                </a:solidFill>
                <a:latin typeface="Arial" panose="020B0604020202020204" pitchFamily="34" charset="0"/>
                <a:cs typeface="Arial" panose="020B0604020202020204" pitchFamily="34" charset="0"/>
                <a:hlinkClick r:id="rId5"/>
              </a:rPr>
              <a:t>http://epss.vba.va.gov/Medical EPSS</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417359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75212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183307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27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vaww.vrm.km.va.gov/system/templates/selfservice/va_kanew/help/agent/locale/en-US/portal/554400000001034/content/554400000020037/M21-1-Part-III-Subpart-ii-Chapter-1-Section-D-Claims-That-Require-Priority-Processing" TargetMode="External"/><Relationship Id="rId3" Type="http://schemas.openxmlformats.org/officeDocument/2006/relationships/tags" Target="../tags/tag22.xml"/><Relationship Id="rId7" Type="http://schemas.openxmlformats.org/officeDocument/2006/relationships/hyperlink" Target="https://vaww.vrm.km.va.gov/system/templates/selfservice/va_kanew/help/agent/locale/en-US/portal/554400000001034/content/554400000071983/M21-1-Part-III-Subpart-iii-Chapter-1-Section-F-Record-Maintenance-During-the-Development-Process" TargetMode="Externa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hyperlink" Target="https://vaww.vrm.km.va.gov/system/templates/selfservice/va_kanew/help/agent/locale/en-US/portal/554400000001034/content/554400000014109/M21-1-Part-III-Subpart-i-Chapter-3-Section-A-General-Information-About-the-Fully-Developed-Claim-FDC-Program" TargetMode="External"/><Relationship Id="rId5" Type="http://schemas.openxmlformats.org/officeDocument/2006/relationships/notesSlide" Target="../notesSlides/notesSlide3.xml"/><Relationship Id="rId10" Type="http://schemas.openxmlformats.org/officeDocument/2006/relationships/hyperlink" Target="https://vaww.vrm.km.va.gov/system/templates/selfservice/va_kanew/help/agent/locale/en-US/portal/554400000001034/content/554400000037939/Chapter%206.%20%20Quality%20Review%20Team%20(QRT)#AppA" TargetMode="External"/><Relationship Id="rId4" Type="http://schemas.openxmlformats.org/officeDocument/2006/relationships/slideLayout" Target="../slideLayouts/slideLayout3.xml"/><Relationship Id="rId9" Type="http://schemas.openxmlformats.org/officeDocument/2006/relationships/hyperlink" Target="https://vaww.vrm.km.va.gov/system/templates/selfservice/va_kanew/help/agent/locale/en-US/portal/554400000001034/content/554400000036570/Appendix%20C.%20Index%20of%20Claim%20Attributes"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altLang="en-US" dirty="0"/>
              <a:t>Claim Attributes</a:t>
            </a: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March 2019</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591B-588F-45C9-86C9-869007717699}"/>
              </a:ext>
            </a:extLst>
          </p:cNvPr>
          <p:cNvSpPr>
            <a:spLocks noGrp="1"/>
          </p:cNvSpPr>
          <p:nvPr>
            <p:ph type="title"/>
          </p:nvPr>
        </p:nvSpPr>
        <p:spPr/>
        <p:txBody>
          <a:bodyPr/>
          <a:lstStyle/>
          <a:p>
            <a:r>
              <a:rPr lang="en-US" dirty="0"/>
              <a:t>Who Applies the Claim Label?</a:t>
            </a:r>
          </a:p>
        </p:txBody>
      </p:sp>
      <p:sp>
        <p:nvSpPr>
          <p:cNvPr id="3" name="Content Placeholder 2">
            <a:extLst>
              <a:ext uri="{FF2B5EF4-FFF2-40B4-BE49-F238E27FC236}">
                <a16:creationId xmlns:a16="http://schemas.microsoft.com/office/drawing/2014/main" id="{690E0AE0-F3DB-4E7E-AB2A-7215FE6AEADA}"/>
              </a:ext>
            </a:extLst>
          </p:cNvPr>
          <p:cNvSpPr>
            <a:spLocks noGrp="1"/>
          </p:cNvSpPr>
          <p:nvPr>
            <p:ph idx="1"/>
          </p:nvPr>
        </p:nvSpPr>
        <p:spPr/>
        <p:txBody>
          <a:bodyPr/>
          <a:lstStyle/>
          <a:p>
            <a:r>
              <a:rPr lang="en-US" sz="2000" dirty="0"/>
              <a:t>The claim label is first added at establishment however, everyone in the RO is responsible for ensuring that appropriate claim labels are applied and should make any necessary changes to address any deficiencies. </a:t>
            </a:r>
          </a:p>
          <a:p>
            <a:endParaRPr lang="en-US" sz="2000" dirty="0"/>
          </a:p>
          <a:p>
            <a:r>
              <a:rPr lang="en-US" sz="2000" dirty="0"/>
              <a:t>The claim label that best describes the situation and provides information vital to proper tracking should be used.</a:t>
            </a:r>
          </a:p>
          <a:p>
            <a:endParaRPr lang="en-US" dirty="0"/>
          </a:p>
        </p:txBody>
      </p:sp>
      <p:sp>
        <p:nvSpPr>
          <p:cNvPr id="4" name="Slide Number Placeholder 3">
            <a:extLst>
              <a:ext uri="{FF2B5EF4-FFF2-40B4-BE49-F238E27FC236}">
                <a16:creationId xmlns:a16="http://schemas.microsoft.com/office/drawing/2014/main" id="{4C0ACA51-0481-4BEA-A237-E7873EBF27BC}"/>
              </a:ext>
            </a:extLst>
          </p:cNvPr>
          <p:cNvSpPr>
            <a:spLocks noGrp="1"/>
          </p:cNvSpPr>
          <p:nvPr>
            <p:ph type="sldNum" sz="quarter" idx="12"/>
          </p:nvPr>
        </p:nvSpPr>
        <p:spPr/>
        <p:txBody>
          <a:bodyPr/>
          <a:lstStyle/>
          <a:p>
            <a:fld id="{36A6A193-2FDC-48DD-8023-1C75B05EEA9A}" type="slidenum">
              <a:rPr lang="en-US" smtClean="0"/>
              <a:pPr/>
              <a:t>10</a:t>
            </a:fld>
            <a:endParaRPr lang="en-US" dirty="0"/>
          </a:p>
        </p:txBody>
      </p:sp>
    </p:spTree>
    <p:extLst>
      <p:ext uri="{BB962C8B-B14F-4D97-AF65-F5344CB8AC3E}">
        <p14:creationId xmlns:p14="http://schemas.microsoft.com/office/powerpoint/2010/main" val="331804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E2DC-D4BF-48C4-9930-C1DFC84DF4F9}"/>
              </a:ext>
            </a:extLst>
          </p:cNvPr>
          <p:cNvSpPr>
            <a:spLocks noGrp="1"/>
          </p:cNvSpPr>
          <p:nvPr>
            <p:ph type="title"/>
          </p:nvPr>
        </p:nvSpPr>
        <p:spPr/>
        <p:txBody>
          <a:bodyPr/>
          <a:lstStyle/>
          <a:p>
            <a:r>
              <a:rPr lang="en-US" dirty="0"/>
              <a:t>How is a claim label applied?</a:t>
            </a:r>
          </a:p>
        </p:txBody>
      </p:sp>
      <p:sp>
        <p:nvSpPr>
          <p:cNvPr id="3" name="Content Placeholder 2">
            <a:extLst>
              <a:ext uri="{FF2B5EF4-FFF2-40B4-BE49-F238E27FC236}">
                <a16:creationId xmlns:a16="http://schemas.microsoft.com/office/drawing/2014/main" id="{9F1C0941-1B54-4A68-A3DA-21DEFBB23E5D}"/>
              </a:ext>
            </a:extLst>
          </p:cNvPr>
          <p:cNvSpPr>
            <a:spLocks noGrp="1"/>
          </p:cNvSpPr>
          <p:nvPr>
            <p:ph idx="1"/>
          </p:nvPr>
        </p:nvSpPr>
        <p:spPr>
          <a:xfrm>
            <a:off x="148281" y="2057400"/>
            <a:ext cx="8916471" cy="4256903"/>
          </a:xfrm>
        </p:spPr>
        <p:txBody>
          <a:bodyPr>
            <a:normAutofit/>
          </a:bodyPr>
          <a:lstStyle/>
          <a:p>
            <a:pPr marL="0" indent="0">
              <a:buNone/>
            </a:pPr>
            <a:r>
              <a:rPr lang="en-US" sz="2000" dirty="0"/>
              <a:t>The claim label is applied at claims establishment. Here is an example of the claims establishment area in VBMS:</a:t>
            </a:r>
          </a:p>
          <a:p>
            <a:endParaRPr lang="en-US" sz="2000" dirty="0"/>
          </a:p>
          <a:p>
            <a:pPr marL="0" indent="0">
              <a:buNone/>
            </a:pPr>
            <a:r>
              <a:rPr lang="en-US" sz="2000" b="1" dirty="0"/>
              <a:t>Note:</a:t>
            </a:r>
            <a:r>
              <a:rPr lang="en-US" sz="2000" dirty="0"/>
              <a:t> VBMS requires completion of the</a:t>
            </a:r>
          </a:p>
          <a:p>
            <a:pPr marL="0" indent="0">
              <a:buNone/>
            </a:pPr>
            <a:r>
              <a:rPr lang="en-US" sz="2000" dirty="0"/>
              <a:t>Segmented Lane field when establishing a</a:t>
            </a:r>
          </a:p>
          <a:p>
            <a:pPr marL="0" indent="0">
              <a:buNone/>
            </a:pPr>
            <a:r>
              <a:rPr lang="en-US" sz="2000" dirty="0"/>
              <a:t>Claim, however, the lane assignment does </a:t>
            </a:r>
          </a:p>
          <a:p>
            <a:pPr marL="0" indent="0">
              <a:buNone/>
            </a:pPr>
            <a:r>
              <a:rPr lang="en-US" sz="2000" dirty="0"/>
              <a:t>not affect NWQ routing. </a:t>
            </a:r>
          </a:p>
          <a:p>
            <a:pPr marL="0" indent="0">
              <a:buNone/>
            </a:pPr>
            <a:r>
              <a:rPr lang="en-US" sz="2000" dirty="0"/>
              <a:t>Select Core (National) when assigning the</a:t>
            </a:r>
          </a:p>
          <a:p>
            <a:pPr marL="0" indent="0">
              <a:buNone/>
            </a:pPr>
            <a:r>
              <a:rPr lang="en-US" sz="2000" dirty="0"/>
              <a:t>Segmented lane. </a:t>
            </a:r>
          </a:p>
        </p:txBody>
      </p:sp>
      <p:sp>
        <p:nvSpPr>
          <p:cNvPr id="4" name="Slide Number Placeholder 3">
            <a:extLst>
              <a:ext uri="{FF2B5EF4-FFF2-40B4-BE49-F238E27FC236}">
                <a16:creationId xmlns:a16="http://schemas.microsoft.com/office/drawing/2014/main" id="{7BE237D1-8956-4CE4-9A19-C94FA5C5BE15}"/>
              </a:ext>
            </a:extLst>
          </p:cNvPr>
          <p:cNvSpPr>
            <a:spLocks noGrp="1"/>
          </p:cNvSpPr>
          <p:nvPr>
            <p:ph type="sldNum" sz="quarter" idx="12"/>
          </p:nvPr>
        </p:nvSpPr>
        <p:spPr/>
        <p:txBody>
          <a:bodyPr/>
          <a:lstStyle/>
          <a:p>
            <a:fld id="{36A6A193-2FDC-48DD-8023-1C75B05EEA9A}" type="slidenum">
              <a:rPr lang="en-US" smtClean="0"/>
              <a:pPr/>
              <a:t>11</a:t>
            </a:fld>
            <a:endParaRPr lang="en-US" dirty="0"/>
          </a:p>
        </p:txBody>
      </p:sp>
      <p:pic>
        <p:nvPicPr>
          <p:cNvPr id="5" name="Picture 4">
            <a:extLst>
              <a:ext uri="{FF2B5EF4-FFF2-40B4-BE49-F238E27FC236}">
                <a16:creationId xmlns:a16="http://schemas.microsoft.com/office/drawing/2014/main" id="{79F9D93A-F779-4C4D-9308-E570636F14FD}"/>
              </a:ext>
            </a:extLst>
          </p:cNvPr>
          <p:cNvPicPr>
            <a:picLocks noChangeAspect="1"/>
          </p:cNvPicPr>
          <p:nvPr/>
        </p:nvPicPr>
        <p:blipFill>
          <a:blip r:embed="rId2"/>
          <a:stretch>
            <a:fillRect/>
          </a:stretch>
        </p:blipFill>
        <p:spPr>
          <a:xfrm>
            <a:off x="5135302" y="2463088"/>
            <a:ext cx="3929450" cy="3749365"/>
          </a:xfrm>
          <a:prstGeom prst="rect">
            <a:avLst/>
          </a:prstGeom>
        </p:spPr>
      </p:pic>
    </p:spTree>
    <p:extLst>
      <p:ext uri="{BB962C8B-B14F-4D97-AF65-F5344CB8AC3E}">
        <p14:creationId xmlns:p14="http://schemas.microsoft.com/office/powerpoint/2010/main" val="693286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165C-1CBF-4784-8A5F-2AA345B9375D}"/>
              </a:ext>
            </a:extLst>
          </p:cNvPr>
          <p:cNvSpPr>
            <a:spLocks noGrp="1"/>
          </p:cNvSpPr>
          <p:nvPr>
            <p:ph type="title"/>
          </p:nvPr>
        </p:nvSpPr>
        <p:spPr/>
        <p:txBody>
          <a:bodyPr/>
          <a:lstStyle/>
          <a:p>
            <a:r>
              <a:rPr lang="en-US" dirty="0"/>
              <a:t>Claim Type</a:t>
            </a:r>
          </a:p>
        </p:txBody>
      </p:sp>
      <p:sp>
        <p:nvSpPr>
          <p:cNvPr id="3" name="Content Placeholder 2">
            <a:extLst>
              <a:ext uri="{FF2B5EF4-FFF2-40B4-BE49-F238E27FC236}">
                <a16:creationId xmlns:a16="http://schemas.microsoft.com/office/drawing/2014/main" id="{1E25A6F6-B1A7-4BEF-B27C-CF2E4663F0AD}"/>
              </a:ext>
            </a:extLst>
          </p:cNvPr>
          <p:cNvSpPr>
            <a:spLocks noGrp="1"/>
          </p:cNvSpPr>
          <p:nvPr>
            <p:ph idx="1"/>
          </p:nvPr>
        </p:nvSpPr>
        <p:spPr>
          <a:xfrm>
            <a:off x="222421" y="2057400"/>
            <a:ext cx="8612659" cy="3916363"/>
          </a:xfrm>
        </p:spPr>
        <p:txBody>
          <a:bodyPr/>
          <a:lstStyle/>
          <a:p>
            <a:pPr marL="0" indent="0">
              <a:buNone/>
            </a:pPr>
            <a:r>
              <a:rPr lang="en-US" sz="2000" dirty="0"/>
              <a:t>Here is an example of what a claim looks like in the “claim tab” in VBMS once established. The EP system is critical to workload monitoring, routing and work credit measurement for VBA staff. </a:t>
            </a:r>
          </a:p>
          <a:p>
            <a:pPr marL="0" indent="0">
              <a:buNone/>
            </a:pPr>
            <a:endParaRPr lang="en-US" sz="2000" dirty="0"/>
          </a:p>
          <a:p>
            <a:pPr marL="0" indent="0">
              <a:buNone/>
            </a:pPr>
            <a:endParaRPr lang="en-US" sz="2000" dirty="0"/>
          </a:p>
          <a:p>
            <a:endParaRPr lang="en-US" dirty="0"/>
          </a:p>
        </p:txBody>
      </p:sp>
      <p:sp>
        <p:nvSpPr>
          <p:cNvPr id="4" name="Slide Number Placeholder 3">
            <a:extLst>
              <a:ext uri="{FF2B5EF4-FFF2-40B4-BE49-F238E27FC236}">
                <a16:creationId xmlns:a16="http://schemas.microsoft.com/office/drawing/2014/main" id="{FC5314C9-89B0-4541-86B5-8867F33C6F46}"/>
              </a:ext>
            </a:extLst>
          </p:cNvPr>
          <p:cNvSpPr>
            <a:spLocks noGrp="1"/>
          </p:cNvSpPr>
          <p:nvPr>
            <p:ph type="sldNum" sz="quarter" idx="12"/>
          </p:nvPr>
        </p:nvSpPr>
        <p:spPr/>
        <p:txBody>
          <a:bodyPr/>
          <a:lstStyle/>
          <a:p>
            <a:fld id="{36A6A193-2FDC-48DD-8023-1C75B05EEA9A}" type="slidenum">
              <a:rPr lang="en-US" smtClean="0"/>
              <a:pPr/>
              <a:t>12</a:t>
            </a:fld>
            <a:endParaRPr lang="en-US" dirty="0"/>
          </a:p>
        </p:txBody>
      </p:sp>
      <p:pic>
        <p:nvPicPr>
          <p:cNvPr id="5" name="Picture 4">
            <a:extLst>
              <a:ext uri="{FF2B5EF4-FFF2-40B4-BE49-F238E27FC236}">
                <a16:creationId xmlns:a16="http://schemas.microsoft.com/office/drawing/2014/main" id="{7CE8BBA2-69C5-4C65-B750-4EB61BBCF62B}"/>
              </a:ext>
            </a:extLst>
          </p:cNvPr>
          <p:cNvPicPr>
            <a:picLocks noChangeAspect="1"/>
          </p:cNvPicPr>
          <p:nvPr/>
        </p:nvPicPr>
        <p:blipFill>
          <a:blip r:embed="rId2"/>
          <a:stretch>
            <a:fillRect/>
          </a:stretch>
        </p:blipFill>
        <p:spPr>
          <a:xfrm>
            <a:off x="222420" y="3772245"/>
            <a:ext cx="8612659" cy="1038000"/>
          </a:xfrm>
          <a:prstGeom prst="rect">
            <a:avLst/>
          </a:prstGeom>
        </p:spPr>
      </p:pic>
    </p:spTree>
    <p:extLst>
      <p:ext uri="{BB962C8B-B14F-4D97-AF65-F5344CB8AC3E}">
        <p14:creationId xmlns:p14="http://schemas.microsoft.com/office/powerpoint/2010/main" val="287682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201C-64DA-4F97-BB15-990ADAF0E701}"/>
              </a:ext>
            </a:extLst>
          </p:cNvPr>
          <p:cNvSpPr>
            <a:spLocks noGrp="1"/>
          </p:cNvSpPr>
          <p:nvPr>
            <p:ph type="title"/>
          </p:nvPr>
        </p:nvSpPr>
        <p:spPr/>
        <p:txBody>
          <a:bodyPr/>
          <a:lstStyle/>
          <a:p>
            <a:r>
              <a:rPr lang="en-US" dirty="0"/>
              <a:t>Appropriate Claim Label Selection</a:t>
            </a:r>
          </a:p>
        </p:txBody>
      </p:sp>
      <p:sp>
        <p:nvSpPr>
          <p:cNvPr id="3" name="Content Placeholder 2">
            <a:extLst>
              <a:ext uri="{FF2B5EF4-FFF2-40B4-BE49-F238E27FC236}">
                <a16:creationId xmlns:a16="http://schemas.microsoft.com/office/drawing/2014/main" id="{D6CB723D-F6DB-40AB-8099-ADCC91E5F76B}"/>
              </a:ext>
            </a:extLst>
          </p:cNvPr>
          <p:cNvSpPr>
            <a:spLocks noGrp="1"/>
          </p:cNvSpPr>
          <p:nvPr>
            <p:ph idx="1"/>
          </p:nvPr>
        </p:nvSpPr>
        <p:spPr/>
        <p:txBody>
          <a:bodyPr/>
          <a:lstStyle/>
          <a:p>
            <a:pPr marL="0" indent="0">
              <a:buNone/>
            </a:pPr>
            <a:r>
              <a:rPr lang="en-US" sz="2000" dirty="0"/>
              <a:t>A full list of all claim labels can be found at M21-4, Appendix C here are a few for discussion:</a:t>
            </a:r>
          </a:p>
          <a:p>
            <a:endParaRPr lang="en-US" dirty="0"/>
          </a:p>
        </p:txBody>
      </p:sp>
      <p:sp>
        <p:nvSpPr>
          <p:cNvPr id="4" name="Slide Number Placeholder 3">
            <a:extLst>
              <a:ext uri="{FF2B5EF4-FFF2-40B4-BE49-F238E27FC236}">
                <a16:creationId xmlns:a16="http://schemas.microsoft.com/office/drawing/2014/main" id="{393206CB-2AD7-44DE-A888-3ED4EAD40A2B}"/>
              </a:ext>
            </a:extLst>
          </p:cNvPr>
          <p:cNvSpPr>
            <a:spLocks noGrp="1"/>
          </p:cNvSpPr>
          <p:nvPr>
            <p:ph type="sldNum" sz="quarter" idx="12"/>
          </p:nvPr>
        </p:nvSpPr>
        <p:spPr/>
        <p:txBody>
          <a:bodyPr/>
          <a:lstStyle/>
          <a:p>
            <a:fld id="{36A6A193-2FDC-48DD-8023-1C75B05EEA9A}" type="slidenum">
              <a:rPr lang="en-US" smtClean="0"/>
              <a:pPr/>
              <a:t>13</a:t>
            </a:fld>
            <a:endParaRPr lang="en-US" dirty="0"/>
          </a:p>
        </p:txBody>
      </p:sp>
      <p:pic>
        <p:nvPicPr>
          <p:cNvPr id="5" name="Picture 4">
            <a:extLst>
              <a:ext uri="{FF2B5EF4-FFF2-40B4-BE49-F238E27FC236}">
                <a16:creationId xmlns:a16="http://schemas.microsoft.com/office/drawing/2014/main" id="{2AD27743-C994-4C85-9961-8CB6996F08C3}"/>
              </a:ext>
            </a:extLst>
          </p:cNvPr>
          <p:cNvPicPr>
            <a:picLocks noChangeAspect="1"/>
          </p:cNvPicPr>
          <p:nvPr/>
        </p:nvPicPr>
        <p:blipFill>
          <a:blip r:embed="rId2"/>
          <a:stretch>
            <a:fillRect/>
          </a:stretch>
        </p:blipFill>
        <p:spPr>
          <a:xfrm>
            <a:off x="499519" y="2841999"/>
            <a:ext cx="8144962" cy="2347163"/>
          </a:xfrm>
          <a:prstGeom prst="rect">
            <a:avLst/>
          </a:prstGeom>
        </p:spPr>
      </p:pic>
    </p:spTree>
    <p:extLst>
      <p:ext uri="{BB962C8B-B14F-4D97-AF65-F5344CB8AC3E}">
        <p14:creationId xmlns:p14="http://schemas.microsoft.com/office/powerpoint/2010/main" val="243537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F4C6-F903-4ED6-AD34-DC0A26774DCB}"/>
              </a:ext>
            </a:extLst>
          </p:cNvPr>
          <p:cNvSpPr>
            <a:spLocks noGrp="1"/>
          </p:cNvSpPr>
          <p:nvPr>
            <p:ph type="title"/>
          </p:nvPr>
        </p:nvSpPr>
        <p:spPr/>
        <p:txBody>
          <a:bodyPr/>
          <a:lstStyle/>
          <a:p>
            <a:r>
              <a:rPr lang="en-US" dirty="0"/>
              <a:t>EP Code versus Claim Label</a:t>
            </a:r>
          </a:p>
        </p:txBody>
      </p:sp>
      <p:sp>
        <p:nvSpPr>
          <p:cNvPr id="3" name="Content Placeholder 2">
            <a:extLst>
              <a:ext uri="{FF2B5EF4-FFF2-40B4-BE49-F238E27FC236}">
                <a16:creationId xmlns:a16="http://schemas.microsoft.com/office/drawing/2014/main" id="{3AD17AFA-9FB6-432A-81F5-535AF2448006}"/>
              </a:ext>
            </a:extLst>
          </p:cNvPr>
          <p:cNvSpPr>
            <a:spLocks noGrp="1"/>
          </p:cNvSpPr>
          <p:nvPr>
            <p:ph idx="1"/>
          </p:nvPr>
        </p:nvSpPr>
        <p:spPr>
          <a:xfrm>
            <a:off x="506627" y="2057400"/>
            <a:ext cx="8316097" cy="3916363"/>
          </a:xfrm>
        </p:spPr>
        <p:txBody>
          <a:bodyPr/>
          <a:lstStyle/>
          <a:p>
            <a:pPr marL="0" indent="0">
              <a:buNone/>
            </a:pPr>
            <a:r>
              <a:rPr lang="en-US" sz="2000" dirty="0"/>
              <a:t>The EP could be the same, but the claim label is different. It is very important to pay close attention to the details surrounding the claim you are establishing. </a:t>
            </a:r>
          </a:p>
          <a:p>
            <a:endParaRPr lang="en-US" dirty="0"/>
          </a:p>
        </p:txBody>
      </p:sp>
      <p:sp>
        <p:nvSpPr>
          <p:cNvPr id="4" name="Slide Number Placeholder 3">
            <a:extLst>
              <a:ext uri="{FF2B5EF4-FFF2-40B4-BE49-F238E27FC236}">
                <a16:creationId xmlns:a16="http://schemas.microsoft.com/office/drawing/2014/main" id="{A1555A93-E574-4A52-AE2E-430F7B5EAB02}"/>
              </a:ext>
            </a:extLst>
          </p:cNvPr>
          <p:cNvSpPr>
            <a:spLocks noGrp="1"/>
          </p:cNvSpPr>
          <p:nvPr>
            <p:ph type="sldNum" sz="quarter" idx="12"/>
          </p:nvPr>
        </p:nvSpPr>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10443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D9A6-541C-4C09-9F0E-D1222B105955}"/>
              </a:ext>
            </a:extLst>
          </p:cNvPr>
          <p:cNvSpPr>
            <a:spLocks noGrp="1"/>
          </p:cNvSpPr>
          <p:nvPr>
            <p:ph type="title"/>
          </p:nvPr>
        </p:nvSpPr>
        <p:spPr/>
        <p:txBody>
          <a:bodyPr/>
          <a:lstStyle/>
          <a:p>
            <a:r>
              <a:rPr lang="en-US" dirty="0"/>
              <a:t>Corporate Flashes</a:t>
            </a:r>
          </a:p>
        </p:txBody>
      </p:sp>
      <p:sp>
        <p:nvSpPr>
          <p:cNvPr id="3" name="Content Placeholder 2">
            <a:extLst>
              <a:ext uri="{FF2B5EF4-FFF2-40B4-BE49-F238E27FC236}">
                <a16:creationId xmlns:a16="http://schemas.microsoft.com/office/drawing/2014/main" id="{D0978F22-9D0C-4BD7-BCF2-6BF590A37C9C}"/>
              </a:ext>
            </a:extLst>
          </p:cNvPr>
          <p:cNvSpPr>
            <a:spLocks noGrp="1"/>
          </p:cNvSpPr>
          <p:nvPr>
            <p:ph idx="1"/>
          </p:nvPr>
        </p:nvSpPr>
        <p:spPr>
          <a:xfrm>
            <a:off x="457200" y="2057400"/>
            <a:ext cx="8229600" cy="4006973"/>
          </a:xfrm>
        </p:spPr>
        <p:txBody>
          <a:bodyPr>
            <a:normAutofit lnSpcReduction="10000"/>
          </a:bodyPr>
          <a:lstStyle/>
          <a:p>
            <a:r>
              <a:rPr lang="en-US" sz="2000" dirty="0"/>
              <a:t>Corporate flashes are </a:t>
            </a:r>
            <a:r>
              <a:rPr lang="en-US" sz="2000" i="1" u="sng" dirty="0"/>
              <a:t>claimant</a:t>
            </a:r>
            <a:r>
              <a:rPr lang="en-US" sz="2000" dirty="0"/>
              <a:t> - specific indicators which represent an attribute, fact, or status that is unlikely to change. A corporate flash can either be automatically generated by the system, or managed manually by a user. There may be more than one (1) corporate flash that is applicable. </a:t>
            </a:r>
          </a:p>
          <a:p>
            <a:endParaRPr lang="en-US" sz="2000" dirty="0"/>
          </a:p>
          <a:p>
            <a:r>
              <a:rPr lang="en-US" sz="2000" dirty="0"/>
              <a:t>Available corporate flashes not generated by the system must be identified and updated when applicable. We will primarily discuss those added manually.  </a:t>
            </a:r>
          </a:p>
          <a:p>
            <a:endParaRPr lang="en-US" sz="2000" dirty="0"/>
          </a:p>
          <a:p>
            <a:r>
              <a:rPr lang="en-US" sz="2000" dirty="0"/>
              <a:t>All users are responsible for validating and updating corporate flashes when applicable.</a:t>
            </a:r>
          </a:p>
          <a:p>
            <a:endParaRPr lang="en-US" dirty="0"/>
          </a:p>
        </p:txBody>
      </p:sp>
      <p:sp>
        <p:nvSpPr>
          <p:cNvPr id="4" name="Slide Number Placeholder 3">
            <a:extLst>
              <a:ext uri="{FF2B5EF4-FFF2-40B4-BE49-F238E27FC236}">
                <a16:creationId xmlns:a16="http://schemas.microsoft.com/office/drawing/2014/main" id="{65629F5F-6370-4C13-8323-263545F82FE6}"/>
              </a:ext>
            </a:extLst>
          </p:cNvPr>
          <p:cNvSpPr>
            <a:spLocks noGrp="1"/>
          </p:cNvSpPr>
          <p:nvPr>
            <p:ph type="sldNum" sz="quarter" idx="12"/>
          </p:nvPr>
        </p:nvSpPr>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72911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C41C-5874-468F-9C00-9E301B86D5DF}"/>
              </a:ext>
            </a:extLst>
          </p:cNvPr>
          <p:cNvSpPr>
            <a:spLocks noGrp="1"/>
          </p:cNvSpPr>
          <p:nvPr>
            <p:ph type="title"/>
          </p:nvPr>
        </p:nvSpPr>
        <p:spPr>
          <a:xfrm>
            <a:off x="0" y="793627"/>
            <a:ext cx="9144000" cy="812751"/>
          </a:xfrm>
        </p:spPr>
        <p:txBody>
          <a:bodyPr/>
          <a:lstStyle/>
          <a:p>
            <a:r>
              <a:rPr lang="en-US" dirty="0"/>
              <a:t>What Corporate Flashes are Required?</a:t>
            </a:r>
          </a:p>
        </p:txBody>
      </p:sp>
      <p:sp>
        <p:nvSpPr>
          <p:cNvPr id="3" name="Content Placeholder 2">
            <a:extLst>
              <a:ext uri="{FF2B5EF4-FFF2-40B4-BE49-F238E27FC236}">
                <a16:creationId xmlns:a16="http://schemas.microsoft.com/office/drawing/2014/main" id="{9AA52751-1C9B-4657-BEF4-DA8C437D8921}"/>
              </a:ext>
            </a:extLst>
          </p:cNvPr>
          <p:cNvSpPr>
            <a:spLocks noGrp="1"/>
          </p:cNvSpPr>
          <p:nvPr>
            <p:ph idx="1"/>
          </p:nvPr>
        </p:nvSpPr>
        <p:spPr>
          <a:xfrm>
            <a:off x="457200" y="1828800"/>
            <a:ext cx="8229600" cy="4868563"/>
          </a:xfrm>
        </p:spPr>
        <p:txBody>
          <a:bodyPr/>
          <a:lstStyle/>
          <a:p>
            <a:r>
              <a:rPr lang="en-US" sz="2000" dirty="0"/>
              <a:t>A full list of all available corporate flashes can be found at M21-4, Appendix C, Index of Claim Attributes. </a:t>
            </a:r>
          </a:p>
          <a:p>
            <a:endParaRPr lang="en-US" dirty="0"/>
          </a:p>
        </p:txBody>
      </p:sp>
      <p:sp>
        <p:nvSpPr>
          <p:cNvPr id="4" name="Slide Number Placeholder 3">
            <a:extLst>
              <a:ext uri="{FF2B5EF4-FFF2-40B4-BE49-F238E27FC236}">
                <a16:creationId xmlns:a16="http://schemas.microsoft.com/office/drawing/2014/main" id="{94DA4E99-55C9-4745-8A7E-2ADD16EDEC89}"/>
              </a:ext>
            </a:extLst>
          </p:cNvPr>
          <p:cNvSpPr>
            <a:spLocks noGrp="1"/>
          </p:cNvSpPr>
          <p:nvPr>
            <p:ph type="sldNum" sz="quarter" idx="12"/>
          </p:nvPr>
        </p:nvSpPr>
        <p:spPr/>
        <p:txBody>
          <a:bodyPr/>
          <a:lstStyle/>
          <a:p>
            <a:fld id="{36A6A193-2FDC-48DD-8023-1C75B05EEA9A}" type="slidenum">
              <a:rPr lang="en-US" smtClean="0"/>
              <a:pPr/>
              <a:t>16</a:t>
            </a:fld>
            <a:endParaRPr lang="en-US" dirty="0"/>
          </a:p>
        </p:txBody>
      </p:sp>
      <p:pic>
        <p:nvPicPr>
          <p:cNvPr id="5" name="Picture 4">
            <a:extLst>
              <a:ext uri="{FF2B5EF4-FFF2-40B4-BE49-F238E27FC236}">
                <a16:creationId xmlns:a16="http://schemas.microsoft.com/office/drawing/2014/main" id="{8D8BB899-88E3-46D4-820B-52F144188056}"/>
              </a:ext>
            </a:extLst>
          </p:cNvPr>
          <p:cNvPicPr>
            <a:picLocks noChangeAspect="1"/>
          </p:cNvPicPr>
          <p:nvPr/>
        </p:nvPicPr>
        <p:blipFill>
          <a:blip r:embed="rId2"/>
          <a:stretch>
            <a:fillRect/>
          </a:stretch>
        </p:blipFill>
        <p:spPr>
          <a:xfrm>
            <a:off x="865311" y="2689463"/>
            <a:ext cx="3706689" cy="4007900"/>
          </a:xfrm>
          <a:prstGeom prst="rect">
            <a:avLst/>
          </a:prstGeom>
        </p:spPr>
      </p:pic>
      <p:pic>
        <p:nvPicPr>
          <p:cNvPr id="6" name="Picture 5">
            <a:extLst>
              <a:ext uri="{FF2B5EF4-FFF2-40B4-BE49-F238E27FC236}">
                <a16:creationId xmlns:a16="http://schemas.microsoft.com/office/drawing/2014/main" id="{7D20C1A7-35A2-4776-8423-819EEF68D514}"/>
              </a:ext>
            </a:extLst>
          </p:cNvPr>
          <p:cNvPicPr>
            <a:picLocks noChangeAspect="1"/>
          </p:cNvPicPr>
          <p:nvPr/>
        </p:nvPicPr>
        <p:blipFill>
          <a:blip r:embed="rId3"/>
          <a:stretch>
            <a:fillRect/>
          </a:stretch>
        </p:blipFill>
        <p:spPr>
          <a:xfrm>
            <a:off x="4690704" y="2689463"/>
            <a:ext cx="3877392" cy="4007900"/>
          </a:xfrm>
          <a:prstGeom prst="rect">
            <a:avLst/>
          </a:prstGeom>
        </p:spPr>
      </p:pic>
    </p:spTree>
    <p:extLst>
      <p:ext uri="{BB962C8B-B14F-4D97-AF65-F5344CB8AC3E}">
        <p14:creationId xmlns:p14="http://schemas.microsoft.com/office/powerpoint/2010/main" val="335579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2AF4-2D15-4FE6-BABF-863178EA2D99}"/>
              </a:ext>
            </a:extLst>
          </p:cNvPr>
          <p:cNvSpPr>
            <a:spLocks noGrp="1"/>
          </p:cNvSpPr>
          <p:nvPr>
            <p:ph type="title"/>
          </p:nvPr>
        </p:nvSpPr>
        <p:spPr>
          <a:xfrm>
            <a:off x="0" y="793628"/>
            <a:ext cx="9144000" cy="871952"/>
          </a:xfrm>
        </p:spPr>
        <p:txBody>
          <a:bodyPr/>
          <a:lstStyle/>
          <a:p>
            <a:r>
              <a:rPr lang="en-US" dirty="0"/>
              <a:t>Corporate Flashes</a:t>
            </a:r>
          </a:p>
        </p:txBody>
      </p:sp>
      <p:sp>
        <p:nvSpPr>
          <p:cNvPr id="3" name="Content Placeholder 2">
            <a:extLst>
              <a:ext uri="{FF2B5EF4-FFF2-40B4-BE49-F238E27FC236}">
                <a16:creationId xmlns:a16="http://schemas.microsoft.com/office/drawing/2014/main" id="{E264C682-AD5F-42D3-9D35-92DAB5ADFC76}"/>
              </a:ext>
            </a:extLst>
          </p:cNvPr>
          <p:cNvSpPr>
            <a:spLocks noGrp="1"/>
          </p:cNvSpPr>
          <p:nvPr>
            <p:ph idx="1"/>
          </p:nvPr>
        </p:nvSpPr>
        <p:spPr>
          <a:xfrm>
            <a:off x="457200" y="1665581"/>
            <a:ext cx="8229600" cy="4700002"/>
          </a:xfrm>
        </p:spPr>
        <p:txBody>
          <a:bodyPr/>
          <a:lstStyle/>
          <a:p>
            <a:pPr marL="0" indent="0">
              <a:buNone/>
            </a:pPr>
            <a:r>
              <a:rPr lang="en-US" sz="2000" dirty="0"/>
              <a:t>Corporate Flashes are added through SHARE and are available for viewing and tracking in all systems.</a:t>
            </a:r>
          </a:p>
          <a:p>
            <a:endParaRPr lang="en-US" dirty="0"/>
          </a:p>
        </p:txBody>
      </p:sp>
      <p:sp>
        <p:nvSpPr>
          <p:cNvPr id="4" name="Slide Number Placeholder 3">
            <a:extLst>
              <a:ext uri="{FF2B5EF4-FFF2-40B4-BE49-F238E27FC236}">
                <a16:creationId xmlns:a16="http://schemas.microsoft.com/office/drawing/2014/main" id="{48CAE711-F916-4BF1-AEEA-6A8F1EB2397B}"/>
              </a:ext>
            </a:extLst>
          </p:cNvPr>
          <p:cNvSpPr>
            <a:spLocks noGrp="1"/>
          </p:cNvSpPr>
          <p:nvPr>
            <p:ph type="sldNum" sz="quarter" idx="12"/>
          </p:nvPr>
        </p:nvSpPr>
        <p:spPr/>
        <p:txBody>
          <a:bodyPr/>
          <a:lstStyle/>
          <a:p>
            <a:fld id="{36A6A193-2FDC-48DD-8023-1C75B05EEA9A}" type="slidenum">
              <a:rPr lang="en-US" smtClean="0"/>
              <a:pPr/>
              <a:t>17</a:t>
            </a:fld>
            <a:endParaRPr lang="en-US" dirty="0"/>
          </a:p>
        </p:txBody>
      </p:sp>
      <p:pic>
        <p:nvPicPr>
          <p:cNvPr id="5" name="Picture 4">
            <a:extLst>
              <a:ext uri="{FF2B5EF4-FFF2-40B4-BE49-F238E27FC236}">
                <a16:creationId xmlns:a16="http://schemas.microsoft.com/office/drawing/2014/main" id="{CAB9378B-6DAC-4465-BAAA-3B9F05DE3D29}"/>
              </a:ext>
            </a:extLst>
          </p:cNvPr>
          <p:cNvPicPr>
            <a:picLocks noChangeAspect="1"/>
          </p:cNvPicPr>
          <p:nvPr/>
        </p:nvPicPr>
        <p:blipFill>
          <a:blip r:embed="rId2"/>
          <a:stretch>
            <a:fillRect/>
          </a:stretch>
        </p:blipFill>
        <p:spPr>
          <a:xfrm>
            <a:off x="556053" y="2701570"/>
            <a:ext cx="3875371" cy="3664014"/>
          </a:xfrm>
          <a:prstGeom prst="rect">
            <a:avLst/>
          </a:prstGeom>
        </p:spPr>
      </p:pic>
      <p:pic>
        <p:nvPicPr>
          <p:cNvPr id="6" name="Picture 5">
            <a:extLst>
              <a:ext uri="{FF2B5EF4-FFF2-40B4-BE49-F238E27FC236}">
                <a16:creationId xmlns:a16="http://schemas.microsoft.com/office/drawing/2014/main" id="{8A635CA7-4B9A-4837-994A-A24F96AD7A77}"/>
              </a:ext>
            </a:extLst>
          </p:cNvPr>
          <p:cNvPicPr>
            <a:picLocks noChangeAspect="1"/>
          </p:cNvPicPr>
          <p:nvPr/>
        </p:nvPicPr>
        <p:blipFill>
          <a:blip r:embed="rId3"/>
          <a:stretch>
            <a:fillRect/>
          </a:stretch>
        </p:blipFill>
        <p:spPr>
          <a:xfrm>
            <a:off x="4712577" y="2409226"/>
            <a:ext cx="3974223" cy="3956357"/>
          </a:xfrm>
          <a:prstGeom prst="rect">
            <a:avLst/>
          </a:prstGeom>
        </p:spPr>
      </p:pic>
    </p:spTree>
    <p:extLst>
      <p:ext uri="{BB962C8B-B14F-4D97-AF65-F5344CB8AC3E}">
        <p14:creationId xmlns:p14="http://schemas.microsoft.com/office/powerpoint/2010/main" val="82308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AD0A-973F-458A-A990-E1ADDBD46ACD}"/>
              </a:ext>
            </a:extLst>
          </p:cNvPr>
          <p:cNvSpPr>
            <a:spLocks noGrp="1"/>
          </p:cNvSpPr>
          <p:nvPr>
            <p:ph type="title"/>
          </p:nvPr>
        </p:nvSpPr>
        <p:spPr/>
        <p:txBody>
          <a:bodyPr/>
          <a:lstStyle/>
          <a:p>
            <a:r>
              <a:rPr lang="en-US" dirty="0"/>
              <a:t>Adding a Corporate Flash</a:t>
            </a:r>
          </a:p>
        </p:txBody>
      </p:sp>
      <p:sp>
        <p:nvSpPr>
          <p:cNvPr id="3" name="Content Placeholder 2">
            <a:extLst>
              <a:ext uri="{FF2B5EF4-FFF2-40B4-BE49-F238E27FC236}">
                <a16:creationId xmlns:a16="http://schemas.microsoft.com/office/drawing/2014/main" id="{D4DB3C24-7CE8-4664-A0BB-A4D8E7F5C370}"/>
              </a:ext>
            </a:extLst>
          </p:cNvPr>
          <p:cNvSpPr>
            <a:spLocks noGrp="1"/>
          </p:cNvSpPr>
          <p:nvPr>
            <p:ph idx="1"/>
          </p:nvPr>
        </p:nvSpPr>
        <p:spPr>
          <a:xfrm>
            <a:off x="457200" y="2057400"/>
            <a:ext cx="3355523" cy="3916363"/>
          </a:xfrm>
        </p:spPr>
        <p:txBody>
          <a:bodyPr/>
          <a:lstStyle/>
          <a:p>
            <a:pPr marL="0" indent="0">
              <a:buNone/>
            </a:pPr>
            <a:r>
              <a:rPr lang="en-US" sz="2000" dirty="0"/>
              <a:t>Step 1:  Select the appropriate Flash.</a:t>
            </a:r>
          </a:p>
          <a:p>
            <a:pPr marL="0" indent="0">
              <a:buNone/>
            </a:pPr>
            <a:endParaRPr lang="en-US" sz="2000" dirty="0"/>
          </a:p>
          <a:p>
            <a:pPr marL="0" indent="0">
              <a:buNone/>
            </a:pPr>
            <a:r>
              <a:rPr lang="en-US" sz="2000" dirty="0"/>
              <a:t>Step 2:  Click the carrot over button ( “&gt;”).</a:t>
            </a:r>
          </a:p>
          <a:p>
            <a:pPr marL="0" indent="0">
              <a:buNone/>
            </a:pPr>
            <a:endParaRPr lang="en-US" sz="2000" dirty="0"/>
          </a:p>
          <a:p>
            <a:pPr marL="0" indent="0">
              <a:buNone/>
            </a:pPr>
            <a:r>
              <a:rPr lang="en-US" sz="2000" dirty="0"/>
              <a:t>Step 3:  Click “Submit”.</a:t>
            </a:r>
          </a:p>
          <a:p>
            <a:endParaRPr lang="en-US" dirty="0"/>
          </a:p>
        </p:txBody>
      </p:sp>
      <p:sp>
        <p:nvSpPr>
          <p:cNvPr id="4" name="Slide Number Placeholder 3">
            <a:extLst>
              <a:ext uri="{FF2B5EF4-FFF2-40B4-BE49-F238E27FC236}">
                <a16:creationId xmlns:a16="http://schemas.microsoft.com/office/drawing/2014/main" id="{46638858-33A2-49B7-8527-91396B6DC02F}"/>
              </a:ext>
            </a:extLst>
          </p:cNvPr>
          <p:cNvSpPr>
            <a:spLocks noGrp="1"/>
          </p:cNvSpPr>
          <p:nvPr>
            <p:ph type="sldNum" sz="quarter" idx="12"/>
          </p:nvPr>
        </p:nvSpPr>
        <p:spPr/>
        <p:txBody>
          <a:bodyPr/>
          <a:lstStyle/>
          <a:p>
            <a:fld id="{36A6A193-2FDC-48DD-8023-1C75B05EEA9A}" type="slidenum">
              <a:rPr lang="en-US" smtClean="0"/>
              <a:pPr/>
              <a:t>18</a:t>
            </a:fld>
            <a:endParaRPr lang="en-US" dirty="0"/>
          </a:p>
        </p:txBody>
      </p:sp>
      <p:pic>
        <p:nvPicPr>
          <p:cNvPr id="5" name="Picture 4">
            <a:extLst>
              <a:ext uri="{FF2B5EF4-FFF2-40B4-BE49-F238E27FC236}">
                <a16:creationId xmlns:a16="http://schemas.microsoft.com/office/drawing/2014/main" id="{AA290ACC-0363-4DCD-99BD-3E54C3D67DED}"/>
              </a:ext>
            </a:extLst>
          </p:cNvPr>
          <p:cNvPicPr>
            <a:picLocks noChangeAspect="1"/>
          </p:cNvPicPr>
          <p:nvPr/>
        </p:nvPicPr>
        <p:blipFill>
          <a:blip r:embed="rId2"/>
          <a:stretch>
            <a:fillRect/>
          </a:stretch>
        </p:blipFill>
        <p:spPr>
          <a:xfrm>
            <a:off x="3286897" y="1556951"/>
            <a:ext cx="5399903" cy="5045023"/>
          </a:xfrm>
          <a:prstGeom prst="rect">
            <a:avLst/>
          </a:prstGeom>
        </p:spPr>
      </p:pic>
    </p:spTree>
    <p:extLst>
      <p:ext uri="{BB962C8B-B14F-4D97-AF65-F5344CB8AC3E}">
        <p14:creationId xmlns:p14="http://schemas.microsoft.com/office/powerpoint/2010/main" val="257532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3B15-4406-4EA3-BF9D-01FD9EE96935}"/>
              </a:ext>
            </a:extLst>
          </p:cNvPr>
          <p:cNvSpPr>
            <a:spLocks noGrp="1"/>
          </p:cNvSpPr>
          <p:nvPr>
            <p:ph type="title"/>
          </p:nvPr>
        </p:nvSpPr>
        <p:spPr>
          <a:xfrm>
            <a:off x="0" y="793627"/>
            <a:ext cx="9144000" cy="775681"/>
          </a:xfrm>
        </p:spPr>
        <p:txBody>
          <a:bodyPr/>
          <a:lstStyle/>
          <a:p>
            <a:r>
              <a:rPr lang="en-US" dirty="0"/>
              <a:t>Corporate Flash</a:t>
            </a:r>
          </a:p>
        </p:txBody>
      </p:sp>
      <p:pic>
        <p:nvPicPr>
          <p:cNvPr id="5" name="Content Placeholder 4">
            <a:extLst>
              <a:ext uri="{FF2B5EF4-FFF2-40B4-BE49-F238E27FC236}">
                <a16:creationId xmlns:a16="http://schemas.microsoft.com/office/drawing/2014/main" id="{FF9C5AC6-6A0B-47B4-B139-2217A5664757}"/>
              </a:ext>
            </a:extLst>
          </p:cNvPr>
          <p:cNvPicPr>
            <a:picLocks noGrp="1" noChangeAspect="1"/>
          </p:cNvPicPr>
          <p:nvPr>
            <p:ph idx="1"/>
          </p:nvPr>
        </p:nvPicPr>
        <p:blipFill>
          <a:blip r:embed="rId2"/>
          <a:stretch>
            <a:fillRect/>
          </a:stretch>
        </p:blipFill>
        <p:spPr>
          <a:xfrm>
            <a:off x="1860480" y="1760838"/>
            <a:ext cx="5423039" cy="3916363"/>
          </a:xfrm>
          <a:prstGeom prst="rect">
            <a:avLst/>
          </a:prstGeom>
        </p:spPr>
      </p:pic>
      <p:sp>
        <p:nvSpPr>
          <p:cNvPr id="4" name="Slide Number Placeholder 3">
            <a:extLst>
              <a:ext uri="{FF2B5EF4-FFF2-40B4-BE49-F238E27FC236}">
                <a16:creationId xmlns:a16="http://schemas.microsoft.com/office/drawing/2014/main" id="{4329B898-82F4-4434-99F4-F69FCB46E714}"/>
              </a:ext>
            </a:extLst>
          </p:cNvPr>
          <p:cNvSpPr>
            <a:spLocks noGrp="1"/>
          </p:cNvSpPr>
          <p:nvPr>
            <p:ph type="sldNum" sz="quarter" idx="12"/>
          </p:nvPr>
        </p:nvSpPr>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384172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Lesson Objectives</a:t>
            </a:r>
          </a:p>
        </p:txBody>
      </p:sp>
      <p:sp>
        <p:nvSpPr>
          <p:cNvPr id="3" name="Content Placeholder 2"/>
          <p:cNvSpPr>
            <a:spLocks noGrp="1"/>
          </p:cNvSpPr>
          <p:nvPr>
            <p:ph idx="1"/>
            <p:custDataLst>
              <p:tags r:id="rId2"/>
            </p:custDataLst>
          </p:nvPr>
        </p:nvSpPr>
        <p:spPr>
          <a:xfrm>
            <a:off x="457200" y="2027415"/>
            <a:ext cx="8229600" cy="3916363"/>
          </a:xfrm>
        </p:spPr>
        <p:txBody>
          <a:bodyPr>
            <a:noAutofit/>
          </a:bodyPr>
          <a:lstStyle/>
          <a:p>
            <a:pPr>
              <a:defRPr/>
            </a:pPr>
            <a:r>
              <a:rPr lang="en-US" sz="2000" dirty="0"/>
              <a:t>Identify Priority Processing claims</a:t>
            </a:r>
          </a:p>
          <a:p>
            <a:pPr>
              <a:defRPr/>
            </a:pPr>
            <a:r>
              <a:rPr lang="en-US" sz="2000" dirty="0"/>
              <a:t>Determine the most accurate Claim Label for a claim</a:t>
            </a:r>
          </a:p>
          <a:p>
            <a:pPr>
              <a:defRPr/>
            </a:pPr>
            <a:r>
              <a:rPr lang="en-US" sz="2000" dirty="0"/>
              <a:t>Recognize when Corporate Flash should be applied to a claim</a:t>
            </a:r>
          </a:p>
          <a:p>
            <a:pPr>
              <a:defRPr/>
            </a:pPr>
            <a:r>
              <a:rPr lang="en-US" sz="2000" dirty="0"/>
              <a:t>Determine all Corporate Flashes applicable to a claim</a:t>
            </a:r>
          </a:p>
          <a:p>
            <a:pPr>
              <a:defRPr/>
            </a:pPr>
            <a:r>
              <a:rPr lang="en-US" sz="2000" dirty="0"/>
              <a:t>Recognize when a Special Issue is applicable to a claim</a:t>
            </a:r>
          </a:p>
          <a:p>
            <a:pPr>
              <a:defRPr/>
            </a:pPr>
            <a:r>
              <a:rPr lang="en-US" sz="2000" dirty="0"/>
              <a:t>Determine all Special Issues applicable to a claim</a:t>
            </a:r>
          </a:p>
          <a:p>
            <a:pPr>
              <a:defRPr/>
            </a:pPr>
            <a:endParaRPr lang="en-US" sz="2000" dirty="0"/>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F9A3-464E-45D6-BD9E-0EDAABF3F6F3}"/>
              </a:ext>
            </a:extLst>
          </p:cNvPr>
          <p:cNvSpPr>
            <a:spLocks noGrp="1"/>
          </p:cNvSpPr>
          <p:nvPr>
            <p:ph type="title"/>
          </p:nvPr>
        </p:nvSpPr>
        <p:spPr/>
        <p:txBody>
          <a:bodyPr/>
          <a:lstStyle/>
          <a:p>
            <a:r>
              <a:rPr lang="en-US" dirty="0"/>
              <a:t>Special Issues</a:t>
            </a:r>
          </a:p>
        </p:txBody>
      </p:sp>
      <p:sp>
        <p:nvSpPr>
          <p:cNvPr id="3" name="Content Placeholder 2">
            <a:extLst>
              <a:ext uri="{FF2B5EF4-FFF2-40B4-BE49-F238E27FC236}">
                <a16:creationId xmlns:a16="http://schemas.microsoft.com/office/drawing/2014/main" id="{D4BF6C02-BF6E-4072-82CD-6644BC8BAC59}"/>
              </a:ext>
            </a:extLst>
          </p:cNvPr>
          <p:cNvSpPr>
            <a:spLocks noGrp="1"/>
          </p:cNvSpPr>
          <p:nvPr>
            <p:ph idx="1"/>
          </p:nvPr>
        </p:nvSpPr>
        <p:spPr/>
        <p:txBody>
          <a:bodyPr/>
          <a:lstStyle/>
          <a:p>
            <a:r>
              <a:rPr lang="en-US" sz="2000" dirty="0"/>
              <a:t>Special Issues is related to a contention.</a:t>
            </a:r>
          </a:p>
          <a:p>
            <a:endParaRPr lang="en-US" sz="2000" dirty="0"/>
          </a:p>
          <a:p>
            <a:r>
              <a:rPr lang="en-US" sz="2000" i="1" u="sng" dirty="0"/>
              <a:t>Claim specific</a:t>
            </a:r>
            <a:r>
              <a:rPr lang="en-US" sz="2000" dirty="0"/>
              <a:t> indicators typically pertaining to certain contentions which represent a claim type, disability or disease, or other special notation that is only relevant to a current pending claim.</a:t>
            </a:r>
          </a:p>
          <a:p>
            <a:endParaRPr lang="en-US" sz="2000" dirty="0"/>
          </a:p>
          <a:p>
            <a:r>
              <a:rPr lang="en-US" sz="2000" dirty="0"/>
              <a:t>Special issues stay on for the </a:t>
            </a:r>
            <a:r>
              <a:rPr lang="en-US" sz="2000" u="sng" dirty="0"/>
              <a:t>duration of the claim and no longer exist</a:t>
            </a:r>
            <a:r>
              <a:rPr lang="en-US" sz="2000" dirty="0"/>
              <a:t> when the claim has ended. </a:t>
            </a:r>
          </a:p>
          <a:p>
            <a:endParaRPr lang="en-US" sz="2000" dirty="0"/>
          </a:p>
          <a:p>
            <a:r>
              <a:rPr lang="en-US" sz="2000" u="sng" dirty="0"/>
              <a:t>Mandatory</a:t>
            </a:r>
            <a:r>
              <a:rPr lang="en-US" sz="2000" dirty="0"/>
              <a:t> with every case.</a:t>
            </a:r>
          </a:p>
          <a:p>
            <a:endParaRPr lang="en-US" dirty="0"/>
          </a:p>
        </p:txBody>
      </p:sp>
      <p:sp>
        <p:nvSpPr>
          <p:cNvPr id="4" name="Slide Number Placeholder 3">
            <a:extLst>
              <a:ext uri="{FF2B5EF4-FFF2-40B4-BE49-F238E27FC236}">
                <a16:creationId xmlns:a16="http://schemas.microsoft.com/office/drawing/2014/main" id="{2D56E2A1-306C-4F41-BBAA-7E9C0B64487D}"/>
              </a:ext>
            </a:extLst>
          </p:cNvPr>
          <p:cNvSpPr>
            <a:spLocks noGrp="1"/>
          </p:cNvSpPr>
          <p:nvPr>
            <p:ph type="sldNum" sz="quarter" idx="12"/>
          </p:nvPr>
        </p:nvSpPr>
        <p:spPr/>
        <p:txBody>
          <a:bodyPr/>
          <a:lstStyle/>
          <a:p>
            <a:fld id="{36A6A193-2FDC-48DD-8023-1C75B05EEA9A}" type="slidenum">
              <a:rPr lang="en-US" smtClean="0"/>
              <a:pPr/>
              <a:t>20</a:t>
            </a:fld>
            <a:endParaRPr lang="en-US" dirty="0"/>
          </a:p>
        </p:txBody>
      </p:sp>
    </p:spTree>
    <p:extLst>
      <p:ext uri="{BB962C8B-B14F-4D97-AF65-F5344CB8AC3E}">
        <p14:creationId xmlns:p14="http://schemas.microsoft.com/office/powerpoint/2010/main" val="370925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656A-720A-426F-8C37-1BAB81FFFD7B}"/>
              </a:ext>
            </a:extLst>
          </p:cNvPr>
          <p:cNvSpPr>
            <a:spLocks noGrp="1"/>
          </p:cNvSpPr>
          <p:nvPr>
            <p:ph type="title"/>
          </p:nvPr>
        </p:nvSpPr>
        <p:spPr/>
        <p:txBody>
          <a:bodyPr/>
          <a:lstStyle/>
          <a:p>
            <a:r>
              <a:rPr lang="en-US" dirty="0"/>
              <a:t>Special Issues</a:t>
            </a:r>
          </a:p>
        </p:txBody>
      </p:sp>
      <p:sp>
        <p:nvSpPr>
          <p:cNvPr id="3" name="Content Placeholder 2">
            <a:extLst>
              <a:ext uri="{FF2B5EF4-FFF2-40B4-BE49-F238E27FC236}">
                <a16:creationId xmlns:a16="http://schemas.microsoft.com/office/drawing/2014/main" id="{B05BF88A-1D34-47FE-B975-0B5F375F5FE8}"/>
              </a:ext>
            </a:extLst>
          </p:cNvPr>
          <p:cNvSpPr>
            <a:spLocks noGrp="1"/>
          </p:cNvSpPr>
          <p:nvPr>
            <p:ph idx="1"/>
          </p:nvPr>
        </p:nvSpPr>
        <p:spPr/>
        <p:txBody>
          <a:bodyPr/>
          <a:lstStyle/>
          <a:p>
            <a:r>
              <a:rPr lang="en-US" sz="2000" dirty="0"/>
              <a:t>Why does VA need special tracking requirements?</a:t>
            </a:r>
          </a:p>
          <a:p>
            <a:pPr lvl="2"/>
            <a:r>
              <a:rPr lang="en-US" sz="2000" dirty="0"/>
              <a:t>Easy identification</a:t>
            </a:r>
          </a:p>
          <a:p>
            <a:pPr lvl="2"/>
            <a:r>
              <a:rPr lang="en-US" sz="2000" dirty="0"/>
              <a:t>Priority processing</a:t>
            </a:r>
          </a:p>
          <a:p>
            <a:pPr lvl="2"/>
            <a:r>
              <a:rPr lang="en-US" sz="2000" dirty="0"/>
              <a:t>National Work Queue (NWQ) routing rules</a:t>
            </a:r>
          </a:p>
          <a:p>
            <a:endParaRPr lang="en-US" dirty="0"/>
          </a:p>
        </p:txBody>
      </p:sp>
      <p:sp>
        <p:nvSpPr>
          <p:cNvPr id="4" name="Slide Number Placeholder 3">
            <a:extLst>
              <a:ext uri="{FF2B5EF4-FFF2-40B4-BE49-F238E27FC236}">
                <a16:creationId xmlns:a16="http://schemas.microsoft.com/office/drawing/2014/main" id="{1ACD6BCD-7013-4D75-A7FC-7B56F515B214}"/>
              </a:ext>
            </a:extLst>
          </p:cNvPr>
          <p:cNvSpPr>
            <a:spLocks noGrp="1"/>
          </p:cNvSpPr>
          <p:nvPr>
            <p:ph type="sldNum" sz="quarter" idx="12"/>
          </p:nvPr>
        </p:nvSpPr>
        <p:spPr/>
        <p:txBody>
          <a:bodyPr/>
          <a:lstStyle/>
          <a:p>
            <a:fld id="{36A6A193-2FDC-48DD-8023-1C75B05EEA9A}" type="slidenum">
              <a:rPr lang="en-US" smtClean="0"/>
              <a:pPr/>
              <a:t>21</a:t>
            </a:fld>
            <a:endParaRPr lang="en-US" dirty="0"/>
          </a:p>
        </p:txBody>
      </p:sp>
    </p:spTree>
    <p:extLst>
      <p:ext uri="{BB962C8B-B14F-4D97-AF65-F5344CB8AC3E}">
        <p14:creationId xmlns:p14="http://schemas.microsoft.com/office/powerpoint/2010/main" val="82526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E64E-9B54-4FD0-B47A-C5C990104B0A}"/>
              </a:ext>
            </a:extLst>
          </p:cNvPr>
          <p:cNvSpPr>
            <a:spLocks noGrp="1"/>
          </p:cNvSpPr>
          <p:nvPr>
            <p:ph type="title"/>
          </p:nvPr>
        </p:nvSpPr>
        <p:spPr>
          <a:xfrm>
            <a:off x="0" y="793628"/>
            <a:ext cx="9144000" cy="726254"/>
          </a:xfrm>
        </p:spPr>
        <p:txBody>
          <a:bodyPr/>
          <a:lstStyle/>
          <a:p>
            <a:r>
              <a:rPr lang="en-US" dirty="0"/>
              <a:t>Fully Developed Claim - Special Issue</a:t>
            </a:r>
          </a:p>
        </p:txBody>
      </p:sp>
      <p:sp>
        <p:nvSpPr>
          <p:cNvPr id="3" name="Content Placeholder 2">
            <a:extLst>
              <a:ext uri="{FF2B5EF4-FFF2-40B4-BE49-F238E27FC236}">
                <a16:creationId xmlns:a16="http://schemas.microsoft.com/office/drawing/2014/main" id="{B862C3BA-CC53-4758-9766-2D234815C07B}"/>
              </a:ext>
            </a:extLst>
          </p:cNvPr>
          <p:cNvSpPr>
            <a:spLocks noGrp="1"/>
          </p:cNvSpPr>
          <p:nvPr>
            <p:ph idx="1"/>
          </p:nvPr>
        </p:nvSpPr>
        <p:spPr>
          <a:xfrm>
            <a:off x="457200" y="1680520"/>
            <a:ext cx="8229600" cy="4688322"/>
          </a:xfrm>
        </p:spPr>
        <p:txBody>
          <a:bodyPr/>
          <a:lstStyle/>
          <a:p>
            <a:r>
              <a:rPr lang="en-US" sz="2000" dirty="0"/>
              <a:t>The Department of Veterans Affairs (VA) designed the Fully Developed Claim (FDC) Program for the purpose of</a:t>
            </a:r>
          </a:p>
          <a:p>
            <a:pPr lvl="2"/>
            <a:r>
              <a:rPr lang="en-US" sz="2000" dirty="0"/>
              <a:t>reducing its backlog of pending claims, and</a:t>
            </a:r>
          </a:p>
          <a:p>
            <a:pPr lvl="2"/>
            <a:r>
              <a:rPr lang="en-US" sz="2000" dirty="0"/>
              <a:t>improving claims-processing timeliness.</a:t>
            </a:r>
          </a:p>
          <a:p>
            <a:r>
              <a:rPr lang="en-US" sz="2000" dirty="0"/>
              <a:t>VA must receive one of the following forms in order to participate in the FDC program:</a:t>
            </a:r>
          </a:p>
          <a:p>
            <a:endParaRPr lang="en-US" dirty="0"/>
          </a:p>
        </p:txBody>
      </p:sp>
      <p:sp>
        <p:nvSpPr>
          <p:cNvPr id="4" name="Slide Number Placeholder 3">
            <a:extLst>
              <a:ext uri="{FF2B5EF4-FFF2-40B4-BE49-F238E27FC236}">
                <a16:creationId xmlns:a16="http://schemas.microsoft.com/office/drawing/2014/main" id="{94F001C1-EAE2-48C4-8BB6-51FC7CF5D17F}"/>
              </a:ext>
            </a:extLst>
          </p:cNvPr>
          <p:cNvSpPr>
            <a:spLocks noGrp="1"/>
          </p:cNvSpPr>
          <p:nvPr>
            <p:ph type="sldNum" sz="quarter" idx="12"/>
          </p:nvPr>
        </p:nvSpPr>
        <p:spPr/>
        <p:txBody>
          <a:bodyPr/>
          <a:lstStyle/>
          <a:p>
            <a:fld id="{36A6A193-2FDC-48DD-8023-1C75B05EEA9A}" type="slidenum">
              <a:rPr lang="en-US" smtClean="0"/>
              <a:pPr/>
              <a:t>22</a:t>
            </a:fld>
            <a:endParaRPr lang="en-US" dirty="0"/>
          </a:p>
        </p:txBody>
      </p:sp>
      <p:pic>
        <p:nvPicPr>
          <p:cNvPr id="5" name="Picture 4">
            <a:extLst>
              <a:ext uri="{FF2B5EF4-FFF2-40B4-BE49-F238E27FC236}">
                <a16:creationId xmlns:a16="http://schemas.microsoft.com/office/drawing/2014/main" id="{16446505-6908-4049-ABFD-DF515938E70C}"/>
              </a:ext>
            </a:extLst>
          </p:cNvPr>
          <p:cNvPicPr>
            <a:picLocks noChangeAspect="1"/>
          </p:cNvPicPr>
          <p:nvPr/>
        </p:nvPicPr>
        <p:blipFill>
          <a:blip r:embed="rId2"/>
          <a:stretch>
            <a:fillRect/>
          </a:stretch>
        </p:blipFill>
        <p:spPr>
          <a:xfrm>
            <a:off x="2852598" y="3707027"/>
            <a:ext cx="5712447" cy="2562960"/>
          </a:xfrm>
          <a:prstGeom prst="rect">
            <a:avLst/>
          </a:prstGeom>
        </p:spPr>
      </p:pic>
    </p:spTree>
    <p:extLst>
      <p:ext uri="{BB962C8B-B14F-4D97-AF65-F5344CB8AC3E}">
        <p14:creationId xmlns:p14="http://schemas.microsoft.com/office/powerpoint/2010/main" val="2013039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FD55-938D-48E7-A366-5F80181B3EA1}"/>
              </a:ext>
            </a:extLst>
          </p:cNvPr>
          <p:cNvSpPr>
            <a:spLocks noGrp="1"/>
          </p:cNvSpPr>
          <p:nvPr>
            <p:ph type="title"/>
          </p:nvPr>
        </p:nvSpPr>
        <p:spPr/>
        <p:txBody>
          <a:bodyPr/>
          <a:lstStyle/>
          <a:p>
            <a:r>
              <a:rPr lang="en-US" dirty="0"/>
              <a:t>Special Issues</a:t>
            </a:r>
          </a:p>
        </p:txBody>
      </p:sp>
      <p:pic>
        <p:nvPicPr>
          <p:cNvPr id="5" name="Content Placeholder 4">
            <a:extLst>
              <a:ext uri="{FF2B5EF4-FFF2-40B4-BE49-F238E27FC236}">
                <a16:creationId xmlns:a16="http://schemas.microsoft.com/office/drawing/2014/main" id="{3EF29A8F-8C9D-45EC-B850-7C0094FB8037}"/>
              </a:ext>
            </a:extLst>
          </p:cNvPr>
          <p:cNvPicPr>
            <a:picLocks noGrp="1" noChangeAspect="1"/>
          </p:cNvPicPr>
          <p:nvPr>
            <p:ph idx="1"/>
          </p:nvPr>
        </p:nvPicPr>
        <p:blipFill>
          <a:blip r:embed="rId2"/>
          <a:stretch>
            <a:fillRect/>
          </a:stretch>
        </p:blipFill>
        <p:spPr>
          <a:xfrm>
            <a:off x="457200" y="2310529"/>
            <a:ext cx="8229600" cy="3753844"/>
          </a:xfrm>
          <a:prstGeom prst="rect">
            <a:avLst/>
          </a:prstGeom>
        </p:spPr>
      </p:pic>
      <p:sp>
        <p:nvSpPr>
          <p:cNvPr id="4" name="Slide Number Placeholder 3">
            <a:extLst>
              <a:ext uri="{FF2B5EF4-FFF2-40B4-BE49-F238E27FC236}">
                <a16:creationId xmlns:a16="http://schemas.microsoft.com/office/drawing/2014/main" id="{28255C9B-0931-4D60-A3CC-19A33F25698E}"/>
              </a:ext>
            </a:extLst>
          </p:cNvPr>
          <p:cNvSpPr>
            <a:spLocks noGrp="1"/>
          </p:cNvSpPr>
          <p:nvPr>
            <p:ph type="sldNum" sz="quarter" idx="12"/>
          </p:nvPr>
        </p:nvSpPr>
        <p:spPr/>
        <p:txBody>
          <a:bodyPr/>
          <a:lstStyle/>
          <a:p>
            <a:fld id="{36A6A193-2FDC-48DD-8023-1C75B05EEA9A}" type="slidenum">
              <a:rPr lang="en-US" smtClean="0"/>
              <a:pPr/>
              <a:t>23</a:t>
            </a:fld>
            <a:endParaRPr lang="en-US" dirty="0"/>
          </a:p>
        </p:txBody>
      </p:sp>
    </p:spTree>
    <p:extLst>
      <p:ext uri="{BB962C8B-B14F-4D97-AF65-F5344CB8AC3E}">
        <p14:creationId xmlns:p14="http://schemas.microsoft.com/office/powerpoint/2010/main" val="764665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AB77-ACFA-4756-A04E-C82C2FA349A4}"/>
              </a:ext>
            </a:extLst>
          </p:cNvPr>
          <p:cNvSpPr>
            <a:spLocks noGrp="1"/>
          </p:cNvSpPr>
          <p:nvPr>
            <p:ph type="title"/>
          </p:nvPr>
        </p:nvSpPr>
        <p:spPr/>
        <p:txBody>
          <a:bodyPr/>
          <a:lstStyle/>
          <a:p>
            <a:r>
              <a:rPr lang="en-US" dirty="0"/>
              <a:t>Entering Special Issue in VBMS</a:t>
            </a:r>
          </a:p>
        </p:txBody>
      </p:sp>
      <p:sp>
        <p:nvSpPr>
          <p:cNvPr id="3" name="Content Placeholder 2">
            <a:extLst>
              <a:ext uri="{FF2B5EF4-FFF2-40B4-BE49-F238E27FC236}">
                <a16:creationId xmlns:a16="http://schemas.microsoft.com/office/drawing/2014/main" id="{6F37E1AB-1C7C-4E05-BA21-95F459D6CF36}"/>
              </a:ext>
            </a:extLst>
          </p:cNvPr>
          <p:cNvSpPr>
            <a:spLocks noGrp="1"/>
          </p:cNvSpPr>
          <p:nvPr>
            <p:ph idx="1"/>
          </p:nvPr>
        </p:nvSpPr>
        <p:spPr>
          <a:xfrm>
            <a:off x="457200" y="2057400"/>
            <a:ext cx="8229600" cy="4544574"/>
          </a:xfrm>
        </p:spPr>
        <p:txBody>
          <a:bodyPr/>
          <a:lstStyle/>
          <a:p>
            <a:r>
              <a:rPr lang="en-US" sz="2000" dirty="0"/>
              <a:t>Step 1:  Under the CONTENTION tab, select the SPECIAL ISSUES down arrow.</a:t>
            </a:r>
            <a:r>
              <a:rPr lang="en-US" dirty="0"/>
              <a:t> </a:t>
            </a:r>
          </a:p>
          <a:p>
            <a:endParaRPr lang="en-US" dirty="0"/>
          </a:p>
        </p:txBody>
      </p:sp>
      <p:sp>
        <p:nvSpPr>
          <p:cNvPr id="4" name="Slide Number Placeholder 3">
            <a:extLst>
              <a:ext uri="{FF2B5EF4-FFF2-40B4-BE49-F238E27FC236}">
                <a16:creationId xmlns:a16="http://schemas.microsoft.com/office/drawing/2014/main" id="{F6D23BF2-B259-4978-80CA-B29D91ED9529}"/>
              </a:ext>
            </a:extLst>
          </p:cNvPr>
          <p:cNvSpPr>
            <a:spLocks noGrp="1"/>
          </p:cNvSpPr>
          <p:nvPr>
            <p:ph type="sldNum" sz="quarter" idx="12"/>
          </p:nvPr>
        </p:nvSpPr>
        <p:spPr/>
        <p:txBody>
          <a:bodyPr/>
          <a:lstStyle/>
          <a:p>
            <a:fld id="{36A6A193-2FDC-48DD-8023-1C75B05EEA9A}" type="slidenum">
              <a:rPr lang="en-US" smtClean="0"/>
              <a:pPr/>
              <a:t>24</a:t>
            </a:fld>
            <a:endParaRPr lang="en-US" dirty="0"/>
          </a:p>
        </p:txBody>
      </p:sp>
      <p:pic>
        <p:nvPicPr>
          <p:cNvPr id="5" name="Picture 4">
            <a:extLst>
              <a:ext uri="{FF2B5EF4-FFF2-40B4-BE49-F238E27FC236}">
                <a16:creationId xmlns:a16="http://schemas.microsoft.com/office/drawing/2014/main" id="{E3C9092E-F42B-4F3B-BB5C-DC9138423A8E}"/>
              </a:ext>
            </a:extLst>
          </p:cNvPr>
          <p:cNvPicPr>
            <a:picLocks noChangeAspect="1"/>
          </p:cNvPicPr>
          <p:nvPr/>
        </p:nvPicPr>
        <p:blipFill>
          <a:blip r:embed="rId2"/>
          <a:stretch>
            <a:fillRect/>
          </a:stretch>
        </p:blipFill>
        <p:spPr>
          <a:xfrm>
            <a:off x="1225006" y="2730678"/>
            <a:ext cx="6693988" cy="3871296"/>
          </a:xfrm>
          <a:prstGeom prst="rect">
            <a:avLst/>
          </a:prstGeom>
        </p:spPr>
      </p:pic>
    </p:spTree>
    <p:extLst>
      <p:ext uri="{BB962C8B-B14F-4D97-AF65-F5344CB8AC3E}">
        <p14:creationId xmlns:p14="http://schemas.microsoft.com/office/powerpoint/2010/main" val="145963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E74-2C1D-4197-AC4E-F05DF6EEC5AF}"/>
              </a:ext>
            </a:extLst>
          </p:cNvPr>
          <p:cNvSpPr>
            <a:spLocks noGrp="1"/>
          </p:cNvSpPr>
          <p:nvPr>
            <p:ph type="title"/>
          </p:nvPr>
        </p:nvSpPr>
        <p:spPr/>
        <p:txBody>
          <a:bodyPr/>
          <a:lstStyle/>
          <a:p>
            <a:r>
              <a:rPr lang="en-US" dirty="0"/>
              <a:t>Entering Special Issue in VBMS</a:t>
            </a:r>
          </a:p>
        </p:txBody>
      </p:sp>
      <p:sp>
        <p:nvSpPr>
          <p:cNvPr id="3" name="Content Placeholder 2">
            <a:extLst>
              <a:ext uri="{FF2B5EF4-FFF2-40B4-BE49-F238E27FC236}">
                <a16:creationId xmlns:a16="http://schemas.microsoft.com/office/drawing/2014/main" id="{F1D8AA15-2F9F-4F39-82FA-C3965246D4EC}"/>
              </a:ext>
            </a:extLst>
          </p:cNvPr>
          <p:cNvSpPr>
            <a:spLocks noGrp="1"/>
          </p:cNvSpPr>
          <p:nvPr>
            <p:ph idx="1"/>
          </p:nvPr>
        </p:nvSpPr>
        <p:spPr/>
        <p:txBody>
          <a:bodyPr/>
          <a:lstStyle/>
          <a:p>
            <a:r>
              <a:rPr lang="en-US" sz="2000" dirty="0"/>
              <a:t>Step 2:  Select the appropriate special issue to be associated to the contention.</a:t>
            </a:r>
            <a:r>
              <a:rPr lang="en-US" dirty="0"/>
              <a:t> </a:t>
            </a:r>
          </a:p>
        </p:txBody>
      </p:sp>
      <p:sp>
        <p:nvSpPr>
          <p:cNvPr id="4" name="Slide Number Placeholder 3">
            <a:extLst>
              <a:ext uri="{FF2B5EF4-FFF2-40B4-BE49-F238E27FC236}">
                <a16:creationId xmlns:a16="http://schemas.microsoft.com/office/drawing/2014/main" id="{9CB6129D-1C60-4A88-AE70-EF9DA68346E4}"/>
              </a:ext>
            </a:extLst>
          </p:cNvPr>
          <p:cNvSpPr>
            <a:spLocks noGrp="1"/>
          </p:cNvSpPr>
          <p:nvPr>
            <p:ph type="sldNum" sz="quarter" idx="12"/>
          </p:nvPr>
        </p:nvSpPr>
        <p:spPr/>
        <p:txBody>
          <a:bodyPr/>
          <a:lstStyle/>
          <a:p>
            <a:fld id="{36A6A193-2FDC-48DD-8023-1C75B05EEA9A}" type="slidenum">
              <a:rPr lang="en-US" smtClean="0"/>
              <a:pPr/>
              <a:t>25</a:t>
            </a:fld>
            <a:endParaRPr lang="en-US" dirty="0"/>
          </a:p>
        </p:txBody>
      </p:sp>
      <p:pic>
        <p:nvPicPr>
          <p:cNvPr id="5" name="Picture 4">
            <a:extLst>
              <a:ext uri="{FF2B5EF4-FFF2-40B4-BE49-F238E27FC236}">
                <a16:creationId xmlns:a16="http://schemas.microsoft.com/office/drawing/2014/main" id="{D1AAA475-5075-468B-8FD2-9F4419F1B6D9}"/>
              </a:ext>
            </a:extLst>
          </p:cNvPr>
          <p:cNvPicPr>
            <a:picLocks noChangeAspect="1"/>
          </p:cNvPicPr>
          <p:nvPr/>
        </p:nvPicPr>
        <p:blipFill>
          <a:blip r:embed="rId2"/>
          <a:stretch>
            <a:fillRect/>
          </a:stretch>
        </p:blipFill>
        <p:spPr>
          <a:xfrm>
            <a:off x="2159045" y="2508705"/>
            <a:ext cx="5938019" cy="3883489"/>
          </a:xfrm>
          <a:prstGeom prst="rect">
            <a:avLst/>
          </a:prstGeom>
        </p:spPr>
      </p:pic>
    </p:spTree>
    <p:extLst>
      <p:ext uri="{BB962C8B-B14F-4D97-AF65-F5344CB8AC3E}">
        <p14:creationId xmlns:p14="http://schemas.microsoft.com/office/powerpoint/2010/main" val="2558522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5DFE-E30B-4AF8-8D35-6ED2038B01A9}"/>
              </a:ext>
            </a:extLst>
          </p:cNvPr>
          <p:cNvSpPr>
            <a:spLocks noGrp="1"/>
          </p:cNvSpPr>
          <p:nvPr>
            <p:ph type="title"/>
          </p:nvPr>
        </p:nvSpPr>
        <p:spPr/>
        <p:txBody>
          <a:bodyPr/>
          <a:lstStyle/>
          <a:p>
            <a:r>
              <a:rPr lang="en-US" dirty="0"/>
              <a:t>Entering Special Issue in VBMS</a:t>
            </a:r>
          </a:p>
        </p:txBody>
      </p:sp>
      <p:sp>
        <p:nvSpPr>
          <p:cNvPr id="3" name="Content Placeholder 2">
            <a:extLst>
              <a:ext uri="{FF2B5EF4-FFF2-40B4-BE49-F238E27FC236}">
                <a16:creationId xmlns:a16="http://schemas.microsoft.com/office/drawing/2014/main" id="{F2941822-F5ED-45E1-B4FD-BFB06BC4DA75}"/>
              </a:ext>
            </a:extLst>
          </p:cNvPr>
          <p:cNvSpPr>
            <a:spLocks noGrp="1"/>
          </p:cNvSpPr>
          <p:nvPr>
            <p:ph idx="1"/>
          </p:nvPr>
        </p:nvSpPr>
        <p:spPr/>
        <p:txBody>
          <a:bodyPr>
            <a:normAutofit/>
          </a:bodyPr>
          <a:lstStyle/>
          <a:p>
            <a:r>
              <a:rPr lang="en-US" sz="2000" dirty="0"/>
              <a:t>Step 3:  Select the SAVE button to save the special issue or the CANCEL button to discard the changes. </a:t>
            </a:r>
          </a:p>
          <a:p>
            <a:endParaRPr lang="en-US" sz="2000" dirty="0"/>
          </a:p>
          <a:p>
            <a:endParaRPr lang="en-US" sz="2000" dirty="0"/>
          </a:p>
          <a:p>
            <a:r>
              <a:rPr lang="en-US" sz="2000" b="1" dirty="0"/>
              <a:t>Note:</a:t>
            </a:r>
            <a:r>
              <a:rPr lang="en-US" sz="2000" dirty="0"/>
              <a:t>  If you finish adding special issues and want to add another contention select the SAVE and ADD button. </a:t>
            </a:r>
          </a:p>
        </p:txBody>
      </p:sp>
      <p:sp>
        <p:nvSpPr>
          <p:cNvPr id="4" name="Slide Number Placeholder 3">
            <a:extLst>
              <a:ext uri="{FF2B5EF4-FFF2-40B4-BE49-F238E27FC236}">
                <a16:creationId xmlns:a16="http://schemas.microsoft.com/office/drawing/2014/main" id="{C5D2D472-70B8-47CA-9081-AD6CDFF9A26D}"/>
              </a:ext>
            </a:extLst>
          </p:cNvPr>
          <p:cNvSpPr>
            <a:spLocks noGrp="1"/>
          </p:cNvSpPr>
          <p:nvPr>
            <p:ph type="sldNum" sz="quarter" idx="12"/>
          </p:nvPr>
        </p:nvSpPr>
        <p:spPr/>
        <p:txBody>
          <a:bodyPr/>
          <a:lstStyle/>
          <a:p>
            <a:fld id="{36A6A193-2FDC-48DD-8023-1C75B05EEA9A}" type="slidenum">
              <a:rPr lang="en-US" smtClean="0"/>
              <a:pPr/>
              <a:t>26</a:t>
            </a:fld>
            <a:endParaRPr lang="en-US" dirty="0"/>
          </a:p>
        </p:txBody>
      </p:sp>
    </p:spTree>
    <p:extLst>
      <p:ext uri="{BB962C8B-B14F-4D97-AF65-F5344CB8AC3E}">
        <p14:creationId xmlns:p14="http://schemas.microsoft.com/office/powerpoint/2010/main" val="1435826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27</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831574" y="2057400"/>
            <a:ext cx="7480852" cy="3916363"/>
          </a:xfrm>
        </p:spPr>
        <p:txBody>
          <a:bodyPr>
            <a:normAutofit/>
          </a:bodyPr>
          <a:lstStyle/>
          <a:p>
            <a:pPr lvl="0" hangingPunct="0"/>
            <a:r>
              <a:rPr lang="en-US" sz="2000" u="sng" dirty="0">
                <a:hlinkClick r:id="rId6"/>
              </a:rPr>
              <a:t>M21-1, Part III, Subpart </a:t>
            </a:r>
            <a:r>
              <a:rPr lang="en-US" sz="2000" u="sng" dirty="0" err="1">
                <a:hlinkClick r:id="rId6"/>
              </a:rPr>
              <a:t>i</a:t>
            </a:r>
            <a:r>
              <a:rPr lang="en-US" sz="2000" u="sng" dirty="0">
                <a:hlinkClick r:id="rId6"/>
              </a:rPr>
              <a:t>, Chapter 3, Section A, Forms Claimants Must Use When Submitting an FDC</a:t>
            </a:r>
            <a:endParaRPr lang="en-US" sz="2000" dirty="0"/>
          </a:p>
          <a:p>
            <a:pPr lvl="0" hangingPunct="0"/>
            <a:r>
              <a:rPr lang="en-US" sz="2000" u="sng" dirty="0">
                <a:hlinkClick r:id="rId7"/>
              </a:rPr>
              <a:t>M21-1, Part III, Subpart iii, Chapter 1, Section F, Corporate Flashes</a:t>
            </a:r>
            <a:endParaRPr lang="en-US" sz="2000" dirty="0"/>
          </a:p>
          <a:p>
            <a:pPr lvl="0" hangingPunct="0"/>
            <a:r>
              <a:rPr lang="en-US" sz="2000" u="sng" dirty="0">
                <a:hlinkClick r:id="rId8"/>
              </a:rPr>
              <a:t>M21-1, Part III, Subpart ii, Chapter 1, Section D, Claims that Require Priority Processing</a:t>
            </a:r>
            <a:endParaRPr lang="en-US" sz="2000" dirty="0"/>
          </a:p>
          <a:p>
            <a:pPr lvl="0" hangingPunct="0"/>
            <a:r>
              <a:rPr lang="en-US" sz="2000" u="sng" dirty="0">
                <a:hlinkClick r:id="rId9"/>
              </a:rPr>
              <a:t>M21-4, Appendix C, Index of Claim Attributes</a:t>
            </a:r>
            <a:endParaRPr lang="en-US" sz="2000" dirty="0"/>
          </a:p>
          <a:p>
            <a:pPr lvl="0" hangingPunct="0"/>
            <a:r>
              <a:rPr lang="en-US" sz="2000" u="sng" dirty="0">
                <a:hlinkClick r:id="rId10"/>
              </a:rPr>
              <a:t>M21-4, Chapter 6, Appendix A: VSR Task Based Quality Review Checklist</a:t>
            </a:r>
            <a:endParaRPr lang="en-US" altLang="en-US" sz="2000" dirty="0"/>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Overview</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a:buNone/>
            </a:pPr>
            <a:r>
              <a:rPr lang="en-US" altLang="en-US" sz="2000" dirty="0"/>
              <a:t>With the inception of National Work Queue (NWQ), uniformed claims establishment is essential and an important “component” of uniform claims are claim attributes, which impact workload and routing nationally.</a:t>
            </a:r>
          </a:p>
          <a:p>
            <a:pPr marL="0" indent="0">
              <a:buNone/>
            </a:pPr>
            <a:endParaRPr lang="en-US" altLang="en-US" sz="2000" dirty="0"/>
          </a:p>
          <a:p>
            <a:pPr marL="0" indent="0">
              <a:buNone/>
            </a:pPr>
            <a:r>
              <a:rPr lang="en-US" altLang="en-US" sz="2000" dirty="0"/>
              <a:t>The application of claim attributes is extremely important for the purpose of data consistency and data integrity. All processors must enter all applicable attributes throughout the claims process accurately and completely as possible.</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Claim Attributes and Agency Goals</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a:buNone/>
            </a:pPr>
            <a:r>
              <a:rPr lang="en-US" altLang="en-US" sz="2000" dirty="0"/>
              <a:t>There are a variety of claims attributes required at establishment, all of them serve their specific importance towards the claim or the claimant however, there are a few that are specifically important as they directly impact workload management towards national agency goals.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9493037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Required Claim Attributes at Establishment</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r>
              <a:rPr lang="en-US" altLang="en-US" sz="2000" dirty="0"/>
              <a:t>Address</a:t>
            </a:r>
          </a:p>
          <a:p>
            <a:r>
              <a:rPr lang="en-US" altLang="en-US" sz="2000" u="sng" dirty="0"/>
              <a:t>Claim Label</a:t>
            </a:r>
          </a:p>
          <a:p>
            <a:r>
              <a:rPr lang="en-US" altLang="en-US" sz="2000" dirty="0"/>
              <a:t>Claim Level Suspense Reason</a:t>
            </a:r>
          </a:p>
          <a:p>
            <a:r>
              <a:rPr lang="en-US" altLang="en-US" sz="2000" dirty="0"/>
              <a:t>Claim Status</a:t>
            </a:r>
          </a:p>
          <a:p>
            <a:r>
              <a:rPr lang="en-US" altLang="en-US" sz="2000" u="sng" dirty="0"/>
              <a:t>Corporate Flashes</a:t>
            </a:r>
          </a:p>
          <a:p>
            <a:r>
              <a:rPr lang="en-US" altLang="en-US" sz="2000" dirty="0"/>
              <a:t>Date of Claim</a:t>
            </a:r>
          </a:p>
          <a:p>
            <a:r>
              <a:rPr lang="en-US" altLang="en-US" sz="2000" dirty="0"/>
              <a:t>End Product</a:t>
            </a:r>
          </a:p>
          <a:p>
            <a:r>
              <a:rPr lang="en-US" altLang="en-US" sz="2000" dirty="0"/>
              <a:t>Military Service Data</a:t>
            </a:r>
          </a:p>
          <a:p>
            <a:r>
              <a:rPr lang="en-US" altLang="en-US" sz="2000" dirty="0"/>
              <a:t>Power of Attorney</a:t>
            </a:r>
          </a:p>
          <a:p>
            <a:r>
              <a:rPr lang="en-US" altLang="en-US" sz="2000" u="sng" dirty="0"/>
              <a:t>Special Issues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6</a:t>
            </a:fld>
            <a:endParaRPr lang="en-US" dirty="0"/>
          </a:p>
        </p:txBody>
      </p:sp>
      <p:sp>
        <p:nvSpPr>
          <p:cNvPr id="3" name="TextBox 2">
            <a:extLst>
              <a:ext uri="{FF2B5EF4-FFF2-40B4-BE49-F238E27FC236}">
                <a16:creationId xmlns:a16="http://schemas.microsoft.com/office/drawing/2014/main" id="{FB43127B-E8A3-4BB5-A90E-EB644C7BDAEB}"/>
              </a:ext>
            </a:extLst>
          </p:cNvPr>
          <p:cNvSpPr txBox="1"/>
          <p:nvPr/>
        </p:nvSpPr>
        <p:spPr>
          <a:xfrm>
            <a:off x="6178378" y="2607276"/>
            <a:ext cx="2317922" cy="1754326"/>
          </a:xfrm>
          <a:prstGeom prst="rect">
            <a:avLst/>
          </a:prstGeom>
          <a:noFill/>
        </p:spPr>
        <p:txBody>
          <a:bodyPr wrap="square" rtlCol="0">
            <a:spAutoFit/>
          </a:bodyPr>
          <a:lstStyle/>
          <a:p>
            <a:r>
              <a:rPr lang="en-US" b="1" dirty="0"/>
              <a:t>Important:</a:t>
            </a:r>
            <a:r>
              <a:rPr lang="en-US" u="sng" dirty="0"/>
              <a:t> Underlined</a:t>
            </a:r>
            <a:r>
              <a:rPr lang="en-US" dirty="0"/>
              <a:t> claim attributes have an impact on Workload Management and Routing</a:t>
            </a:r>
          </a:p>
        </p:txBody>
      </p:sp>
    </p:spTree>
    <p:extLst>
      <p:ext uri="{BB962C8B-B14F-4D97-AF65-F5344CB8AC3E}">
        <p14:creationId xmlns:p14="http://schemas.microsoft.com/office/powerpoint/2010/main" val="27593432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3FD5-098D-45DA-8691-6D7CC63046C5}"/>
              </a:ext>
            </a:extLst>
          </p:cNvPr>
          <p:cNvSpPr>
            <a:spLocks noGrp="1"/>
          </p:cNvSpPr>
          <p:nvPr>
            <p:ph type="title"/>
          </p:nvPr>
        </p:nvSpPr>
        <p:spPr>
          <a:xfrm>
            <a:off x="0" y="793627"/>
            <a:ext cx="9144000" cy="516189"/>
          </a:xfrm>
        </p:spPr>
        <p:txBody>
          <a:bodyPr>
            <a:normAutofit fontScale="90000"/>
          </a:bodyPr>
          <a:lstStyle/>
          <a:p>
            <a:r>
              <a:rPr lang="en-US" dirty="0"/>
              <a:t>Claims that Require Priority Processing</a:t>
            </a:r>
          </a:p>
        </p:txBody>
      </p:sp>
      <p:sp>
        <p:nvSpPr>
          <p:cNvPr id="3" name="Content Placeholder 2">
            <a:extLst>
              <a:ext uri="{FF2B5EF4-FFF2-40B4-BE49-F238E27FC236}">
                <a16:creationId xmlns:a16="http://schemas.microsoft.com/office/drawing/2014/main" id="{4FE08271-A6C2-4AA0-8E16-545D49D604F0}"/>
              </a:ext>
            </a:extLst>
          </p:cNvPr>
          <p:cNvSpPr>
            <a:spLocks noGrp="1"/>
          </p:cNvSpPr>
          <p:nvPr>
            <p:ph idx="1"/>
          </p:nvPr>
        </p:nvSpPr>
        <p:spPr>
          <a:xfrm>
            <a:off x="271849" y="1544595"/>
            <a:ext cx="8513805" cy="4819135"/>
          </a:xfrm>
        </p:spPr>
        <p:txBody>
          <a:bodyPr>
            <a:normAutofit fontScale="47500" lnSpcReduction="20000"/>
          </a:bodyPr>
          <a:lstStyle/>
          <a:p>
            <a:pPr marL="0" indent="0">
              <a:buNone/>
            </a:pPr>
            <a:r>
              <a:rPr lang="en-US" sz="4200" dirty="0"/>
              <a:t>Claims from any claimant who is:	</a:t>
            </a:r>
          </a:p>
          <a:p>
            <a:pPr lvl="1"/>
            <a:r>
              <a:rPr lang="en-US" sz="4200" dirty="0"/>
              <a:t>a participant in the Fully Developed Claim Program</a:t>
            </a:r>
          </a:p>
          <a:p>
            <a:pPr lvl="1"/>
            <a:r>
              <a:rPr lang="en-US" sz="4200" dirty="0"/>
              <a:t>homeless or experiencing extreme financial hardship</a:t>
            </a:r>
          </a:p>
          <a:p>
            <a:pPr lvl="1"/>
            <a:r>
              <a:rPr lang="en-US" sz="4200" dirty="0"/>
              <a:t>terminally ill</a:t>
            </a:r>
          </a:p>
          <a:p>
            <a:pPr lvl="1"/>
            <a:r>
              <a:rPr lang="en-US" sz="4200" dirty="0"/>
              <a:t>more than 85 years old, or</a:t>
            </a:r>
          </a:p>
          <a:p>
            <a:pPr lvl="1"/>
            <a:r>
              <a:rPr lang="en-US" sz="4200" dirty="0"/>
              <a:t>a survivor of a former Prisoner of War (FPOW).</a:t>
            </a:r>
          </a:p>
          <a:p>
            <a:endParaRPr lang="en-US" sz="4200" dirty="0"/>
          </a:p>
          <a:p>
            <a:pPr marL="0" indent="0">
              <a:buNone/>
            </a:pPr>
            <a:r>
              <a:rPr lang="en-US" sz="4200" dirty="0"/>
              <a:t>Claims from any current or former member of the Armed Forces who:	</a:t>
            </a:r>
          </a:p>
          <a:p>
            <a:pPr lvl="1"/>
            <a:r>
              <a:rPr lang="en-US" sz="4200" dirty="0"/>
              <a:t>became very seriously ill or injured/seriously ill or injured (VSI/SI) during service and is not already receiving Department of Veterans Affairs (VA) disability benefits</a:t>
            </a:r>
          </a:p>
          <a:p>
            <a:pPr lvl="1"/>
            <a:r>
              <a:rPr lang="en-US" sz="4200" dirty="0"/>
              <a:t>is diagnosed with Amyotrophic Lateral Sclerosis (ALS) or Lou Gehrig's Disease</a:t>
            </a:r>
          </a:p>
          <a:p>
            <a:pPr lvl="1"/>
            <a:r>
              <a:rPr lang="en-US" sz="4200" dirty="0"/>
              <a:t>is an FPOW, or</a:t>
            </a:r>
          </a:p>
          <a:p>
            <a:pPr lvl="1"/>
            <a:r>
              <a:rPr lang="en-US" sz="4200" dirty="0"/>
              <a:t>Veteran received the Medal of Honor, or</a:t>
            </a:r>
          </a:p>
          <a:p>
            <a:pPr marL="0" indent="0">
              <a:buNone/>
            </a:pPr>
            <a:endParaRPr lang="en-US" sz="4200" dirty="0"/>
          </a:p>
          <a:p>
            <a:endParaRPr lang="en-US" dirty="0"/>
          </a:p>
          <a:p>
            <a:endParaRPr lang="en-US" dirty="0"/>
          </a:p>
        </p:txBody>
      </p:sp>
      <p:sp>
        <p:nvSpPr>
          <p:cNvPr id="4" name="Slide Number Placeholder 3">
            <a:extLst>
              <a:ext uri="{FF2B5EF4-FFF2-40B4-BE49-F238E27FC236}">
                <a16:creationId xmlns:a16="http://schemas.microsoft.com/office/drawing/2014/main" id="{6D41E51E-B017-4FE8-B29B-DDCD87560012}"/>
              </a:ext>
            </a:extLst>
          </p:cNvPr>
          <p:cNvSpPr>
            <a:spLocks noGrp="1"/>
          </p:cNvSpPr>
          <p:nvPr>
            <p:ph type="sldNum" sz="quarter" idx="12"/>
          </p:nvPr>
        </p:nvSpPr>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364500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3FD5-098D-45DA-8691-6D7CC63046C5}"/>
              </a:ext>
            </a:extLst>
          </p:cNvPr>
          <p:cNvSpPr>
            <a:spLocks noGrp="1"/>
          </p:cNvSpPr>
          <p:nvPr>
            <p:ph type="title"/>
          </p:nvPr>
        </p:nvSpPr>
        <p:spPr/>
        <p:txBody>
          <a:bodyPr/>
          <a:lstStyle/>
          <a:p>
            <a:r>
              <a:rPr lang="en-US" dirty="0"/>
              <a:t>Claims that Require Priority Processing (Cont...)</a:t>
            </a:r>
          </a:p>
        </p:txBody>
      </p:sp>
      <p:sp>
        <p:nvSpPr>
          <p:cNvPr id="3" name="Content Placeholder 2">
            <a:extLst>
              <a:ext uri="{FF2B5EF4-FFF2-40B4-BE49-F238E27FC236}">
                <a16:creationId xmlns:a16="http://schemas.microsoft.com/office/drawing/2014/main" id="{4FE08271-A6C2-4AA0-8E16-545D49D604F0}"/>
              </a:ext>
            </a:extLst>
          </p:cNvPr>
          <p:cNvSpPr>
            <a:spLocks noGrp="1"/>
          </p:cNvSpPr>
          <p:nvPr>
            <p:ph idx="1"/>
          </p:nvPr>
        </p:nvSpPr>
        <p:spPr>
          <a:xfrm>
            <a:off x="457200" y="1880494"/>
            <a:ext cx="8229600" cy="4483236"/>
          </a:xfrm>
        </p:spPr>
        <p:txBody>
          <a:bodyPr>
            <a:normAutofit/>
          </a:bodyPr>
          <a:lstStyle/>
          <a:p>
            <a:pPr marL="0" indent="0">
              <a:buNone/>
            </a:pPr>
            <a:r>
              <a:rPr lang="en-US" sz="2000" dirty="0"/>
              <a:t>Claims from any current or former member of the Armed Forces or a claimant whose claim is based on the death of a service member or former service member who received the Purple Heart: </a:t>
            </a:r>
          </a:p>
          <a:p>
            <a:pPr lvl="1"/>
            <a:r>
              <a:rPr lang="en-US" sz="2000" dirty="0"/>
              <a:t>original compensation or pension claims, or</a:t>
            </a:r>
          </a:p>
          <a:p>
            <a:pPr lvl="1"/>
            <a:r>
              <a:rPr lang="en-US" sz="2000" dirty="0"/>
              <a:t>an original claim for Dependency and Indemnity Compensation (DIC).</a:t>
            </a:r>
          </a:p>
          <a:p>
            <a:endParaRPr lang="en-US" sz="3600" dirty="0"/>
          </a:p>
          <a:p>
            <a:endParaRPr lang="en-US" dirty="0"/>
          </a:p>
          <a:p>
            <a:endParaRPr lang="en-US" dirty="0"/>
          </a:p>
        </p:txBody>
      </p:sp>
      <p:sp>
        <p:nvSpPr>
          <p:cNvPr id="4" name="Slide Number Placeholder 3">
            <a:extLst>
              <a:ext uri="{FF2B5EF4-FFF2-40B4-BE49-F238E27FC236}">
                <a16:creationId xmlns:a16="http://schemas.microsoft.com/office/drawing/2014/main" id="{6D41E51E-B017-4FE8-B29B-DDCD87560012}"/>
              </a:ext>
            </a:extLst>
          </p:cNvPr>
          <p:cNvSpPr>
            <a:spLocks noGrp="1"/>
          </p:cNvSpPr>
          <p:nvPr>
            <p:ph type="sldNum" sz="quarter" idx="12"/>
          </p:nvPr>
        </p:nvSpPr>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419485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8D77-AAF1-4F1D-AECB-042B47D24067}"/>
              </a:ext>
            </a:extLst>
          </p:cNvPr>
          <p:cNvSpPr>
            <a:spLocks noGrp="1"/>
          </p:cNvSpPr>
          <p:nvPr>
            <p:ph type="title"/>
          </p:nvPr>
        </p:nvSpPr>
        <p:spPr/>
        <p:txBody>
          <a:bodyPr/>
          <a:lstStyle/>
          <a:p>
            <a:r>
              <a:rPr lang="en-US" dirty="0"/>
              <a:t>Claim Labels</a:t>
            </a:r>
          </a:p>
        </p:txBody>
      </p:sp>
      <p:sp>
        <p:nvSpPr>
          <p:cNvPr id="3" name="Content Placeholder 2">
            <a:extLst>
              <a:ext uri="{FF2B5EF4-FFF2-40B4-BE49-F238E27FC236}">
                <a16:creationId xmlns:a16="http://schemas.microsoft.com/office/drawing/2014/main" id="{9F0F9D4C-78F1-40B6-B889-56DBF50232C1}"/>
              </a:ext>
            </a:extLst>
          </p:cNvPr>
          <p:cNvSpPr>
            <a:spLocks noGrp="1"/>
          </p:cNvSpPr>
          <p:nvPr>
            <p:ph idx="1"/>
          </p:nvPr>
        </p:nvSpPr>
        <p:spPr>
          <a:xfrm>
            <a:off x="197708" y="2057400"/>
            <a:ext cx="8748584" cy="3916363"/>
          </a:xfrm>
        </p:spPr>
        <p:txBody>
          <a:bodyPr/>
          <a:lstStyle/>
          <a:p>
            <a:r>
              <a:rPr lang="en-US" sz="2000" dirty="0"/>
              <a:t>A claim label pertains to the End Product (EP) of the claim. They describe the type of benefit claimed. Since there are multiple claims with the same EP number, claim labels help distinguish these types of claims.</a:t>
            </a:r>
          </a:p>
          <a:p>
            <a:endParaRPr lang="en-US" dirty="0"/>
          </a:p>
        </p:txBody>
      </p:sp>
      <p:sp>
        <p:nvSpPr>
          <p:cNvPr id="4" name="Slide Number Placeholder 3">
            <a:extLst>
              <a:ext uri="{FF2B5EF4-FFF2-40B4-BE49-F238E27FC236}">
                <a16:creationId xmlns:a16="http://schemas.microsoft.com/office/drawing/2014/main" id="{6CAF504C-A722-437B-B143-12CF66577F53}"/>
              </a:ext>
            </a:extLst>
          </p:cNvPr>
          <p:cNvSpPr>
            <a:spLocks noGrp="1"/>
          </p:cNvSpPr>
          <p:nvPr>
            <p:ph type="sldNum" sz="quarter" idx="12"/>
          </p:nvPr>
        </p:nvSpPr>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2628516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Title of Course&amp;quot;&quot;/&gt;&lt;property id=&quot;20307&quot; value=&quot;261&quot;/&gt;&lt;/object&gt;&lt;object type=&quot;3&quot; unique_id=&quot;10046&quot;&gt;&lt;property id=&quot;20148&quot; value=&quot;5&quot;/&gt;&lt;property id=&quot;20300&quot; value=&quot;Slide 2 - &amp;quot;Lesson Objectives&amp;quot;&quot;/&gt;&lt;property id=&quot;20307&quot; value=&quot;262&quot;/&gt;&lt;/object&gt;&lt;object type=&quot;3&quot; unique_id=&quot;10047&quot;&gt;&lt;property id=&quot;20148&quot; value=&quot;5&quot;/&gt;&lt;property id=&quot;20300&quot; value=&quot;Slide 3 - &amp;quot;References&amp;quot;&quot;/&gt;&lt;property id=&quot;20307&quot; value=&quot;263&quot;/&gt;&lt;/object&gt;&lt;object type=&quot;3&quot; unique_id=&quot;10048&quot;&gt;&lt;property id=&quot;20148&quot; value=&quot;5&quot;/&gt;&lt;property id=&quot;20300&quot; value=&quot;Slide 4 - &amp;quot;Title of Slide&amp;quot;&quot;/&gt;&lt;property id=&quot;20307&quot; value=&quot;264&quot;/&gt;&lt;/object&gt;&lt;object type=&quot;3&quot; unique_id=&quot;10063&quot;&gt;&lt;property id=&quot;20148&quot; value=&quot;5&quot;/&gt;&lt;property id=&quot;20300&quot; value=&quot;Slide 7 - &amp;quot;Review&amp;quot;&quot;/&gt;&lt;property id=&quot;20307&quot; value=&quot;280&quot;/&gt;&lt;/object&gt;&lt;object type=&quot;3&quot; unique_id=&quot;10268&quot;&gt;&lt;property id=&quot;20148&quot; value=&quot;5&quot;/&gt;&lt;property id=&quot;20300&quot; value=&quot;Slide 5 - &amp;quot;Title of Slide&amp;quot;&quot;/&gt;&lt;property id=&quot;20307&quot; value=&quot;281&quot;/&gt;&lt;/object&gt;&lt;object type=&quot;3&quot; unique_id=&quot;10269&quot;&gt;&lt;property id=&quot;20148&quot; value=&quot;5&quot;/&gt;&lt;property id=&quot;20300&quot; value=&quot;Slide 6 - &amp;quot;Title of Slide&amp;quot;&quot;/&gt;&lt;property id=&quot;20307&quot; value=&quot;28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RO317-839076992-14146</_dlc_DocId>
    <_dlc_DocIdUrl xmlns="b62c6c12-24c5-4d47-ac4d-c5cc93bcdf7b">
      <Url>https://vaww.vashare.vba.va.gov/sites/SPTNCIO/focusedveterans/training/VSRvirtualtraining/_layouts/15/DocIdRedir.aspx?ID=RO317-839076992-14146</Url>
      <Description>RO317-839076992-14146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33A5F8-1C94-4A75-BD9C-6A42552BBF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b62c6c12-24c5-4d47-ac4d-c5cc93bcdf7b"/>
    <ds:schemaRef ds:uri="http://www.w3.org/XML/1998/namespace"/>
  </ds:schemaRefs>
</ds:datastoreItem>
</file>

<file path=customXml/itemProps3.xml><?xml version="1.0" encoding="utf-8"?>
<ds:datastoreItem xmlns:ds="http://schemas.openxmlformats.org/officeDocument/2006/customXml" ds:itemID="{D436AEEB-CDAD-4300-BDB7-E767FF125592}">
  <ds:schemaRefs>
    <ds:schemaRef ds:uri="http://schemas.microsoft.com/sharepoint/events"/>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6401</TotalTime>
  <Words>1365</Words>
  <Application>Microsoft Office PowerPoint</Application>
  <PresentationFormat>On-screen Show (4:3)</PresentationFormat>
  <Paragraphs>184</Paragraphs>
  <Slides>27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Tahoma</vt:lpstr>
      <vt:lpstr>Times New Roman</vt:lpstr>
      <vt:lpstr>VA Design Style Theme 2</vt:lpstr>
      <vt:lpstr>Claim Attributes</vt:lpstr>
      <vt:lpstr>Lesson Objectives</vt:lpstr>
      <vt:lpstr>References</vt:lpstr>
      <vt:lpstr>Overview</vt:lpstr>
      <vt:lpstr>Claim Attributes and Agency Goals</vt:lpstr>
      <vt:lpstr>Required Claim Attributes at Establishment</vt:lpstr>
      <vt:lpstr>Claims that Require Priority Processing</vt:lpstr>
      <vt:lpstr>Claims that Require Priority Processing (Cont...)</vt:lpstr>
      <vt:lpstr>Claim Labels</vt:lpstr>
      <vt:lpstr>Who Applies the Claim Label?</vt:lpstr>
      <vt:lpstr>How is a claim label applied?</vt:lpstr>
      <vt:lpstr>Claim Type</vt:lpstr>
      <vt:lpstr>Appropriate Claim Label Selection</vt:lpstr>
      <vt:lpstr>EP Code versus Claim Label</vt:lpstr>
      <vt:lpstr>Corporate Flashes</vt:lpstr>
      <vt:lpstr>What Corporate Flashes are Required?</vt:lpstr>
      <vt:lpstr>Corporate Flashes</vt:lpstr>
      <vt:lpstr>Adding a Corporate Flash</vt:lpstr>
      <vt:lpstr>Corporate Flash</vt:lpstr>
      <vt:lpstr>Special Issues</vt:lpstr>
      <vt:lpstr>Special Issues</vt:lpstr>
      <vt:lpstr>Fully Developed Claim - Special Issue</vt:lpstr>
      <vt:lpstr>Special Issues</vt:lpstr>
      <vt:lpstr>Entering Special Issue in VBMS</vt:lpstr>
      <vt:lpstr>Entering Special Issue in VBMS</vt:lpstr>
      <vt:lpstr>Entering Special Issue in VBMS</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 Attributes PowerPoint Presentation</dc:title>
  <dc:subject>VSR</dc:subject>
  <dc:creator>Department of Veterans Affairs, Veterans Benefits Administration, Compensation Service, STAFF</dc:creator>
  <cp:keywords>claim attributes,flashes,special issues,system compliance,claims assistants,VSRs,CEST,claims establishment</cp:keywords>
  <dc:description>This lesson introduces employees to the functions of the body systems.</dc:description>
  <cp:lastModifiedBy>Kathy Poole</cp:lastModifiedBy>
  <cp:revision>479</cp:revision>
  <dcterms:created xsi:type="dcterms:W3CDTF">2014-04-30T02:32:11Z</dcterms:created>
  <dcterms:modified xsi:type="dcterms:W3CDTF">2019-04-16T18:42:43Z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5b81284b-5ede-49fb-928b-5f2bcbbdc371</vt:lpwstr>
  </property>
</Properties>
</file>