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5"/>
  </p:sldMasterIdLst>
  <p:notesMasterIdLst>
    <p:notesMasterId r:id="rId40"/>
  </p:notesMasterIdLst>
  <p:handoutMasterIdLst>
    <p:handoutMasterId r:id="rId41"/>
  </p:handoutMasterIdLst>
  <p:sldIdLst>
    <p:sldId id="257" r:id="rId6"/>
    <p:sldId id="343" r:id="rId7"/>
    <p:sldId id="258" r:id="rId8"/>
    <p:sldId id="345" r:id="rId9"/>
    <p:sldId id="328" r:id="rId10"/>
    <p:sldId id="348" r:id="rId11"/>
    <p:sldId id="344" r:id="rId12"/>
    <p:sldId id="282" r:id="rId13"/>
    <p:sldId id="337" r:id="rId14"/>
    <p:sldId id="286" r:id="rId15"/>
    <p:sldId id="287" r:id="rId16"/>
    <p:sldId id="289" r:id="rId17"/>
    <p:sldId id="312" r:id="rId18"/>
    <p:sldId id="340" r:id="rId19"/>
    <p:sldId id="322" r:id="rId20"/>
    <p:sldId id="324" r:id="rId21"/>
    <p:sldId id="334" r:id="rId22"/>
    <p:sldId id="283" r:id="rId23"/>
    <p:sldId id="341" r:id="rId24"/>
    <p:sldId id="273" r:id="rId25"/>
    <p:sldId id="285" r:id="rId26"/>
    <p:sldId id="336" r:id="rId27"/>
    <p:sldId id="311" r:id="rId28"/>
    <p:sldId id="335" r:id="rId29"/>
    <p:sldId id="302" r:id="rId30"/>
    <p:sldId id="299" r:id="rId31"/>
    <p:sldId id="296" r:id="rId32"/>
    <p:sldId id="297" r:id="rId33"/>
    <p:sldId id="304" r:id="rId34"/>
    <p:sldId id="347" r:id="rId35"/>
    <p:sldId id="309" r:id="rId36"/>
    <p:sldId id="314" r:id="rId37"/>
    <p:sldId id="346" r:id="rId38"/>
    <p:sldId id="338" r:id="rId39"/>
  </p:sldIdLst>
  <p:sldSz cx="12192000" cy="6858000"/>
  <p:notesSz cx="6858000" cy="9144000"/>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partment of Veterans Affairs" initials="CKK" lastIdx="9" clrIdx="0"/>
  <p:cmAuthor id="1" name="Department of Veterans Affairs" initials="VH" lastIdx="0" clrIdx="1"/>
  <p:cmAuthor id="2" name="Allison Zmetra" initials="AKZ" lastIdx="9" clrIdx="2"/>
  <p:cmAuthor id="3" name="Department of Veterans Affairs" initials="DoVA" lastIdx="8"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1D3275"/>
    <a:srgbClr val="EE0000"/>
    <a:srgbClr val="1C1C1C"/>
    <a:srgbClr val="000000"/>
    <a:srgbClr val="FFCC00"/>
    <a:srgbClr val="7C5F1E"/>
    <a:srgbClr val="E7D0A4"/>
    <a:srgbClr val="6A5B3F"/>
    <a:srgbClr val="9877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941" autoAdjust="0"/>
    <p:restoredTop sz="80995" autoAdjust="0"/>
  </p:normalViewPr>
  <p:slideViewPr>
    <p:cSldViewPr snapToGrid="0">
      <p:cViewPr varScale="1">
        <p:scale>
          <a:sx n="96" d="100"/>
          <a:sy n="96" d="100"/>
        </p:scale>
        <p:origin x="696" y="96"/>
      </p:cViewPr>
      <p:guideLst>
        <p:guide orient="horz" pos="2160"/>
        <p:guide pos="3840"/>
      </p:guideLst>
    </p:cSldViewPr>
  </p:slideViewPr>
  <p:notesTextViewPr>
    <p:cViewPr>
      <p:scale>
        <a:sx n="1" d="1"/>
        <a:sy n="1" d="1"/>
      </p:scale>
      <p:origin x="0" y="0"/>
    </p:cViewPr>
  </p:notesTextViewPr>
  <p:sorterViewPr>
    <p:cViewPr>
      <p:scale>
        <a:sx n="100" d="100"/>
        <a:sy n="100" d="100"/>
      </p:scale>
      <p:origin x="0" y="13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CE03D3A-B633-46FF-85AE-F1571229E240}" type="datetimeFigureOut">
              <a:rPr lang="en-US" smtClean="0"/>
              <a:t>4/18/2019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2DA3E40-0C96-4E4A-B7C7-B10F1353BD49}" type="slidenum">
              <a:rPr lang="en-US" smtClean="0"/>
              <a:t>‹#›</a:t>
            </a:fld>
            <a:endParaRPr lang="en-US"/>
          </a:p>
        </p:txBody>
      </p:sp>
    </p:spTree>
    <p:extLst>
      <p:ext uri="{BB962C8B-B14F-4D97-AF65-F5344CB8AC3E}">
        <p14:creationId xmlns:p14="http://schemas.microsoft.com/office/powerpoint/2010/main" val="3021384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F05838-7BCA-4652-9007-BD0302928936}" type="datetimeFigureOut">
              <a:rPr lang="en-US" smtClean="0"/>
              <a:t>4/18/2019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7C618C-DDD3-4DC9-ADAB-73264023D4F2}" type="slidenum">
              <a:rPr lang="en-US" smtClean="0"/>
              <a:t>‹#›</a:t>
            </a:fld>
            <a:endParaRPr lang="en-US"/>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a:ea typeface="Calibri"/>
                <a:cs typeface="Times New Roman"/>
              </a:rPr>
              <a:t>Welcome to the Centralized Benefits Communication Management (CBCM</a:t>
            </a:r>
            <a:r>
              <a:rPr kumimoji="0" lang="en-US" sz="1200" b="0" i="0" u="none" strike="noStrike" kern="1200" cap="none" spc="0" normalizeH="0" baseline="0" noProof="0">
                <a:ln>
                  <a:noFill/>
                </a:ln>
                <a:solidFill>
                  <a:prstClr val="black"/>
                </a:solidFill>
                <a:effectLst/>
                <a:uLnTx/>
                <a:uFillTx/>
                <a:latin typeface="Times New Roman"/>
                <a:ea typeface="Calibri"/>
                <a:cs typeface="Times New Roman"/>
              </a:rPr>
              <a:t>) – Phase one, </a:t>
            </a:r>
            <a:r>
              <a:rPr kumimoji="0" lang="en-US" sz="1200" b="0" i="0" u="none" strike="noStrike" kern="1200" cap="none" spc="0" normalizeH="0" baseline="0" noProof="0" dirty="0">
                <a:ln>
                  <a:noFill/>
                </a:ln>
                <a:solidFill>
                  <a:prstClr val="black"/>
                </a:solidFill>
                <a:effectLst/>
                <a:uLnTx/>
                <a:uFillTx/>
                <a:latin typeface="Times New Roman"/>
                <a:ea typeface="Calibri"/>
                <a:cs typeface="Times New Roman"/>
              </a:rPr>
              <a:t>also known as Centralized Printing, provided by the training staff at VA Central Office.  This presentation will provide an overview of how CBCM will benefit Veterans and claimants, VA staff, and stakeholders.</a:t>
            </a:r>
          </a:p>
          <a:p>
            <a:pPr marL="0" marR="0">
              <a:spcBef>
                <a:spcPts val="0"/>
              </a:spcBef>
              <a:spcAft>
                <a:spcPts val="0"/>
              </a:spcAft>
            </a:pPr>
            <a:endParaRPr lang="en-US" sz="1200" dirty="0">
              <a:effectLst/>
              <a:latin typeface="Times New Roman"/>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1</a:t>
            </a:fld>
            <a:endParaRPr lang="en-US"/>
          </a:p>
        </p:txBody>
      </p:sp>
    </p:spTree>
    <p:extLst>
      <p:ext uri="{BB962C8B-B14F-4D97-AF65-F5344CB8AC3E}">
        <p14:creationId xmlns:p14="http://schemas.microsoft.com/office/powerpoint/2010/main" val="27934345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Upon selecting</a:t>
            </a:r>
            <a:r>
              <a:rPr lang="en-US" sz="1200" baseline="0" dirty="0"/>
              <a:t> the package name, you will be directed to the next screen where you can add documents from the </a:t>
            </a:r>
            <a:r>
              <a:rPr lang="en-US" sz="1200" baseline="0" dirty="0" err="1"/>
              <a:t>eFolder</a:t>
            </a:r>
            <a:r>
              <a:rPr lang="en-US" sz="1200" baseline="0" dirty="0"/>
              <a:t> or standard enclosures to the package.  It will default on the “Documents” tab.  To add a document or enclosure, click on the “Document(s)” button highlighted in the screenshot.</a:t>
            </a:r>
          </a:p>
          <a:p>
            <a:endParaRPr lang="en-US" sz="1200" baseline="0" dirty="0"/>
          </a:p>
          <a:p>
            <a:r>
              <a:rPr lang="en-US" sz="1200" baseline="0" dirty="0"/>
              <a:t>An important thing to note is that you are to only use standard forms in the Package Manager.</a:t>
            </a:r>
            <a:endParaRPr lang="en-US" sz="1200" dirty="0"/>
          </a:p>
        </p:txBody>
      </p:sp>
      <p:sp>
        <p:nvSpPr>
          <p:cNvPr id="4" name="Slide Number Placeholder 3"/>
          <p:cNvSpPr>
            <a:spLocks noGrp="1"/>
          </p:cNvSpPr>
          <p:nvPr>
            <p:ph type="sldNum" sz="quarter" idx="10"/>
          </p:nvPr>
        </p:nvSpPr>
        <p:spPr/>
        <p:txBody>
          <a:bodyPr/>
          <a:lstStyle/>
          <a:p>
            <a:fld id="{0E7C618C-DDD3-4DC9-ADAB-73264023D4F2}" type="slidenum">
              <a:rPr lang="en-US" smtClean="0"/>
              <a:t>10</a:t>
            </a:fld>
            <a:endParaRPr lang="en-US"/>
          </a:p>
        </p:txBody>
      </p:sp>
    </p:spTree>
    <p:extLst>
      <p:ext uri="{BB962C8B-B14F-4D97-AF65-F5344CB8AC3E}">
        <p14:creationId xmlns:p14="http://schemas.microsoft.com/office/powerpoint/2010/main" val="1567648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To add </a:t>
            </a:r>
            <a:r>
              <a:rPr kumimoji="0" lang="en-US" sz="1200" b="0" i="0" u="none" strike="noStrike" kern="1200" cap="none" spc="0" normalizeH="0" baseline="0" noProof="0" dirty="0" err="1">
                <a:ln>
                  <a:noFill/>
                </a:ln>
                <a:solidFill>
                  <a:prstClr val="black"/>
                </a:solidFill>
                <a:effectLst/>
                <a:uLnTx/>
                <a:uFillTx/>
                <a:latin typeface="+mn-lt"/>
                <a:ea typeface="+mn-ea"/>
                <a:cs typeface="+mn-cs"/>
              </a:rPr>
              <a:t>eFolder</a:t>
            </a:r>
            <a:r>
              <a:rPr kumimoji="0" lang="en-US" sz="1200" b="0" i="0" u="none" strike="noStrike" kern="1200" cap="none" spc="0" normalizeH="0" baseline="0" noProof="0" dirty="0">
                <a:ln>
                  <a:noFill/>
                </a:ln>
                <a:solidFill>
                  <a:prstClr val="black"/>
                </a:solidFill>
                <a:effectLst/>
                <a:uLnTx/>
                <a:uFillTx/>
                <a:latin typeface="+mn-lt"/>
                <a:ea typeface="+mn-ea"/>
                <a:cs typeface="+mn-cs"/>
              </a:rPr>
              <a:t> documents to a new package you must first select the document you wish to add.  Next, select the arrow in the middle of the screen to move the document(s) to the right hand portion of the screen.  Finally, select the “Add Document(s)” button.  </a:t>
            </a:r>
          </a:p>
          <a:p>
            <a:endParaRPr lang="en-US" sz="1200" dirty="0"/>
          </a:p>
        </p:txBody>
      </p:sp>
      <p:sp>
        <p:nvSpPr>
          <p:cNvPr id="4" name="Slide Number Placeholder 3"/>
          <p:cNvSpPr>
            <a:spLocks noGrp="1"/>
          </p:cNvSpPr>
          <p:nvPr>
            <p:ph type="sldNum" sz="quarter" idx="10"/>
          </p:nvPr>
        </p:nvSpPr>
        <p:spPr/>
        <p:txBody>
          <a:bodyPr/>
          <a:lstStyle/>
          <a:p>
            <a:fld id="{0E7C618C-DDD3-4DC9-ADAB-73264023D4F2}" type="slidenum">
              <a:rPr lang="en-US" smtClean="0"/>
              <a:t>11</a:t>
            </a:fld>
            <a:endParaRPr lang="en-US"/>
          </a:p>
        </p:txBody>
      </p:sp>
    </p:spTree>
    <p:extLst>
      <p:ext uri="{BB962C8B-B14F-4D97-AF65-F5344CB8AC3E}">
        <p14:creationId xmlns:p14="http://schemas.microsoft.com/office/powerpoint/2010/main" val="1567648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To add standard enclosures, the user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 first selects the Standard Enclosures option from the drop down menu in the top left corner of the screen as shown in the left screen shot.</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 Next, selects the enclosures to be added.</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 Then selects the arrow in the middle of the screen to move the document(s) to the right hand portion of the screen.</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 And finally, selects the “Add Document(s)” button.  </a:t>
            </a:r>
          </a:p>
          <a:p>
            <a:endParaRPr lang="en-US" sz="1200" dirty="0"/>
          </a:p>
        </p:txBody>
      </p:sp>
      <p:sp>
        <p:nvSpPr>
          <p:cNvPr id="4" name="Slide Number Placeholder 3"/>
          <p:cNvSpPr>
            <a:spLocks noGrp="1"/>
          </p:cNvSpPr>
          <p:nvPr>
            <p:ph type="sldNum" sz="quarter" idx="10"/>
          </p:nvPr>
        </p:nvSpPr>
        <p:spPr/>
        <p:txBody>
          <a:bodyPr/>
          <a:lstStyle/>
          <a:p>
            <a:fld id="{0E7C618C-DDD3-4DC9-ADAB-73264023D4F2}" type="slidenum">
              <a:rPr lang="en-US" smtClean="0"/>
              <a:t>12</a:t>
            </a:fld>
            <a:endParaRPr lang="en-US"/>
          </a:p>
        </p:txBody>
      </p:sp>
    </p:spTree>
    <p:extLst>
      <p:ext uri="{BB962C8B-B14F-4D97-AF65-F5344CB8AC3E}">
        <p14:creationId xmlns:p14="http://schemas.microsoft.com/office/powerpoint/2010/main" val="15676481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After adding documents and/or standard enclosures, the user will then select the “Recipients” tab.  Under this tab, the user will add a recipient(s).  To add a recipient, the user must: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Verify the address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Select the “Add Recipient” button is needed.</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Indicate if the recipient is an individual or organization.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Verify all information or complete all boxes indicated by an asterisk.</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Select the “Save” button if any changes were made.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Select the “Send Package” button for each recipient.  </a:t>
            </a:r>
            <a:endParaRPr lang="en-US" sz="1200" dirty="0"/>
          </a:p>
        </p:txBody>
      </p:sp>
      <p:sp>
        <p:nvSpPr>
          <p:cNvPr id="4" name="Slide Number Placeholder 3"/>
          <p:cNvSpPr>
            <a:spLocks noGrp="1"/>
          </p:cNvSpPr>
          <p:nvPr>
            <p:ph type="sldNum" sz="quarter" idx="10"/>
          </p:nvPr>
        </p:nvSpPr>
        <p:spPr/>
        <p:txBody>
          <a:bodyPr/>
          <a:lstStyle/>
          <a:p>
            <a:fld id="{0E7C618C-DDD3-4DC9-ADAB-73264023D4F2}" type="slidenum">
              <a:rPr lang="en-US" smtClean="0"/>
              <a:t>13</a:t>
            </a:fld>
            <a:endParaRPr lang="en-US"/>
          </a:p>
        </p:txBody>
      </p:sp>
    </p:spTree>
    <p:extLst>
      <p:ext uri="{BB962C8B-B14F-4D97-AF65-F5344CB8AC3E}">
        <p14:creationId xmlns:p14="http://schemas.microsoft.com/office/powerpoint/2010/main" val="15676481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Once you select</a:t>
            </a:r>
            <a:r>
              <a:rPr lang="en-US" sz="1200" baseline="0" dirty="0"/>
              <a:t> the “Send Package” button, you will know the package was sent to Centralized Printing when:</a:t>
            </a:r>
          </a:p>
          <a:p>
            <a:endParaRPr lang="en-US" sz="1200" dirty="0"/>
          </a:p>
          <a:p>
            <a:pPr marL="0" indent="0">
              <a:buFontTx/>
              <a:buNone/>
            </a:pPr>
            <a:r>
              <a:rPr lang="en-US" sz="1200" dirty="0"/>
              <a:t>- The circle icon becomes</a:t>
            </a:r>
            <a:r>
              <a:rPr lang="en-US" sz="1200" baseline="0" dirty="0"/>
              <a:t> an envelope, and</a:t>
            </a:r>
          </a:p>
          <a:p>
            <a:pPr marL="0" indent="0">
              <a:buFontTx/>
              <a:buNone/>
            </a:pPr>
            <a:r>
              <a:rPr lang="en-US" sz="1200" dirty="0"/>
              <a:t>- The status changes to “FINALIZED.”</a:t>
            </a:r>
          </a:p>
          <a:p>
            <a:pPr marL="0" indent="0">
              <a:buFontTx/>
              <a:buNone/>
            </a:pPr>
            <a:endParaRPr lang="en-US" sz="1200" dirty="0"/>
          </a:p>
          <a:p>
            <a:pPr marL="0" indent="0">
              <a:buFontTx/>
              <a:buNone/>
            </a:pPr>
            <a:r>
              <a:rPr lang="en-US" sz="1200" dirty="0"/>
              <a:t>Once you see these,</a:t>
            </a:r>
            <a:r>
              <a:rPr lang="en-US" sz="1200" baseline="0" dirty="0"/>
              <a:t> you can close the window to return to VBMS-Core.</a:t>
            </a:r>
            <a:endParaRPr lang="en-US" sz="1200" dirty="0"/>
          </a:p>
        </p:txBody>
      </p:sp>
      <p:sp>
        <p:nvSpPr>
          <p:cNvPr id="4" name="Slide Number Placeholder 3"/>
          <p:cNvSpPr>
            <a:spLocks noGrp="1"/>
          </p:cNvSpPr>
          <p:nvPr>
            <p:ph type="sldNum" sz="quarter" idx="10"/>
          </p:nvPr>
        </p:nvSpPr>
        <p:spPr/>
        <p:txBody>
          <a:bodyPr/>
          <a:lstStyle/>
          <a:p>
            <a:fld id="{0E7C618C-DDD3-4DC9-ADAB-73264023D4F2}" type="slidenum">
              <a:rPr lang="en-US" smtClean="0"/>
              <a:t>14</a:t>
            </a:fld>
            <a:endParaRPr lang="en-US"/>
          </a:p>
        </p:txBody>
      </p:sp>
    </p:spTree>
    <p:extLst>
      <p:ext uri="{BB962C8B-B14F-4D97-AF65-F5344CB8AC3E}">
        <p14:creationId xmlns:p14="http://schemas.microsoft.com/office/powerpoint/2010/main" val="15676481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Under the “Distributions” tab, users can see the status of the package.  The user will see one of the following four (4) statuses: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Draft with a circle indicates the package has not been finalized and sent.  This status means the user must finalize the package to be sent.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In Progress with an envelope indicates the package has been finalized and is being processed by Centralized Printing.  This status means the user does not need to take any further action.</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Success with a checkmark indicates Centralized Printing has received and accepted the package.  This status means that no user action is needed.</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Fail with an exclamation point indicates Centralized Printing has received the package, but is unable to print it.  In this rare instance, the User should contact VAVBAWAS/CO/VCIP.</a:t>
            </a:r>
          </a:p>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15</a:t>
            </a:fld>
            <a:endParaRPr lang="en-US"/>
          </a:p>
        </p:txBody>
      </p:sp>
    </p:spTree>
    <p:extLst>
      <p:ext uri="{BB962C8B-B14F-4D97-AF65-F5344CB8AC3E}">
        <p14:creationId xmlns:p14="http://schemas.microsoft.com/office/powerpoint/2010/main" val="10482955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Under the “Packages” tab, users can see the status of the package.  The user will see one of the following two (2) status messages: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New with a blue circle indicates the package has not been finalized and sent.  This means the User needs to finalize and send package.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Finalized with a green circle indicates the package has been sent to Centralized Printing.  This means no further action is needed.</a:t>
            </a:r>
          </a:p>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16</a:t>
            </a:fld>
            <a:endParaRPr lang="en-US"/>
          </a:p>
        </p:txBody>
      </p:sp>
    </p:spTree>
    <p:extLst>
      <p:ext uri="{BB962C8B-B14F-4D97-AF65-F5344CB8AC3E}">
        <p14:creationId xmlns:p14="http://schemas.microsoft.com/office/powerpoint/2010/main" val="42089675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1D3275"/>
                </a:solidFill>
                <a:effectLst/>
                <a:uLnTx/>
                <a:uFillTx/>
                <a:latin typeface="+mn-lt"/>
                <a:ea typeface="+mn-ea"/>
                <a:cs typeface="+mn-cs"/>
              </a:rPr>
              <a:t>Packages can be manually created from the </a:t>
            </a:r>
            <a:r>
              <a:rPr kumimoji="0" lang="en-US" sz="1200" b="0" i="0" u="none" strike="noStrike" kern="0" cap="none" spc="0" normalizeH="0" baseline="0" noProof="0" dirty="0" err="1">
                <a:ln>
                  <a:noFill/>
                </a:ln>
                <a:solidFill>
                  <a:srgbClr val="1D3275"/>
                </a:solidFill>
                <a:effectLst/>
                <a:uLnTx/>
                <a:uFillTx/>
                <a:latin typeface="+mn-lt"/>
                <a:ea typeface="+mn-ea"/>
                <a:cs typeface="+mn-cs"/>
              </a:rPr>
              <a:t>eFolder</a:t>
            </a:r>
            <a:r>
              <a:rPr kumimoji="0" lang="en-US" sz="1200" b="0" i="0" u="none" strike="noStrike" kern="0" cap="none" spc="0" normalizeH="0" baseline="0" noProof="0" dirty="0">
                <a:ln>
                  <a:noFill/>
                </a:ln>
                <a:solidFill>
                  <a:srgbClr val="1D3275"/>
                </a:solidFill>
                <a:effectLst/>
                <a:uLnTx/>
                <a:uFillTx/>
                <a:latin typeface="+mn-lt"/>
                <a:ea typeface="+mn-ea"/>
                <a:cs typeface="+mn-cs"/>
              </a:rPr>
              <a:t> by selecting the applicable document or documents, then selecting the option “Add to Package” from the action drop down menu.  This screen shot highlights these actions.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1D3275"/>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1D3275"/>
                </a:solidFill>
                <a:effectLst/>
                <a:uLnTx/>
                <a:uFillTx/>
                <a:latin typeface="+mn-lt"/>
                <a:ea typeface="+mn-ea"/>
                <a:cs typeface="+mn-cs"/>
              </a:rPr>
              <a:t>An important note is that letters created using PC generated letters will be sent after the letter has been uploaded to the </a:t>
            </a:r>
            <a:r>
              <a:rPr kumimoji="0" lang="en-US" sz="1200" b="0" i="0" u="none" strike="noStrike" kern="0" cap="none" spc="0" normalizeH="0" baseline="0" noProof="0" dirty="0" err="1">
                <a:ln>
                  <a:noFill/>
                </a:ln>
                <a:solidFill>
                  <a:srgbClr val="1D3275"/>
                </a:solidFill>
                <a:effectLst/>
                <a:uLnTx/>
                <a:uFillTx/>
                <a:latin typeface="+mn-lt"/>
                <a:ea typeface="+mn-ea"/>
                <a:cs typeface="+mn-cs"/>
              </a:rPr>
              <a:t>eFolder</a:t>
            </a:r>
            <a:r>
              <a:rPr kumimoji="0" lang="en-US" sz="1200" b="0" i="0" u="none" strike="noStrike" kern="0" cap="none" spc="0" normalizeH="0" baseline="0" noProof="0" dirty="0">
                <a:ln>
                  <a:noFill/>
                </a:ln>
                <a:solidFill>
                  <a:srgbClr val="1D3275"/>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1D3275"/>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17</a:t>
            </a:fld>
            <a:endParaRPr lang="en-US"/>
          </a:p>
        </p:txBody>
      </p:sp>
    </p:spTree>
    <p:extLst>
      <p:ext uri="{BB962C8B-B14F-4D97-AF65-F5344CB8AC3E}">
        <p14:creationId xmlns:p14="http://schemas.microsoft.com/office/powerpoint/2010/main" val="33390609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1D3275"/>
                </a:solidFill>
                <a:effectLst/>
                <a:uLnTx/>
                <a:uFillTx/>
                <a:latin typeface="+mn-lt"/>
                <a:ea typeface="+mn-ea"/>
                <a:cs typeface="+mn-cs"/>
              </a:rPr>
              <a:t>Once you make the selection “Add to Package” you will then be required to either: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1D3275"/>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0" cap="none" spc="0" normalizeH="0" baseline="0" noProof="0" dirty="0">
                <a:ln>
                  <a:noFill/>
                </a:ln>
                <a:solidFill>
                  <a:srgbClr val="1D3275"/>
                </a:solidFill>
                <a:effectLst/>
                <a:uLnTx/>
                <a:uFillTx/>
                <a:latin typeface="+mn-lt"/>
                <a:ea typeface="+mn-ea"/>
                <a:cs typeface="+mn-cs"/>
              </a:rPr>
              <a:t>add the document(s) to a new package, or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0" cap="none" spc="0" normalizeH="0" baseline="0" noProof="0" dirty="0">
                <a:ln>
                  <a:noFill/>
                </a:ln>
                <a:solidFill>
                  <a:srgbClr val="1D3275"/>
                </a:solidFill>
                <a:effectLst/>
                <a:uLnTx/>
                <a:uFillTx/>
                <a:latin typeface="+mn-lt"/>
                <a:ea typeface="+mn-ea"/>
                <a:cs typeface="+mn-cs"/>
              </a:rPr>
              <a:t>add the document(s) to an existing package.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200" b="0" i="0" u="none" strike="noStrike" kern="0" cap="none" spc="0" normalizeH="0" baseline="0" noProof="0" dirty="0">
              <a:ln>
                <a:noFill/>
              </a:ln>
              <a:solidFill>
                <a:srgbClr val="1D3275"/>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200" b="0" i="0" u="none" strike="noStrike" kern="0" cap="none" spc="0" normalizeH="0" baseline="0" noProof="0" dirty="0">
                <a:ln>
                  <a:noFill/>
                </a:ln>
                <a:solidFill>
                  <a:srgbClr val="1D3275"/>
                </a:solidFill>
                <a:effectLst/>
                <a:uLnTx/>
                <a:uFillTx/>
                <a:latin typeface="+mn-lt"/>
                <a:ea typeface="+mn-ea"/>
                <a:cs typeface="+mn-cs"/>
              </a:rPr>
              <a:t>The screen shot on this slide displays the visual for your options.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200" b="0" i="0" u="none" strike="noStrike" kern="0" cap="none" spc="0" normalizeH="0" baseline="0" noProof="0" dirty="0">
              <a:ln>
                <a:noFill/>
              </a:ln>
              <a:solidFill>
                <a:srgbClr val="1D3275"/>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200" b="0" i="0" u="none" strike="noStrike" kern="0" cap="none" spc="0" normalizeH="0" baseline="0" noProof="0" dirty="0">
                <a:ln>
                  <a:noFill/>
                </a:ln>
                <a:solidFill>
                  <a:srgbClr val="1D3275"/>
                </a:solidFill>
                <a:effectLst/>
                <a:uLnTx/>
                <a:uFillTx/>
                <a:latin typeface="+mn-lt"/>
                <a:ea typeface="+mn-ea"/>
                <a:cs typeface="+mn-cs"/>
              </a:rPr>
              <a:t>If you are adding a document(s) to a new package, you must input a name for the package.  For example, “FOIA Request – 12/28/2017.”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1D3275"/>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18</a:t>
            </a:fld>
            <a:endParaRPr lang="en-US"/>
          </a:p>
        </p:txBody>
      </p:sp>
    </p:spTree>
    <p:extLst>
      <p:ext uri="{BB962C8B-B14F-4D97-AF65-F5344CB8AC3E}">
        <p14:creationId xmlns:p14="http://schemas.microsoft.com/office/powerpoint/2010/main" val="33390609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user can either select:</a:t>
            </a:r>
          </a:p>
          <a:p>
            <a:endParaRPr lang="en-US" dirty="0"/>
          </a:p>
          <a:p>
            <a:pPr marL="171450" indent="-171450">
              <a:buFont typeface="Arial" panose="020B0604020202020204" pitchFamily="34" charset="0"/>
              <a:buChar char="•"/>
            </a:pPr>
            <a:r>
              <a:rPr lang="en-US" dirty="0"/>
              <a:t>“Add and Return to </a:t>
            </a:r>
            <a:r>
              <a:rPr lang="en-US" dirty="0" err="1"/>
              <a:t>eFolder</a:t>
            </a:r>
            <a:r>
              <a:rPr lang="en-US" dirty="0"/>
              <a:t>,” or</a:t>
            </a:r>
          </a:p>
          <a:p>
            <a:pPr marL="171450" indent="-171450">
              <a:buFont typeface="Arial" panose="020B0604020202020204" pitchFamily="34" charset="0"/>
              <a:buChar char="•"/>
            </a:pPr>
            <a:r>
              <a:rPr lang="en-US" dirty="0"/>
              <a:t>“Add &amp; Go to Package</a:t>
            </a:r>
            <a:r>
              <a:rPr lang="en-US" baseline="0" dirty="0"/>
              <a:t> Manager.”</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From either selection, the user will have the option of adding additional documents to the package.</a:t>
            </a:r>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19</a:t>
            </a:fld>
            <a:endParaRPr lang="en-US"/>
          </a:p>
        </p:txBody>
      </p:sp>
    </p:spTree>
    <p:extLst>
      <p:ext uri="{BB962C8B-B14F-4D97-AF65-F5344CB8AC3E}">
        <p14:creationId xmlns:p14="http://schemas.microsoft.com/office/powerpoint/2010/main" val="3581141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a:t>
            </a:r>
            <a:r>
              <a:rPr lang="en-US" baseline="0" dirty="0"/>
              <a:t> of this training is to introduce Centralized Benefits Communications Management (CBCM) the field.  CBCM is a Veterans Benefits Administration (VBA) initiative designed to provide greater choice for claimants and beneficiaries in how they receive correspondence from VBA. The goal is to centralize and streamline the delivery of outbound communications across all VBA business lines. </a:t>
            </a:r>
          </a:p>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2</a:t>
            </a:fld>
            <a:endParaRPr lang="en-US"/>
          </a:p>
        </p:txBody>
      </p:sp>
    </p:spTree>
    <p:extLst>
      <p:ext uri="{BB962C8B-B14F-4D97-AF65-F5344CB8AC3E}">
        <p14:creationId xmlns:p14="http://schemas.microsoft.com/office/powerpoint/2010/main" val="12167828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1D3275"/>
                </a:solidFill>
                <a:effectLst/>
                <a:uLnTx/>
                <a:uFillTx/>
                <a:latin typeface="+mn-lt"/>
                <a:ea typeface="+mn-ea"/>
                <a:cs typeface="+mn-cs"/>
              </a:rPr>
              <a:t>The user can create new or an existing package.  To access the Package Manager, the user will need to select the Package Manager option under the Veteran Drop Down Menu.  This action will take the user to the Package Manager screen.</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US" sz="1200" dirty="0"/>
          </a:p>
        </p:txBody>
      </p:sp>
      <p:sp>
        <p:nvSpPr>
          <p:cNvPr id="4" name="Slide Number Placeholder 3"/>
          <p:cNvSpPr>
            <a:spLocks noGrp="1"/>
          </p:cNvSpPr>
          <p:nvPr>
            <p:ph type="sldNum" sz="quarter" idx="10"/>
          </p:nvPr>
        </p:nvSpPr>
        <p:spPr/>
        <p:txBody>
          <a:bodyPr/>
          <a:lstStyle/>
          <a:p>
            <a:fld id="{0E7C618C-DDD3-4DC9-ADAB-73264023D4F2}" type="slidenum">
              <a:rPr lang="en-US" smtClean="0"/>
              <a:t>20</a:t>
            </a:fld>
            <a:endParaRPr lang="en-US"/>
          </a:p>
        </p:txBody>
      </p:sp>
    </p:spTree>
    <p:extLst>
      <p:ext uri="{BB962C8B-B14F-4D97-AF65-F5344CB8AC3E}">
        <p14:creationId xmlns:p14="http://schemas.microsoft.com/office/powerpoint/2010/main" val="15676481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Here, the user must select the “Create” button to begin building the package.  After</a:t>
            </a:r>
            <a:r>
              <a:rPr lang="en-US" sz="1200" baseline="0" dirty="0"/>
              <a:t> building the package, it will be listed under the “Packages” tab with a “New” status.  </a:t>
            </a:r>
            <a:endParaRPr lang="en-US" sz="1200" dirty="0"/>
          </a:p>
        </p:txBody>
      </p:sp>
      <p:sp>
        <p:nvSpPr>
          <p:cNvPr id="4" name="Slide Number Placeholder 3"/>
          <p:cNvSpPr>
            <a:spLocks noGrp="1"/>
          </p:cNvSpPr>
          <p:nvPr>
            <p:ph type="sldNum" sz="quarter" idx="10"/>
          </p:nvPr>
        </p:nvSpPr>
        <p:spPr/>
        <p:txBody>
          <a:bodyPr/>
          <a:lstStyle/>
          <a:p>
            <a:fld id="{0E7C618C-DDD3-4DC9-ADAB-73264023D4F2}" type="slidenum">
              <a:rPr lang="en-US" smtClean="0"/>
              <a:t>21</a:t>
            </a:fld>
            <a:endParaRPr lang="en-US"/>
          </a:p>
        </p:txBody>
      </p:sp>
    </p:spTree>
    <p:extLst>
      <p:ext uri="{BB962C8B-B14F-4D97-AF65-F5344CB8AC3E}">
        <p14:creationId xmlns:p14="http://schemas.microsoft.com/office/powerpoint/2010/main" val="15676481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Letter Creator can still be used with the Package Manager and has been upgraded to sync with the new functionality.  Nothing has changed with drafting letters through Letter Creator so you will still follow the normal procedures for creating letters in Letter Creator and saving letters.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Letter Creator will prompt the user to upload the document through the upload screen in VBMS.  Once the letter is seen in the </a:t>
            </a:r>
            <a:r>
              <a:rPr kumimoji="0" lang="en-US" sz="1200" b="0" i="0" u="none" strike="noStrike" kern="1200" cap="none" spc="0" normalizeH="0" baseline="0" noProof="0" dirty="0" err="1">
                <a:ln>
                  <a:noFill/>
                </a:ln>
                <a:solidFill>
                  <a:prstClr val="black"/>
                </a:solidFill>
                <a:effectLst/>
                <a:uLnTx/>
                <a:uFillTx/>
                <a:latin typeface="+mn-lt"/>
                <a:ea typeface="+mn-ea"/>
                <a:cs typeface="+mn-cs"/>
              </a:rPr>
              <a:t>eFolder</a:t>
            </a:r>
            <a:r>
              <a:rPr kumimoji="0" lang="en-US" sz="1200" b="0" i="0" u="none" strike="noStrike" kern="1200" cap="none" spc="0" normalizeH="0" baseline="0" noProof="0" dirty="0">
                <a:ln>
                  <a:noFill/>
                </a:ln>
                <a:solidFill>
                  <a:prstClr val="black"/>
                </a:solidFill>
                <a:effectLst/>
                <a:uLnTx/>
                <a:uFillTx/>
                <a:latin typeface="+mn-lt"/>
                <a:ea typeface="+mn-ea"/>
                <a:cs typeface="+mn-cs"/>
              </a:rPr>
              <a:t>, navigate back to Letter Creator and select yes on the prompt to generate a package.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Reminder to not change the default name given to the letter when saving.  </a:t>
            </a:r>
          </a:p>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22</a:t>
            </a:fld>
            <a:endParaRPr lang="en-US"/>
          </a:p>
        </p:txBody>
      </p:sp>
    </p:spTree>
    <p:extLst>
      <p:ext uri="{BB962C8B-B14F-4D97-AF65-F5344CB8AC3E}">
        <p14:creationId xmlns:p14="http://schemas.microsoft.com/office/powerpoint/2010/main" val="5103958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If there is a package you no longer need, you have the ability to delete it under the “Packages” tab.  In order to do so, select the trash can icon on the same line as the package name to delete the package.  </a:t>
            </a:r>
          </a:p>
          <a:p>
            <a:endParaRPr lang="en-US" sz="1200" dirty="0"/>
          </a:p>
        </p:txBody>
      </p:sp>
      <p:sp>
        <p:nvSpPr>
          <p:cNvPr id="4" name="Slide Number Placeholder 3"/>
          <p:cNvSpPr>
            <a:spLocks noGrp="1"/>
          </p:cNvSpPr>
          <p:nvPr>
            <p:ph type="sldNum" sz="quarter" idx="10"/>
          </p:nvPr>
        </p:nvSpPr>
        <p:spPr/>
        <p:txBody>
          <a:bodyPr/>
          <a:lstStyle/>
          <a:p>
            <a:fld id="{0E7C618C-DDD3-4DC9-ADAB-73264023D4F2}" type="slidenum">
              <a:rPr lang="en-US" smtClean="0"/>
              <a:t>23</a:t>
            </a:fld>
            <a:endParaRPr lang="en-US"/>
          </a:p>
        </p:txBody>
      </p:sp>
    </p:spTree>
    <p:extLst>
      <p:ext uri="{BB962C8B-B14F-4D97-AF65-F5344CB8AC3E}">
        <p14:creationId xmlns:p14="http://schemas.microsoft.com/office/powerpoint/2010/main" val="15676481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Just as there is a way to create a package in VBMS Core, a user can also create a package in VBMS Awards.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After generating an award, the user must navigate to the “Award Letter Interview” by selecting Gen Letter button.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Once in the “Award Letter Interview, ” the user will select the “Enclosures” tab.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Please note that the Package Manger sends the documents you indicate.  Thus, the user should only add documents that are not already in the Letter Preview.  </a:t>
            </a:r>
          </a:p>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24</a:t>
            </a:fld>
            <a:endParaRPr lang="en-US"/>
          </a:p>
        </p:txBody>
      </p:sp>
    </p:spTree>
    <p:extLst>
      <p:ext uri="{BB962C8B-B14F-4D97-AF65-F5344CB8AC3E}">
        <p14:creationId xmlns:p14="http://schemas.microsoft.com/office/powerpoint/2010/main" val="7382259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If you need to send additional enclosures to only certain recipients, such as the Rating </a:t>
            </a:r>
            <a:r>
              <a:rPr kumimoji="0" lang="en-US" sz="1200" b="0" i="0" u="none" strike="noStrike" kern="1200" cap="none" spc="0" normalizeH="0" baseline="0" noProof="0" dirty="0" err="1">
                <a:ln>
                  <a:noFill/>
                </a:ln>
                <a:solidFill>
                  <a:prstClr val="black"/>
                </a:solidFill>
                <a:effectLst/>
                <a:uLnTx/>
                <a:uFillTx/>
                <a:latin typeface="+mn-lt"/>
                <a:ea typeface="+mn-ea"/>
                <a:cs typeface="+mn-cs"/>
              </a:rPr>
              <a:t>Codesheet</a:t>
            </a:r>
            <a:r>
              <a:rPr kumimoji="0" lang="en-US" sz="1200" b="0" i="0" u="none" strike="noStrike" kern="1200" cap="none" spc="0" normalizeH="0" baseline="0" noProof="0" dirty="0">
                <a:ln>
                  <a:noFill/>
                </a:ln>
                <a:solidFill>
                  <a:prstClr val="black"/>
                </a:solidFill>
                <a:effectLst/>
                <a:uLnTx/>
                <a:uFillTx/>
                <a:latin typeface="+mn-lt"/>
                <a:ea typeface="+mn-ea"/>
                <a:cs typeface="+mn-cs"/>
              </a:rPr>
              <a:t> to a POA but NOT a Veteran, you can do this in the “Enclosures” tab.  To do so, select “N” under “Part of Award </a:t>
            </a:r>
            <a:r>
              <a:rPr kumimoji="0" lang="en-US" sz="1200" b="0" i="0" u="none" strike="noStrike" kern="1200" cap="none" spc="0" normalizeH="0" baseline="0" noProof="0" dirty="0" err="1">
                <a:ln>
                  <a:noFill/>
                </a:ln>
                <a:solidFill>
                  <a:prstClr val="black"/>
                </a:solidFill>
                <a:effectLst/>
                <a:uLnTx/>
                <a:uFillTx/>
                <a:latin typeface="+mn-lt"/>
                <a:ea typeface="+mn-ea"/>
                <a:cs typeface="+mn-cs"/>
              </a:rPr>
              <a:t>Ltr</a:t>
            </a:r>
            <a:r>
              <a:rPr kumimoji="0" lang="en-US" sz="1200" b="0" i="0" u="none" strike="noStrike" kern="1200" cap="none" spc="0" normalizeH="0" baseline="0" noProof="0" dirty="0">
                <a:ln>
                  <a:noFill/>
                </a:ln>
                <a:solidFill>
                  <a:prstClr val="black"/>
                </a:solidFill>
                <a:effectLst/>
                <a:uLnTx/>
                <a:uFillTx/>
                <a:latin typeface="+mn-lt"/>
                <a:ea typeface="+mn-ea"/>
                <a:cs typeface="+mn-cs"/>
              </a:rPr>
              <a:t>” and then select the appropriate recipient(s) using the pencil scratchpad icon.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Users must enter a unique number into the “Enclosure Order” when adding documents this way. </a:t>
            </a:r>
          </a:p>
          <a:p>
            <a:endParaRPr lang="en-US" sz="1200" dirty="0"/>
          </a:p>
        </p:txBody>
      </p:sp>
      <p:sp>
        <p:nvSpPr>
          <p:cNvPr id="4" name="Slide Number Placeholder 3"/>
          <p:cNvSpPr>
            <a:spLocks noGrp="1"/>
          </p:cNvSpPr>
          <p:nvPr>
            <p:ph type="sldNum" sz="quarter" idx="10"/>
          </p:nvPr>
        </p:nvSpPr>
        <p:spPr/>
        <p:txBody>
          <a:bodyPr/>
          <a:lstStyle/>
          <a:p>
            <a:fld id="{0E7C618C-DDD3-4DC9-ADAB-73264023D4F2}" type="slidenum">
              <a:rPr lang="en-US" smtClean="0"/>
              <a:t>25</a:t>
            </a:fld>
            <a:endParaRPr lang="en-US"/>
          </a:p>
        </p:txBody>
      </p:sp>
    </p:spTree>
    <p:extLst>
      <p:ext uri="{BB962C8B-B14F-4D97-AF65-F5344CB8AC3E}">
        <p14:creationId xmlns:p14="http://schemas.microsoft.com/office/powerpoint/2010/main" val="15676481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After</a:t>
            </a:r>
            <a:r>
              <a:rPr lang="en-US" sz="1200" baseline="0" dirty="0"/>
              <a:t> building the package, the user must navigate to the “Recipients” tab.  Here, the user must ensure the recipients’ addresses are correct.  </a:t>
            </a:r>
          </a:p>
          <a:p>
            <a:endParaRPr lang="en-US" sz="1200" baseline="0" dirty="0"/>
          </a:p>
          <a:p>
            <a:r>
              <a:rPr lang="en-US" sz="1200" baseline="0" dirty="0"/>
              <a:t>Under the “Recipients” tab, the user can also add any additional recipients by selecting the “Add” button. If there is not a predefined address for the VSO, then the user must manually input the information in the address fields and save.  Please note that the address of the VSO must be the claimant’s SOJ address.  </a:t>
            </a:r>
            <a:endParaRPr lang="en-US" sz="1200" dirty="0"/>
          </a:p>
        </p:txBody>
      </p:sp>
      <p:sp>
        <p:nvSpPr>
          <p:cNvPr id="4" name="Slide Number Placeholder 3"/>
          <p:cNvSpPr>
            <a:spLocks noGrp="1"/>
          </p:cNvSpPr>
          <p:nvPr>
            <p:ph type="sldNum" sz="quarter" idx="10"/>
          </p:nvPr>
        </p:nvSpPr>
        <p:spPr/>
        <p:txBody>
          <a:bodyPr/>
          <a:lstStyle/>
          <a:p>
            <a:fld id="{0E7C618C-DDD3-4DC9-ADAB-73264023D4F2}" type="slidenum">
              <a:rPr lang="en-US" smtClean="0"/>
              <a:t>26</a:t>
            </a:fld>
            <a:endParaRPr lang="en-US"/>
          </a:p>
        </p:txBody>
      </p:sp>
    </p:spTree>
    <p:extLst>
      <p:ext uri="{BB962C8B-B14F-4D97-AF65-F5344CB8AC3E}">
        <p14:creationId xmlns:p14="http://schemas.microsoft.com/office/powerpoint/2010/main" val="15676481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After all recipients have been identified, click on the arrow under “Delivery Method.”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Please note that if an award requires concurrence, the delivery method and recipient information will persist from the Authorizer’s changes.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US" sz="1200" dirty="0"/>
          </a:p>
        </p:txBody>
      </p:sp>
      <p:sp>
        <p:nvSpPr>
          <p:cNvPr id="4" name="Slide Number Placeholder 3"/>
          <p:cNvSpPr>
            <a:spLocks noGrp="1"/>
          </p:cNvSpPr>
          <p:nvPr>
            <p:ph type="sldNum" sz="quarter" idx="10"/>
          </p:nvPr>
        </p:nvSpPr>
        <p:spPr/>
        <p:txBody>
          <a:bodyPr/>
          <a:lstStyle/>
          <a:p>
            <a:fld id="{0E7C618C-DDD3-4DC9-ADAB-73264023D4F2}" type="slidenum">
              <a:rPr lang="en-US" smtClean="0"/>
              <a:t>27</a:t>
            </a:fld>
            <a:endParaRPr lang="en-US"/>
          </a:p>
        </p:txBody>
      </p:sp>
    </p:spTree>
    <p:extLst>
      <p:ext uri="{BB962C8B-B14F-4D97-AF65-F5344CB8AC3E}">
        <p14:creationId xmlns:p14="http://schemas.microsoft.com/office/powerpoint/2010/main" val="15676481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Upon clicking the drop down menu, the new “Print Central” delivery option will reveal.  Selecting this option will send the letter distribution for that recipient to the Package Manager upon finalization.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Once all the recipients rows are complete, the user must select the “Accept” button.</a:t>
            </a:r>
          </a:p>
          <a:p>
            <a:endParaRPr lang="en-US" sz="1200" dirty="0"/>
          </a:p>
        </p:txBody>
      </p:sp>
      <p:sp>
        <p:nvSpPr>
          <p:cNvPr id="4" name="Slide Number Placeholder 3"/>
          <p:cNvSpPr>
            <a:spLocks noGrp="1"/>
          </p:cNvSpPr>
          <p:nvPr>
            <p:ph type="sldNum" sz="quarter" idx="10"/>
          </p:nvPr>
        </p:nvSpPr>
        <p:spPr/>
        <p:txBody>
          <a:bodyPr/>
          <a:lstStyle/>
          <a:p>
            <a:fld id="{0E7C618C-DDD3-4DC9-ADAB-73264023D4F2}" type="slidenum">
              <a:rPr lang="en-US" smtClean="0"/>
              <a:t>28</a:t>
            </a:fld>
            <a:endParaRPr lang="en-US"/>
          </a:p>
        </p:txBody>
      </p:sp>
    </p:spTree>
    <p:extLst>
      <p:ext uri="{BB962C8B-B14F-4D97-AF65-F5344CB8AC3E}">
        <p14:creationId xmlns:p14="http://schemas.microsoft.com/office/powerpoint/2010/main" val="15676481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After the user completes the necessary</a:t>
            </a:r>
            <a:r>
              <a:rPr lang="en-US" sz="1200" baseline="0" dirty="0"/>
              <a:t> information under the “Recipients” and “Enclosures” tabs, the user can navigate to the “Correspondence Summary” tab to review both Recipients and Enclosures for the correspondence.  </a:t>
            </a:r>
          </a:p>
          <a:p>
            <a:endParaRPr lang="en-US" sz="1200" baseline="0" dirty="0"/>
          </a:p>
          <a:p>
            <a:r>
              <a:rPr lang="en-US" sz="1200" baseline="0" dirty="0"/>
              <a:t>The authorizer can make edits to either recipients or enclosures in their respective tabs.  </a:t>
            </a:r>
            <a:endParaRPr lang="en-US" sz="1200" dirty="0"/>
          </a:p>
        </p:txBody>
      </p:sp>
      <p:sp>
        <p:nvSpPr>
          <p:cNvPr id="4" name="Slide Number Placeholder 3"/>
          <p:cNvSpPr>
            <a:spLocks noGrp="1"/>
          </p:cNvSpPr>
          <p:nvPr>
            <p:ph type="sldNum" sz="quarter" idx="10"/>
          </p:nvPr>
        </p:nvSpPr>
        <p:spPr/>
        <p:txBody>
          <a:bodyPr/>
          <a:lstStyle/>
          <a:p>
            <a:fld id="{0E7C618C-DDD3-4DC9-ADAB-73264023D4F2}" type="slidenum">
              <a:rPr lang="en-US" smtClean="0"/>
              <a:t>29</a:t>
            </a:fld>
            <a:endParaRPr lang="en-US"/>
          </a:p>
        </p:txBody>
      </p:sp>
    </p:spTree>
    <p:extLst>
      <p:ext uri="{BB962C8B-B14F-4D97-AF65-F5344CB8AC3E}">
        <p14:creationId xmlns:p14="http://schemas.microsoft.com/office/powerpoint/2010/main" val="1567648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objectives for this training are to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explain the new VBMS functionality of Package Manager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demonstrate how to create packages in VBMS-Core and VBMS-Awards, 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recognize whether the Package Manager sent the package to centralized printing.  </a:t>
            </a:r>
            <a:endParaRPr lang="en-US" dirty="0">
              <a:latin typeface="+mn-lt"/>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3</a:t>
            </a:fld>
            <a:endParaRPr lang="en-US"/>
          </a:p>
        </p:txBody>
      </p:sp>
    </p:spTree>
    <p:extLst>
      <p:ext uri="{BB962C8B-B14F-4D97-AF65-F5344CB8AC3E}">
        <p14:creationId xmlns:p14="http://schemas.microsoft.com/office/powerpoint/2010/main" val="13289080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Once an award is finalized, users will receive one of 2 messages.  If the package is successfully sent to package manager, then the message will indicate success.  However, if the package failed to submit, the message will refer the user to the Package Manager.  </a:t>
            </a:r>
          </a:p>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30</a:t>
            </a:fld>
            <a:endParaRPr lang="en-US"/>
          </a:p>
        </p:txBody>
      </p:sp>
    </p:spTree>
    <p:extLst>
      <p:ext uri="{BB962C8B-B14F-4D97-AF65-F5344CB8AC3E}">
        <p14:creationId xmlns:p14="http://schemas.microsoft.com/office/powerpoint/2010/main" val="28958741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Users can verify that packages sent from VBMS Awards were received by Package Manager and sent to Centralized Printing by navigating to the Package Manager for that Veteran in VBMS Core. The “recipient tab” status should show “in progress” for successful submission.</a:t>
            </a:r>
          </a:p>
          <a:p>
            <a:endParaRPr lang="en-US" sz="1200" dirty="0"/>
          </a:p>
        </p:txBody>
      </p:sp>
      <p:sp>
        <p:nvSpPr>
          <p:cNvPr id="4" name="Slide Number Placeholder 3"/>
          <p:cNvSpPr>
            <a:spLocks noGrp="1"/>
          </p:cNvSpPr>
          <p:nvPr>
            <p:ph type="sldNum" sz="quarter" idx="10"/>
          </p:nvPr>
        </p:nvSpPr>
        <p:spPr/>
        <p:txBody>
          <a:bodyPr/>
          <a:lstStyle/>
          <a:p>
            <a:fld id="{0E7C618C-DDD3-4DC9-ADAB-73264023D4F2}" type="slidenum">
              <a:rPr lang="en-US" smtClean="0"/>
              <a:t>31</a:t>
            </a:fld>
            <a:endParaRPr lang="en-US"/>
          </a:p>
        </p:txBody>
      </p:sp>
    </p:spTree>
    <p:extLst>
      <p:ext uri="{BB962C8B-B14F-4D97-AF65-F5344CB8AC3E}">
        <p14:creationId xmlns:p14="http://schemas.microsoft.com/office/powerpoint/2010/main" val="15676481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Copies of communications (letters) for VSO Representatives will be printed along with the claimant’s copy and mailed to the SOJ. The SOJ will disseminate VSO copies to co-located organizations. </a:t>
            </a:r>
            <a:r>
              <a:rPr kumimoji="0" lang="en-US" sz="1200" b="0" i="0" u="none" strike="noStrike" kern="1200" cap="none" spc="0" normalizeH="0" baseline="0" noProof="0" dirty="0">
                <a:ln>
                  <a:noFill/>
                </a:ln>
                <a:solidFill>
                  <a:prstClr val="black"/>
                </a:solidFill>
                <a:effectLst/>
                <a:uLnTx/>
                <a:uFillTx/>
                <a:latin typeface="+mn-lt"/>
                <a:ea typeface="+mn-ea"/>
                <a:cs typeface="+mn-cs"/>
              </a:rPr>
              <a:t>For offsite VSOs forward the mail to the local VSO office.</a:t>
            </a:r>
            <a:endParaRPr lang="en-US" sz="1200" dirty="0"/>
          </a:p>
          <a:p>
            <a:endParaRPr lang="en-US" sz="1200" dirty="0"/>
          </a:p>
        </p:txBody>
      </p:sp>
      <p:sp>
        <p:nvSpPr>
          <p:cNvPr id="4" name="Slide Number Placeholder 3"/>
          <p:cNvSpPr>
            <a:spLocks noGrp="1"/>
          </p:cNvSpPr>
          <p:nvPr>
            <p:ph type="sldNum" sz="quarter" idx="10"/>
          </p:nvPr>
        </p:nvSpPr>
        <p:spPr/>
        <p:txBody>
          <a:bodyPr/>
          <a:lstStyle/>
          <a:p>
            <a:fld id="{0E7C618C-DDD3-4DC9-ADAB-73264023D4F2}" type="slidenum">
              <a:rPr lang="en-US" smtClean="0"/>
              <a:t>32</a:t>
            </a:fld>
            <a:endParaRPr lang="en-US"/>
          </a:p>
        </p:txBody>
      </p:sp>
    </p:spTree>
    <p:extLst>
      <p:ext uri="{BB962C8B-B14F-4D97-AF65-F5344CB8AC3E}">
        <p14:creationId xmlns:p14="http://schemas.microsoft.com/office/powerpoint/2010/main" val="15676481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0">
              <a:lnSpc>
                <a:spcPct val="100000"/>
              </a:lnSpc>
              <a:spcBef>
                <a:spcPts val="0"/>
              </a:spcBef>
              <a:spcAft>
                <a:spcPts val="0"/>
              </a:spcAft>
              <a:buClr>
                <a:srgbClr val="2D2DB9">
                  <a:lumMod val="75000"/>
                </a:srgbClr>
              </a:buClr>
              <a:buSzTx/>
              <a:buFont typeface="Wingdings" panose="05000000000000000000" pitchFamily="2" charset="2"/>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In conclusion, this presentation:</a:t>
            </a:r>
          </a:p>
          <a:p>
            <a:pPr marL="0" marR="0" lvl="0" indent="0" algn="l" defTabSz="914400" rtl="0" eaLnBrk="1" fontAlgn="base" latinLnBrk="0" hangingPunct="0">
              <a:lnSpc>
                <a:spcPct val="100000"/>
              </a:lnSpc>
              <a:spcBef>
                <a:spcPts val="0"/>
              </a:spcBef>
              <a:spcAft>
                <a:spcPts val="0"/>
              </a:spcAft>
              <a:buClr>
                <a:srgbClr val="2D2DB9">
                  <a:lumMod val="75000"/>
                </a:srgbClr>
              </a:buClr>
              <a:buSzTx/>
              <a:buFont typeface="Wingdings" panose="05000000000000000000" pitchFamily="2" charset="2"/>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base" latinLnBrk="0" hangingPunct="0">
              <a:lnSpc>
                <a:spcPct val="100000"/>
              </a:lnSpc>
              <a:spcBef>
                <a:spcPts val="0"/>
              </a:spcBef>
              <a:spcAft>
                <a:spcPts val="0"/>
              </a:spcAft>
              <a:buClr>
                <a:srgbClr val="2D2DB9">
                  <a:lumMod val="75000"/>
                </a:srgbClr>
              </a:buClr>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Explained the new VBMS functionality of Package Manager,</a:t>
            </a:r>
          </a:p>
          <a:p>
            <a:pPr marL="171450" marR="0" lvl="0" indent="-171450" algn="l" defTabSz="914400" rtl="0" eaLnBrk="1" fontAlgn="base" latinLnBrk="0" hangingPunct="0">
              <a:lnSpc>
                <a:spcPct val="100000"/>
              </a:lnSpc>
              <a:spcBef>
                <a:spcPts val="0"/>
              </a:spcBef>
              <a:spcAft>
                <a:spcPts val="0"/>
              </a:spcAft>
              <a:buClr>
                <a:srgbClr val="2D2DB9">
                  <a:lumMod val="75000"/>
                </a:srgbClr>
              </a:buClr>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Demonstrated how to create packages in VBMS-Core and VBMS-Awards,</a:t>
            </a:r>
          </a:p>
          <a:p>
            <a:pPr marL="171450" marR="0" lvl="0" indent="-171450" algn="l" defTabSz="914400" rtl="0" eaLnBrk="1" fontAlgn="base" latinLnBrk="0" hangingPunct="0">
              <a:lnSpc>
                <a:spcPct val="100000"/>
              </a:lnSpc>
              <a:spcBef>
                <a:spcPts val="0"/>
              </a:spcBef>
              <a:spcAft>
                <a:spcPts val="0"/>
              </a:spcAft>
              <a:buClr>
                <a:srgbClr val="2D2DB9">
                  <a:lumMod val="75000"/>
                </a:srgbClr>
              </a:buClr>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How to recognize whether the Package Manager sent the package to centralized printing, and </a:t>
            </a:r>
          </a:p>
          <a:p>
            <a:pPr marL="171450" marR="0" lvl="0" indent="-171450" algn="l" defTabSz="914400" rtl="0" eaLnBrk="1" fontAlgn="base" latinLnBrk="0" hangingPunct="0">
              <a:lnSpc>
                <a:spcPct val="100000"/>
              </a:lnSpc>
              <a:spcBef>
                <a:spcPts val="0"/>
              </a:spcBef>
              <a:spcAft>
                <a:spcPts val="0"/>
              </a:spcAft>
              <a:buClr>
                <a:srgbClr val="2D2DB9">
                  <a:lumMod val="75000"/>
                </a:srgbClr>
              </a:buClr>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With your assistance, improve the overall experience for our internal and external stakeholders.  </a:t>
            </a:r>
          </a:p>
          <a:p>
            <a:pPr marL="0" marR="0" lvl="0" indent="0" algn="l" defTabSz="914400" rtl="0" eaLnBrk="1" fontAlgn="base" latinLnBrk="0" hangingPunct="0">
              <a:lnSpc>
                <a:spcPct val="100000"/>
              </a:lnSpc>
              <a:spcBef>
                <a:spcPts val="0"/>
              </a:spcBef>
              <a:spcAft>
                <a:spcPts val="0"/>
              </a:spcAft>
              <a:buClr>
                <a:srgbClr val="2D2DB9">
                  <a:lumMod val="75000"/>
                </a:srgbClr>
              </a:buClr>
              <a:buSzTx/>
              <a:buFont typeface="Wingdings" panose="05000000000000000000" pitchFamily="2" charset="2"/>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base" latinLnBrk="0" hangingPunct="0">
              <a:lnSpc>
                <a:spcPct val="100000"/>
              </a:lnSpc>
              <a:spcBef>
                <a:spcPts val="0"/>
              </a:spcBef>
              <a:spcAft>
                <a:spcPts val="0"/>
              </a:spcAft>
              <a:buClr>
                <a:srgbClr val="2D2DB9">
                  <a:lumMod val="75000"/>
                </a:srgbClr>
              </a:buClr>
              <a:buSzTx/>
              <a:buFont typeface="Wingdings" panose="05000000000000000000" pitchFamily="2" charset="2"/>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Available with this presentation are Job Aids that provide help with functionality in both VBMS-Core and VBMS-Awards and the job position role.  Also available is a FAQ  Sheet providing answers to frequently asked questions that will assist with this transition.  </a:t>
            </a:r>
          </a:p>
          <a:p>
            <a:pPr marL="0" marR="0" lvl="0" indent="0" algn="l" defTabSz="914400" rtl="0" eaLnBrk="1" fontAlgn="base" latinLnBrk="0" hangingPunct="0">
              <a:lnSpc>
                <a:spcPct val="100000"/>
              </a:lnSpc>
              <a:spcBef>
                <a:spcPts val="0"/>
              </a:spcBef>
              <a:spcAft>
                <a:spcPts val="0"/>
              </a:spcAft>
              <a:buClr>
                <a:srgbClr val="2D2DB9">
                  <a:lumMod val="75000"/>
                </a:srgbClr>
              </a:buClr>
              <a:buSzTx/>
              <a:buFont typeface="Wingdings" panose="05000000000000000000" pitchFamily="2" charset="2"/>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base" latinLnBrk="0" hangingPunct="0">
              <a:lnSpc>
                <a:spcPct val="100000"/>
              </a:lnSpc>
              <a:spcBef>
                <a:spcPts val="0"/>
              </a:spcBef>
              <a:spcAft>
                <a:spcPts val="0"/>
              </a:spcAft>
              <a:buClr>
                <a:srgbClr val="2D2DB9">
                  <a:lumMod val="75000"/>
                </a:srgbClr>
              </a:buClr>
              <a:buSzTx/>
              <a:buFont typeface="Wingdings" panose="05000000000000000000" pitchFamily="2" charset="2"/>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In order to receive credit for this training, make sure to complete the assessment in TMS.  </a:t>
            </a:r>
          </a:p>
        </p:txBody>
      </p:sp>
      <p:sp>
        <p:nvSpPr>
          <p:cNvPr id="4" name="Slide Number Placeholder 3"/>
          <p:cNvSpPr>
            <a:spLocks noGrp="1"/>
          </p:cNvSpPr>
          <p:nvPr>
            <p:ph type="sldNum" sz="quarter" idx="10"/>
          </p:nvPr>
        </p:nvSpPr>
        <p:spPr/>
        <p:txBody>
          <a:bodyPr/>
          <a:lstStyle/>
          <a:p>
            <a:fld id="{0E7C618C-DDD3-4DC9-ADAB-73264023D4F2}" type="slidenum">
              <a:rPr lang="en-US" smtClean="0"/>
              <a:t>33</a:t>
            </a:fld>
            <a:endParaRPr lang="en-US"/>
          </a:p>
        </p:txBody>
      </p:sp>
    </p:spTree>
    <p:extLst>
      <p:ext uri="{BB962C8B-B14F-4D97-AF65-F5344CB8AC3E}">
        <p14:creationId xmlns:p14="http://schemas.microsoft.com/office/powerpoint/2010/main" val="10352814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34</a:t>
            </a:fld>
            <a:endParaRPr lang="en-US"/>
          </a:p>
        </p:txBody>
      </p:sp>
    </p:spTree>
    <p:extLst>
      <p:ext uri="{BB962C8B-B14F-4D97-AF65-F5344CB8AC3E}">
        <p14:creationId xmlns:p14="http://schemas.microsoft.com/office/powerpoint/2010/main" val="2494450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CBCM will be advantageous</a:t>
            </a:r>
            <a:r>
              <a:rPr lang="en-US" baseline="0" dirty="0"/>
              <a:t> because it will:</a:t>
            </a:r>
          </a:p>
          <a:p>
            <a:endParaRPr lang="en-US" baseline="0" dirty="0"/>
          </a:p>
          <a:p>
            <a:pPr marL="171450" indent="-171450">
              <a:buFont typeface="Arial" panose="020B0604020202020204" pitchFamily="34" charset="0"/>
              <a:buChar char="•"/>
            </a:pPr>
            <a:r>
              <a:rPr lang="en-US" baseline="0" dirty="0"/>
              <a:t>Improve the compensation and pension experience,</a:t>
            </a:r>
          </a:p>
          <a:p>
            <a:pPr marL="171450" indent="-171450">
              <a:buFont typeface="Arial" panose="020B0604020202020204" pitchFamily="34" charset="0"/>
              <a:buChar char="•"/>
            </a:pPr>
            <a:r>
              <a:rPr lang="en-US" baseline="0" dirty="0"/>
              <a:t>Provide a more automated and efficient means of generating and delivering notification letters to claimants,</a:t>
            </a:r>
          </a:p>
          <a:p>
            <a:pPr marL="171450" indent="-171450">
              <a:buFont typeface="Arial" panose="020B0604020202020204" pitchFamily="34" charset="0"/>
              <a:buChar char="•"/>
            </a:pPr>
            <a:r>
              <a:rPr lang="en-US" baseline="0" dirty="0"/>
              <a:t>Allows more time for VSRs to continue processing claims, and </a:t>
            </a:r>
          </a:p>
          <a:p>
            <a:pPr marL="171450" indent="-171450">
              <a:buFont typeface="Arial" panose="020B0604020202020204" pitchFamily="34" charset="0"/>
              <a:buChar char="•"/>
            </a:pPr>
            <a:r>
              <a:rPr lang="en-US" baseline="0" dirty="0"/>
              <a:t>Reduce the risk of PII violations</a:t>
            </a:r>
          </a:p>
        </p:txBody>
      </p:sp>
      <p:sp>
        <p:nvSpPr>
          <p:cNvPr id="4" name="Slide Number Placeholder 3"/>
          <p:cNvSpPr>
            <a:spLocks noGrp="1"/>
          </p:cNvSpPr>
          <p:nvPr>
            <p:ph type="sldNum" sz="quarter" idx="10"/>
          </p:nvPr>
        </p:nvSpPr>
        <p:spPr/>
        <p:txBody>
          <a:bodyPr/>
          <a:lstStyle/>
          <a:p>
            <a:fld id="{0E7C618C-DDD3-4DC9-ADAB-73264023D4F2}" type="slidenum">
              <a:rPr lang="en-US" smtClean="0"/>
              <a:t>4</a:t>
            </a:fld>
            <a:endParaRPr lang="en-US"/>
          </a:p>
        </p:txBody>
      </p:sp>
    </p:spTree>
    <p:extLst>
      <p:ext uri="{BB962C8B-B14F-4D97-AF65-F5344CB8AC3E}">
        <p14:creationId xmlns:p14="http://schemas.microsoft.com/office/powerpoint/2010/main" val="3825828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Important terms to know for the CBCM project are Package Manager, Package, and Distribution.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Package Manager means VBMS functionality that allows you to create a package, to add documents, and to track who receives the correspondence.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Package is a group of documents in a particular order.  For example, a 5103 Notice Letter, VA Form 21-4142, and incomplete form.</a:t>
            </a:r>
          </a:p>
          <a:p>
            <a:endParaRPr lang="en-US" dirty="0">
              <a:latin typeface="+mn-lt"/>
            </a:endParaRPr>
          </a:p>
          <a:p>
            <a:r>
              <a:rPr lang="en-US" dirty="0">
                <a:latin typeface="+mn-lt"/>
              </a:rPr>
              <a:t>Distribution means electronic information that identifies recipients</a:t>
            </a:r>
            <a:r>
              <a:rPr lang="en-US" baseline="0" dirty="0">
                <a:latin typeface="+mn-lt"/>
              </a:rPr>
              <a:t> and mailing location.  </a:t>
            </a:r>
            <a:endParaRPr lang="en-US" dirty="0">
              <a:latin typeface="+mn-lt"/>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5</a:t>
            </a:fld>
            <a:endParaRPr lang="en-US"/>
          </a:p>
        </p:txBody>
      </p:sp>
    </p:spTree>
    <p:extLst>
      <p:ext uri="{BB962C8B-B14F-4D97-AF65-F5344CB8AC3E}">
        <p14:creationId xmlns:p14="http://schemas.microsoft.com/office/powerpoint/2010/main" val="2712744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note that VBMS is not an approved system for storing Federal Tax Information (FTI). Therefore, please do not add any documents to the VBMS </a:t>
            </a:r>
            <a:r>
              <a:rPr lang="en-US" dirty="0" err="1"/>
              <a:t>eFolder</a:t>
            </a:r>
            <a:r>
              <a:rPr lang="en-US" dirty="0"/>
              <a:t> that contains FTI or create a package for Centralized Printing using a document containing FTI. </a:t>
            </a:r>
          </a:p>
        </p:txBody>
      </p:sp>
      <p:sp>
        <p:nvSpPr>
          <p:cNvPr id="4" name="Slide Number Placeholder 3"/>
          <p:cNvSpPr>
            <a:spLocks noGrp="1"/>
          </p:cNvSpPr>
          <p:nvPr>
            <p:ph type="sldNum" sz="quarter" idx="10"/>
          </p:nvPr>
        </p:nvSpPr>
        <p:spPr/>
        <p:txBody>
          <a:bodyPr/>
          <a:lstStyle/>
          <a:p>
            <a:fld id="{0E7C618C-DDD3-4DC9-ADAB-73264023D4F2}" type="slidenum">
              <a:rPr lang="en-US" smtClean="0"/>
              <a:t>6</a:t>
            </a:fld>
            <a:endParaRPr lang="en-US"/>
          </a:p>
        </p:txBody>
      </p:sp>
    </p:spTree>
    <p:extLst>
      <p:ext uri="{BB962C8B-B14F-4D97-AF65-F5344CB8AC3E}">
        <p14:creationId xmlns:p14="http://schemas.microsoft.com/office/powerpoint/2010/main" val="1809376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package can be created</a:t>
            </a:r>
            <a:r>
              <a:rPr lang="en-US" baseline="0" dirty="0"/>
              <a:t> in VBMS-Core in one of three of the following ways:</a:t>
            </a:r>
          </a:p>
          <a:p>
            <a:endParaRPr lang="en-US" baseline="0" dirty="0"/>
          </a:p>
          <a:p>
            <a:pPr marL="171450" indent="-171450">
              <a:buFont typeface="Arial" panose="020B0604020202020204" pitchFamily="34" charset="0"/>
              <a:buChar char="•"/>
            </a:pPr>
            <a:r>
              <a:rPr lang="en-US" baseline="0" dirty="0"/>
              <a:t>Letter chevron in the claim details,</a:t>
            </a:r>
          </a:p>
          <a:p>
            <a:pPr marL="171450" indent="-171450">
              <a:buFont typeface="Arial" panose="020B0604020202020204" pitchFamily="34" charset="0"/>
              <a:buChar char="•"/>
            </a:pPr>
            <a:r>
              <a:rPr lang="en-US" baseline="0" dirty="0"/>
              <a:t>Veteran’s </a:t>
            </a:r>
            <a:r>
              <a:rPr lang="en-US" baseline="0" dirty="0" err="1"/>
              <a:t>eFolder</a:t>
            </a:r>
            <a:r>
              <a:rPr lang="en-US" baseline="0" dirty="0"/>
              <a:t>, and </a:t>
            </a:r>
          </a:p>
          <a:p>
            <a:pPr marL="171450" indent="-171450">
              <a:buFont typeface="Arial" panose="020B0604020202020204" pitchFamily="34" charset="0"/>
              <a:buChar char="•"/>
            </a:pPr>
            <a:r>
              <a:rPr lang="en-US" baseline="0" dirty="0"/>
              <a:t>Package manager.</a:t>
            </a:r>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7</a:t>
            </a:fld>
            <a:endParaRPr lang="en-US"/>
          </a:p>
        </p:txBody>
      </p:sp>
    </p:spTree>
    <p:extLst>
      <p:ext uri="{BB962C8B-B14F-4D97-AF65-F5344CB8AC3E}">
        <p14:creationId xmlns:p14="http://schemas.microsoft.com/office/powerpoint/2010/main" val="171655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1D3275"/>
                </a:solidFill>
                <a:effectLst/>
                <a:uLnTx/>
                <a:uFillTx/>
                <a:latin typeface="+mn-lt"/>
                <a:ea typeface="+mn-ea"/>
                <a:cs typeface="+mn-cs"/>
              </a:rPr>
              <a:t>Once a letter is finalized from the letter chevron, a green banner will appear with a link to Package Manager like the one in this screenshot.  Once the green success banner appears, click the link.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1D3275"/>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8</a:t>
            </a:fld>
            <a:endParaRPr lang="en-US"/>
          </a:p>
        </p:txBody>
      </p:sp>
    </p:spTree>
    <p:extLst>
      <p:ext uri="{BB962C8B-B14F-4D97-AF65-F5344CB8AC3E}">
        <p14:creationId xmlns:p14="http://schemas.microsoft.com/office/powerpoint/2010/main" val="3339060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link will take you to the Package Manager page in VBMS.  The page will start on the “Distributions” tab. Select</a:t>
            </a:r>
            <a:r>
              <a:rPr lang="en-US" baseline="0" dirty="0"/>
              <a:t> the name of the package you just created.  The package name will be based on the letter name and date of letter you just finalized.   It will also be in “Draft” status.</a:t>
            </a:r>
          </a:p>
          <a:p>
            <a:endParaRPr lang="en-US" baseline="0" dirty="0"/>
          </a:p>
          <a:p>
            <a:r>
              <a:rPr lang="en-US" baseline="0" dirty="0"/>
              <a:t>You can also select the “Packages” tab and then select the name of the package you just created.  Either way will direct you to the screen where you can add documents and/or enclosures to the package.   </a:t>
            </a:r>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9</a:t>
            </a:fld>
            <a:endParaRPr lang="en-US"/>
          </a:p>
        </p:txBody>
      </p:sp>
    </p:spTree>
    <p:extLst>
      <p:ext uri="{BB962C8B-B14F-4D97-AF65-F5344CB8AC3E}">
        <p14:creationId xmlns:p14="http://schemas.microsoft.com/office/powerpoint/2010/main" val="31219587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Line 2"/>
          <p:cNvSpPr>
            <a:spLocks noChangeShapeType="1"/>
          </p:cNvSpPr>
          <p:nvPr/>
        </p:nvSpPr>
        <p:spPr bwMode="auto">
          <a:xfrm flipV="1">
            <a:off x="499533" y="3259138"/>
            <a:ext cx="11692467" cy="4762"/>
          </a:xfrm>
          <a:prstGeom prst="line">
            <a:avLst/>
          </a:prstGeom>
          <a:noFill/>
          <a:ln w="25400">
            <a:solidFill>
              <a:srgbClr val="CC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 name="Freeform 3"/>
          <p:cNvSpPr>
            <a:spLocks/>
          </p:cNvSpPr>
          <p:nvPr/>
        </p:nvSpPr>
        <p:spPr bwMode="auto">
          <a:xfrm>
            <a:off x="33867" y="452439"/>
            <a:ext cx="2117" cy="1587"/>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 name="Freeform 4"/>
          <p:cNvSpPr>
            <a:spLocks/>
          </p:cNvSpPr>
          <p:nvPr/>
        </p:nvSpPr>
        <p:spPr bwMode="auto">
          <a:xfrm>
            <a:off x="33867" y="6305550"/>
            <a:ext cx="2117" cy="1588"/>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5"/>
          <p:cNvSpPr>
            <a:spLocks noChangeShapeType="1"/>
          </p:cNvSpPr>
          <p:nvPr/>
        </p:nvSpPr>
        <p:spPr bwMode="auto">
          <a:xfrm>
            <a:off x="497418" y="3182938"/>
            <a:ext cx="11694583" cy="4762"/>
          </a:xfrm>
          <a:prstGeom prst="line">
            <a:avLst/>
          </a:prstGeom>
          <a:noFill/>
          <a:ln w="76200">
            <a:solidFill>
              <a:srgbClr val="1D3275"/>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 name="Rectangle 6"/>
          <p:cNvSpPr>
            <a:spLocks noChangeArrowheads="1"/>
          </p:cNvSpPr>
          <p:nvPr/>
        </p:nvSpPr>
        <p:spPr bwMode="auto">
          <a:xfrm>
            <a:off x="1635126" y="220663"/>
            <a:ext cx="8921749" cy="1570303"/>
          </a:xfrm>
          <a:prstGeom prst="rect">
            <a:avLst/>
          </a:prstGeom>
          <a:noFill/>
          <a:ln w="9525">
            <a:noFill/>
            <a:miter lim="800000"/>
            <a:headEnd/>
            <a:tailEnd/>
          </a:ln>
          <a:effectLst>
            <a:outerShdw dist="17961" dir="2700000" algn="ctr" rotWithShape="0">
              <a:srgbClr val="808080"/>
            </a:outerShdw>
          </a:effectLst>
        </p:spPr>
        <p:txBody>
          <a:bodyPr lIns="92075" tIns="46038" rIns="92075" bIns="46038">
            <a:spAutoFit/>
          </a:bodyPr>
          <a:lstStyle/>
          <a:p>
            <a:pPr algn="ctr">
              <a:defRPr/>
            </a:pPr>
            <a:r>
              <a:rPr lang="en-US" sz="4800" b="1" i="1" dirty="0">
                <a:solidFill>
                  <a:srgbClr val="1D3275"/>
                </a:solidFill>
                <a:latin typeface="Century Schoolbook" pitchFamily="18" charset="0"/>
              </a:rPr>
              <a:t>Veterans Benefits Administration</a:t>
            </a:r>
            <a:endParaRPr lang="en-US" sz="2800" b="1" i="1" dirty="0">
              <a:solidFill>
                <a:srgbClr val="1D3275"/>
              </a:solidFill>
              <a:effectLst>
                <a:outerShdw blurRad="38100" dist="38100" dir="2700000" algn="tl">
                  <a:srgbClr val="C0C0C0"/>
                </a:outerShdw>
              </a:effectLst>
              <a:latin typeface="Century Schoolbook" pitchFamily="18" charset="0"/>
            </a:endParaRPr>
          </a:p>
        </p:txBody>
      </p:sp>
      <p:sp>
        <p:nvSpPr>
          <p:cNvPr id="7" name="Rectangle 8"/>
          <p:cNvSpPr>
            <a:spLocks noChangeArrowheads="1"/>
          </p:cNvSpPr>
          <p:nvPr/>
        </p:nvSpPr>
        <p:spPr bwMode="auto">
          <a:xfrm>
            <a:off x="1" y="0"/>
            <a:ext cx="209550" cy="6858000"/>
          </a:xfrm>
          <a:prstGeom prst="rect">
            <a:avLst/>
          </a:prstGeom>
          <a:gradFill rotWithShape="0">
            <a:gsLst>
              <a:gs pos="0">
                <a:srgbClr val="1D3275"/>
              </a:gs>
              <a:gs pos="100000">
                <a:srgbClr val="111E46"/>
              </a:gs>
            </a:gsLst>
            <a:lin ang="0" scaled="1"/>
          </a:gradFill>
          <a:ln w="12700">
            <a:solidFill>
              <a:srgbClr val="000080"/>
            </a:solidFill>
            <a:miter lim="800000"/>
            <a:headEnd/>
            <a:tailEnd/>
          </a:ln>
        </p:spPr>
        <p:txBody>
          <a:bodyPr wrap="none" anchor="ctr"/>
          <a:lstStyle/>
          <a:p>
            <a:pPr algn="ctr"/>
            <a:endParaRPr lang="en-US"/>
          </a:p>
        </p:txBody>
      </p:sp>
      <p:sp>
        <p:nvSpPr>
          <p:cNvPr id="8" name="Rectangle 9"/>
          <p:cNvSpPr>
            <a:spLocks noChangeArrowheads="1"/>
          </p:cNvSpPr>
          <p:nvPr/>
        </p:nvSpPr>
        <p:spPr bwMode="auto">
          <a:xfrm>
            <a:off x="299946" y="0"/>
            <a:ext cx="190500" cy="6858000"/>
          </a:xfrm>
          <a:prstGeom prst="rect">
            <a:avLst/>
          </a:prstGeom>
          <a:gradFill rotWithShape="0">
            <a:gsLst>
              <a:gs pos="0">
                <a:srgbClr val="FF0000"/>
              </a:gs>
              <a:gs pos="100000">
                <a:srgbClr val="B20000"/>
              </a:gs>
            </a:gsLst>
            <a:lin ang="0" scaled="1"/>
          </a:gradFill>
          <a:ln w="12700">
            <a:solidFill>
              <a:srgbClr val="FF0000"/>
            </a:solidFill>
            <a:miter lim="800000"/>
            <a:headEnd/>
            <a:tailEnd/>
          </a:ln>
        </p:spPr>
        <p:txBody>
          <a:bodyPr wrap="none" anchor="ctr"/>
          <a:lstStyle/>
          <a:p>
            <a:pPr algn="ctr"/>
            <a:endParaRPr lang="en-US"/>
          </a:p>
        </p:txBody>
      </p:sp>
      <p:pic>
        <p:nvPicPr>
          <p:cNvPr id="9" name="Picture 10" descr="vetera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3600" y="2133600"/>
            <a:ext cx="2743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7892109"/>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691956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3685" y="0"/>
            <a:ext cx="2618316" cy="60515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16617" y="0"/>
            <a:ext cx="7653867" cy="6051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1520776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38081" y="0"/>
            <a:ext cx="9717743" cy="1151592"/>
          </a:xfrm>
        </p:spPr>
        <p:txBody>
          <a:bodyPr/>
          <a:lstStyle/>
          <a:p>
            <a:r>
              <a:rPr lang="en-US"/>
              <a:t>Click to edit Master title style</a:t>
            </a:r>
          </a:p>
        </p:txBody>
      </p:sp>
      <p:sp>
        <p:nvSpPr>
          <p:cNvPr id="3" name="Content Placeholder 2"/>
          <p:cNvSpPr>
            <a:spLocks noGrp="1"/>
          </p:cNvSpPr>
          <p:nvPr>
            <p:ph idx="1"/>
          </p:nvPr>
        </p:nvSpPr>
        <p:spPr>
          <a:xfrm>
            <a:off x="847165" y="1789114"/>
            <a:ext cx="10945906" cy="4262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4278502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418357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16618" y="1789114"/>
            <a:ext cx="4991100" cy="4262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910917" y="1789114"/>
            <a:ext cx="4993216" cy="4262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538704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38082" y="0"/>
            <a:ext cx="9444318" cy="1417638"/>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4127231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1363441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3501218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2453744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2714953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Line 2"/>
          <p:cNvSpPr>
            <a:spLocks noChangeShapeType="1"/>
          </p:cNvSpPr>
          <p:nvPr/>
        </p:nvSpPr>
        <p:spPr bwMode="auto">
          <a:xfrm>
            <a:off x="1852085" y="1361794"/>
            <a:ext cx="10339916" cy="4762"/>
          </a:xfrm>
          <a:prstGeom prst="line">
            <a:avLst/>
          </a:prstGeom>
          <a:noFill/>
          <a:ln w="50800">
            <a:solidFill>
              <a:srgbClr val="CC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27" name="Rectangle 3"/>
          <p:cNvSpPr>
            <a:spLocks noChangeArrowheads="1"/>
          </p:cNvSpPr>
          <p:nvPr/>
        </p:nvSpPr>
        <p:spPr bwMode="auto">
          <a:xfrm>
            <a:off x="565152" y="6396039"/>
            <a:ext cx="11626849" cy="53975"/>
          </a:xfrm>
          <a:prstGeom prst="rect">
            <a:avLst/>
          </a:prstGeom>
          <a:gradFill rotWithShape="0">
            <a:gsLst>
              <a:gs pos="0">
                <a:srgbClr val="1D3275"/>
              </a:gs>
              <a:gs pos="100000">
                <a:srgbClr val="111E46"/>
              </a:gs>
            </a:gsLst>
            <a:lin ang="0" scaled="1"/>
          </a:gradFill>
          <a:ln w="12700">
            <a:solidFill>
              <a:srgbClr val="000080"/>
            </a:solidFill>
            <a:miter lim="800000"/>
            <a:headEnd/>
            <a:tailEnd/>
          </a:ln>
        </p:spPr>
        <p:txBody>
          <a:bodyPr wrap="none" anchor="ctr"/>
          <a:lstStyle/>
          <a:p>
            <a:pPr algn="ctr"/>
            <a:endParaRPr lang="en-US"/>
          </a:p>
        </p:txBody>
      </p:sp>
      <p:sp>
        <p:nvSpPr>
          <p:cNvPr id="1028" name="Rectangle 4"/>
          <p:cNvSpPr>
            <a:spLocks noChangeArrowheads="1"/>
          </p:cNvSpPr>
          <p:nvPr/>
        </p:nvSpPr>
        <p:spPr bwMode="auto">
          <a:xfrm>
            <a:off x="1388533" y="1199870"/>
            <a:ext cx="10803467" cy="79375"/>
          </a:xfrm>
          <a:prstGeom prst="rect">
            <a:avLst/>
          </a:prstGeom>
          <a:gradFill rotWithShape="0">
            <a:gsLst>
              <a:gs pos="0">
                <a:srgbClr val="1D3275"/>
              </a:gs>
              <a:gs pos="100000">
                <a:srgbClr val="1A2D69"/>
              </a:gs>
            </a:gsLst>
            <a:lin ang="0" scaled="1"/>
          </a:gradFill>
          <a:ln w="12700">
            <a:solidFill>
              <a:srgbClr val="000080"/>
            </a:solidFill>
            <a:miter lim="800000"/>
            <a:headEnd/>
            <a:tailEnd/>
          </a:ln>
        </p:spPr>
        <p:txBody>
          <a:bodyPr wrap="none" anchor="ctr"/>
          <a:lstStyle/>
          <a:p>
            <a:pPr algn="ctr"/>
            <a:endParaRPr lang="en-US"/>
          </a:p>
        </p:txBody>
      </p:sp>
      <p:sp>
        <p:nvSpPr>
          <p:cNvPr id="1029" name="Freeform 5"/>
          <p:cNvSpPr>
            <a:spLocks/>
          </p:cNvSpPr>
          <p:nvPr/>
        </p:nvSpPr>
        <p:spPr bwMode="auto">
          <a:xfrm>
            <a:off x="33867" y="452439"/>
            <a:ext cx="2117" cy="1587"/>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0" name="Freeform 6"/>
          <p:cNvSpPr>
            <a:spLocks/>
          </p:cNvSpPr>
          <p:nvPr/>
        </p:nvSpPr>
        <p:spPr bwMode="auto">
          <a:xfrm>
            <a:off x="33867" y="6305550"/>
            <a:ext cx="2117" cy="1588"/>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2215" name="Rectangle 7"/>
          <p:cNvSpPr>
            <a:spLocks noGrp="1" noChangeArrowheads="1"/>
          </p:cNvSpPr>
          <p:nvPr>
            <p:ph type="title"/>
          </p:nvPr>
        </p:nvSpPr>
        <p:spPr bwMode="auto">
          <a:xfrm>
            <a:off x="2135094" y="49307"/>
            <a:ext cx="9752105" cy="1103312"/>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32" name="Rectangle 8"/>
          <p:cNvSpPr>
            <a:spLocks noGrp="1" noChangeArrowheads="1"/>
          </p:cNvSpPr>
          <p:nvPr>
            <p:ph type="body" idx="1"/>
          </p:nvPr>
        </p:nvSpPr>
        <p:spPr bwMode="auto">
          <a:xfrm>
            <a:off x="859367" y="1573306"/>
            <a:ext cx="11044767" cy="4478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endParaRPr lang="en-US"/>
          </a:p>
        </p:txBody>
      </p:sp>
      <p:sp>
        <p:nvSpPr>
          <p:cNvPr id="222218" name="Rectangle 10"/>
          <p:cNvSpPr>
            <a:spLocks noGrp="1" noChangeArrowheads="1"/>
          </p:cNvSpPr>
          <p:nvPr>
            <p:ph type="sldNum" sz="quarter" idx="4"/>
          </p:nvPr>
        </p:nvSpPr>
        <p:spPr bwMode="auto">
          <a:xfrm>
            <a:off x="10566400" y="6356350"/>
            <a:ext cx="1625600" cy="457200"/>
          </a:xfrm>
          <a:prstGeom prst="rect">
            <a:avLst/>
          </a:prstGeom>
          <a:noFill/>
          <a:ln w="9525">
            <a:noFill/>
            <a:miter lim="800000"/>
            <a:headEnd/>
            <a:tailEnd/>
          </a:ln>
          <a:effectLst/>
        </p:spPr>
        <p:txBody>
          <a:bodyPr vert="horz" wrap="square" lIns="92075" tIns="46038" rIns="92075" bIns="46038" numCol="1" anchor="ctr" anchorCtr="1" compatLnSpc="1">
            <a:prstTxWarp prst="textNoShape">
              <a:avLst/>
            </a:prstTxWarp>
          </a:bodyPr>
          <a:lstStyle>
            <a:lvl1pPr algn="ctr" eaLnBrk="0" hangingPunct="0">
              <a:defRPr sz="1600" b="1" i="1">
                <a:solidFill>
                  <a:srgbClr val="1D3275"/>
                </a:solidFill>
                <a:effectLst>
                  <a:outerShdw blurRad="38100" dist="38100" dir="2700000" algn="tl">
                    <a:srgbClr val="C0C0C0"/>
                  </a:outerShdw>
                </a:effectLst>
                <a:latin typeface="Century Schoolbook" pitchFamily="18" charset="0"/>
              </a:defRPr>
            </a:lvl1pPr>
          </a:lstStyle>
          <a:p>
            <a:fld id="{36A6A193-2FDC-48DD-8023-1C75B05EEA9A}" type="slidenum">
              <a:rPr lang="en-US" smtClean="0"/>
              <a:t>‹#›</a:t>
            </a:fld>
            <a:endParaRPr lang="en-US"/>
          </a:p>
        </p:txBody>
      </p:sp>
      <p:sp>
        <p:nvSpPr>
          <p:cNvPr id="1034" name="Rectangle 11"/>
          <p:cNvSpPr>
            <a:spLocks noChangeArrowheads="1"/>
          </p:cNvSpPr>
          <p:nvPr/>
        </p:nvSpPr>
        <p:spPr bwMode="auto">
          <a:xfrm>
            <a:off x="1" y="0"/>
            <a:ext cx="209550" cy="6858000"/>
          </a:xfrm>
          <a:prstGeom prst="rect">
            <a:avLst/>
          </a:prstGeom>
          <a:gradFill rotWithShape="0">
            <a:gsLst>
              <a:gs pos="0">
                <a:srgbClr val="1D3275"/>
              </a:gs>
              <a:gs pos="100000">
                <a:srgbClr val="111E46"/>
              </a:gs>
            </a:gsLst>
            <a:lin ang="0" scaled="1"/>
          </a:gradFill>
          <a:ln w="12700">
            <a:solidFill>
              <a:srgbClr val="000080"/>
            </a:solidFill>
            <a:miter lim="800000"/>
            <a:headEnd/>
            <a:tailEnd/>
          </a:ln>
        </p:spPr>
        <p:txBody>
          <a:bodyPr wrap="none" anchor="ctr"/>
          <a:lstStyle/>
          <a:p>
            <a:pPr algn="ctr"/>
            <a:endParaRPr lang="en-US"/>
          </a:p>
        </p:txBody>
      </p:sp>
      <p:sp>
        <p:nvSpPr>
          <p:cNvPr id="1035" name="Rectangle 12"/>
          <p:cNvSpPr>
            <a:spLocks noChangeArrowheads="1"/>
          </p:cNvSpPr>
          <p:nvPr/>
        </p:nvSpPr>
        <p:spPr bwMode="auto">
          <a:xfrm>
            <a:off x="273052" y="0"/>
            <a:ext cx="190500" cy="6858000"/>
          </a:xfrm>
          <a:prstGeom prst="rect">
            <a:avLst/>
          </a:prstGeom>
          <a:gradFill rotWithShape="0">
            <a:gsLst>
              <a:gs pos="0">
                <a:srgbClr val="FF0000"/>
              </a:gs>
              <a:gs pos="100000">
                <a:srgbClr val="B20000"/>
              </a:gs>
            </a:gsLst>
            <a:lin ang="0" scaled="1"/>
          </a:gradFill>
          <a:ln w="12700">
            <a:solidFill>
              <a:srgbClr val="FF0000"/>
            </a:solidFill>
            <a:miter lim="800000"/>
            <a:headEnd/>
            <a:tailEnd/>
          </a:ln>
        </p:spPr>
        <p:txBody>
          <a:bodyPr wrap="none" anchor="ctr"/>
          <a:lstStyle/>
          <a:p>
            <a:pPr algn="ctr"/>
            <a:endParaRPr lang="en-US"/>
          </a:p>
        </p:txBody>
      </p:sp>
      <p:sp>
        <p:nvSpPr>
          <p:cNvPr id="1036" name="Rectangle 13"/>
          <p:cNvSpPr>
            <a:spLocks noChangeArrowheads="1"/>
          </p:cNvSpPr>
          <p:nvPr/>
        </p:nvSpPr>
        <p:spPr bwMode="auto">
          <a:xfrm>
            <a:off x="626534" y="6400800"/>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endParaRPr lang="en-US" sz="2400"/>
          </a:p>
        </p:txBody>
      </p:sp>
      <p:sp>
        <p:nvSpPr>
          <p:cNvPr id="1037" name="Rectangle 14"/>
          <p:cNvSpPr>
            <a:spLocks noChangeArrowheads="1"/>
          </p:cNvSpPr>
          <p:nvPr/>
        </p:nvSpPr>
        <p:spPr bwMode="auto">
          <a:xfrm>
            <a:off x="626534" y="6400800"/>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endParaRPr lang="en-US" sz="2400"/>
          </a:p>
        </p:txBody>
      </p:sp>
      <p:sp>
        <p:nvSpPr>
          <p:cNvPr id="222223" name="Rectangle 15"/>
          <p:cNvSpPr>
            <a:spLocks noChangeArrowheads="1"/>
          </p:cNvSpPr>
          <p:nvPr/>
        </p:nvSpPr>
        <p:spPr bwMode="auto">
          <a:xfrm>
            <a:off x="859367" y="6400800"/>
            <a:ext cx="3095399" cy="339196"/>
          </a:xfrm>
          <a:prstGeom prst="rect">
            <a:avLst/>
          </a:prstGeom>
          <a:noFill/>
          <a:ln w="9525">
            <a:noFill/>
            <a:miter lim="800000"/>
            <a:headEnd/>
            <a:tailEnd/>
          </a:ln>
          <a:effectLst/>
        </p:spPr>
        <p:txBody>
          <a:bodyPr wrap="none" lIns="92075" tIns="46038" rIns="92075" bIns="46038">
            <a:spAutoFit/>
          </a:bodyPr>
          <a:lstStyle/>
          <a:p>
            <a:pPr eaLnBrk="0" hangingPunct="0">
              <a:defRPr/>
            </a:pPr>
            <a:r>
              <a:rPr lang="en-US" sz="1600" b="1" i="1" dirty="0">
                <a:solidFill>
                  <a:srgbClr val="1D3275"/>
                </a:solidFill>
                <a:effectLst>
                  <a:outerShdw blurRad="38100" dist="38100" dir="2700000" algn="tl">
                    <a:srgbClr val="C0C0C0"/>
                  </a:outerShdw>
                </a:effectLst>
                <a:latin typeface="Century Schoolbook" pitchFamily="18" charset="0"/>
              </a:rPr>
              <a:t>Compensation Service Staff</a:t>
            </a:r>
          </a:p>
        </p:txBody>
      </p:sp>
      <p:pic>
        <p:nvPicPr>
          <p:cNvPr id="1039" name="Picture 19" descr="veteran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5878" y="-19577"/>
            <a:ext cx="1659217" cy="141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ransition/>
  <p:txStyles>
    <p:titleStyle>
      <a:lvl1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mj-lt"/>
          <a:ea typeface="+mj-ea"/>
          <a:cs typeface="+mj-cs"/>
        </a:defRPr>
      </a:lvl1pPr>
      <a:lvl2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2pPr>
      <a:lvl3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3pPr>
      <a:lvl4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4pPr>
      <a:lvl5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5pPr>
      <a:lvl6pPr marL="4572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6pPr>
      <a:lvl7pPr marL="9144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7pPr>
      <a:lvl8pPr marL="13716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8pPr>
      <a:lvl9pPr marL="18288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9pPr>
    </p:titleStyle>
    <p:bodyStyle>
      <a:lvl1pPr marL="342900" indent="-342900" algn="l" rtl="0" eaLnBrk="1" fontAlgn="base" hangingPunct="1">
        <a:spcBef>
          <a:spcPct val="20000"/>
        </a:spcBef>
        <a:spcAft>
          <a:spcPct val="0"/>
        </a:spcAft>
        <a:buClr>
          <a:schemeClr val="accent6">
            <a:lumMod val="75000"/>
          </a:schemeClr>
        </a:buClr>
        <a:buFont typeface="Wingdings" panose="05000000000000000000" pitchFamily="2" charset="2"/>
        <a:buChar char="Ø"/>
        <a:defRPr sz="2800">
          <a:solidFill>
            <a:srgbClr val="1D3275"/>
          </a:solidFill>
          <a:latin typeface="+mn-lt"/>
          <a:ea typeface="+mn-ea"/>
          <a:cs typeface="+mn-cs"/>
        </a:defRPr>
      </a:lvl1pPr>
      <a:lvl2pPr marL="742950" indent="-285750" algn="l" rtl="0" eaLnBrk="1" fontAlgn="base" hangingPunct="1">
        <a:spcBef>
          <a:spcPct val="20000"/>
        </a:spcBef>
        <a:spcAft>
          <a:spcPct val="0"/>
        </a:spcAft>
        <a:buChar char="–"/>
        <a:defRPr sz="2400">
          <a:solidFill>
            <a:srgbClr val="1D3275"/>
          </a:solidFill>
          <a:latin typeface="+mn-lt"/>
        </a:defRPr>
      </a:lvl2pPr>
      <a:lvl3pPr marL="1143000" indent="-228600" algn="l" rtl="0" eaLnBrk="1" fontAlgn="base" hangingPunct="1">
        <a:spcBef>
          <a:spcPct val="20000"/>
        </a:spcBef>
        <a:spcAft>
          <a:spcPct val="0"/>
        </a:spcAft>
        <a:buClr>
          <a:srgbClr val="CC0000"/>
        </a:buClr>
        <a:buChar char="•"/>
        <a:defRPr sz="2000">
          <a:solidFill>
            <a:srgbClr val="1D3275"/>
          </a:solidFill>
          <a:latin typeface="+mn-lt"/>
        </a:defRPr>
      </a:lvl3pPr>
      <a:lvl4pPr marL="1600200" indent="-228600" algn="l" rtl="0" eaLnBrk="1" fontAlgn="base" hangingPunct="1">
        <a:spcBef>
          <a:spcPct val="20000"/>
        </a:spcBef>
        <a:spcAft>
          <a:spcPct val="0"/>
        </a:spcAft>
        <a:buChar char="–"/>
        <a:defRPr sz="2000">
          <a:solidFill>
            <a:srgbClr val="1D3275"/>
          </a:solidFill>
          <a:latin typeface="+mn-lt"/>
        </a:defRPr>
      </a:lvl4pPr>
      <a:lvl5pPr marL="2057400" indent="-228600" algn="l" rtl="0" eaLnBrk="1" fontAlgn="base" hangingPunct="1">
        <a:spcBef>
          <a:spcPct val="20000"/>
        </a:spcBef>
        <a:spcAft>
          <a:spcPct val="0"/>
        </a:spcAft>
        <a:buChar char="»"/>
        <a:defRPr sz="2000">
          <a:solidFill>
            <a:srgbClr val="1D3275"/>
          </a:solidFill>
          <a:latin typeface="+mn-lt"/>
        </a:defRPr>
      </a:lvl5pPr>
      <a:lvl6pPr marL="2514600" indent="-228600" algn="l" rtl="0" eaLnBrk="1" fontAlgn="base" hangingPunct="1">
        <a:spcBef>
          <a:spcPct val="20000"/>
        </a:spcBef>
        <a:spcAft>
          <a:spcPct val="0"/>
        </a:spcAft>
        <a:buChar char="»"/>
        <a:defRPr>
          <a:solidFill>
            <a:srgbClr val="1D3275"/>
          </a:solidFill>
          <a:latin typeface="+mn-lt"/>
        </a:defRPr>
      </a:lvl6pPr>
      <a:lvl7pPr marL="2971800" indent="-228600" algn="l" rtl="0" eaLnBrk="1" fontAlgn="base" hangingPunct="1">
        <a:spcBef>
          <a:spcPct val="20000"/>
        </a:spcBef>
        <a:spcAft>
          <a:spcPct val="0"/>
        </a:spcAft>
        <a:buChar char="»"/>
        <a:defRPr>
          <a:solidFill>
            <a:srgbClr val="1D3275"/>
          </a:solidFill>
          <a:latin typeface="+mn-lt"/>
        </a:defRPr>
      </a:lvl7pPr>
      <a:lvl8pPr marL="3429000" indent="-228600" algn="l" rtl="0" eaLnBrk="1" fontAlgn="base" hangingPunct="1">
        <a:spcBef>
          <a:spcPct val="20000"/>
        </a:spcBef>
        <a:spcAft>
          <a:spcPct val="0"/>
        </a:spcAft>
        <a:buChar char="»"/>
        <a:defRPr>
          <a:solidFill>
            <a:srgbClr val="1D3275"/>
          </a:solidFill>
          <a:latin typeface="+mn-lt"/>
        </a:defRPr>
      </a:lvl8pPr>
      <a:lvl9pPr marL="3886200" indent="-228600" algn="l" rtl="0" eaLnBrk="1" fontAlgn="base" hangingPunct="1">
        <a:spcBef>
          <a:spcPct val="20000"/>
        </a:spcBef>
        <a:spcAft>
          <a:spcPct val="0"/>
        </a:spcAft>
        <a:buChar char="»"/>
        <a:defRPr>
          <a:solidFill>
            <a:srgbClr val="1D327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cid:image001.png@01D399CF.DC780710"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19.png"/><Relationship Id="rId5" Type="http://schemas.openxmlformats.org/officeDocument/2006/relationships/image" Target="../media/image4.png"/><Relationship Id="rId4" Type="http://schemas.openxmlformats.org/officeDocument/2006/relationships/hyperlink" Target="mailto:VCIP.VBACO@va.gov"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image" Target="../media/image40.png"/><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731520" y="3368675"/>
            <a:ext cx="359664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p>
            <a:pPr algn="ctr"/>
            <a:r>
              <a:rPr lang="en-US" sz="2800" b="1" i="1" dirty="0">
                <a:solidFill>
                  <a:srgbClr val="1D3275"/>
                </a:solidFill>
                <a:latin typeface="Century Schoolbook" pitchFamily="18" charset="0"/>
              </a:rPr>
              <a:t>Compensation Service</a:t>
            </a:r>
          </a:p>
        </p:txBody>
      </p:sp>
      <p:sp>
        <p:nvSpPr>
          <p:cNvPr id="3" name="Rectangle 3"/>
          <p:cNvSpPr txBox="1">
            <a:spLocks noChangeArrowheads="1"/>
          </p:cNvSpPr>
          <p:nvPr/>
        </p:nvSpPr>
        <p:spPr bwMode="auto">
          <a:xfrm>
            <a:off x="8046720" y="3535680"/>
            <a:ext cx="3139440" cy="102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lr>
                <a:srgbClr val="CC0000"/>
              </a:buClr>
              <a:buFont typeface="Wingdings" pitchFamily="2" charset="2"/>
              <a:buChar char="•"/>
              <a:defRPr sz="2800">
                <a:solidFill>
                  <a:srgbClr val="1D3275"/>
                </a:solidFill>
                <a:latin typeface="+mn-lt"/>
                <a:ea typeface="+mn-ea"/>
                <a:cs typeface="+mn-cs"/>
              </a:defRPr>
            </a:lvl1pPr>
            <a:lvl2pPr marL="742950" indent="-285750" algn="l" rtl="0" eaLnBrk="1" fontAlgn="base" hangingPunct="1">
              <a:spcBef>
                <a:spcPct val="20000"/>
              </a:spcBef>
              <a:spcAft>
                <a:spcPct val="0"/>
              </a:spcAft>
              <a:buChar char="–"/>
              <a:defRPr sz="2400">
                <a:solidFill>
                  <a:srgbClr val="1D3275"/>
                </a:solidFill>
                <a:latin typeface="+mn-lt"/>
              </a:defRPr>
            </a:lvl2pPr>
            <a:lvl3pPr marL="1143000" indent="-228600" algn="l" rtl="0" eaLnBrk="1" fontAlgn="base" hangingPunct="1">
              <a:spcBef>
                <a:spcPct val="20000"/>
              </a:spcBef>
              <a:spcAft>
                <a:spcPct val="0"/>
              </a:spcAft>
              <a:buClr>
                <a:srgbClr val="CC0000"/>
              </a:buClr>
              <a:buChar char="•"/>
              <a:defRPr sz="2000">
                <a:solidFill>
                  <a:srgbClr val="1D3275"/>
                </a:solidFill>
                <a:latin typeface="+mn-lt"/>
              </a:defRPr>
            </a:lvl3pPr>
            <a:lvl4pPr marL="1600200" indent="-228600" algn="l" rtl="0" eaLnBrk="1" fontAlgn="base" hangingPunct="1">
              <a:spcBef>
                <a:spcPct val="20000"/>
              </a:spcBef>
              <a:spcAft>
                <a:spcPct val="0"/>
              </a:spcAft>
              <a:buChar char="–"/>
              <a:defRPr sz="2000">
                <a:solidFill>
                  <a:srgbClr val="1D3275"/>
                </a:solidFill>
                <a:latin typeface="+mn-lt"/>
              </a:defRPr>
            </a:lvl4pPr>
            <a:lvl5pPr marL="2057400" indent="-228600" algn="l" rtl="0" eaLnBrk="1" fontAlgn="base" hangingPunct="1">
              <a:spcBef>
                <a:spcPct val="20000"/>
              </a:spcBef>
              <a:spcAft>
                <a:spcPct val="0"/>
              </a:spcAft>
              <a:buChar char="»"/>
              <a:defRPr sz="2000">
                <a:solidFill>
                  <a:srgbClr val="1D3275"/>
                </a:solidFill>
                <a:latin typeface="+mn-lt"/>
              </a:defRPr>
            </a:lvl5pPr>
            <a:lvl6pPr marL="2514600" indent="-228600" algn="l" rtl="0" eaLnBrk="1" fontAlgn="base" hangingPunct="1">
              <a:spcBef>
                <a:spcPct val="20000"/>
              </a:spcBef>
              <a:spcAft>
                <a:spcPct val="0"/>
              </a:spcAft>
              <a:buChar char="»"/>
              <a:defRPr>
                <a:solidFill>
                  <a:srgbClr val="1D3275"/>
                </a:solidFill>
                <a:latin typeface="+mn-lt"/>
              </a:defRPr>
            </a:lvl6pPr>
            <a:lvl7pPr marL="2971800" indent="-228600" algn="l" rtl="0" eaLnBrk="1" fontAlgn="base" hangingPunct="1">
              <a:spcBef>
                <a:spcPct val="20000"/>
              </a:spcBef>
              <a:spcAft>
                <a:spcPct val="0"/>
              </a:spcAft>
              <a:buChar char="»"/>
              <a:defRPr>
                <a:solidFill>
                  <a:srgbClr val="1D3275"/>
                </a:solidFill>
                <a:latin typeface="+mn-lt"/>
              </a:defRPr>
            </a:lvl7pPr>
            <a:lvl8pPr marL="3429000" indent="-228600" algn="l" rtl="0" eaLnBrk="1" fontAlgn="base" hangingPunct="1">
              <a:spcBef>
                <a:spcPct val="20000"/>
              </a:spcBef>
              <a:spcAft>
                <a:spcPct val="0"/>
              </a:spcAft>
              <a:buChar char="»"/>
              <a:defRPr>
                <a:solidFill>
                  <a:srgbClr val="1D3275"/>
                </a:solidFill>
                <a:latin typeface="+mn-lt"/>
              </a:defRPr>
            </a:lvl8pPr>
            <a:lvl9pPr marL="3886200" indent="-228600" algn="l" rtl="0" eaLnBrk="1" fontAlgn="base" hangingPunct="1">
              <a:spcBef>
                <a:spcPct val="20000"/>
              </a:spcBef>
              <a:spcAft>
                <a:spcPct val="0"/>
              </a:spcAft>
              <a:buChar char="»"/>
              <a:defRPr>
                <a:solidFill>
                  <a:srgbClr val="1D3275"/>
                </a:solidFill>
                <a:latin typeface="+mn-lt"/>
              </a:defRPr>
            </a:lvl9pPr>
          </a:lstStyle>
          <a:p>
            <a:pPr marL="0" indent="0" algn="ctr">
              <a:lnSpc>
                <a:spcPct val="80000"/>
              </a:lnSpc>
              <a:buFont typeface="Wingdings" pitchFamily="2" charset="2"/>
              <a:buNone/>
            </a:pPr>
            <a:r>
              <a:rPr lang="en-US" b="1" i="1" kern="0" dirty="0">
                <a:latin typeface="Century Schoolbook" pitchFamily="18" charset="0"/>
              </a:rPr>
              <a:t>April 2019</a:t>
            </a:r>
          </a:p>
        </p:txBody>
      </p:sp>
      <p:sp>
        <p:nvSpPr>
          <p:cNvPr id="4" name="Rectangle 2"/>
          <p:cNvSpPr txBox="1">
            <a:spLocks noChangeArrowheads="1"/>
          </p:cNvSpPr>
          <p:nvPr/>
        </p:nvSpPr>
        <p:spPr bwMode="auto">
          <a:xfrm>
            <a:off x="946673" y="5082096"/>
            <a:ext cx="10660828" cy="6096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mj-lt"/>
                <a:ea typeface="+mj-ea"/>
                <a:cs typeface="+mj-cs"/>
              </a:defRPr>
            </a:lvl1pPr>
            <a:lvl2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2pPr>
            <a:lvl3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3pPr>
            <a:lvl4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4pPr>
            <a:lvl5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5pPr>
            <a:lvl6pPr marL="4572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6pPr>
            <a:lvl7pPr marL="9144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7pPr>
            <a:lvl8pPr marL="13716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8pPr>
            <a:lvl9pPr marL="18288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9pPr>
          </a:lstStyle>
          <a:p>
            <a:pPr>
              <a:defRPr/>
            </a:pPr>
            <a:r>
              <a:rPr lang="en-US" sz="3600" b="1" kern="0" dirty="0">
                <a:solidFill>
                  <a:srgbClr val="1D3275"/>
                </a:solidFill>
                <a:latin typeface="Verdana" pitchFamily="34" charset="0"/>
              </a:rPr>
              <a:t>Centralized Benefits Communications Management (CBCM) Phase One - Centralized Printing</a:t>
            </a:r>
            <a:endParaRPr lang="en-US" sz="6600" i="1" kern="0" dirty="0">
              <a:solidFill>
                <a:srgbClr val="003366"/>
              </a:solidFill>
              <a:latin typeface="Verdana" pitchFamily="34" charset="0"/>
            </a:endParaRPr>
          </a:p>
        </p:txBody>
      </p:sp>
    </p:spTree>
    <p:extLst>
      <p:ext uri="{BB962C8B-B14F-4D97-AF65-F5344CB8AC3E}">
        <p14:creationId xmlns:p14="http://schemas.microsoft.com/office/powerpoint/2010/main" val="303315381"/>
      </p:ext>
    </p:extLst>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Packages in Letter Chevron</a:t>
            </a:r>
          </a:p>
        </p:txBody>
      </p:sp>
      <p:sp>
        <p:nvSpPr>
          <p:cNvPr id="3" name="Content Placeholder 2"/>
          <p:cNvSpPr>
            <a:spLocks noGrp="1"/>
          </p:cNvSpPr>
          <p:nvPr>
            <p:ph idx="1"/>
          </p:nvPr>
        </p:nvSpPr>
        <p:spPr>
          <a:xfrm>
            <a:off x="546265" y="1460665"/>
            <a:ext cx="11068676" cy="5240386"/>
          </a:xfrm>
        </p:spPr>
        <p:txBody>
          <a:bodyPr/>
          <a:lstStyle/>
          <a:p>
            <a:pPr marL="0" indent="0" hangingPunct="0">
              <a:spcBef>
                <a:spcPts val="0"/>
              </a:spcBef>
              <a:spcAft>
                <a:spcPts val="0"/>
              </a:spcAft>
              <a:buClr>
                <a:srgbClr val="2D2DB9">
                  <a:lumMod val="75000"/>
                </a:srgbClr>
              </a:buClr>
              <a:buNone/>
            </a:pPr>
            <a:r>
              <a:rPr lang="en-US" dirty="0"/>
              <a:t>Add document(s) from the </a:t>
            </a:r>
            <a:r>
              <a:rPr lang="en-US" dirty="0" err="1"/>
              <a:t>efolder</a:t>
            </a:r>
            <a:r>
              <a:rPr lang="en-US" dirty="0"/>
              <a:t> or standard enclosures by clicking the “+Document(s)” button.  </a:t>
            </a:r>
          </a:p>
          <a:p>
            <a:pPr marL="0" indent="0" hangingPunct="0">
              <a:spcBef>
                <a:spcPts val="0"/>
              </a:spcBef>
              <a:spcAft>
                <a:spcPts val="0"/>
              </a:spcAft>
              <a:buClr>
                <a:srgbClr val="2D2DB9">
                  <a:lumMod val="75000"/>
                </a:srgbClr>
              </a:buClr>
              <a:buNone/>
            </a:pPr>
            <a:endParaRPr lang="en-US" dirty="0"/>
          </a:p>
          <a:p>
            <a:pPr marL="0" indent="0" hangingPunct="0">
              <a:spcBef>
                <a:spcPts val="0"/>
              </a:spcBef>
              <a:spcAft>
                <a:spcPts val="0"/>
              </a:spcAft>
              <a:buClr>
                <a:srgbClr val="2D2DB9">
                  <a:lumMod val="75000"/>
                </a:srgbClr>
              </a:buClr>
              <a:buNone/>
            </a:pPr>
            <a:endParaRPr lang="en-US" dirty="0"/>
          </a:p>
          <a:p>
            <a:pPr marL="0" indent="0" hangingPunct="0">
              <a:spcBef>
                <a:spcPts val="0"/>
              </a:spcBef>
              <a:spcAft>
                <a:spcPts val="0"/>
              </a:spcAft>
              <a:buClr>
                <a:srgbClr val="2D2DB9">
                  <a:lumMod val="75000"/>
                </a:srgbClr>
              </a:buClr>
              <a:buNone/>
            </a:pPr>
            <a:endParaRPr lang="en-US" dirty="0"/>
          </a:p>
          <a:p>
            <a:pPr marL="0" indent="0" hangingPunct="0">
              <a:spcBef>
                <a:spcPts val="0"/>
              </a:spcBef>
              <a:spcAft>
                <a:spcPts val="0"/>
              </a:spcAft>
              <a:buClr>
                <a:srgbClr val="2D2DB9">
                  <a:lumMod val="75000"/>
                </a:srgbClr>
              </a:buClr>
              <a:buNone/>
            </a:pPr>
            <a:endParaRPr lang="en-US" dirty="0"/>
          </a:p>
          <a:p>
            <a:pPr marL="0" indent="0" hangingPunct="0">
              <a:spcBef>
                <a:spcPts val="0"/>
              </a:spcBef>
              <a:spcAft>
                <a:spcPts val="0"/>
              </a:spcAft>
              <a:buClr>
                <a:srgbClr val="2D2DB9">
                  <a:lumMod val="75000"/>
                </a:srgbClr>
              </a:buClr>
              <a:buNone/>
            </a:pPr>
            <a:endParaRPr lang="en-US" sz="2400" b="1" dirty="0"/>
          </a:p>
          <a:p>
            <a:pPr marL="0" indent="0" hangingPunct="0">
              <a:spcBef>
                <a:spcPts val="0"/>
              </a:spcBef>
              <a:spcAft>
                <a:spcPts val="0"/>
              </a:spcAft>
              <a:buClr>
                <a:srgbClr val="2D2DB9">
                  <a:lumMod val="75000"/>
                </a:srgbClr>
              </a:buClr>
              <a:buNone/>
            </a:pPr>
            <a:endParaRPr lang="en-US" sz="2400" b="1" dirty="0"/>
          </a:p>
          <a:p>
            <a:pPr marL="0" indent="0" hangingPunct="0">
              <a:lnSpc>
                <a:spcPts val="2000"/>
              </a:lnSpc>
              <a:spcBef>
                <a:spcPts val="0"/>
              </a:spcBef>
              <a:spcAft>
                <a:spcPts val="0"/>
              </a:spcAft>
              <a:buClr>
                <a:srgbClr val="2D2DB9">
                  <a:lumMod val="75000"/>
                </a:srgbClr>
              </a:buClr>
              <a:buNone/>
            </a:pPr>
            <a:endParaRPr lang="en-US" sz="2400" b="1" dirty="0">
              <a:solidFill>
                <a:srgbClr val="FF0000"/>
              </a:solidFill>
            </a:endParaRPr>
          </a:p>
          <a:p>
            <a:pPr marL="0" indent="0" hangingPunct="0">
              <a:spcBef>
                <a:spcPts val="0"/>
              </a:spcBef>
              <a:spcAft>
                <a:spcPts val="0"/>
              </a:spcAft>
              <a:buClr>
                <a:srgbClr val="2D2DB9">
                  <a:lumMod val="75000"/>
                </a:srgbClr>
              </a:buClr>
              <a:buNone/>
            </a:pPr>
            <a:endParaRPr lang="en-US" b="1" dirty="0"/>
          </a:p>
          <a:p>
            <a:pPr marL="0" indent="0" hangingPunct="0">
              <a:spcBef>
                <a:spcPts val="0"/>
              </a:spcBef>
              <a:spcAft>
                <a:spcPts val="0"/>
              </a:spcAft>
              <a:buClr>
                <a:srgbClr val="2D2DB9">
                  <a:lumMod val="75000"/>
                </a:srgbClr>
              </a:buClr>
              <a:buNone/>
            </a:pPr>
            <a:r>
              <a:rPr lang="en-US" b="1" dirty="0"/>
              <a:t>Note: </a:t>
            </a:r>
            <a:r>
              <a:rPr lang="en-US" dirty="0"/>
              <a:t>Only use standard forms in the Package Manager.  </a:t>
            </a:r>
            <a:endParaRPr lang="en-US" b="1"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6347" y="2510435"/>
            <a:ext cx="7726760" cy="2477815"/>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Rectangle 5"/>
          <p:cNvSpPr/>
          <p:nvPr/>
        </p:nvSpPr>
        <p:spPr bwMode="auto">
          <a:xfrm>
            <a:off x="7300299" y="3982714"/>
            <a:ext cx="1324948" cy="414599"/>
          </a:xfrm>
          <a:prstGeom prst="rect">
            <a:avLst/>
          </a:prstGeom>
          <a:noFill/>
          <a:ln w="762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ahoma" pitchFamily="34" charset="0"/>
            </a:endParaRPr>
          </a:p>
        </p:txBody>
      </p:sp>
    </p:spTree>
    <p:extLst>
      <p:ext uri="{BB962C8B-B14F-4D97-AF65-F5344CB8AC3E}">
        <p14:creationId xmlns:p14="http://schemas.microsoft.com/office/powerpoint/2010/main" val="3814008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Packages in Letter Chevron</a:t>
            </a:r>
          </a:p>
        </p:txBody>
      </p:sp>
      <p:sp>
        <p:nvSpPr>
          <p:cNvPr id="3" name="Content Placeholder 2"/>
          <p:cNvSpPr>
            <a:spLocks noGrp="1"/>
          </p:cNvSpPr>
          <p:nvPr>
            <p:ph idx="1"/>
          </p:nvPr>
        </p:nvSpPr>
        <p:spPr>
          <a:xfrm>
            <a:off x="546265" y="1460665"/>
            <a:ext cx="11068676" cy="4926688"/>
          </a:xfrm>
        </p:spPr>
        <p:txBody>
          <a:bodyPr/>
          <a:lstStyle/>
          <a:p>
            <a:pPr marL="0" indent="0" hangingPunct="0">
              <a:spcBef>
                <a:spcPts val="0"/>
              </a:spcBef>
              <a:spcAft>
                <a:spcPts val="0"/>
              </a:spcAft>
              <a:buClr>
                <a:srgbClr val="2D2DB9">
                  <a:lumMod val="75000"/>
                </a:srgbClr>
              </a:buClr>
              <a:buNone/>
            </a:pPr>
            <a:r>
              <a:rPr lang="en-US" dirty="0"/>
              <a:t>To add </a:t>
            </a:r>
            <a:r>
              <a:rPr lang="en-US" b="1" dirty="0"/>
              <a:t>eFolder document(s)</a:t>
            </a:r>
            <a:r>
              <a:rPr lang="en-US" dirty="0"/>
              <a:t>:</a:t>
            </a:r>
          </a:p>
          <a:p>
            <a:pPr lvl="1" hangingPunct="0">
              <a:spcBef>
                <a:spcPts val="0"/>
              </a:spcBef>
              <a:spcAft>
                <a:spcPts val="0"/>
              </a:spcAft>
              <a:buClr>
                <a:srgbClr val="2D2DB9">
                  <a:lumMod val="75000"/>
                </a:srgbClr>
              </a:buClr>
            </a:pPr>
            <a:r>
              <a:rPr lang="en-US" dirty="0"/>
              <a:t>Select the document(s) </a:t>
            </a:r>
          </a:p>
          <a:p>
            <a:pPr lvl="1" hangingPunct="0">
              <a:spcBef>
                <a:spcPts val="0"/>
              </a:spcBef>
              <a:spcAft>
                <a:spcPts val="0"/>
              </a:spcAft>
              <a:buClr>
                <a:srgbClr val="2D2DB9">
                  <a:lumMod val="75000"/>
                </a:srgbClr>
              </a:buClr>
            </a:pPr>
            <a:r>
              <a:rPr lang="en-US" dirty="0"/>
              <a:t>Select the arrow to move the document(s), then select Add Document(s).</a:t>
            </a:r>
          </a:p>
          <a:p>
            <a:pPr hangingPunct="0">
              <a:spcBef>
                <a:spcPts val="0"/>
              </a:spcBef>
              <a:spcAft>
                <a:spcPts val="0"/>
              </a:spcAft>
              <a:buClr>
                <a:srgbClr val="2D2DB9">
                  <a:lumMod val="75000"/>
                </a:srgbClr>
              </a:buClr>
            </a:pPr>
            <a:endParaRPr lang="en-US" dirty="0"/>
          </a:p>
        </p:txBody>
      </p:sp>
      <p:pic>
        <p:nvPicPr>
          <p:cNvPr id="5" name="Picture 4"/>
          <p:cNvPicPr/>
          <p:nvPr/>
        </p:nvPicPr>
        <p:blipFill>
          <a:blip r:embed="rId3"/>
          <a:stretch>
            <a:fillRect/>
          </a:stretch>
        </p:blipFill>
        <p:spPr>
          <a:xfrm>
            <a:off x="847741" y="2992078"/>
            <a:ext cx="4188282" cy="3094180"/>
          </a:xfrm>
          <a:prstGeom prst="rect">
            <a:avLst/>
          </a:prstGeom>
          <a:ln>
            <a:solidFill>
              <a:sysClr val="windowText" lastClr="000000"/>
            </a:solidFill>
          </a:ln>
        </p:spPr>
      </p:pic>
      <p:sp>
        <p:nvSpPr>
          <p:cNvPr id="6" name="Rectangle 5"/>
          <p:cNvSpPr/>
          <p:nvPr/>
        </p:nvSpPr>
        <p:spPr bwMode="auto">
          <a:xfrm>
            <a:off x="853403" y="3935443"/>
            <a:ext cx="1930740" cy="181778"/>
          </a:xfrm>
          <a:prstGeom prst="rect">
            <a:avLst/>
          </a:prstGeom>
          <a:noFill/>
          <a:ln w="762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ahoma" pitchFamily="34" charset="0"/>
            </a:endParaRP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4746" y="3269410"/>
            <a:ext cx="3740599" cy="3011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04062" y="4782187"/>
            <a:ext cx="461963" cy="405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63297" y="5917721"/>
            <a:ext cx="1316552" cy="33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bwMode="auto">
          <a:xfrm>
            <a:off x="8643668" y="4823763"/>
            <a:ext cx="605013" cy="363557"/>
          </a:xfrm>
          <a:prstGeom prst="rect">
            <a:avLst/>
          </a:prstGeom>
          <a:noFill/>
          <a:ln w="762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ahoma" pitchFamily="34" charset="0"/>
            </a:endParaRPr>
          </a:p>
        </p:txBody>
      </p:sp>
      <p:sp>
        <p:nvSpPr>
          <p:cNvPr id="11" name="Rectangle 10"/>
          <p:cNvSpPr/>
          <p:nvPr/>
        </p:nvSpPr>
        <p:spPr bwMode="auto">
          <a:xfrm>
            <a:off x="9663297" y="5904479"/>
            <a:ext cx="1316552" cy="363557"/>
          </a:xfrm>
          <a:prstGeom prst="rect">
            <a:avLst/>
          </a:prstGeom>
          <a:noFill/>
          <a:ln w="762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ahoma" pitchFamily="34" charset="0"/>
            </a:endParaRPr>
          </a:p>
        </p:txBody>
      </p:sp>
    </p:spTree>
    <p:extLst>
      <p:ext uri="{BB962C8B-B14F-4D97-AF65-F5344CB8AC3E}">
        <p14:creationId xmlns:p14="http://schemas.microsoft.com/office/powerpoint/2010/main" val="2848375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Packages in Letter Chevron</a:t>
            </a:r>
          </a:p>
        </p:txBody>
      </p:sp>
      <p:sp>
        <p:nvSpPr>
          <p:cNvPr id="3" name="Content Placeholder 2"/>
          <p:cNvSpPr>
            <a:spLocks noGrp="1"/>
          </p:cNvSpPr>
          <p:nvPr>
            <p:ph idx="1"/>
          </p:nvPr>
        </p:nvSpPr>
        <p:spPr>
          <a:xfrm>
            <a:off x="546265" y="1460665"/>
            <a:ext cx="11068676" cy="4926688"/>
          </a:xfrm>
        </p:spPr>
        <p:txBody>
          <a:bodyPr/>
          <a:lstStyle/>
          <a:p>
            <a:pPr marL="0" indent="0" hangingPunct="0">
              <a:spcBef>
                <a:spcPts val="0"/>
              </a:spcBef>
              <a:spcAft>
                <a:spcPts val="0"/>
              </a:spcAft>
              <a:buClr>
                <a:srgbClr val="2D2DB9">
                  <a:lumMod val="75000"/>
                </a:srgbClr>
              </a:buClr>
              <a:buNone/>
            </a:pPr>
            <a:r>
              <a:rPr lang="en-US" dirty="0"/>
              <a:t>To add </a:t>
            </a:r>
            <a:r>
              <a:rPr lang="en-US" b="1" dirty="0"/>
              <a:t>standard enclosures</a:t>
            </a:r>
            <a:r>
              <a:rPr lang="en-US" dirty="0"/>
              <a:t>, such as, VA Form 4107,</a:t>
            </a:r>
          </a:p>
          <a:p>
            <a:pPr lvl="1" hangingPunct="0">
              <a:spcBef>
                <a:spcPts val="0"/>
              </a:spcBef>
              <a:spcAft>
                <a:spcPts val="0"/>
              </a:spcAft>
              <a:buClr>
                <a:srgbClr val="2D2DB9">
                  <a:lumMod val="75000"/>
                </a:srgbClr>
              </a:buClr>
            </a:pPr>
            <a:r>
              <a:rPr lang="en-US" dirty="0"/>
              <a:t>Click the Drop-Down Menu</a:t>
            </a:r>
          </a:p>
          <a:p>
            <a:pPr lvl="1" hangingPunct="0">
              <a:spcBef>
                <a:spcPts val="0"/>
              </a:spcBef>
              <a:spcAft>
                <a:spcPts val="0"/>
              </a:spcAft>
              <a:buClr>
                <a:srgbClr val="2D2DB9">
                  <a:lumMod val="75000"/>
                </a:srgbClr>
              </a:buClr>
            </a:pPr>
            <a:r>
              <a:rPr lang="en-US" dirty="0"/>
              <a:t>Select the standard enclosure(s) </a:t>
            </a:r>
          </a:p>
          <a:p>
            <a:pPr lvl="1" hangingPunct="0">
              <a:spcBef>
                <a:spcPts val="0"/>
              </a:spcBef>
              <a:spcAft>
                <a:spcPts val="0"/>
              </a:spcAft>
              <a:buClr>
                <a:srgbClr val="2D2DB9">
                  <a:lumMod val="75000"/>
                </a:srgbClr>
              </a:buClr>
            </a:pPr>
            <a:r>
              <a:rPr lang="en-US" dirty="0"/>
              <a:t>Use the arrow to move the enclosure(s) and select “Add Document(s).”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388" y="3444254"/>
            <a:ext cx="4713199" cy="2897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1079" y="3480179"/>
            <a:ext cx="3470689" cy="2861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bwMode="auto">
          <a:xfrm>
            <a:off x="8960924" y="4994059"/>
            <a:ext cx="203701" cy="229408"/>
          </a:xfrm>
          <a:prstGeom prst="rect">
            <a:avLst/>
          </a:prstGeom>
          <a:noFill/>
          <a:ln w="762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ahoma" pitchFamily="34" charset="0"/>
            </a:endParaRPr>
          </a:p>
        </p:txBody>
      </p:sp>
      <p:sp>
        <p:nvSpPr>
          <p:cNvPr id="11" name="Rectangle 10"/>
          <p:cNvSpPr/>
          <p:nvPr/>
        </p:nvSpPr>
        <p:spPr bwMode="auto">
          <a:xfrm>
            <a:off x="9936039" y="6049152"/>
            <a:ext cx="1119264" cy="229408"/>
          </a:xfrm>
          <a:prstGeom prst="rect">
            <a:avLst/>
          </a:prstGeom>
          <a:noFill/>
          <a:ln w="762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ahoma" pitchFamily="34" charset="0"/>
            </a:endParaRPr>
          </a:p>
        </p:txBody>
      </p:sp>
      <p:sp>
        <p:nvSpPr>
          <p:cNvPr id="12" name="Rectangle 11"/>
          <p:cNvSpPr/>
          <p:nvPr/>
        </p:nvSpPr>
        <p:spPr bwMode="auto">
          <a:xfrm>
            <a:off x="7253825" y="3769671"/>
            <a:ext cx="1380882" cy="229408"/>
          </a:xfrm>
          <a:prstGeom prst="rect">
            <a:avLst/>
          </a:prstGeom>
          <a:noFill/>
          <a:ln w="762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ahoma" pitchFamily="34" charset="0"/>
            </a:endParaRPr>
          </a:p>
        </p:txBody>
      </p:sp>
      <p:sp>
        <p:nvSpPr>
          <p:cNvPr id="4" name="Rectangle 3"/>
          <p:cNvSpPr/>
          <p:nvPr/>
        </p:nvSpPr>
        <p:spPr bwMode="auto">
          <a:xfrm>
            <a:off x="791571" y="5472612"/>
            <a:ext cx="1239706" cy="244348"/>
          </a:xfrm>
          <a:prstGeom prst="rect">
            <a:avLst/>
          </a:prstGeom>
          <a:solidFill>
            <a:srgbClr val="1D3275"/>
          </a:solidFill>
          <a:ln w="12700" cap="flat" cmpd="sng" algn="ctr">
            <a:solidFill>
              <a:srgbClr val="1D3275"/>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ahoma" pitchFamily="34" charset="0"/>
            </a:endParaRPr>
          </a:p>
        </p:txBody>
      </p:sp>
    </p:spTree>
    <p:extLst>
      <p:ext uri="{BB962C8B-B14F-4D97-AF65-F5344CB8AC3E}">
        <p14:creationId xmlns:p14="http://schemas.microsoft.com/office/powerpoint/2010/main" val="2721473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Packages in Letter Chevron</a:t>
            </a:r>
          </a:p>
        </p:txBody>
      </p:sp>
      <p:sp>
        <p:nvSpPr>
          <p:cNvPr id="3" name="Content Placeholder 2"/>
          <p:cNvSpPr>
            <a:spLocks noGrp="1"/>
          </p:cNvSpPr>
          <p:nvPr>
            <p:ph idx="1"/>
          </p:nvPr>
        </p:nvSpPr>
        <p:spPr>
          <a:xfrm>
            <a:off x="546265" y="1460665"/>
            <a:ext cx="11068676" cy="4926688"/>
          </a:xfrm>
        </p:spPr>
        <p:txBody>
          <a:bodyPr/>
          <a:lstStyle/>
          <a:p>
            <a:pPr marL="457200" indent="-457200" hangingPunct="0">
              <a:spcBef>
                <a:spcPts val="0"/>
              </a:spcBef>
              <a:spcAft>
                <a:spcPts val="0"/>
              </a:spcAft>
              <a:buClr>
                <a:srgbClr val="2D2DB9">
                  <a:lumMod val="75000"/>
                </a:srgbClr>
              </a:buClr>
              <a:buFont typeface="+mj-lt"/>
              <a:buAutoNum type="arabicPeriod"/>
            </a:pPr>
            <a:r>
              <a:rPr lang="en-US" sz="2400" dirty="0"/>
              <a:t>Verify the address.</a:t>
            </a:r>
          </a:p>
          <a:p>
            <a:pPr marL="457200" indent="-457200" hangingPunct="0">
              <a:spcBef>
                <a:spcPts val="0"/>
              </a:spcBef>
              <a:spcAft>
                <a:spcPts val="0"/>
              </a:spcAft>
              <a:buClr>
                <a:srgbClr val="2D2DB9">
                  <a:lumMod val="75000"/>
                </a:srgbClr>
              </a:buClr>
              <a:buFont typeface="+mj-lt"/>
              <a:buAutoNum type="arabicPeriod"/>
            </a:pPr>
            <a:r>
              <a:rPr lang="en-US" sz="2400" dirty="0"/>
              <a:t>Select the “Add Recipient” button if needed.</a:t>
            </a:r>
          </a:p>
          <a:p>
            <a:pPr marL="457200" indent="-457200" hangingPunct="0">
              <a:spcBef>
                <a:spcPts val="0"/>
              </a:spcBef>
              <a:spcAft>
                <a:spcPts val="0"/>
              </a:spcAft>
              <a:buClr>
                <a:srgbClr val="2D2DB9">
                  <a:lumMod val="75000"/>
                </a:srgbClr>
              </a:buClr>
              <a:buFont typeface="+mj-lt"/>
              <a:buAutoNum type="arabicPeriod"/>
            </a:pPr>
            <a:r>
              <a:rPr lang="en-US" sz="2400" dirty="0"/>
              <a:t>Indicate if the recipient is an “Individual” or “Organization.” </a:t>
            </a:r>
          </a:p>
          <a:p>
            <a:pPr marL="457200" indent="-457200" hangingPunct="0">
              <a:spcBef>
                <a:spcPts val="0"/>
              </a:spcBef>
              <a:spcAft>
                <a:spcPts val="0"/>
              </a:spcAft>
              <a:buClr>
                <a:srgbClr val="2D2DB9">
                  <a:lumMod val="75000"/>
                </a:srgbClr>
              </a:buClr>
              <a:buFont typeface="+mj-lt"/>
              <a:buAutoNum type="arabicPeriod"/>
            </a:pPr>
            <a:r>
              <a:rPr lang="en-US" sz="2400" dirty="0"/>
              <a:t>Verify all information indicated by an asterisk.</a:t>
            </a:r>
          </a:p>
          <a:p>
            <a:pPr marL="457200" indent="-457200" hangingPunct="0">
              <a:spcBef>
                <a:spcPts val="0"/>
              </a:spcBef>
              <a:spcAft>
                <a:spcPts val="0"/>
              </a:spcAft>
              <a:buClr>
                <a:srgbClr val="2D2DB9">
                  <a:lumMod val="75000"/>
                </a:srgbClr>
              </a:buClr>
              <a:buFont typeface="+mj-lt"/>
              <a:buAutoNum type="arabicPeriod"/>
            </a:pPr>
            <a:r>
              <a:rPr lang="en-US" sz="2400" dirty="0"/>
              <a:t>Save  </a:t>
            </a:r>
          </a:p>
          <a:p>
            <a:pPr marL="457200" indent="-457200" hangingPunct="0">
              <a:spcBef>
                <a:spcPts val="0"/>
              </a:spcBef>
              <a:spcAft>
                <a:spcPts val="0"/>
              </a:spcAft>
              <a:buClr>
                <a:srgbClr val="2D2DB9">
                  <a:lumMod val="75000"/>
                </a:srgbClr>
              </a:buClr>
              <a:buFont typeface="+mj-lt"/>
              <a:buAutoNum type="arabicPeriod"/>
            </a:pPr>
            <a:r>
              <a:rPr lang="en-US" sz="2400" dirty="0"/>
              <a:t>Send Package </a:t>
            </a:r>
            <a:r>
              <a:rPr lang="en-US" sz="2400" b="1" dirty="0"/>
              <a:t>for each </a:t>
            </a:r>
            <a:r>
              <a:rPr lang="en-US" sz="2400" dirty="0"/>
              <a:t>recipient</a:t>
            </a: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49" name="Picture 1" descr="cid:image001.png@01D399CF.DC78071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197291" y="3763940"/>
            <a:ext cx="8924784" cy="236191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58016" y="4213868"/>
            <a:ext cx="1401762"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89341" y="4212852"/>
            <a:ext cx="1401762"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59778" y="4213869"/>
            <a:ext cx="741126" cy="444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94238" y="4519912"/>
            <a:ext cx="226612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1550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Packages in Letter Chevron</a:t>
            </a:r>
          </a:p>
        </p:txBody>
      </p:sp>
      <p:sp>
        <p:nvSpPr>
          <p:cNvPr id="3" name="Content Placeholder 2"/>
          <p:cNvSpPr>
            <a:spLocks noGrp="1"/>
          </p:cNvSpPr>
          <p:nvPr>
            <p:ph idx="1"/>
          </p:nvPr>
        </p:nvSpPr>
        <p:spPr>
          <a:xfrm>
            <a:off x="692727" y="1483470"/>
            <a:ext cx="11100344" cy="4917330"/>
          </a:xfrm>
          <a:ln w="28575"/>
        </p:spPr>
        <p:txBody>
          <a:bodyPr/>
          <a:lstStyle/>
          <a:p>
            <a:pPr marL="0" indent="0">
              <a:buNone/>
            </a:pPr>
            <a:r>
              <a:rPr lang="en-US" dirty="0"/>
              <a:t>You will know the package was sent to Centralized Printing when:</a:t>
            </a:r>
          </a:p>
          <a:p>
            <a:pPr lvl="1"/>
            <a:r>
              <a:rPr lang="en-US" dirty="0"/>
              <a:t>The circle icon becomes an envelope. </a:t>
            </a:r>
          </a:p>
          <a:p>
            <a:pPr lvl="1"/>
            <a:r>
              <a:rPr lang="en-US" dirty="0"/>
              <a:t>The status changes to “FINALIZED.”</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marL="457200" lvl="1" indent="0">
              <a:lnSpc>
                <a:spcPts val="1600"/>
              </a:lnSpc>
              <a:buNone/>
            </a:pPr>
            <a:endParaRPr lang="en-US" dirty="0"/>
          </a:p>
          <a:p>
            <a:pPr marL="457200" lvl="1" indent="0" algn="ctr">
              <a:buNone/>
            </a:pPr>
            <a:r>
              <a:rPr lang="en-US" sz="3200" dirty="0"/>
              <a:t>Close this window to return to VBMS-Core.</a:t>
            </a:r>
          </a:p>
          <a:p>
            <a:pPr lvl="1"/>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6548" y="4810253"/>
            <a:ext cx="495946"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1920" y="4979448"/>
            <a:ext cx="648630"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4292" y="2965475"/>
            <a:ext cx="8232515" cy="2643755"/>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21252" y="3311801"/>
            <a:ext cx="1249059"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84390" y="4073612"/>
            <a:ext cx="486415" cy="427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2474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Ways to View Package Status: </a:t>
            </a:r>
            <a:br>
              <a:rPr lang="en-US" dirty="0"/>
            </a:br>
            <a:r>
              <a:rPr lang="en-US" dirty="0"/>
              <a:t>Distributions Tab</a:t>
            </a:r>
          </a:p>
        </p:txBody>
      </p:sp>
      <p:sp>
        <p:nvSpPr>
          <p:cNvPr id="3" name="Content Placeholder 2"/>
          <p:cNvSpPr>
            <a:spLocks noGrp="1"/>
          </p:cNvSpPr>
          <p:nvPr>
            <p:ph idx="1"/>
          </p:nvPr>
        </p:nvSpPr>
        <p:spPr>
          <a:xfrm>
            <a:off x="599090" y="1384898"/>
            <a:ext cx="11193981" cy="4538061"/>
          </a:xfrm>
        </p:spPr>
        <p:txBody>
          <a:bodyPr/>
          <a:lstStyle/>
          <a:p>
            <a:pPr marL="0" indent="0">
              <a:buNone/>
            </a:pPr>
            <a:r>
              <a:rPr lang="en-US" sz="2400" dirty="0"/>
              <a:t>You will see the following “</a:t>
            </a:r>
            <a:r>
              <a:rPr lang="en-US" sz="2400" b="1" dirty="0"/>
              <a:t>Distributions Tab</a:t>
            </a:r>
            <a:r>
              <a:rPr lang="en-US" sz="2400" dirty="0"/>
              <a:t>” status messages:</a:t>
            </a:r>
          </a:p>
          <a:p>
            <a:pPr lvl="1">
              <a:buFont typeface="Wingdings" panose="05000000000000000000" pitchFamily="2" charset="2"/>
              <a:buChar char="Ø"/>
            </a:pPr>
            <a:r>
              <a:rPr lang="en-US" sz="1800" dirty="0"/>
              <a:t>Draft, circle; The package is not finalized. </a:t>
            </a:r>
            <a:r>
              <a:rPr lang="en-US" sz="1800" dirty="0">
                <a:solidFill>
                  <a:srgbClr val="FF0000"/>
                </a:solidFill>
              </a:rPr>
              <a:t>This status means the user must finalize the package to be sent. </a:t>
            </a:r>
          </a:p>
          <a:p>
            <a:pPr lvl="1">
              <a:buFont typeface="Wingdings" panose="05000000000000000000" pitchFamily="2" charset="2"/>
              <a:buChar char="Ø"/>
            </a:pPr>
            <a:r>
              <a:rPr lang="en-US" sz="1800" dirty="0"/>
              <a:t>In Progress, envelope; The package is finalized and sent to Centralized Printing. </a:t>
            </a:r>
            <a:r>
              <a:rPr lang="en-US" sz="1800" dirty="0">
                <a:solidFill>
                  <a:srgbClr val="FF0000"/>
                </a:solidFill>
              </a:rPr>
              <a:t>No action is needed.</a:t>
            </a:r>
          </a:p>
          <a:p>
            <a:pPr lvl="1">
              <a:buFont typeface="Wingdings" panose="05000000000000000000" pitchFamily="2" charset="2"/>
              <a:buChar char="Ø"/>
            </a:pPr>
            <a:r>
              <a:rPr lang="en-US" sz="1800" dirty="0"/>
              <a:t>Success, checkmark; Centralized Printing received and accepted the package. </a:t>
            </a:r>
            <a:r>
              <a:rPr lang="en-US" sz="1800" dirty="0">
                <a:solidFill>
                  <a:srgbClr val="FF0000"/>
                </a:solidFill>
              </a:rPr>
              <a:t>No action is needed.</a:t>
            </a:r>
          </a:p>
          <a:p>
            <a:pPr lvl="1">
              <a:buFont typeface="Wingdings" panose="05000000000000000000" pitchFamily="2" charset="2"/>
              <a:buChar char="Ø"/>
            </a:pPr>
            <a:r>
              <a:rPr lang="en-US" sz="1800" dirty="0"/>
              <a:t>Fail, exclamation point; Centralized Printing received the package, but unable to print it. </a:t>
            </a:r>
            <a:r>
              <a:rPr lang="en-US" sz="1800" dirty="0">
                <a:solidFill>
                  <a:srgbClr val="FF0000"/>
                </a:solidFill>
              </a:rPr>
              <a:t>User should contact </a:t>
            </a:r>
            <a:r>
              <a:rPr lang="en-US" sz="1800" dirty="0">
                <a:solidFill>
                  <a:srgbClr val="0000FF"/>
                </a:solidFill>
                <a:hlinkClick r:id="rId4"/>
              </a:rPr>
              <a:t>VAVBAWAS/CO/VCIP</a:t>
            </a:r>
            <a:endParaRPr lang="en-US" sz="1800" dirty="0">
              <a:solidFill>
                <a:srgbClr val="0000FF"/>
              </a:solidFill>
            </a:endParaRPr>
          </a:p>
          <a:p>
            <a:pPr marL="457200" lvl="1" indent="0">
              <a:buNone/>
            </a:pPr>
            <a:endParaRPr lang="en-US" sz="2000" dirty="0"/>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5841" y="4173770"/>
            <a:ext cx="9460318" cy="221040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19410" y="5512811"/>
            <a:ext cx="8788371" cy="23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3788" y="5698377"/>
            <a:ext cx="8717493"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303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Ways to View Package Status:</a:t>
            </a:r>
            <a:br>
              <a:rPr lang="en-US" dirty="0"/>
            </a:br>
            <a:r>
              <a:rPr lang="en-US" dirty="0"/>
              <a:t>Package Tab</a:t>
            </a:r>
          </a:p>
        </p:txBody>
      </p:sp>
      <p:sp>
        <p:nvSpPr>
          <p:cNvPr id="3" name="Content Placeholder 2"/>
          <p:cNvSpPr>
            <a:spLocks noGrp="1"/>
          </p:cNvSpPr>
          <p:nvPr>
            <p:ph idx="1"/>
          </p:nvPr>
        </p:nvSpPr>
        <p:spPr>
          <a:xfrm>
            <a:off x="627961" y="1466194"/>
            <a:ext cx="11165110" cy="4585358"/>
          </a:xfrm>
        </p:spPr>
        <p:txBody>
          <a:bodyPr/>
          <a:lstStyle/>
          <a:p>
            <a:pPr marL="0" indent="0">
              <a:buNone/>
            </a:pPr>
            <a:r>
              <a:rPr lang="en-US" dirty="0"/>
              <a:t>You will see the following “Packages” status messages:</a:t>
            </a:r>
          </a:p>
          <a:p>
            <a:pPr lvl="1">
              <a:spcBef>
                <a:spcPts val="0"/>
              </a:spcBef>
              <a:buFont typeface="Wingdings" panose="05000000000000000000" pitchFamily="2" charset="2"/>
              <a:buChar char="Ø"/>
            </a:pPr>
            <a:r>
              <a:rPr lang="en-US" dirty="0"/>
              <a:t>New, blue circle; The package has not been finalized and sent. </a:t>
            </a:r>
            <a:r>
              <a:rPr lang="en-US" dirty="0">
                <a:solidFill>
                  <a:srgbClr val="FF0000"/>
                </a:solidFill>
              </a:rPr>
              <a:t>User needs to finalize and send package.</a:t>
            </a:r>
          </a:p>
          <a:p>
            <a:pPr lvl="1">
              <a:spcBef>
                <a:spcPts val="0"/>
              </a:spcBef>
              <a:buFont typeface="Wingdings" panose="05000000000000000000" pitchFamily="2" charset="2"/>
              <a:buChar char="Ø"/>
            </a:pPr>
            <a:r>
              <a:rPr lang="en-US" dirty="0"/>
              <a:t>Finalized, green circle; The package has been sent to Centralized Printing.  </a:t>
            </a:r>
            <a:r>
              <a:rPr lang="en-US" dirty="0">
                <a:solidFill>
                  <a:srgbClr val="FF0000"/>
                </a:solidFill>
              </a:rPr>
              <a:t>No further action is needed.</a:t>
            </a:r>
          </a:p>
          <a:p>
            <a:pPr marL="457200" lvl="1" indent="0">
              <a:buNone/>
            </a:pPr>
            <a:endParaRPr lang="en-US" dirty="0"/>
          </a:p>
          <a:p>
            <a:pPr lvl="1"/>
            <a:endParaRPr lang="en-US"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961" y="3515847"/>
            <a:ext cx="11225902" cy="2534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9896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Packages in the </a:t>
            </a:r>
            <a:r>
              <a:rPr lang="en-US" dirty="0" err="1"/>
              <a:t>eFolder</a:t>
            </a:r>
            <a:endParaRPr lang="en-US" dirty="0"/>
          </a:p>
        </p:txBody>
      </p:sp>
      <p:sp>
        <p:nvSpPr>
          <p:cNvPr id="6" name="Content Placeholder 2"/>
          <p:cNvSpPr>
            <a:spLocks noGrp="1"/>
          </p:cNvSpPr>
          <p:nvPr>
            <p:ph idx="1"/>
          </p:nvPr>
        </p:nvSpPr>
        <p:spPr>
          <a:xfrm>
            <a:off x="551794" y="1295924"/>
            <a:ext cx="11335406" cy="5065685"/>
          </a:xfrm>
        </p:spPr>
        <p:txBody>
          <a:bodyPr/>
          <a:lstStyle/>
          <a:p>
            <a:pPr marL="0" indent="0">
              <a:spcBef>
                <a:spcPts val="0"/>
              </a:spcBef>
              <a:buNone/>
            </a:pPr>
            <a:r>
              <a:rPr lang="en-US" dirty="0"/>
              <a:t>Packages can be </a:t>
            </a:r>
            <a:r>
              <a:rPr lang="en-US" b="1" dirty="0"/>
              <a:t>manually </a:t>
            </a:r>
            <a:r>
              <a:rPr lang="en-US" dirty="0"/>
              <a:t>created from the </a:t>
            </a:r>
            <a:r>
              <a:rPr lang="en-US" dirty="0" err="1"/>
              <a:t>eFolder</a:t>
            </a:r>
            <a:r>
              <a:rPr lang="en-US" dirty="0"/>
              <a:t> by selecting the applicable document(s), then selecting “Add to Package” from the Action Drop Down menu.</a:t>
            </a:r>
          </a:p>
          <a:p>
            <a:pPr marL="0" indent="0">
              <a:spcBef>
                <a:spcPts val="0"/>
              </a:spcBef>
              <a:buNone/>
            </a:pPr>
            <a:endParaRPr lang="en-US" dirty="0"/>
          </a:p>
          <a:p>
            <a:pPr marL="0" indent="0">
              <a:spcBef>
                <a:spcPts val="0"/>
              </a:spcBef>
              <a:buNone/>
            </a:pPr>
            <a:endParaRPr lang="en-US" dirty="0"/>
          </a:p>
          <a:p>
            <a:pPr marL="0" indent="0">
              <a:spcBef>
                <a:spcPts val="0"/>
              </a:spcBef>
              <a:buNone/>
            </a:pPr>
            <a:endParaRPr lang="en-US" dirty="0"/>
          </a:p>
          <a:p>
            <a:pPr marL="0" indent="0">
              <a:spcBef>
                <a:spcPts val="0"/>
              </a:spcBef>
              <a:buNone/>
            </a:pPr>
            <a:endParaRPr lang="en-US" dirty="0"/>
          </a:p>
          <a:p>
            <a:pPr marL="0" indent="0">
              <a:spcBef>
                <a:spcPts val="0"/>
              </a:spcBef>
              <a:buNone/>
            </a:pPr>
            <a:endParaRPr lang="en-US" dirty="0"/>
          </a:p>
          <a:p>
            <a:pPr marL="0" indent="0">
              <a:spcBef>
                <a:spcPts val="0"/>
              </a:spcBef>
              <a:buNone/>
            </a:pPr>
            <a:endParaRPr lang="en-US" sz="1600" b="1" dirty="0"/>
          </a:p>
          <a:p>
            <a:pPr marL="0" indent="0">
              <a:spcBef>
                <a:spcPts val="0"/>
              </a:spcBef>
              <a:buNone/>
            </a:pPr>
            <a:endParaRPr lang="en-US" sz="1800" b="1" dirty="0"/>
          </a:p>
          <a:p>
            <a:pPr marL="0" indent="0">
              <a:spcBef>
                <a:spcPts val="0"/>
              </a:spcBef>
              <a:buNone/>
            </a:pPr>
            <a:r>
              <a:rPr lang="en-US" sz="2400" b="1" dirty="0"/>
              <a:t>*Note</a:t>
            </a:r>
            <a:r>
              <a:rPr lang="en-US" sz="2400" dirty="0"/>
              <a:t>:</a:t>
            </a:r>
            <a:r>
              <a:rPr lang="en-US" sz="2400" b="1" dirty="0"/>
              <a:t>  </a:t>
            </a:r>
            <a:r>
              <a:rPr lang="en-US" sz="2400" dirty="0"/>
              <a:t>Letters created using PC Generated Letters (i.e. PCGL and letter creator) will be sent after the letter has been uploaded to the </a:t>
            </a:r>
            <a:r>
              <a:rPr lang="en-US" sz="2400" dirty="0" err="1"/>
              <a:t>eFolder</a:t>
            </a:r>
            <a:r>
              <a:rPr lang="en-US" sz="2000" dirty="0"/>
              <a:t>.</a:t>
            </a:r>
          </a:p>
          <a:p>
            <a:pPr marL="0" indent="0">
              <a:buNone/>
            </a:pPr>
            <a:endParaRPr lang="en-US" sz="1200" dirty="0"/>
          </a:p>
          <a:p>
            <a:pPr marL="0" indent="0">
              <a:buNone/>
            </a:pPr>
            <a:r>
              <a:rPr lang="en-US" sz="3200" dirty="0"/>
              <a:t>	</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6632" y="2755454"/>
            <a:ext cx="9476344" cy="2279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bwMode="auto">
          <a:xfrm>
            <a:off x="2766764" y="4146921"/>
            <a:ext cx="473726" cy="505100"/>
          </a:xfrm>
          <a:prstGeom prst="rect">
            <a:avLst/>
          </a:prstGeom>
          <a:noFill/>
          <a:ln w="762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ahoma" pitchFamily="34" charset="0"/>
            </a:endParaRPr>
          </a:p>
        </p:txBody>
      </p:sp>
      <p:sp>
        <p:nvSpPr>
          <p:cNvPr id="8" name="Rectangle 7"/>
          <p:cNvSpPr/>
          <p:nvPr/>
        </p:nvSpPr>
        <p:spPr bwMode="auto">
          <a:xfrm>
            <a:off x="8737320" y="4327739"/>
            <a:ext cx="1068638" cy="285093"/>
          </a:xfrm>
          <a:prstGeom prst="rect">
            <a:avLst/>
          </a:prstGeom>
          <a:noFill/>
          <a:ln w="762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ahoma" pitchFamily="34" charset="0"/>
            </a:endParaRPr>
          </a:p>
        </p:txBody>
      </p:sp>
    </p:spTree>
    <p:extLst>
      <p:ext uri="{BB962C8B-B14F-4D97-AF65-F5344CB8AC3E}">
        <p14:creationId xmlns:p14="http://schemas.microsoft.com/office/powerpoint/2010/main" val="3178945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Packages in the </a:t>
            </a:r>
            <a:r>
              <a:rPr lang="en-US" dirty="0" err="1"/>
              <a:t>eFolder</a:t>
            </a:r>
            <a:endParaRPr lang="en-US" dirty="0"/>
          </a:p>
        </p:txBody>
      </p:sp>
      <p:sp>
        <p:nvSpPr>
          <p:cNvPr id="6" name="Content Placeholder 2"/>
          <p:cNvSpPr>
            <a:spLocks noGrp="1"/>
          </p:cNvSpPr>
          <p:nvPr>
            <p:ph idx="1"/>
          </p:nvPr>
        </p:nvSpPr>
        <p:spPr>
          <a:xfrm>
            <a:off x="581890" y="1496292"/>
            <a:ext cx="11507191" cy="4833256"/>
          </a:xfrm>
        </p:spPr>
        <p:txBody>
          <a:bodyPr/>
          <a:lstStyle/>
          <a:p>
            <a:pPr marL="0" indent="0">
              <a:buNone/>
            </a:pPr>
            <a:r>
              <a:rPr lang="en-US" dirty="0"/>
              <a:t>After you select, “Add to Package,” chose one of the following:</a:t>
            </a:r>
          </a:p>
          <a:p>
            <a:pPr indent="-233363">
              <a:buFont typeface="Arial" panose="020B0604020202020204" pitchFamily="34" charset="0"/>
              <a:buChar char="•"/>
            </a:pPr>
            <a:r>
              <a:rPr lang="en-US" dirty="0"/>
              <a:t>add the document(s) to a new package, or </a:t>
            </a:r>
          </a:p>
          <a:p>
            <a:pPr indent="-233363">
              <a:buFont typeface="Arial" panose="020B0604020202020204" pitchFamily="34" charset="0"/>
              <a:buChar char="•"/>
            </a:pPr>
            <a:r>
              <a:rPr lang="en-US" dirty="0"/>
              <a:t>add the document(s) to an existing package.  </a:t>
            </a:r>
          </a:p>
          <a:p>
            <a:pPr marL="0" indent="0">
              <a:buNone/>
            </a:pPr>
            <a:endParaRPr lang="en-US" dirty="0"/>
          </a:p>
          <a:p>
            <a:pPr marL="0" indent="0">
              <a:buNone/>
            </a:pPr>
            <a:r>
              <a:rPr lang="en-US" b="1" dirty="0"/>
              <a:t>Note</a:t>
            </a:r>
            <a:r>
              <a:rPr lang="en-US" dirty="0"/>
              <a:t>: All new packages will require you to</a:t>
            </a:r>
          </a:p>
          <a:p>
            <a:pPr marL="0" indent="0">
              <a:buNone/>
            </a:pPr>
            <a:r>
              <a:rPr lang="en-US" dirty="0"/>
              <a:t>create a package name. </a:t>
            </a:r>
          </a:p>
          <a:p>
            <a:pPr marL="0" indent="0">
              <a:buNone/>
            </a:pPr>
            <a:endParaRPr lang="en-US" dirty="0"/>
          </a:p>
          <a:p>
            <a:pPr marL="0" indent="0">
              <a:buNone/>
            </a:pPr>
            <a:r>
              <a:rPr lang="en-US" dirty="0"/>
              <a:t>Example, “Due Process Notification request </a:t>
            </a:r>
          </a:p>
          <a:p>
            <a:pPr marL="0" indent="0">
              <a:buNone/>
            </a:pPr>
            <a:r>
              <a:rPr lang="en-US"/>
              <a:t>– </a:t>
            </a:r>
            <a:r>
              <a:rPr lang="en-US" dirty="0"/>
              <a:t>12/28/2017” as </a:t>
            </a:r>
            <a:r>
              <a:rPr lang="en-US"/>
              <a:t>a Package </a:t>
            </a:r>
            <a:r>
              <a:rPr lang="en-US" dirty="0"/>
              <a:t>name (correspondence date). </a:t>
            </a:r>
          </a:p>
          <a:p>
            <a:pPr marL="0" indent="0">
              <a:buNone/>
            </a:pPr>
            <a:endParaRPr lang="en-US" sz="1200" dirty="0"/>
          </a:p>
          <a:p>
            <a:pPr marL="0" indent="0">
              <a:buNone/>
            </a:pPr>
            <a:r>
              <a:rPr lang="en-US" sz="3200" dirty="0"/>
              <a:t>	</a:t>
            </a:r>
          </a:p>
        </p:txBody>
      </p:sp>
      <p:pic>
        <p:nvPicPr>
          <p:cNvPr id="4" name="Picture 3"/>
          <p:cNvPicPr/>
          <p:nvPr/>
        </p:nvPicPr>
        <p:blipFill>
          <a:blip r:embed="rId3"/>
          <a:stretch>
            <a:fillRect/>
          </a:stretch>
        </p:blipFill>
        <p:spPr>
          <a:xfrm>
            <a:off x="8039760" y="3238400"/>
            <a:ext cx="3831607" cy="2215936"/>
          </a:xfrm>
          <a:prstGeom prst="rect">
            <a:avLst/>
          </a:prstGeom>
          <a:ln>
            <a:solidFill>
              <a:sysClr val="windowText" lastClr="000000"/>
            </a:solidFill>
          </a:ln>
        </p:spPr>
      </p:pic>
    </p:spTree>
    <p:extLst>
      <p:ext uri="{BB962C8B-B14F-4D97-AF65-F5344CB8AC3E}">
        <p14:creationId xmlns:p14="http://schemas.microsoft.com/office/powerpoint/2010/main" val="2021288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Packages in the </a:t>
            </a:r>
            <a:r>
              <a:rPr lang="en-US" dirty="0" err="1"/>
              <a:t>eFolder</a:t>
            </a:r>
            <a:endParaRPr lang="en-US" dirty="0"/>
          </a:p>
        </p:txBody>
      </p:sp>
      <p:sp>
        <p:nvSpPr>
          <p:cNvPr id="3" name="Content Placeholder 2"/>
          <p:cNvSpPr>
            <a:spLocks noGrp="1"/>
          </p:cNvSpPr>
          <p:nvPr>
            <p:ph idx="1"/>
          </p:nvPr>
        </p:nvSpPr>
        <p:spPr>
          <a:xfrm>
            <a:off x="840779" y="1420826"/>
            <a:ext cx="10945906" cy="4262437"/>
          </a:xfrm>
        </p:spPr>
        <p:txBody>
          <a:bodyPr/>
          <a:lstStyle/>
          <a:p>
            <a:pPr marL="0" indent="0">
              <a:buNone/>
            </a:pPr>
            <a:r>
              <a:rPr lang="en-US" dirty="0"/>
              <a:t>If you select either “Add and Return to </a:t>
            </a:r>
            <a:r>
              <a:rPr lang="en-US" dirty="0" err="1"/>
              <a:t>eFolder</a:t>
            </a:r>
            <a:r>
              <a:rPr lang="en-US" dirty="0"/>
              <a:t>,” or “Add &amp; Go to Package Manager,” you will be have the option of adding additional documents to your package. </a:t>
            </a:r>
            <a:endParaRPr lang="en-US" sz="3200" dirty="0"/>
          </a:p>
          <a:p>
            <a:endParaRPr lang="en-US" dirty="0"/>
          </a:p>
          <a:p>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5057" y="2825086"/>
            <a:ext cx="5044692" cy="3248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8222" y="5520432"/>
            <a:ext cx="18288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8088" y="5512323"/>
            <a:ext cx="187931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7427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320" y="0"/>
            <a:ext cx="9717743" cy="1151592"/>
          </a:xfrm>
        </p:spPr>
        <p:txBody>
          <a:bodyPr/>
          <a:lstStyle/>
          <a:p>
            <a:r>
              <a:rPr lang="en-US" dirty="0"/>
              <a:t>Purpose </a:t>
            </a:r>
          </a:p>
        </p:txBody>
      </p:sp>
      <p:sp>
        <p:nvSpPr>
          <p:cNvPr id="3" name="Content Placeholder 2"/>
          <p:cNvSpPr>
            <a:spLocks noGrp="1"/>
          </p:cNvSpPr>
          <p:nvPr>
            <p:ph idx="1"/>
          </p:nvPr>
        </p:nvSpPr>
        <p:spPr>
          <a:xfrm>
            <a:off x="847165" y="2115403"/>
            <a:ext cx="10945906" cy="3936148"/>
          </a:xfrm>
        </p:spPr>
        <p:txBody>
          <a:bodyPr/>
          <a:lstStyle/>
          <a:p>
            <a:pPr marL="0" indent="0">
              <a:buNone/>
            </a:pPr>
            <a:r>
              <a:rPr lang="en-US" dirty="0"/>
              <a:t>Centralized Benefits Communications Management (CBCM) is a Veterans Benefits Administration (VBA) initiative designed to provide greater choice for claimants and beneficiaries in how they receive correspondence from VBA. The goal is to centralize and streamline the delivery of outbound communications across all VBA business lines.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360191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Packages in Package Manager	</a:t>
            </a:r>
          </a:p>
        </p:txBody>
      </p:sp>
      <p:sp>
        <p:nvSpPr>
          <p:cNvPr id="3" name="Content Placeholder 2"/>
          <p:cNvSpPr>
            <a:spLocks noGrp="1"/>
          </p:cNvSpPr>
          <p:nvPr>
            <p:ph idx="1"/>
          </p:nvPr>
        </p:nvSpPr>
        <p:spPr>
          <a:xfrm>
            <a:off x="546265" y="1460665"/>
            <a:ext cx="11068676" cy="4926688"/>
          </a:xfrm>
        </p:spPr>
        <p:txBody>
          <a:bodyPr/>
          <a:lstStyle/>
          <a:p>
            <a:pPr marL="0" indent="0" hangingPunct="0">
              <a:spcBef>
                <a:spcPts val="0"/>
              </a:spcBef>
              <a:spcAft>
                <a:spcPts val="0"/>
              </a:spcAft>
              <a:buClr>
                <a:srgbClr val="2D2DB9">
                  <a:lumMod val="75000"/>
                </a:srgbClr>
              </a:buClr>
              <a:buNone/>
            </a:pPr>
            <a:r>
              <a:rPr lang="en-US" dirty="0"/>
              <a:t>You can create a new or an existing package by just clicking on the Package Manager from the Veteran’s Drop Down menu.</a:t>
            </a:r>
          </a:p>
          <a:p>
            <a:pPr marL="0" indent="0" hangingPunct="0">
              <a:spcBef>
                <a:spcPts val="0"/>
              </a:spcBef>
              <a:spcAft>
                <a:spcPts val="0"/>
              </a:spcAft>
              <a:buClr>
                <a:srgbClr val="2D2DB9">
                  <a:lumMod val="75000"/>
                </a:srgbClr>
              </a:buClr>
              <a:buNone/>
            </a:pPr>
            <a:endParaRPr lang="en-US" dirty="0"/>
          </a:p>
          <a:p>
            <a:pPr marL="0" indent="0" hangingPunct="0">
              <a:spcBef>
                <a:spcPts val="0"/>
              </a:spcBef>
              <a:spcAft>
                <a:spcPts val="0"/>
              </a:spcAft>
              <a:buClr>
                <a:srgbClr val="2D2DB9">
                  <a:lumMod val="75000"/>
                </a:srgbClr>
              </a:buClr>
              <a:buNone/>
            </a:pP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025" y="2326690"/>
            <a:ext cx="11029950" cy="3438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bwMode="auto">
          <a:xfrm>
            <a:off x="8989764" y="4505899"/>
            <a:ext cx="1762699" cy="572877"/>
          </a:xfrm>
          <a:prstGeom prst="rect">
            <a:avLst/>
          </a:prstGeom>
          <a:noFill/>
          <a:ln w="762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ahoma" pitchFamily="34" charset="0"/>
            </a:endParaRPr>
          </a:p>
        </p:txBody>
      </p:sp>
    </p:spTree>
    <p:extLst>
      <p:ext uri="{BB962C8B-B14F-4D97-AF65-F5344CB8AC3E}">
        <p14:creationId xmlns:p14="http://schemas.microsoft.com/office/powerpoint/2010/main" val="21739460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Packages in Package Manager	</a:t>
            </a:r>
          </a:p>
        </p:txBody>
      </p:sp>
      <p:sp>
        <p:nvSpPr>
          <p:cNvPr id="3" name="Content Placeholder 2"/>
          <p:cNvSpPr>
            <a:spLocks noGrp="1"/>
          </p:cNvSpPr>
          <p:nvPr>
            <p:ph idx="1"/>
          </p:nvPr>
        </p:nvSpPr>
        <p:spPr>
          <a:xfrm>
            <a:off x="546265" y="1460665"/>
            <a:ext cx="11068676" cy="4926688"/>
          </a:xfrm>
        </p:spPr>
        <p:txBody>
          <a:bodyPr/>
          <a:lstStyle/>
          <a:p>
            <a:pPr marL="0" indent="0" hangingPunct="0">
              <a:spcBef>
                <a:spcPts val="0"/>
              </a:spcBef>
              <a:spcAft>
                <a:spcPts val="0"/>
              </a:spcAft>
              <a:buClr>
                <a:srgbClr val="2D2DB9">
                  <a:lumMod val="75000"/>
                </a:srgbClr>
              </a:buClr>
              <a:buNone/>
            </a:pPr>
            <a:r>
              <a:rPr lang="en-US" dirty="0"/>
              <a:t>Next, click </a:t>
            </a:r>
            <a:r>
              <a:rPr lang="en-US" b="1" dirty="0"/>
              <a:t>create</a:t>
            </a:r>
            <a:r>
              <a:rPr lang="en-US" dirty="0"/>
              <a:t> and build your package. Once you are done, it will be in a</a:t>
            </a:r>
            <a:r>
              <a:rPr lang="en-US" dirty="0">
                <a:solidFill>
                  <a:srgbClr val="0070C0"/>
                </a:solidFill>
              </a:rPr>
              <a:t> </a:t>
            </a:r>
            <a:r>
              <a:rPr lang="en-US" dirty="0"/>
              <a:t>“NEW” status</a:t>
            </a:r>
            <a:r>
              <a:rPr lang="en-US" dirty="0">
                <a:solidFill>
                  <a:srgbClr val="0070C0"/>
                </a:solidFill>
              </a:rPr>
              <a:t>. </a:t>
            </a:r>
          </a:p>
          <a:p>
            <a:pPr marL="0" indent="0" hangingPunct="0">
              <a:spcBef>
                <a:spcPts val="0"/>
              </a:spcBef>
              <a:spcAft>
                <a:spcPts val="0"/>
              </a:spcAft>
              <a:buClr>
                <a:srgbClr val="2D2DB9">
                  <a:lumMod val="75000"/>
                </a:srgbClr>
              </a:buClr>
              <a:buNone/>
            </a:pPr>
            <a:endParaRPr lang="en-US" dirty="0"/>
          </a:p>
          <a:p>
            <a:pPr marL="0" indent="0" hangingPunct="0">
              <a:spcBef>
                <a:spcPts val="0"/>
              </a:spcBef>
              <a:spcAft>
                <a:spcPts val="0"/>
              </a:spcAft>
              <a:buClr>
                <a:srgbClr val="2D2DB9">
                  <a:lumMod val="75000"/>
                </a:srgbClr>
              </a:buClr>
              <a:buNone/>
            </a:pPr>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961" y="3020547"/>
            <a:ext cx="11225902" cy="2534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bwMode="auto">
          <a:xfrm>
            <a:off x="10267720" y="3349128"/>
            <a:ext cx="1762699" cy="572877"/>
          </a:xfrm>
          <a:prstGeom prst="rect">
            <a:avLst/>
          </a:prstGeom>
          <a:noFill/>
          <a:ln w="762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ahoma" pitchFamily="34" charset="0"/>
            </a:endParaRPr>
          </a:p>
        </p:txBody>
      </p:sp>
    </p:spTree>
    <p:extLst>
      <p:ext uri="{BB962C8B-B14F-4D97-AF65-F5344CB8AC3E}">
        <p14:creationId xmlns:p14="http://schemas.microsoft.com/office/powerpoint/2010/main" val="17959354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Letter Creator</a:t>
            </a:r>
          </a:p>
        </p:txBody>
      </p:sp>
      <p:sp>
        <p:nvSpPr>
          <p:cNvPr id="3" name="Content Placeholder 2"/>
          <p:cNvSpPr>
            <a:spLocks noGrp="1"/>
          </p:cNvSpPr>
          <p:nvPr>
            <p:ph idx="1"/>
          </p:nvPr>
        </p:nvSpPr>
        <p:spPr>
          <a:xfrm>
            <a:off x="675708" y="1460490"/>
            <a:ext cx="11324563" cy="4823654"/>
          </a:xfrm>
        </p:spPr>
        <p:txBody>
          <a:bodyPr/>
          <a:lstStyle/>
          <a:p>
            <a:r>
              <a:rPr lang="en-US" sz="2400" dirty="0"/>
              <a:t>Letter Creator can be used in conjunction the Package Manager. </a:t>
            </a:r>
          </a:p>
          <a:p>
            <a:r>
              <a:rPr lang="en-US" sz="2400" dirty="0"/>
              <a:t>Follow normal procedures for creating letters in Letter Creator and saving letters. </a:t>
            </a:r>
          </a:p>
          <a:p>
            <a:r>
              <a:rPr lang="en-US" sz="2400" dirty="0"/>
              <a:t>The letter creator will prompt you to upload document through the upload screen in VBMS.</a:t>
            </a:r>
          </a:p>
          <a:p>
            <a:r>
              <a:rPr lang="en-US" sz="2400" dirty="0"/>
              <a:t>Once the letter is seen in the </a:t>
            </a:r>
            <a:r>
              <a:rPr lang="en-US" sz="2400" dirty="0" err="1"/>
              <a:t>eFolder</a:t>
            </a:r>
            <a:r>
              <a:rPr lang="en-US" sz="2400" dirty="0"/>
              <a:t>, navigate back to letter creator and select, “yes” on the prompt to generate a package.</a:t>
            </a:r>
          </a:p>
          <a:p>
            <a:pPr marL="0" indent="0">
              <a:buNone/>
            </a:pPr>
            <a:endParaRPr lang="en-US" sz="2400" b="1" dirty="0"/>
          </a:p>
          <a:p>
            <a:pPr marL="0" indent="0">
              <a:buNone/>
            </a:pPr>
            <a:r>
              <a:rPr lang="en-US" sz="2400" b="1" dirty="0"/>
              <a:t>Note</a:t>
            </a:r>
            <a:r>
              <a:rPr lang="en-US" sz="2400" dirty="0"/>
              <a:t>: Do NOT change the </a:t>
            </a:r>
          </a:p>
          <a:p>
            <a:pPr marL="0" indent="0">
              <a:buNone/>
            </a:pPr>
            <a:r>
              <a:rPr lang="en-US" sz="2400" dirty="0"/>
              <a:t>          default name when saving. </a:t>
            </a:r>
          </a:p>
          <a:p>
            <a:endParaRPr lang="en-US" sz="24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2682" y="4405745"/>
            <a:ext cx="4984632" cy="187839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73128" y="5638568"/>
            <a:ext cx="1360899"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00962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Deleting a Package Created in Error</a:t>
            </a:r>
          </a:p>
        </p:txBody>
      </p:sp>
      <p:sp>
        <p:nvSpPr>
          <p:cNvPr id="3" name="Content Placeholder 2"/>
          <p:cNvSpPr>
            <a:spLocks noGrp="1"/>
          </p:cNvSpPr>
          <p:nvPr>
            <p:ph idx="1"/>
          </p:nvPr>
        </p:nvSpPr>
        <p:spPr>
          <a:xfrm>
            <a:off x="546265" y="1460665"/>
            <a:ext cx="11068676" cy="4926688"/>
          </a:xfrm>
        </p:spPr>
        <p:txBody>
          <a:bodyPr/>
          <a:lstStyle/>
          <a:p>
            <a:pPr marL="0" indent="0" hangingPunct="0">
              <a:spcBef>
                <a:spcPts val="0"/>
              </a:spcBef>
              <a:spcAft>
                <a:spcPts val="0"/>
              </a:spcAft>
              <a:buClr>
                <a:srgbClr val="2D2DB9">
                  <a:lumMod val="75000"/>
                </a:srgbClr>
              </a:buClr>
              <a:buNone/>
            </a:pPr>
            <a:r>
              <a:rPr lang="en-US" dirty="0"/>
              <a:t>You can delete a package in “New” status by selecting Delete (trash can icon).</a:t>
            </a:r>
          </a:p>
          <a:p>
            <a:pPr marL="0" indent="0" hangingPunct="0">
              <a:spcBef>
                <a:spcPts val="0"/>
              </a:spcBef>
              <a:spcAft>
                <a:spcPts val="0"/>
              </a:spcAft>
              <a:buClr>
                <a:srgbClr val="2D2DB9">
                  <a:lumMod val="75000"/>
                </a:srgbClr>
              </a:buClr>
              <a:buNone/>
            </a:pPr>
            <a:endParaRPr lang="en-US"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961" y="3020547"/>
            <a:ext cx="11225902" cy="2534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bwMode="auto">
          <a:xfrm>
            <a:off x="10499075" y="4885899"/>
            <a:ext cx="627962" cy="402198"/>
          </a:xfrm>
          <a:prstGeom prst="rect">
            <a:avLst/>
          </a:prstGeom>
          <a:noFill/>
          <a:ln w="762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ahoma" pitchFamily="34" charset="0"/>
            </a:endParaRPr>
          </a:p>
        </p:txBody>
      </p:sp>
    </p:spTree>
    <p:extLst>
      <p:ext uri="{BB962C8B-B14F-4D97-AF65-F5344CB8AC3E}">
        <p14:creationId xmlns:p14="http://schemas.microsoft.com/office/powerpoint/2010/main" val="25413971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r>
              <a:rPr lang="en-US" dirty="0"/>
              <a:t>Creating Packages in VBMS-Awards </a:t>
            </a:r>
            <a:br>
              <a:rPr lang="en-US" dirty="0"/>
            </a:br>
            <a:endParaRPr lang="en-US" dirty="0"/>
          </a:p>
        </p:txBody>
      </p:sp>
      <p:sp>
        <p:nvSpPr>
          <p:cNvPr id="3" name="Content Placeholder 2"/>
          <p:cNvSpPr>
            <a:spLocks noGrp="1"/>
          </p:cNvSpPr>
          <p:nvPr>
            <p:ph idx="1"/>
          </p:nvPr>
        </p:nvSpPr>
        <p:spPr>
          <a:xfrm>
            <a:off x="696036" y="1569493"/>
            <a:ext cx="11097035" cy="4667533"/>
          </a:xfrm>
        </p:spPr>
        <p:txBody>
          <a:bodyPr/>
          <a:lstStyle/>
          <a:p>
            <a:r>
              <a:rPr lang="en-US" dirty="0"/>
              <a:t>After generating an award, navigate to the “Award Letter Interview” and select “Gen Letter.” </a:t>
            </a:r>
          </a:p>
          <a:p>
            <a:r>
              <a:rPr lang="en-US" dirty="0"/>
              <a:t>Click “Enclosures”</a:t>
            </a:r>
          </a:p>
          <a:p>
            <a:endParaRPr lang="en-US" dirty="0"/>
          </a:p>
          <a:p>
            <a:endParaRPr lang="en-US" sz="2400" dirty="0"/>
          </a:p>
          <a:p>
            <a:pPr marL="0" indent="0">
              <a:buNone/>
            </a:pPr>
            <a:endParaRPr lang="en-US" sz="2400" dirty="0"/>
          </a:p>
          <a:p>
            <a:pPr marL="0" indent="0">
              <a:buNone/>
            </a:pPr>
            <a:endParaRPr lang="en-US" sz="2400" dirty="0"/>
          </a:p>
          <a:p>
            <a:pPr marL="0" indent="0">
              <a:buNone/>
            </a:pPr>
            <a:r>
              <a:rPr lang="en-US" dirty="0"/>
              <a:t>Note: Package Manager sends the documents you indicate. You should </a:t>
            </a:r>
            <a:r>
              <a:rPr lang="en-US" b="1" dirty="0"/>
              <a:t>only</a:t>
            </a:r>
            <a:r>
              <a:rPr lang="en-US" dirty="0"/>
              <a:t> add documents that are not already in the Letter Preview. </a:t>
            </a:r>
            <a:endParaRPr lang="en-US" dirty="0">
              <a:solidFill>
                <a:srgbClr val="FFC000"/>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603" y="3098042"/>
            <a:ext cx="9709018" cy="1774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4563" y="3098042"/>
            <a:ext cx="706438"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20410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Packages in VBMS-Awards</a:t>
            </a:r>
          </a:p>
        </p:txBody>
      </p:sp>
      <p:sp>
        <p:nvSpPr>
          <p:cNvPr id="3" name="Content Placeholder 2"/>
          <p:cNvSpPr>
            <a:spLocks noGrp="1"/>
          </p:cNvSpPr>
          <p:nvPr>
            <p:ph idx="1"/>
          </p:nvPr>
        </p:nvSpPr>
        <p:spPr>
          <a:xfrm>
            <a:off x="546264" y="1460665"/>
            <a:ext cx="11463765" cy="4926688"/>
          </a:xfrm>
        </p:spPr>
        <p:txBody>
          <a:bodyPr/>
          <a:lstStyle/>
          <a:p>
            <a:pPr marL="0" indent="0" hangingPunct="0">
              <a:spcBef>
                <a:spcPts val="0"/>
              </a:spcBef>
              <a:spcAft>
                <a:spcPts val="0"/>
              </a:spcAft>
              <a:buClr>
                <a:srgbClr val="2D2DB9">
                  <a:lumMod val="75000"/>
                </a:srgbClr>
              </a:buClr>
              <a:buNone/>
            </a:pPr>
            <a:r>
              <a:rPr lang="en-US" dirty="0"/>
              <a:t>To send additional enclosures, </a:t>
            </a:r>
            <a:r>
              <a:rPr lang="en-US" b="1" dirty="0"/>
              <a:t>specify </a:t>
            </a:r>
            <a:r>
              <a:rPr lang="en-US" dirty="0"/>
              <a:t>the recipients, using the “Enclosures” tab:</a:t>
            </a:r>
          </a:p>
          <a:p>
            <a:pPr lvl="1" hangingPunct="0">
              <a:spcBef>
                <a:spcPts val="0"/>
              </a:spcBef>
              <a:spcAft>
                <a:spcPts val="0"/>
              </a:spcAft>
              <a:buClr>
                <a:srgbClr val="2D2DB9">
                  <a:lumMod val="75000"/>
                </a:srgbClr>
              </a:buClr>
            </a:pPr>
            <a:r>
              <a:rPr lang="en-US" dirty="0"/>
              <a:t>Select “N” under “Part of Award </a:t>
            </a:r>
            <a:r>
              <a:rPr lang="en-US" dirty="0" err="1"/>
              <a:t>Ltr</a:t>
            </a:r>
            <a:r>
              <a:rPr lang="en-US" dirty="0"/>
              <a:t>,” if it is not a part of the normal award package.</a:t>
            </a:r>
          </a:p>
          <a:p>
            <a:pPr lvl="1" hangingPunct="0">
              <a:spcBef>
                <a:spcPts val="0"/>
              </a:spcBef>
              <a:spcAft>
                <a:spcPts val="0"/>
              </a:spcAft>
              <a:buClr>
                <a:srgbClr val="2D2DB9">
                  <a:lumMod val="75000"/>
                </a:srgbClr>
              </a:buClr>
            </a:pPr>
            <a:r>
              <a:rPr lang="en-US" dirty="0"/>
              <a:t>Select the recipient(s) using the pencil scratchpad icon.</a:t>
            </a:r>
          </a:p>
          <a:p>
            <a:pPr lvl="1" hangingPunct="0">
              <a:spcBef>
                <a:spcPts val="0"/>
              </a:spcBef>
              <a:spcAft>
                <a:spcPts val="0"/>
              </a:spcAft>
              <a:buClr>
                <a:srgbClr val="2D2DB9">
                  <a:lumMod val="75000"/>
                </a:srgbClr>
              </a:buClr>
            </a:pPr>
            <a:r>
              <a:rPr lang="en-US" dirty="0"/>
              <a:t>Enter the “Enclosure Order.”  For example, if this </a:t>
            </a:r>
            <a:r>
              <a:rPr lang="en-US"/>
              <a:t>enclosure goes </a:t>
            </a:r>
            <a:r>
              <a:rPr lang="en-US" dirty="0"/>
              <a:t>first, then place a 1 in the space.</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397" y="4435522"/>
            <a:ext cx="10925175" cy="1845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bwMode="auto">
          <a:xfrm>
            <a:off x="7095864" y="5902117"/>
            <a:ext cx="4451708" cy="363557"/>
          </a:xfrm>
          <a:prstGeom prst="rect">
            <a:avLst/>
          </a:prstGeom>
          <a:noFill/>
          <a:ln w="762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ahoma" pitchFamily="34" charset="0"/>
            </a:endParaRPr>
          </a:p>
        </p:txBody>
      </p:sp>
    </p:spTree>
    <p:extLst>
      <p:ext uri="{BB962C8B-B14F-4D97-AF65-F5344CB8AC3E}">
        <p14:creationId xmlns:p14="http://schemas.microsoft.com/office/powerpoint/2010/main" val="36613877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Packages in VBMS-Awards</a:t>
            </a:r>
          </a:p>
        </p:txBody>
      </p:sp>
      <p:sp>
        <p:nvSpPr>
          <p:cNvPr id="3" name="Content Placeholder 2"/>
          <p:cNvSpPr>
            <a:spLocks noGrp="1"/>
          </p:cNvSpPr>
          <p:nvPr>
            <p:ph idx="1"/>
          </p:nvPr>
        </p:nvSpPr>
        <p:spPr>
          <a:xfrm>
            <a:off x="546265" y="1460665"/>
            <a:ext cx="11395526" cy="4926688"/>
          </a:xfrm>
        </p:spPr>
        <p:txBody>
          <a:bodyPr/>
          <a:lstStyle/>
          <a:p>
            <a:pPr marL="0" indent="0" hangingPunct="0">
              <a:spcBef>
                <a:spcPts val="0"/>
              </a:spcBef>
              <a:spcAft>
                <a:spcPts val="0"/>
              </a:spcAft>
              <a:buClr>
                <a:srgbClr val="2D2DB9">
                  <a:lumMod val="75000"/>
                </a:srgbClr>
              </a:buClr>
              <a:buNone/>
            </a:pPr>
            <a:r>
              <a:rPr lang="en-US" dirty="0"/>
              <a:t>After building the package, navigate to “Recipients” tab and ensure recipients’ addresses are correct.</a:t>
            </a:r>
          </a:p>
          <a:p>
            <a:pPr marL="0" indent="0" hangingPunct="0">
              <a:lnSpc>
                <a:spcPts val="2000"/>
              </a:lnSpc>
              <a:spcBef>
                <a:spcPts val="0"/>
              </a:spcBef>
              <a:spcAft>
                <a:spcPts val="0"/>
              </a:spcAft>
              <a:buClr>
                <a:srgbClr val="2D2DB9">
                  <a:lumMod val="75000"/>
                </a:srgbClr>
              </a:buClr>
              <a:buNone/>
            </a:pPr>
            <a:endParaRPr lang="en-US" dirty="0"/>
          </a:p>
          <a:p>
            <a:pPr marL="0" indent="0" hangingPunct="0">
              <a:spcBef>
                <a:spcPts val="0"/>
              </a:spcBef>
              <a:spcAft>
                <a:spcPts val="0"/>
              </a:spcAft>
              <a:buClr>
                <a:srgbClr val="2D2DB9">
                  <a:lumMod val="75000"/>
                </a:srgbClr>
              </a:buClr>
              <a:buNone/>
            </a:pPr>
            <a:r>
              <a:rPr lang="en-US" sz="2600" dirty="0"/>
              <a:t>- You can add an additional recipient by selecting the “Add” button.</a:t>
            </a:r>
          </a:p>
          <a:p>
            <a:pPr marL="0" indent="0" hangingPunct="0">
              <a:spcBef>
                <a:spcPts val="0"/>
              </a:spcBef>
              <a:spcAft>
                <a:spcPts val="0"/>
              </a:spcAft>
              <a:buClr>
                <a:srgbClr val="2D2DB9">
                  <a:lumMod val="75000"/>
                </a:srgbClr>
              </a:buClr>
              <a:buNone/>
            </a:pPr>
            <a:endParaRPr lang="en-US" dirty="0"/>
          </a:p>
          <a:p>
            <a:pPr marL="0" indent="0" hangingPunct="0">
              <a:spcBef>
                <a:spcPts val="0"/>
              </a:spcBef>
              <a:spcAft>
                <a:spcPts val="0"/>
              </a:spcAft>
              <a:buClr>
                <a:srgbClr val="2D2DB9">
                  <a:lumMod val="75000"/>
                </a:srgbClr>
              </a:buClr>
              <a:buNone/>
            </a:pPr>
            <a:r>
              <a:rPr lang="en-US" dirty="0"/>
              <a:t> </a:t>
            </a:r>
          </a:p>
          <a:p>
            <a:pPr marL="0" indent="0" hangingPunct="0">
              <a:spcBef>
                <a:spcPts val="0"/>
              </a:spcBef>
              <a:spcAft>
                <a:spcPts val="0"/>
              </a:spcAft>
              <a:buClr>
                <a:srgbClr val="2D2DB9">
                  <a:lumMod val="75000"/>
                </a:srgbClr>
              </a:buClr>
              <a:buNone/>
            </a:pPr>
            <a:endParaRPr lang="en-US" dirty="0"/>
          </a:p>
          <a:p>
            <a:pPr marL="0" indent="0" hangingPunct="0">
              <a:spcBef>
                <a:spcPts val="0"/>
              </a:spcBef>
              <a:spcAft>
                <a:spcPts val="0"/>
              </a:spcAft>
              <a:buClr>
                <a:srgbClr val="2D2DB9">
                  <a:lumMod val="75000"/>
                </a:srgbClr>
              </a:buClr>
              <a:buNone/>
            </a:pPr>
            <a:endParaRPr lang="en-US" dirty="0"/>
          </a:p>
          <a:p>
            <a:pPr marL="0" indent="0" hangingPunct="0">
              <a:spcBef>
                <a:spcPts val="0"/>
              </a:spcBef>
              <a:spcAft>
                <a:spcPts val="0"/>
              </a:spcAft>
              <a:buClr>
                <a:srgbClr val="2D2DB9">
                  <a:lumMod val="75000"/>
                </a:srgbClr>
              </a:buClr>
              <a:buNone/>
            </a:pPr>
            <a:endParaRPr lang="en-US" dirty="0"/>
          </a:p>
          <a:p>
            <a:pPr marL="0" indent="0" hangingPunct="0">
              <a:spcBef>
                <a:spcPts val="0"/>
              </a:spcBef>
              <a:spcAft>
                <a:spcPts val="0"/>
              </a:spcAft>
              <a:buClr>
                <a:srgbClr val="2D2DB9">
                  <a:lumMod val="75000"/>
                </a:srgbClr>
              </a:buClr>
              <a:buNone/>
            </a:pPr>
            <a:r>
              <a:rPr lang="en-US" dirty="0"/>
              <a:t>If there is not a predefined address for the VSO, then manually input the address fields and save. Note, it should be the claimant’s SOJ.</a:t>
            </a:r>
          </a:p>
          <a:p>
            <a:pPr marL="0" indent="0" hangingPunct="0">
              <a:spcBef>
                <a:spcPts val="0"/>
              </a:spcBef>
              <a:spcAft>
                <a:spcPts val="0"/>
              </a:spcAft>
              <a:buClr>
                <a:srgbClr val="2D2DB9">
                  <a:lumMod val="75000"/>
                </a:srgbClr>
              </a:buClr>
              <a:buNone/>
            </a:pPr>
            <a:endParaRPr lang="en-US"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759" y="3220872"/>
            <a:ext cx="10537519" cy="1818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bwMode="auto">
          <a:xfrm>
            <a:off x="10290412" y="3708447"/>
            <a:ext cx="937866" cy="363557"/>
          </a:xfrm>
          <a:prstGeom prst="rect">
            <a:avLst/>
          </a:prstGeom>
          <a:noFill/>
          <a:ln w="762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ahoma" pitchFamily="34" charset="0"/>
            </a:endParaRPr>
          </a:p>
        </p:txBody>
      </p:sp>
    </p:spTree>
    <p:extLst>
      <p:ext uri="{BB962C8B-B14F-4D97-AF65-F5344CB8AC3E}">
        <p14:creationId xmlns:p14="http://schemas.microsoft.com/office/powerpoint/2010/main" val="21356265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Packages in VBMS-Awards</a:t>
            </a:r>
          </a:p>
        </p:txBody>
      </p:sp>
      <p:sp>
        <p:nvSpPr>
          <p:cNvPr id="3" name="Content Placeholder 2"/>
          <p:cNvSpPr>
            <a:spLocks noGrp="1"/>
          </p:cNvSpPr>
          <p:nvPr>
            <p:ph idx="1"/>
          </p:nvPr>
        </p:nvSpPr>
        <p:spPr>
          <a:xfrm>
            <a:off x="546265" y="1460665"/>
            <a:ext cx="11068676" cy="4926688"/>
          </a:xfrm>
        </p:spPr>
        <p:txBody>
          <a:bodyPr/>
          <a:lstStyle/>
          <a:p>
            <a:pPr marL="0" indent="0" hangingPunct="0">
              <a:spcBef>
                <a:spcPts val="0"/>
              </a:spcBef>
              <a:spcAft>
                <a:spcPts val="0"/>
              </a:spcAft>
              <a:buClr>
                <a:srgbClr val="2D2DB9">
                  <a:lumMod val="75000"/>
                </a:srgbClr>
              </a:buClr>
              <a:buNone/>
            </a:pPr>
            <a:r>
              <a:rPr lang="en-US" dirty="0"/>
              <a:t>After all recipients have been identified, click on the arrow under “Delivery Method.”</a:t>
            </a:r>
          </a:p>
          <a:p>
            <a:pPr marL="0" indent="0" hangingPunct="0">
              <a:spcBef>
                <a:spcPts val="0"/>
              </a:spcBef>
              <a:spcAft>
                <a:spcPts val="0"/>
              </a:spcAft>
              <a:buClr>
                <a:srgbClr val="2D2DB9">
                  <a:lumMod val="75000"/>
                </a:srgbClr>
              </a:buClr>
              <a:buNone/>
            </a:pPr>
            <a:endParaRPr lang="en-US" dirty="0"/>
          </a:p>
          <a:p>
            <a:pPr marL="0" indent="0" hangingPunct="0">
              <a:spcBef>
                <a:spcPts val="0"/>
              </a:spcBef>
              <a:spcAft>
                <a:spcPts val="0"/>
              </a:spcAft>
              <a:buClr>
                <a:srgbClr val="2D2DB9">
                  <a:lumMod val="75000"/>
                </a:srgbClr>
              </a:buClr>
              <a:buNone/>
            </a:pPr>
            <a:endParaRPr lang="en-US" dirty="0"/>
          </a:p>
          <a:p>
            <a:pPr marL="0" indent="0" hangingPunct="0">
              <a:spcBef>
                <a:spcPts val="0"/>
              </a:spcBef>
              <a:spcAft>
                <a:spcPts val="0"/>
              </a:spcAft>
              <a:buClr>
                <a:srgbClr val="2D2DB9">
                  <a:lumMod val="75000"/>
                </a:srgbClr>
              </a:buClr>
              <a:buNone/>
            </a:pPr>
            <a:endParaRPr lang="en-US" dirty="0"/>
          </a:p>
          <a:p>
            <a:pPr marL="0" indent="0" hangingPunct="0">
              <a:spcBef>
                <a:spcPts val="0"/>
              </a:spcBef>
              <a:spcAft>
                <a:spcPts val="0"/>
              </a:spcAft>
              <a:buClr>
                <a:srgbClr val="2D2DB9">
                  <a:lumMod val="75000"/>
                </a:srgbClr>
              </a:buClr>
              <a:buNone/>
            </a:pPr>
            <a:endParaRPr lang="en-US" dirty="0"/>
          </a:p>
          <a:p>
            <a:pPr marL="0" indent="0" hangingPunct="0">
              <a:spcBef>
                <a:spcPts val="0"/>
              </a:spcBef>
              <a:spcAft>
                <a:spcPts val="0"/>
              </a:spcAft>
              <a:buClr>
                <a:srgbClr val="2D2DB9">
                  <a:lumMod val="75000"/>
                </a:srgbClr>
              </a:buClr>
              <a:buNone/>
            </a:pPr>
            <a:endParaRPr lang="en-US" dirty="0"/>
          </a:p>
          <a:p>
            <a:pPr marL="0" indent="0" hangingPunct="0">
              <a:spcBef>
                <a:spcPts val="0"/>
              </a:spcBef>
              <a:spcAft>
                <a:spcPts val="0"/>
              </a:spcAft>
              <a:buClr>
                <a:srgbClr val="2D2DB9">
                  <a:lumMod val="75000"/>
                </a:srgbClr>
              </a:buClr>
              <a:buNone/>
            </a:pPr>
            <a:r>
              <a:rPr lang="en-US" b="1" dirty="0"/>
              <a:t>*Note</a:t>
            </a:r>
            <a:r>
              <a:rPr lang="en-US" dirty="0"/>
              <a:t>:</a:t>
            </a:r>
            <a:r>
              <a:rPr lang="en-US" b="1" dirty="0"/>
              <a:t>  </a:t>
            </a:r>
            <a:r>
              <a:rPr lang="en-US" dirty="0"/>
              <a:t>If the Award requires concurrence, the delivery method and recipient information will continue from the Authorizer’s changes.</a:t>
            </a:r>
            <a:endParaRPr lang="en-US" b="1" dirty="0"/>
          </a:p>
          <a:p>
            <a:pPr marL="0" indent="0" hangingPunct="0">
              <a:spcBef>
                <a:spcPts val="0"/>
              </a:spcBef>
              <a:spcAft>
                <a:spcPts val="0"/>
              </a:spcAft>
              <a:buClr>
                <a:srgbClr val="2D2DB9">
                  <a:lumMod val="75000"/>
                </a:srgbClr>
              </a:buClr>
              <a:buNone/>
            </a:pPr>
            <a:endParaRPr lang="en-US" dirty="0"/>
          </a:p>
          <a:p>
            <a:pPr marL="0" indent="0" hangingPunct="0">
              <a:spcBef>
                <a:spcPts val="0"/>
              </a:spcBef>
              <a:spcAft>
                <a:spcPts val="0"/>
              </a:spcAft>
              <a:buClr>
                <a:srgbClr val="2D2DB9">
                  <a:lumMod val="75000"/>
                </a:srgbClr>
              </a:buClr>
              <a:buNone/>
            </a:pPr>
            <a:endParaRPr lang="en-US" dirty="0"/>
          </a:p>
          <a:p>
            <a:pPr marL="0" indent="0" hangingPunct="0">
              <a:spcBef>
                <a:spcPts val="0"/>
              </a:spcBef>
              <a:spcAft>
                <a:spcPts val="0"/>
              </a:spcAft>
              <a:buClr>
                <a:srgbClr val="2D2DB9">
                  <a:lumMod val="75000"/>
                </a:srgbClr>
              </a:buClr>
              <a:buNone/>
            </a:pPr>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964" y="2510352"/>
            <a:ext cx="10824072" cy="183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03574" y="2944648"/>
            <a:ext cx="1328738"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84879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Packages in VBMS-Awards</a:t>
            </a:r>
          </a:p>
        </p:txBody>
      </p:sp>
      <p:sp>
        <p:nvSpPr>
          <p:cNvPr id="3" name="Content Placeholder 2"/>
          <p:cNvSpPr>
            <a:spLocks noGrp="1"/>
          </p:cNvSpPr>
          <p:nvPr>
            <p:ph idx="1"/>
          </p:nvPr>
        </p:nvSpPr>
        <p:spPr>
          <a:xfrm>
            <a:off x="546265" y="1734988"/>
            <a:ext cx="11068676" cy="4926688"/>
          </a:xfrm>
        </p:spPr>
        <p:txBody>
          <a:bodyPr/>
          <a:lstStyle/>
          <a:p>
            <a:pPr marL="0" indent="0" hangingPunct="0">
              <a:spcBef>
                <a:spcPts val="0"/>
              </a:spcBef>
              <a:spcAft>
                <a:spcPts val="0"/>
              </a:spcAft>
              <a:buClr>
                <a:srgbClr val="2D2DB9">
                  <a:lumMod val="75000"/>
                </a:srgbClr>
              </a:buClr>
              <a:buNone/>
            </a:pPr>
            <a:r>
              <a:rPr lang="en-US" dirty="0"/>
              <a:t>The promulgating VSR will select “Print Central.”</a:t>
            </a:r>
          </a:p>
          <a:p>
            <a:pPr marL="0" indent="0" hangingPunct="0">
              <a:spcBef>
                <a:spcPts val="0"/>
              </a:spcBef>
              <a:spcAft>
                <a:spcPts val="0"/>
              </a:spcAft>
              <a:buClr>
                <a:srgbClr val="2D2DB9">
                  <a:lumMod val="75000"/>
                </a:srgbClr>
              </a:buClr>
              <a:buNone/>
            </a:pPr>
            <a:endParaRPr lang="en-US" dirty="0"/>
          </a:p>
          <a:p>
            <a:pPr marL="0" indent="0" hangingPunct="0">
              <a:spcBef>
                <a:spcPts val="0"/>
              </a:spcBef>
              <a:spcAft>
                <a:spcPts val="0"/>
              </a:spcAft>
              <a:buClr>
                <a:srgbClr val="2D2DB9">
                  <a:lumMod val="75000"/>
                </a:srgbClr>
              </a:buClr>
              <a:buNone/>
            </a:pPr>
            <a:r>
              <a:rPr lang="en-US" dirty="0"/>
              <a:t>Once all the recipients are added and the delivery method of “Print Central” is complete, select “Accept”</a:t>
            </a:r>
          </a:p>
          <a:p>
            <a:pPr marL="0" indent="0" hangingPunct="0">
              <a:spcBef>
                <a:spcPts val="0"/>
              </a:spcBef>
              <a:spcAft>
                <a:spcPts val="0"/>
              </a:spcAft>
              <a:buClr>
                <a:srgbClr val="2D2DB9">
                  <a:lumMod val="75000"/>
                </a:srgbClr>
              </a:buClr>
              <a:buNone/>
            </a:pPr>
            <a:endParaRPr lang="en-US" dirty="0"/>
          </a:p>
          <a:p>
            <a:pPr marL="0" indent="0" hangingPunct="0">
              <a:lnSpc>
                <a:spcPts val="2000"/>
              </a:lnSpc>
              <a:spcBef>
                <a:spcPts val="0"/>
              </a:spcBef>
              <a:spcAft>
                <a:spcPts val="0"/>
              </a:spcAft>
              <a:buClr>
                <a:srgbClr val="2D2DB9">
                  <a:lumMod val="75000"/>
                </a:srgbClr>
              </a:buClr>
              <a:buNone/>
            </a:pPr>
            <a:endParaRPr lang="en-US" dirty="0"/>
          </a:p>
          <a:p>
            <a:pPr marL="0" indent="0" hangingPunct="0">
              <a:lnSpc>
                <a:spcPts val="2000"/>
              </a:lnSpc>
              <a:spcBef>
                <a:spcPts val="0"/>
              </a:spcBef>
              <a:spcAft>
                <a:spcPts val="0"/>
              </a:spcAft>
              <a:buClr>
                <a:srgbClr val="2D2DB9">
                  <a:lumMod val="75000"/>
                </a:srgbClr>
              </a:buClr>
              <a:buNone/>
            </a:pP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590" y="3944725"/>
            <a:ext cx="10772717" cy="190951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Rectangle 5"/>
          <p:cNvSpPr/>
          <p:nvPr/>
        </p:nvSpPr>
        <p:spPr bwMode="auto">
          <a:xfrm>
            <a:off x="9299238" y="4611189"/>
            <a:ext cx="1243904" cy="459022"/>
          </a:xfrm>
          <a:prstGeom prst="rect">
            <a:avLst/>
          </a:prstGeom>
          <a:noFill/>
          <a:ln w="762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ahoma" pitchFamily="34" charset="0"/>
            </a:endParaRPr>
          </a:p>
        </p:txBody>
      </p:sp>
      <p:sp>
        <p:nvSpPr>
          <p:cNvPr id="7" name="Rectangle 6"/>
          <p:cNvSpPr/>
          <p:nvPr/>
        </p:nvSpPr>
        <p:spPr bwMode="auto">
          <a:xfrm>
            <a:off x="9384854" y="4877076"/>
            <a:ext cx="1072671" cy="114756"/>
          </a:xfrm>
          <a:prstGeom prst="rect">
            <a:avLst/>
          </a:prstGeom>
          <a:solidFill>
            <a:schemeClr val="accent2">
              <a:lumMod val="75000"/>
            </a:schemeClr>
          </a:solidFill>
          <a:ln w="12700" cap="flat" cmpd="sng" algn="ctr">
            <a:solidFill>
              <a:schemeClr val="accent2">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ahoma" pitchFamily="34" charset="0"/>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46909" y="4991833"/>
            <a:ext cx="1328738" cy="37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35470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Packages in VBMS-Awards</a:t>
            </a:r>
            <a:br>
              <a:rPr lang="en-US" dirty="0"/>
            </a:br>
            <a:r>
              <a:rPr lang="en-US" dirty="0"/>
              <a:t>Authorization Review</a:t>
            </a:r>
          </a:p>
        </p:txBody>
      </p:sp>
      <p:sp>
        <p:nvSpPr>
          <p:cNvPr id="3" name="Content Placeholder 2"/>
          <p:cNvSpPr>
            <a:spLocks noGrp="1"/>
          </p:cNvSpPr>
          <p:nvPr>
            <p:ph idx="1"/>
          </p:nvPr>
        </p:nvSpPr>
        <p:spPr>
          <a:xfrm>
            <a:off x="692727" y="1551710"/>
            <a:ext cx="11100344" cy="4499842"/>
          </a:xfrm>
        </p:spPr>
        <p:txBody>
          <a:bodyPr/>
          <a:lstStyle/>
          <a:p>
            <a:r>
              <a:rPr lang="en-US" dirty="0"/>
              <a:t>Navigate to the Correspondence Summary to review a snapshot of both “Recipients” and “Enclosures” tabs. </a:t>
            </a:r>
          </a:p>
          <a:p>
            <a:r>
              <a:rPr lang="en-US" dirty="0"/>
              <a:t>Authorizer can make edits to either recipients or enclosures in their respective tabs</a:t>
            </a: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6713" y="3871116"/>
            <a:ext cx="9518573" cy="2373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5826" y="3871116"/>
            <a:ext cx="1610436" cy="541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0728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a:xfrm>
            <a:off x="847164" y="1746913"/>
            <a:ext cx="11162865" cy="4408228"/>
          </a:xfrm>
        </p:spPr>
        <p:txBody>
          <a:bodyPr/>
          <a:lstStyle/>
          <a:p>
            <a:pPr marL="0" indent="0" algn="ctr" hangingPunct="0">
              <a:spcBef>
                <a:spcPts val="1200"/>
              </a:spcBef>
              <a:spcAft>
                <a:spcPts val="0"/>
              </a:spcAft>
              <a:buNone/>
            </a:pPr>
            <a:r>
              <a:rPr lang="en-US" u="sng" dirty="0"/>
              <a:t>Upon completion of this training you will be able to:</a:t>
            </a:r>
          </a:p>
          <a:p>
            <a:pPr marL="514350" indent="-514350" hangingPunct="0">
              <a:lnSpc>
                <a:spcPts val="2000"/>
              </a:lnSpc>
              <a:spcBef>
                <a:spcPts val="1200"/>
              </a:spcBef>
              <a:spcAft>
                <a:spcPts val="0"/>
              </a:spcAft>
              <a:buAutoNum type="arabicPeriod"/>
            </a:pPr>
            <a:endParaRPr lang="en-US" dirty="0"/>
          </a:p>
          <a:p>
            <a:pPr marL="514350" indent="-514350" hangingPunct="0">
              <a:spcBef>
                <a:spcPts val="1200"/>
              </a:spcBef>
              <a:spcAft>
                <a:spcPts val="0"/>
              </a:spcAft>
              <a:buAutoNum type="arabicPeriod"/>
            </a:pPr>
            <a:r>
              <a:rPr lang="en-US" dirty="0"/>
              <a:t>Explain the new VBMS functionality of Package Manager.</a:t>
            </a:r>
          </a:p>
          <a:p>
            <a:pPr marL="514350" indent="-514350" hangingPunct="0">
              <a:spcBef>
                <a:spcPts val="1200"/>
              </a:spcBef>
              <a:spcAft>
                <a:spcPts val="0"/>
              </a:spcAft>
              <a:buAutoNum type="arabicPeriod"/>
            </a:pPr>
            <a:r>
              <a:rPr lang="en-US" dirty="0"/>
              <a:t>Demonstrate how to create packages in VBMS-Core and VBMS-Awards.</a:t>
            </a:r>
          </a:p>
          <a:p>
            <a:pPr marL="514350" indent="-514350" hangingPunct="0">
              <a:spcBef>
                <a:spcPts val="1200"/>
              </a:spcBef>
              <a:spcAft>
                <a:spcPts val="0"/>
              </a:spcAft>
              <a:buAutoNum type="arabicPeriod"/>
            </a:pPr>
            <a:r>
              <a:rPr lang="en-US" dirty="0"/>
              <a:t>Recognize whether the Package Manager sent the package to centralized printing.</a:t>
            </a:r>
          </a:p>
          <a:p>
            <a:pPr marL="514350" indent="-514350" hangingPunct="0">
              <a:spcBef>
                <a:spcPts val="1200"/>
              </a:spcBef>
              <a:spcAft>
                <a:spcPts val="0"/>
              </a:spcAft>
              <a:buAutoNum type="arabicPeriod"/>
            </a:pPr>
            <a:endParaRPr lang="en-US" dirty="0"/>
          </a:p>
          <a:p>
            <a:pPr marL="514350" indent="-514350" hangingPunct="0">
              <a:spcBef>
                <a:spcPts val="1200"/>
              </a:spcBef>
              <a:spcAft>
                <a:spcPts val="0"/>
              </a:spcAft>
              <a:buAutoNum type="arabicPeriod"/>
            </a:pPr>
            <a:endParaRPr lang="en-US" dirty="0"/>
          </a:p>
          <a:p>
            <a:pPr marL="514350" indent="-514350" hangingPunct="0">
              <a:spcBef>
                <a:spcPts val="1200"/>
              </a:spcBef>
              <a:spcAft>
                <a:spcPts val="0"/>
              </a:spcAft>
              <a:buAutoNum type="arabicPeriod"/>
            </a:pPr>
            <a:endParaRPr lang="en-US" dirty="0"/>
          </a:p>
        </p:txBody>
      </p:sp>
    </p:spTree>
    <p:extLst>
      <p:ext uri="{BB962C8B-B14F-4D97-AF65-F5344CB8AC3E}">
        <p14:creationId xmlns:p14="http://schemas.microsoft.com/office/powerpoint/2010/main" val="1555371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Creating Packages in VBMS-Awards</a:t>
            </a:r>
            <a:br>
              <a:rPr lang="en-US" dirty="0"/>
            </a:br>
            <a:r>
              <a:rPr lang="en-US" dirty="0"/>
              <a:t>Authorization Review</a:t>
            </a:r>
          </a:p>
        </p:txBody>
      </p:sp>
      <p:sp>
        <p:nvSpPr>
          <p:cNvPr id="5" name="Text Placeholder 4"/>
          <p:cNvSpPr>
            <a:spLocks noGrp="1"/>
          </p:cNvSpPr>
          <p:nvPr>
            <p:ph type="body" idx="1"/>
          </p:nvPr>
        </p:nvSpPr>
        <p:spPr>
          <a:xfrm>
            <a:off x="609600" y="1453224"/>
            <a:ext cx="5386917" cy="2231669"/>
          </a:xfrm>
        </p:spPr>
        <p:txBody>
          <a:bodyPr/>
          <a:lstStyle/>
          <a:p>
            <a:r>
              <a:rPr lang="en-US" sz="2600" b="0" dirty="0"/>
              <a:t>Authorizers will receive the following message when a “Print Central” letter is authorized and successfully sent to Package Manager.</a:t>
            </a:r>
          </a:p>
        </p:txBody>
      </p:sp>
      <p:sp>
        <p:nvSpPr>
          <p:cNvPr id="7" name="Text Placeholder 6"/>
          <p:cNvSpPr>
            <a:spLocks noGrp="1"/>
          </p:cNvSpPr>
          <p:nvPr>
            <p:ph type="body" sz="quarter" idx="3"/>
          </p:nvPr>
        </p:nvSpPr>
        <p:spPr>
          <a:xfrm>
            <a:off x="6616456" y="1460305"/>
            <a:ext cx="5389033" cy="1910686"/>
          </a:xfrm>
        </p:spPr>
        <p:txBody>
          <a:bodyPr/>
          <a:lstStyle/>
          <a:p>
            <a:r>
              <a:rPr lang="en-US" sz="2600" b="0" dirty="0"/>
              <a:t>If the package failed to submit, the message will refer the user to the Package Manager.</a:t>
            </a:r>
          </a:p>
          <a:p>
            <a:endParaRPr lang="en-US" sz="2600" b="0" dirty="0"/>
          </a:p>
        </p:txBody>
      </p:sp>
      <p:pic>
        <p:nvPicPr>
          <p:cNvPr id="102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914964" y="3835021"/>
            <a:ext cx="5011511" cy="2392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bwMode="auto">
          <a:xfrm>
            <a:off x="7183639" y="3493827"/>
            <a:ext cx="4324209" cy="2637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2210" y="5058391"/>
            <a:ext cx="646112"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636" y="4872156"/>
            <a:ext cx="646112"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07007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0947" y="3986232"/>
            <a:ext cx="8621530" cy="1614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Creating Packages in VBMS-Awards</a:t>
            </a:r>
            <a:br>
              <a:rPr lang="en-US" dirty="0"/>
            </a:br>
            <a:r>
              <a:rPr lang="en-US" dirty="0"/>
              <a:t>Authorization Review</a:t>
            </a:r>
          </a:p>
        </p:txBody>
      </p:sp>
      <p:sp>
        <p:nvSpPr>
          <p:cNvPr id="3" name="Content Placeholder 2"/>
          <p:cNvSpPr>
            <a:spLocks noGrp="1"/>
          </p:cNvSpPr>
          <p:nvPr>
            <p:ph idx="1"/>
          </p:nvPr>
        </p:nvSpPr>
        <p:spPr>
          <a:xfrm>
            <a:off x="526473" y="1468581"/>
            <a:ext cx="11266598" cy="4895099"/>
          </a:xfrm>
        </p:spPr>
        <p:txBody>
          <a:bodyPr/>
          <a:lstStyle/>
          <a:p>
            <a:r>
              <a:rPr lang="en-US" dirty="0"/>
              <a:t>You can verify that packages sent from VBMS Awards were received by Package Manager and sent to Centralized Printing by navigating to the Package Manager for that Veteran in VBMS Core.</a:t>
            </a:r>
          </a:p>
          <a:p>
            <a:r>
              <a:rPr lang="en-US" dirty="0"/>
              <a:t>The “Recipient tab” status should show, “In Progress” for successful submission  </a:t>
            </a:r>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88375" y="4836497"/>
            <a:ext cx="16097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76894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VSO Copies of Correspondence</a:t>
            </a:r>
          </a:p>
        </p:txBody>
      </p:sp>
      <p:sp>
        <p:nvSpPr>
          <p:cNvPr id="3" name="Content Placeholder 2"/>
          <p:cNvSpPr>
            <a:spLocks noGrp="1"/>
          </p:cNvSpPr>
          <p:nvPr>
            <p:ph idx="1"/>
          </p:nvPr>
        </p:nvSpPr>
        <p:spPr>
          <a:xfrm>
            <a:off x="526473" y="1468581"/>
            <a:ext cx="11266598" cy="4895099"/>
          </a:xfrm>
        </p:spPr>
        <p:txBody>
          <a:bodyPr/>
          <a:lstStyle/>
          <a:p>
            <a:pPr marL="0" indent="0">
              <a:buNone/>
            </a:pPr>
            <a:endParaRPr lang="en-US" dirty="0"/>
          </a:p>
          <a:p>
            <a:pPr marL="400050" lvl="1" indent="0">
              <a:buNone/>
            </a:pPr>
            <a:r>
              <a:rPr lang="en-US" sz="2800" dirty="0"/>
              <a:t>Copies of communications (letters) for VSO Representatives will be printed along with the claimant’s copy and mailed to the SOJ. The SOJ will disseminate VSO copies to co-located organizations.</a:t>
            </a:r>
          </a:p>
          <a:p>
            <a:pPr marL="0" indent="0">
              <a:buNone/>
            </a:pPr>
            <a:endParaRPr lang="en-US" dirty="0"/>
          </a:p>
        </p:txBody>
      </p:sp>
    </p:spTree>
    <p:extLst>
      <p:ext uri="{BB962C8B-B14F-4D97-AF65-F5344CB8AC3E}">
        <p14:creationId xmlns:p14="http://schemas.microsoft.com/office/powerpoint/2010/main" val="39981168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Recap</a:t>
            </a:r>
          </a:p>
        </p:txBody>
      </p:sp>
      <p:sp>
        <p:nvSpPr>
          <p:cNvPr id="3" name="Content Placeholder 2"/>
          <p:cNvSpPr>
            <a:spLocks noGrp="1"/>
          </p:cNvSpPr>
          <p:nvPr>
            <p:ph idx="1"/>
          </p:nvPr>
        </p:nvSpPr>
        <p:spPr/>
        <p:txBody>
          <a:bodyPr/>
          <a:lstStyle/>
          <a:p>
            <a:pPr marL="0" indent="0" hangingPunct="0">
              <a:spcBef>
                <a:spcPts val="1200"/>
              </a:spcBef>
              <a:spcAft>
                <a:spcPts val="0"/>
              </a:spcAft>
              <a:buNone/>
            </a:pPr>
            <a:r>
              <a:rPr lang="en-US" dirty="0"/>
              <a:t>Explain the new VBMS functionality of Package Manager.</a:t>
            </a:r>
          </a:p>
          <a:p>
            <a:pPr marL="0" indent="0" hangingPunct="0">
              <a:spcBef>
                <a:spcPts val="1200"/>
              </a:spcBef>
              <a:spcAft>
                <a:spcPts val="0"/>
              </a:spcAft>
              <a:buNone/>
            </a:pPr>
            <a:r>
              <a:rPr lang="en-US" dirty="0"/>
              <a:t>Demonstrate how to create packages in VBMS-Core and VBMS-Awards.</a:t>
            </a:r>
          </a:p>
          <a:p>
            <a:pPr marL="0" indent="0" hangingPunct="0">
              <a:spcBef>
                <a:spcPts val="1200"/>
              </a:spcBef>
              <a:spcAft>
                <a:spcPts val="0"/>
              </a:spcAft>
              <a:buNone/>
            </a:pPr>
            <a:r>
              <a:rPr lang="en-US" dirty="0"/>
              <a:t>Recognize whether the Package Manager sent the package to centralized printing.</a:t>
            </a:r>
          </a:p>
          <a:p>
            <a:pPr marL="0" indent="0" hangingPunct="0">
              <a:spcBef>
                <a:spcPts val="1200"/>
              </a:spcBef>
              <a:spcAft>
                <a:spcPts val="0"/>
              </a:spcAft>
              <a:buNone/>
            </a:pPr>
            <a:r>
              <a:rPr lang="en-US" dirty="0"/>
              <a:t>Improve the overall experience for our internal and external stakeholders.</a:t>
            </a:r>
          </a:p>
          <a:p>
            <a:endParaRPr lang="en-US" dirty="0"/>
          </a:p>
        </p:txBody>
      </p:sp>
    </p:spTree>
    <p:extLst>
      <p:ext uri="{BB962C8B-B14F-4D97-AF65-F5344CB8AC3E}">
        <p14:creationId xmlns:p14="http://schemas.microsoft.com/office/powerpoint/2010/main" val="17382695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8194" name="Picture 2" descr="C:\Users\vbacozmetra\AppData\Local\Microsoft\Windows\Temporary Internet Files\Content.IE5\H4UH7WZS\question_mark[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44203" y="1736981"/>
            <a:ext cx="4506675" cy="4807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8145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a:t>
            </a:r>
          </a:p>
        </p:txBody>
      </p:sp>
      <p:sp>
        <p:nvSpPr>
          <p:cNvPr id="3" name="Content Placeholder 2"/>
          <p:cNvSpPr>
            <a:spLocks noGrp="1"/>
          </p:cNvSpPr>
          <p:nvPr>
            <p:ph idx="1"/>
          </p:nvPr>
        </p:nvSpPr>
        <p:spPr>
          <a:xfrm>
            <a:off x="806222" y="1475215"/>
            <a:ext cx="10945906" cy="4262437"/>
          </a:xfrm>
        </p:spPr>
        <p:txBody>
          <a:bodyPr/>
          <a:lstStyle/>
          <a:p>
            <a:pPr lvl="1" hangingPunct="0">
              <a:spcBef>
                <a:spcPts val="0"/>
              </a:spcBef>
              <a:spcAft>
                <a:spcPts val="0"/>
              </a:spcAft>
              <a:buClr>
                <a:srgbClr val="2D2DB9">
                  <a:lumMod val="75000"/>
                </a:srgbClr>
              </a:buClr>
              <a:buFont typeface="Wingdings" panose="05000000000000000000" pitchFamily="2" charset="2"/>
              <a:buChar char="Ø"/>
            </a:pPr>
            <a:r>
              <a:rPr lang="en-US" sz="3000" dirty="0"/>
              <a:t>Improve the Compensation and Pension Experience</a:t>
            </a:r>
          </a:p>
          <a:p>
            <a:pPr marL="457200" lvl="1" indent="0" hangingPunct="0">
              <a:spcBef>
                <a:spcPts val="0"/>
              </a:spcBef>
              <a:spcAft>
                <a:spcPts val="0"/>
              </a:spcAft>
              <a:buClr>
                <a:srgbClr val="2D2DB9">
                  <a:lumMod val="75000"/>
                </a:srgbClr>
              </a:buClr>
              <a:buNone/>
            </a:pPr>
            <a:endParaRPr lang="en-US" sz="3000" dirty="0"/>
          </a:p>
          <a:p>
            <a:pPr lvl="1" hangingPunct="0">
              <a:spcBef>
                <a:spcPts val="0"/>
              </a:spcBef>
              <a:spcAft>
                <a:spcPts val="0"/>
              </a:spcAft>
              <a:buClr>
                <a:srgbClr val="2D2DB9">
                  <a:lumMod val="75000"/>
                </a:srgbClr>
              </a:buClr>
              <a:buFont typeface="Wingdings" panose="05000000000000000000" pitchFamily="2" charset="2"/>
              <a:buChar char="Ø"/>
            </a:pPr>
            <a:r>
              <a:rPr lang="en-US" sz="3000" dirty="0"/>
              <a:t>Provide a more automated and efficient means of generating and delivering notification letters to claimants</a:t>
            </a:r>
          </a:p>
          <a:p>
            <a:pPr lvl="1" hangingPunct="0">
              <a:spcBef>
                <a:spcPts val="0"/>
              </a:spcBef>
              <a:spcAft>
                <a:spcPts val="0"/>
              </a:spcAft>
              <a:buClr>
                <a:srgbClr val="2D2DB9">
                  <a:lumMod val="75000"/>
                </a:srgbClr>
              </a:buClr>
              <a:buFont typeface="Wingdings" panose="05000000000000000000" pitchFamily="2" charset="2"/>
              <a:buChar char="Ø"/>
            </a:pPr>
            <a:endParaRPr lang="en-US" sz="3000" dirty="0"/>
          </a:p>
          <a:p>
            <a:pPr lvl="1" hangingPunct="0">
              <a:spcBef>
                <a:spcPts val="0"/>
              </a:spcBef>
              <a:spcAft>
                <a:spcPts val="0"/>
              </a:spcAft>
              <a:buClr>
                <a:srgbClr val="2D2DB9">
                  <a:lumMod val="75000"/>
                </a:srgbClr>
              </a:buClr>
              <a:buFont typeface="Wingdings" panose="05000000000000000000" pitchFamily="2" charset="2"/>
              <a:buChar char="Ø"/>
            </a:pPr>
            <a:r>
              <a:rPr lang="en-US" sz="3000" dirty="0"/>
              <a:t>Allows more time for VSRs  to continue processing claims</a:t>
            </a:r>
          </a:p>
          <a:p>
            <a:pPr lvl="1" hangingPunct="0">
              <a:spcBef>
                <a:spcPts val="0"/>
              </a:spcBef>
              <a:spcAft>
                <a:spcPts val="0"/>
              </a:spcAft>
              <a:buClr>
                <a:srgbClr val="2D2DB9">
                  <a:lumMod val="75000"/>
                </a:srgbClr>
              </a:buClr>
              <a:buFont typeface="Wingdings" panose="05000000000000000000" pitchFamily="2" charset="2"/>
              <a:buChar char="Ø"/>
            </a:pPr>
            <a:endParaRPr lang="en-US" sz="3000" dirty="0"/>
          </a:p>
          <a:p>
            <a:pPr lvl="1" hangingPunct="0">
              <a:spcBef>
                <a:spcPts val="0"/>
              </a:spcBef>
              <a:spcAft>
                <a:spcPts val="0"/>
              </a:spcAft>
              <a:buClr>
                <a:srgbClr val="2D2DB9">
                  <a:lumMod val="75000"/>
                </a:srgbClr>
              </a:buClr>
              <a:buFont typeface="Wingdings" panose="05000000000000000000" pitchFamily="2" charset="2"/>
              <a:buChar char="Ø"/>
            </a:pPr>
            <a:r>
              <a:rPr lang="en-US" sz="3000" dirty="0"/>
              <a:t>Reduce the risk of PII violations</a:t>
            </a:r>
          </a:p>
          <a:p>
            <a:endParaRPr lang="en-US" dirty="0"/>
          </a:p>
        </p:txBody>
      </p:sp>
    </p:spTree>
    <p:extLst>
      <p:ext uri="{BB962C8B-B14F-4D97-AF65-F5344CB8AC3E}">
        <p14:creationId xmlns:p14="http://schemas.microsoft.com/office/powerpoint/2010/main" val="540757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Terms</a:t>
            </a:r>
          </a:p>
        </p:txBody>
      </p:sp>
      <p:sp>
        <p:nvSpPr>
          <p:cNvPr id="3" name="Content Placeholder 2"/>
          <p:cNvSpPr>
            <a:spLocks noGrp="1"/>
          </p:cNvSpPr>
          <p:nvPr>
            <p:ph idx="1"/>
          </p:nvPr>
        </p:nvSpPr>
        <p:spPr>
          <a:xfrm>
            <a:off x="518615" y="1616483"/>
            <a:ext cx="11274456" cy="4604888"/>
          </a:xfrm>
        </p:spPr>
        <p:txBody>
          <a:bodyPr/>
          <a:lstStyle/>
          <a:p>
            <a:r>
              <a:rPr lang="en-US" b="1" dirty="0"/>
              <a:t>Package Manager </a:t>
            </a:r>
            <a:r>
              <a:rPr lang="en-US" dirty="0"/>
              <a:t>– VBMS functionality that allows you to create a package, to add documents, and to track who receives the correspondence.</a:t>
            </a:r>
          </a:p>
          <a:p>
            <a:pPr marL="0" indent="0">
              <a:buNone/>
            </a:pPr>
            <a:endParaRPr lang="en-US" dirty="0"/>
          </a:p>
          <a:p>
            <a:r>
              <a:rPr lang="en-US" b="1" dirty="0"/>
              <a:t>Package</a:t>
            </a:r>
            <a:r>
              <a:rPr lang="en-US" dirty="0"/>
              <a:t> – a group of documents in a particular order (i.e. – 5103 Letter, VA Form 21-4142, and incomplete form)</a:t>
            </a:r>
          </a:p>
          <a:p>
            <a:endParaRPr lang="en-US" dirty="0"/>
          </a:p>
          <a:p>
            <a:r>
              <a:rPr lang="en-US" b="1" dirty="0"/>
              <a:t>Distribution </a:t>
            </a:r>
            <a:r>
              <a:rPr lang="en-US" dirty="0"/>
              <a:t>– electronic information that identifies recipients and mailing location.</a:t>
            </a:r>
          </a:p>
          <a:p>
            <a:pPr marL="0" indent="0">
              <a:buNone/>
            </a:pPr>
            <a:endParaRPr lang="en-US" sz="2400" dirty="0"/>
          </a:p>
        </p:txBody>
      </p:sp>
    </p:spTree>
    <p:extLst>
      <p:ext uri="{BB962C8B-B14F-4D97-AF65-F5344CB8AC3E}">
        <p14:creationId xmlns:p14="http://schemas.microsoft.com/office/powerpoint/2010/main" val="4221045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Federal Tax Information </a:t>
            </a:r>
          </a:p>
        </p:txBody>
      </p:sp>
      <p:sp>
        <p:nvSpPr>
          <p:cNvPr id="3" name="Content Placeholder 2"/>
          <p:cNvSpPr>
            <a:spLocks noGrp="1"/>
          </p:cNvSpPr>
          <p:nvPr>
            <p:ph idx="1"/>
          </p:nvPr>
        </p:nvSpPr>
        <p:spPr>
          <a:xfrm>
            <a:off x="586854" y="1569494"/>
            <a:ext cx="11206217" cy="4482058"/>
          </a:xfrm>
        </p:spPr>
        <p:txBody>
          <a:bodyPr/>
          <a:lstStyle/>
          <a:p>
            <a:pPr marL="0" lvl="0" indent="0">
              <a:buClr>
                <a:srgbClr val="0000E7">
                  <a:lumMod val="75000"/>
                </a:srgbClr>
              </a:buClr>
              <a:buNone/>
            </a:pPr>
            <a:r>
              <a:rPr lang="en-US" dirty="0"/>
              <a:t>VBMS is not an approved system for storing Federal Tax Information (FTI). Therefore, please </a:t>
            </a:r>
            <a:r>
              <a:rPr lang="en-US" b="1" u="sng" dirty="0"/>
              <a:t>do not</a:t>
            </a:r>
            <a:r>
              <a:rPr lang="en-US" b="1" dirty="0"/>
              <a:t> </a:t>
            </a:r>
            <a:r>
              <a:rPr lang="en-US" dirty="0"/>
              <a:t>add any documents to the VBMS </a:t>
            </a:r>
            <a:r>
              <a:rPr lang="en-US" dirty="0" err="1"/>
              <a:t>eFolder</a:t>
            </a:r>
            <a:r>
              <a:rPr lang="en-US" dirty="0"/>
              <a:t> that contains FTI or create a package for Centralized Printing using a document containing FTI. </a:t>
            </a:r>
          </a:p>
        </p:txBody>
      </p:sp>
    </p:spTree>
    <p:extLst>
      <p:ext uri="{BB962C8B-B14F-4D97-AF65-F5344CB8AC3E}">
        <p14:creationId xmlns:p14="http://schemas.microsoft.com/office/powerpoint/2010/main" val="942579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packages in VBMS-Core</a:t>
            </a:r>
          </a:p>
        </p:txBody>
      </p:sp>
      <p:sp>
        <p:nvSpPr>
          <p:cNvPr id="3" name="Content Placeholder 2"/>
          <p:cNvSpPr>
            <a:spLocks noGrp="1"/>
          </p:cNvSpPr>
          <p:nvPr>
            <p:ph idx="1"/>
          </p:nvPr>
        </p:nvSpPr>
        <p:spPr/>
        <p:txBody>
          <a:bodyPr/>
          <a:lstStyle/>
          <a:p>
            <a:pPr marL="0" indent="0" algn="ctr">
              <a:buNone/>
            </a:pPr>
            <a:r>
              <a:rPr lang="en-US" u="sng" dirty="0"/>
              <a:t>There are three ways you can create packages in VBMS-Core.</a:t>
            </a:r>
          </a:p>
          <a:p>
            <a:pPr marL="514350" indent="-514350">
              <a:buAutoNum type="arabicPeriod"/>
            </a:pPr>
            <a:endParaRPr lang="en-US" dirty="0"/>
          </a:p>
          <a:p>
            <a:pPr marL="0" indent="0">
              <a:buNone/>
            </a:pPr>
            <a:r>
              <a:rPr lang="en-US" dirty="0"/>
              <a:t>1. Letter chevron in the Claim Details</a:t>
            </a:r>
          </a:p>
          <a:p>
            <a:pPr marL="0" indent="0">
              <a:buNone/>
            </a:pPr>
            <a:r>
              <a:rPr lang="en-US" dirty="0"/>
              <a:t>2. Veteran’s </a:t>
            </a:r>
            <a:r>
              <a:rPr lang="en-US" dirty="0" err="1"/>
              <a:t>eFolder</a:t>
            </a:r>
            <a:endParaRPr lang="en-US" dirty="0"/>
          </a:p>
          <a:p>
            <a:pPr marL="0" indent="0">
              <a:buNone/>
            </a:pPr>
            <a:r>
              <a:rPr lang="en-US" dirty="0"/>
              <a:t>3. Package Manager</a:t>
            </a:r>
          </a:p>
        </p:txBody>
      </p:sp>
    </p:spTree>
    <p:extLst>
      <p:ext uri="{BB962C8B-B14F-4D97-AF65-F5344CB8AC3E}">
        <p14:creationId xmlns:p14="http://schemas.microsoft.com/office/powerpoint/2010/main" val="3282830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l="16721" r="16721"/>
          <a:stretch>
            <a:fillRect/>
          </a:stretch>
        </p:blipFill>
        <p:spPr bwMode="auto">
          <a:xfrm>
            <a:off x="2514600" y="2386679"/>
            <a:ext cx="5843588" cy="244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a:spLocks noGrp="1"/>
          </p:cNvSpPr>
          <p:nvPr>
            <p:ph idx="1"/>
          </p:nvPr>
        </p:nvSpPr>
        <p:spPr>
          <a:xfrm>
            <a:off x="551794" y="1387365"/>
            <a:ext cx="11335406" cy="4808719"/>
          </a:xfrm>
        </p:spPr>
        <p:txBody>
          <a:bodyPr/>
          <a:lstStyle/>
          <a:p>
            <a:pPr marL="0" indent="0">
              <a:buNone/>
            </a:pPr>
            <a:r>
              <a:rPr lang="en-US" dirty="0"/>
              <a:t>VBMS-Core will </a:t>
            </a:r>
            <a:r>
              <a:rPr lang="en-US" b="1" dirty="0"/>
              <a:t>automatically</a:t>
            </a:r>
            <a:r>
              <a:rPr lang="en-US" dirty="0"/>
              <a:t> create a package in the Letter Chevron after you finalize a letter. </a:t>
            </a:r>
            <a:br>
              <a:rPr lang="en-US" dirty="0"/>
            </a:br>
            <a:br>
              <a:rPr lang="en-US" dirty="0"/>
            </a:br>
            <a:br>
              <a:rPr lang="en-US" dirty="0"/>
            </a:br>
            <a:br>
              <a:rPr lang="en-US" dirty="0"/>
            </a:br>
            <a:endParaRPr lang="en-US" dirty="0"/>
          </a:p>
          <a:p>
            <a:pPr marL="0" indent="0">
              <a:spcBef>
                <a:spcPts val="0"/>
              </a:spcBef>
              <a:buNone/>
            </a:pPr>
            <a:endParaRPr lang="en-US" dirty="0"/>
          </a:p>
          <a:p>
            <a:pPr marL="0" indent="0">
              <a:spcBef>
                <a:spcPts val="0"/>
              </a:spcBef>
              <a:buNone/>
            </a:pPr>
            <a:endParaRPr lang="en-US" dirty="0"/>
          </a:p>
          <a:p>
            <a:pPr marL="0" indent="0">
              <a:spcBef>
                <a:spcPts val="0"/>
              </a:spcBef>
              <a:buNone/>
            </a:pPr>
            <a:endParaRPr lang="en-US" dirty="0"/>
          </a:p>
          <a:p>
            <a:pPr marL="0" indent="0" algn="ctr">
              <a:spcBef>
                <a:spcPts val="0"/>
              </a:spcBef>
              <a:buNone/>
            </a:pPr>
            <a:r>
              <a:rPr lang="en-US" dirty="0"/>
              <a:t>Once the green Success Banner appears, click the link.</a:t>
            </a:r>
          </a:p>
          <a:p>
            <a:pPr marL="0" indent="0">
              <a:spcBef>
                <a:spcPts val="0"/>
              </a:spcBef>
              <a:buNone/>
            </a:pPr>
            <a:endParaRPr lang="en-US" dirty="0"/>
          </a:p>
          <a:p>
            <a:pPr marL="0" indent="0">
              <a:buNone/>
            </a:pPr>
            <a:endParaRPr lang="en-US" b="1" dirty="0"/>
          </a:p>
          <a:p>
            <a:pPr marL="400050" lvl="1" indent="0">
              <a:spcBef>
                <a:spcPts val="0"/>
              </a:spcBef>
              <a:buNone/>
            </a:pPr>
            <a:br>
              <a:rPr lang="en-US" sz="2000" b="1" dirty="0">
                <a:solidFill>
                  <a:srgbClr val="FF0000"/>
                </a:solidFill>
              </a:rPr>
            </a:br>
            <a:r>
              <a:rPr lang="en-US" dirty="0">
                <a:solidFill>
                  <a:srgbClr val="FF0000"/>
                </a:solidFill>
              </a:rPr>
              <a:t>	</a:t>
            </a:r>
          </a:p>
        </p:txBody>
      </p:sp>
      <p:sp>
        <p:nvSpPr>
          <p:cNvPr id="8" name="Rectangle 7"/>
          <p:cNvSpPr/>
          <p:nvPr/>
        </p:nvSpPr>
        <p:spPr bwMode="auto">
          <a:xfrm>
            <a:off x="2514600" y="3610506"/>
            <a:ext cx="5243513" cy="285093"/>
          </a:xfrm>
          <a:prstGeom prst="rect">
            <a:avLst/>
          </a:prstGeom>
          <a:noFill/>
          <a:ln w="762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ahoma" pitchFamily="34" charset="0"/>
            </a:endParaRPr>
          </a:p>
        </p:txBody>
      </p:sp>
      <p:sp>
        <p:nvSpPr>
          <p:cNvPr id="2" name="Title 1"/>
          <p:cNvSpPr>
            <a:spLocks noGrp="1"/>
          </p:cNvSpPr>
          <p:nvPr>
            <p:ph type="title"/>
          </p:nvPr>
        </p:nvSpPr>
        <p:spPr/>
        <p:txBody>
          <a:bodyPr/>
          <a:lstStyle/>
          <a:p>
            <a:br>
              <a:rPr lang="en-US" dirty="0"/>
            </a:br>
            <a:r>
              <a:rPr lang="en-US" dirty="0"/>
              <a:t>Creating Packages in Letter Chevron</a:t>
            </a:r>
            <a:br>
              <a:rPr lang="en-US" dirty="0"/>
            </a:br>
            <a:endParaRPr lang="en-US" dirty="0"/>
          </a:p>
        </p:txBody>
      </p:sp>
    </p:spTree>
    <p:extLst>
      <p:ext uri="{BB962C8B-B14F-4D97-AF65-F5344CB8AC3E}">
        <p14:creationId xmlns:p14="http://schemas.microsoft.com/office/powerpoint/2010/main" val="1263980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r>
              <a:rPr lang="en-US" dirty="0"/>
              <a:t>Creating Packages in Letter Chevron</a:t>
            </a:r>
            <a:br>
              <a:rPr lang="en-US" dirty="0"/>
            </a:br>
            <a:r>
              <a:rPr lang="en-US" dirty="0"/>
              <a:t> </a:t>
            </a:r>
          </a:p>
        </p:txBody>
      </p:sp>
      <p:sp>
        <p:nvSpPr>
          <p:cNvPr id="3" name="Content Placeholder 2"/>
          <p:cNvSpPr>
            <a:spLocks noGrp="1"/>
          </p:cNvSpPr>
          <p:nvPr>
            <p:ph idx="1"/>
          </p:nvPr>
        </p:nvSpPr>
        <p:spPr>
          <a:xfrm>
            <a:off x="737981" y="1570746"/>
            <a:ext cx="10945906" cy="4434265"/>
          </a:xfrm>
        </p:spPr>
        <p:txBody>
          <a:bodyPr/>
          <a:lstStyle/>
          <a:p>
            <a:pPr marL="0" indent="0">
              <a:buNone/>
            </a:pPr>
            <a:r>
              <a:rPr lang="en-US" dirty="0"/>
              <a:t>Next, select the name of the package you just created. </a:t>
            </a:r>
            <a:br>
              <a:rPr lang="en-US" dirty="0"/>
            </a:br>
            <a:endParaRPr lang="en-US" dirty="0"/>
          </a:p>
          <a:p>
            <a:endParaRPr lang="en-US" dirty="0"/>
          </a:p>
          <a:p>
            <a:endParaRPr lang="en-US" dirty="0"/>
          </a:p>
          <a:p>
            <a:endParaRPr lang="en-US" dirty="0"/>
          </a:p>
          <a:p>
            <a:endParaRPr lang="en-US" dirty="0"/>
          </a:p>
          <a:p>
            <a:pPr marL="0" indent="0">
              <a:buNone/>
            </a:pPr>
            <a:endParaRPr lang="en-US" sz="2400" dirty="0"/>
          </a:p>
          <a:p>
            <a:pPr marL="0" indent="0">
              <a:buNone/>
            </a:pPr>
            <a:r>
              <a:rPr lang="en-US" sz="2400" dirty="0"/>
              <a:t>*Note: Package name will be based on letter name and date of letter. The package will also be in “Draft” status.</a:t>
            </a:r>
          </a:p>
          <a:p>
            <a:pPr marL="0" indent="0">
              <a:buNone/>
            </a:pPr>
            <a:br>
              <a:rPr lang="en-US" dirty="0"/>
            </a:br>
            <a:endParaRPr lang="en-US"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469" y="2634018"/>
            <a:ext cx="9243019" cy="1971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3483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REFERENCE_COUNT" val="0"/>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PROJECT_OPEN" val="0"/>
  <p:tag name="ARTICULATE_SLIDE_COUNT" val="42"/>
</p:tagLst>
</file>

<file path=ppt/theme/theme1.xml><?xml version="1.0" encoding="utf-8"?>
<a:theme xmlns:a="http://schemas.openxmlformats.org/drawingml/2006/main" name="Ppt0000000">
  <a:themeElements>
    <a:clrScheme name="SecBrfNov2002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fontScheme name="SecBrfNov2002">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ecBrfNov20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ecBrfNov2002 2">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ecBrfNov20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ecBrfNov2002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ecBrfNov2002 5">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ecBrfNov2002 6">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rgbClr val="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b62c6c12-24c5-4d47-ac4d-c5cc93bcdf7b">RO317-839076992-14095</_dlc_DocId>
    <_dlc_DocIdUrl xmlns="b62c6c12-24c5-4d47-ac4d-c5cc93bcdf7b">
      <Url>https://vaww.vashare.vba.va.gov/sites/SPTNCIO/focusedveterans/training/VSRvirtualtraining/_layouts/15/DocIdRedir.aspx?ID=RO317-839076992-14095</Url>
      <Description>RO317-839076992-14095</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DB869E3E810774AA7B17315F3F50FE5" ma:contentTypeVersion="3" ma:contentTypeDescription="Create a new document." ma:contentTypeScope="" ma:versionID="a92e5099b9d4665426d5e2f5210929e0">
  <xsd:schema xmlns:xsd="http://www.w3.org/2001/XMLSchema" xmlns:xs="http://www.w3.org/2001/XMLSchema" xmlns:p="http://schemas.microsoft.com/office/2006/metadata/properties" xmlns:ns2="b62c6c12-24c5-4d47-ac4d-c5cc93bcdf7b" targetNamespace="http://schemas.microsoft.com/office/2006/metadata/properties" ma:root="true" ma:fieldsID="f00e8daebf23d3a43a83cbf8cd51dded" ns2:_="">
    <xsd:import namespace="b62c6c12-24c5-4d47-ac4d-c5cc93bcdf7b"/>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2c6c12-24c5-4d47-ac4d-c5cc93bcdf7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94567239-2D12-4DA4-ACBD-83B3EAAAF41E}">
  <ds:schemaRefs>
    <ds:schemaRef ds:uri="http://schemas.microsoft.com/sharepoint/v3/contenttype/forms"/>
  </ds:schemaRefs>
</ds:datastoreItem>
</file>

<file path=customXml/itemProps2.xml><?xml version="1.0" encoding="utf-8"?>
<ds:datastoreItem xmlns:ds="http://schemas.openxmlformats.org/officeDocument/2006/customXml" ds:itemID="{A35E050F-F6DD-446A-BC54-722BE857956D}">
  <ds:schemaRefs>
    <ds:schemaRef ds:uri="http://purl.org/dc/elements/1.1/"/>
    <ds:schemaRef ds:uri="http://schemas.microsoft.com/office/2006/metadata/properties"/>
    <ds:schemaRef ds:uri="http://schemas.openxmlformats.org/package/2006/metadata/core-properties"/>
    <ds:schemaRef ds:uri="http://purl.org/dc/terms/"/>
    <ds:schemaRef ds:uri="http://schemas.microsoft.com/office/infopath/2007/PartnerControls"/>
    <ds:schemaRef ds:uri="b62c6c12-24c5-4d47-ac4d-c5cc93bcdf7b"/>
    <ds:schemaRef ds:uri="http://schemas.microsoft.com/office/2006/documentManagement/types"/>
    <ds:schemaRef ds:uri="http://www.w3.org/XML/1998/namespace"/>
    <ds:schemaRef ds:uri="http://purl.org/dc/dcmitype/"/>
  </ds:schemaRefs>
</ds:datastoreItem>
</file>

<file path=customXml/itemProps3.xml><?xml version="1.0" encoding="utf-8"?>
<ds:datastoreItem xmlns:ds="http://schemas.openxmlformats.org/officeDocument/2006/customXml" ds:itemID="{20201171-D4F1-4315-8EEC-219B36DD77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2c6c12-24c5-4d47-ac4d-c5cc93bcdf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0C85C0D7-203C-4D1F-83F1-824B15A33AAB}">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17549</TotalTime>
  <Words>3743</Words>
  <Application>Microsoft Office PowerPoint</Application>
  <PresentationFormat>Widescreen</PresentationFormat>
  <Paragraphs>353</Paragraphs>
  <Slides>34</Slides>
  <Notes>34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Calibri</vt:lpstr>
      <vt:lpstr>Century Schoolbook</vt:lpstr>
      <vt:lpstr>Tahoma</vt:lpstr>
      <vt:lpstr>Times New Roman</vt:lpstr>
      <vt:lpstr>Verdana</vt:lpstr>
      <vt:lpstr>Wingdings</vt:lpstr>
      <vt:lpstr>Ppt0000000</vt:lpstr>
      <vt:lpstr>PowerPoint Presentation</vt:lpstr>
      <vt:lpstr>Purpose </vt:lpstr>
      <vt:lpstr>Objectives</vt:lpstr>
      <vt:lpstr>Benefits</vt:lpstr>
      <vt:lpstr>Terms</vt:lpstr>
      <vt:lpstr>Federal Tax Information </vt:lpstr>
      <vt:lpstr>Creating packages in VBMS-Core</vt:lpstr>
      <vt:lpstr> Creating Packages in Letter Chevron </vt:lpstr>
      <vt:lpstr> Creating Packages in Letter Chevron  </vt:lpstr>
      <vt:lpstr>Creating Packages in Letter Chevron</vt:lpstr>
      <vt:lpstr>Creating Packages in Letter Chevron</vt:lpstr>
      <vt:lpstr>Creating Packages in Letter Chevron</vt:lpstr>
      <vt:lpstr>Creating Packages in Letter Chevron</vt:lpstr>
      <vt:lpstr>Creating Packages in Letter Chevron</vt:lpstr>
      <vt:lpstr>Additional Ways to View Package Status:  Distributions Tab</vt:lpstr>
      <vt:lpstr>Additional Ways to View Package Status: Package Tab</vt:lpstr>
      <vt:lpstr>Creating Packages in the eFolder</vt:lpstr>
      <vt:lpstr>Creating Packages in the eFolder</vt:lpstr>
      <vt:lpstr>Creating Packages in the eFolder</vt:lpstr>
      <vt:lpstr>Creating Packages in Package Manager </vt:lpstr>
      <vt:lpstr>Creating Packages in Package Manager </vt:lpstr>
      <vt:lpstr>Using Letter Creator</vt:lpstr>
      <vt:lpstr>Deleting a Package Created in Error</vt:lpstr>
      <vt:lpstr> Creating Packages in VBMS-Awards  </vt:lpstr>
      <vt:lpstr>Creating Packages in VBMS-Awards</vt:lpstr>
      <vt:lpstr>Creating Packages in VBMS-Awards</vt:lpstr>
      <vt:lpstr>Creating Packages in VBMS-Awards</vt:lpstr>
      <vt:lpstr>Creating Packages in VBMS-Awards</vt:lpstr>
      <vt:lpstr>Creating Packages in VBMS-Awards Authorization Review</vt:lpstr>
      <vt:lpstr>Creating Packages in VBMS-Awards Authorization Review</vt:lpstr>
      <vt:lpstr>Creating Packages in VBMS-Awards Authorization Review</vt:lpstr>
      <vt:lpstr>VSO Copies of Correspondence</vt:lpstr>
      <vt:lpstr>Recap</vt:lpstr>
      <vt:lpstr>Questions</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Centralized Benefits Communications Management (CBCM) Phase One - Centralized Printing PowerPoint Presentation</dc:title>
  <dc:subject>VSR, PCT VSR, AQRS, Special Ops VSR, RVSR, DRO, RQRS, Special Ops RVSR, Claims Assistant</dc:subject>
  <dc:creator>Department of Veterans Affairs, Veterans Benefits Administration, Compensation Service, STAFF</dc:creator>
  <dc:description>This lesson trains and explains the new VBMS functionality of Package Manager in VBMS-Core and VBMS-Awards.</dc:description>
  <cp:lastModifiedBy>Kathy Poole</cp:lastModifiedBy>
  <cp:revision>783</cp:revision>
  <cp:lastPrinted>2018-02-01T15:05:15Z</cp:lastPrinted>
  <dcterms:created xsi:type="dcterms:W3CDTF">2014-04-30T02:32:11Z</dcterms:created>
  <dcterms:modified xsi:type="dcterms:W3CDTF">2019-04-18T13:42:06Z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VSR RVSR Lay Evidence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C99A1101-545A-4F06-B9B7-341CBA93A72A</vt:lpwstr>
  </property>
  <property fmtid="{D5CDD505-2E9C-101B-9397-08002B2CF9AE}" pid="6" name="ArticulateProjectFull">
    <vt:lpwstr>C:\Users\Lynne\Documents\Appeals\VSR RVSR Lay Evidence Final.ppta</vt:lpwstr>
  </property>
  <property fmtid="{D5CDD505-2E9C-101B-9397-08002B2CF9AE}" pid="7" name="ContentTypeId">
    <vt:lpwstr>0x0101003DB869E3E810774AA7B17315F3F50FE5</vt:lpwstr>
  </property>
  <property fmtid="{D5CDD505-2E9C-101B-9397-08002B2CF9AE}" pid="8" name="_dlc_DocIdItemGuid">
    <vt:lpwstr>82ecf166-06b2-4f71-bb9a-de5bcd27db27</vt:lpwstr>
  </property>
  <property fmtid="{D5CDD505-2E9C-101B-9397-08002B2CF9AE}" pid="9" name="Language">
    <vt:lpwstr>en</vt:lpwstr>
  </property>
  <property fmtid="{D5CDD505-2E9C-101B-9397-08002B2CF9AE}" pid="10" name="Type">
    <vt:lpwstr>Presentation</vt:lpwstr>
  </property>
</Properties>
</file>