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17"/>
  </p:notesMasterIdLst>
  <p:handoutMasterIdLst>
    <p:handoutMasterId r:id="rId18"/>
  </p:handoutMasterIdLst>
  <p:sldIdLst>
    <p:sldId id="257" r:id="rId6"/>
    <p:sldId id="274" r:id="rId7"/>
    <p:sldId id="266" r:id="rId8"/>
    <p:sldId id="265" r:id="rId9"/>
    <p:sldId id="256" r:id="rId10"/>
    <p:sldId id="267" r:id="rId11"/>
    <p:sldId id="261" r:id="rId12"/>
    <p:sldId id="276" r:id="rId13"/>
    <p:sldId id="262" r:id="rId14"/>
    <p:sldId id="277" r:id="rId15"/>
    <p:sldId id="278" r:id="rId16"/>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68412" autoAdjust="0"/>
  </p:normalViewPr>
  <p:slideViewPr>
    <p:cSldViewPr snapToGrid="0">
      <p:cViewPr varScale="1">
        <p:scale>
          <a:sx n="78" d="100"/>
          <a:sy n="78" d="100"/>
        </p:scale>
        <p:origin x="1872"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2/23/2018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dirty="0"/>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2/23/2018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dirty="0"/>
          </a:p>
        </p:txBody>
      </p:sp>
    </p:spTree>
    <p:extLst>
      <p:ext uri="{BB962C8B-B14F-4D97-AF65-F5344CB8AC3E}">
        <p14:creationId xmlns:p14="http://schemas.microsoft.com/office/powerpoint/2010/main" val="417102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4</a:t>
            </a:fld>
            <a:endParaRPr lang="en-US" dirty="0"/>
          </a:p>
        </p:txBody>
      </p:sp>
    </p:spTree>
    <p:extLst>
      <p:ext uri="{BB962C8B-B14F-4D97-AF65-F5344CB8AC3E}">
        <p14:creationId xmlns:p14="http://schemas.microsoft.com/office/powerpoint/2010/main" val="522262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6</a:t>
            </a:fld>
            <a:endParaRPr lang="en-US" dirty="0"/>
          </a:p>
        </p:txBody>
      </p:sp>
    </p:spTree>
    <p:extLst>
      <p:ext uri="{BB962C8B-B14F-4D97-AF65-F5344CB8AC3E}">
        <p14:creationId xmlns:p14="http://schemas.microsoft.com/office/powerpoint/2010/main" val="3475411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123253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6313374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520776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0"/>
            <a:ext cx="28448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C414AED-89CE-4A48-8B2B-1B3A5C68EA2A}" type="slidenum">
              <a:rPr lang="en-US" smtClean="0"/>
              <a:t>‹#›</a:t>
            </a:fld>
            <a:endParaRPr lang="en-US" dirty="0"/>
          </a:p>
        </p:txBody>
      </p:sp>
    </p:spTree>
    <p:extLst>
      <p:ext uri="{BB962C8B-B14F-4D97-AF65-F5344CB8AC3E}">
        <p14:creationId xmlns:p14="http://schemas.microsoft.com/office/powerpoint/2010/main" val="199571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ransition/>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itsc@va.gov" TargetMode="External"/><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hyperlink" Target="mailto:ContractExam.VBAVACO@v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Service</a:t>
            </a: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a:latin typeface="Century Schoolbook" pitchFamily="18" charset="0"/>
              </a:rPr>
              <a:t>February 2018</a:t>
            </a:r>
          </a:p>
        </p:txBody>
      </p:sp>
      <p:sp>
        <p:nvSpPr>
          <p:cNvPr id="4" name="Rectangle 2"/>
          <p:cNvSpPr txBox="1">
            <a:spLocks noChangeArrowheads="1"/>
          </p:cNvSpPr>
          <p:nvPr/>
        </p:nvSpPr>
        <p:spPr bwMode="auto">
          <a:xfrm>
            <a:off x="2209800" y="5171943"/>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a:solidFill>
                  <a:srgbClr val="1D3275"/>
                </a:solidFill>
                <a:latin typeface="Times New Roman" panose="02020603050405020304" pitchFamily="18" charset="0"/>
                <a:cs typeface="Times New Roman" panose="02020603050405020304" pitchFamily="18" charset="0"/>
              </a:rPr>
              <a:t>Exam Scheduling Request in VBMS for Individual Unemployability Claims </a:t>
            </a:r>
            <a:endParaRPr lang="en-US" sz="6600" i="1" kern="0" dirty="0">
              <a:solidFill>
                <a:srgbClr val="0033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hangingPunct="0"/>
            <a:r>
              <a:rPr lang="en-US" dirty="0"/>
              <a:t>When an Unemployability Comment Only is Needed – Demonstration</a:t>
            </a:r>
          </a:p>
        </p:txBody>
      </p:sp>
      <p:sp>
        <p:nvSpPr>
          <p:cNvPr id="6" name="Content Placeholder 5"/>
          <p:cNvSpPr>
            <a:spLocks noGrp="1"/>
          </p:cNvSpPr>
          <p:nvPr>
            <p:ph idx="1"/>
          </p:nvPr>
        </p:nvSpPr>
        <p:spPr/>
        <p:txBody>
          <a:bodyPr>
            <a:normAutofit fontScale="92500" lnSpcReduction="20000"/>
          </a:bodyPr>
          <a:lstStyle/>
          <a:p>
            <a:pPr marL="0" indent="0" hangingPunct="0">
              <a:buNone/>
            </a:pPr>
            <a:r>
              <a:rPr lang="en-US" b="1" dirty="0"/>
              <a:t>Scenario 2</a:t>
            </a:r>
            <a:r>
              <a:rPr lang="en-US" dirty="0"/>
              <a:t>: A Veteran files a claim for increase of the service connected posttraumatic stress disorder (PTSD), currently evaluated as 30 percent disabling.</a:t>
            </a:r>
          </a:p>
          <a:p>
            <a:pPr marL="0" indent="0" hangingPunct="0">
              <a:buNone/>
            </a:pPr>
            <a:endParaRPr lang="en-US" dirty="0"/>
          </a:p>
          <a:p>
            <a:pPr marL="0" indent="0" hangingPunct="0">
              <a:buNone/>
            </a:pPr>
            <a:r>
              <a:rPr lang="en-US" dirty="0"/>
              <a:t>The completed examination is received and the RVSR determines an increased evaluation is warranted to 70 percent disabling. </a:t>
            </a:r>
          </a:p>
          <a:p>
            <a:pPr marL="0" indent="0" hangingPunct="0">
              <a:buNone/>
            </a:pPr>
            <a:endParaRPr lang="en-US" dirty="0"/>
          </a:p>
          <a:p>
            <a:pPr marL="0" indent="0" hangingPunct="0">
              <a:buNone/>
            </a:pPr>
            <a:r>
              <a:rPr lang="en-US" dirty="0"/>
              <a:t>During the pendency of the claim, the Veteran submits VA 21-8940 identifying PTSD contributes to unemployability. </a:t>
            </a:r>
          </a:p>
          <a:p>
            <a:pPr marL="0" indent="0" hangingPunct="0">
              <a:buNone/>
            </a:pPr>
            <a:endParaRPr lang="en-US" i="1" dirty="0"/>
          </a:p>
          <a:p>
            <a:pPr marL="0" indent="0" hangingPunct="0">
              <a:buNone/>
            </a:pPr>
            <a:r>
              <a:rPr lang="en-US" i="1" dirty="0"/>
              <a:t>No new exam is necessary, just a comment related to unemployability.</a:t>
            </a:r>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10</a:t>
            </a:fld>
            <a:endParaRPr lang="en-US" dirty="0"/>
          </a:p>
        </p:txBody>
      </p:sp>
    </p:spTree>
    <p:extLst>
      <p:ext uri="{BB962C8B-B14F-4D97-AF65-F5344CB8AC3E}">
        <p14:creationId xmlns:p14="http://schemas.microsoft.com/office/powerpoint/2010/main" val="3351354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ADJSARZO\AppData\Local\Microsoft\Windows\Temporary Internet Files\Content.IE5\FT9908LH\question-marks[1].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8345508" y="2287718"/>
            <a:ext cx="3563154" cy="266999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p:txBody>
          <a:bodyPr/>
          <a:lstStyle/>
          <a:p>
            <a:r>
              <a:rPr lang="en-US" dirty="0"/>
              <a:t>Questions</a:t>
            </a:r>
          </a:p>
        </p:txBody>
      </p:sp>
      <p:sp>
        <p:nvSpPr>
          <p:cNvPr id="9" name="Content Placeholder 8"/>
          <p:cNvSpPr>
            <a:spLocks noGrp="1"/>
          </p:cNvSpPr>
          <p:nvPr>
            <p:ph sz="half" idx="2"/>
          </p:nvPr>
        </p:nvSpPr>
        <p:spPr>
          <a:xfrm>
            <a:off x="785611" y="1776235"/>
            <a:ext cx="7894750" cy="4262437"/>
          </a:xfrm>
        </p:spPr>
        <p:txBody>
          <a:bodyPr>
            <a:normAutofit/>
          </a:bodyPr>
          <a:lstStyle/>
          <a:p>
            <a:pPr lvl="0"/>
            <a:r>
              <a:rPr lang="en-US" dirty="0"/>
              <a:t>If you encounter technical issues under the new Exam Management in VBMS Release 14.1 functionality, please submit a ticket to the National Service Desk (NSD), </a:t>
            </a:r>
            <a:r>
              <a:rPr lang="en-US" dirty="0">
                <a:hlinkClick r:id="rId3"/>
              </a:rPr>
              <a:t>itsc@va.gov</a:t>
            </a:r>
            <a:r>
              <a:rPr lang="en-US" dirty="0"/>
              <a:t>.  </a:t>
            </a:r>
          </a:p>
          <a:p>
            <a:pPr lvl="0"/>
            <a:endParaRPr lang="en-US" dirty="0"/>
          </a:p>
          <a:p>
            <a:pPr lvl="0"/>
            <a:r>
              <a:rPr lang="en-US" dirty="0"/>
              <a:t>For other questions, please email </a:t>
            </a:r>
            <a:r>
              <a:rPr lang="en-US" dirty="0">
                <a:hlinkClick r:id="rId4"/>
              </a:rPr>
              <a:t>VAVBAWAS/CO/Contract Examination Inquiries</a:t>
            </a:r>
            <a:r>
              <a:rPr lang="en-US" dirty="0"/>
              <a:t>.</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a:p>
        </p:txBody>
      </p:sp>
    </p:spTree>
    <p:extLst>
      <p:ext uri="{BB962C8B-B14F-4D97-AF65-F5344CB8AC3E}">
        <p14:creationId xmlns:p14="http://schemas.microsoft.com/office/powerpoint/2010/main" val="3095666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Utilizing the training materials, job aid and references, claim processors will be able to identify the steps required to complete an exam scheduling request in VBMS, involving a claim for individual unemployability, and complete the post-assessment with a minimum of 80% accuracy.</a:t>
            </a:r>
          </a:p>
          <a:p>
            <a:pPr lvl="0"/>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2</a:t>
            </a:fld>
            <a:endParaRPr lang="en-US" dirty="0"/>
          </a:p>
        </p:txBody>
      </p:sp>
    </p:spTree>
    <p:extLst>
      <p:ext uri="{BB962C8B-B14F-4D97-AF65-F5344CB8AC3E}">
        <p14:creationId xmlns:p14="http://schemas.microsoft.com/office/powerpoint/2010/main" val="312387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lnSpcReduction="10000"/>
          </a:bodyPr>
          <a:lstStyle/>
          <a:p>
            <a:r>
              <a:rPr lang="en-US" dirty="0"/>
              <a:t>M21-1, Part III, Subpart iii, 1.B, Evidence Requested from the Claimant</a:t>
            </a:r>
          </a:p>
          <a:p>
            <a:r>
              <a:rPr lang="en-US" dirty="0"/>
              <a:t>M21-1, Part III, Subpart iii, 1.F, Record Maintenance During the Development Process</a:t>
            </a:r>
          </a:p>
          <a:p>
            <a:r>
              <a:rPr lang="en-US" dirty="0"/>
              <a:t>M21-1, Part III, Subpart iv, 3.A, Examination Request Overview</a:t>
            </a:r>
          </a:p>
          <a:p>
            <a:r>
              <a:rPr lang="en-US" dirty="0"/>
              <a:t>M21-1, Part IV, Subpart ii, 2.F, Compensation Based on Individual Unemployability (IU)</a:t>
            </a:r>
          </a:p>
          <a:p>
            <a:r>
              <a:rPr lang="en-US" dirty="0"/>
              <a:t>VBMS Core User Guide – Release 14.1</a:t>
            </a:r>
          </a:p>
          <a:p>
            <a:r>
              <a:rPr lang="en-US" dirty="0"/>
              <a:t>Job Aid – Completing an Exam Scheduling Request for Individual Unemployability</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3</a:t>
            </a:fld>
            <a:endParaRPr lang="en-US" dirty="0"/>
          </a:p>
        </p:txBody>
      </p:sp>
    </p:spTree>
    <p:extLst>
      <p:ext uri="{BB962C8B-B14F-4D97-AF65-F5344CB8AC3E}">
        <p14:creationId xmlns:p14="http://schemas.microsoft.com/office/powerpoint/2010/main" val="1434777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p>
        </p:txBody>
      </p:sp>
      <p:sp>
        <p:nvSpPr>
          <p:cNvPr id="3" name="Content Placeholder 2"/>
          <p:cNvSpPr>
            <a:spLocks noGrp="1"/>
          </p:cNvSpPr>
          <p:nvPr>
            <p:ph idx="1"/>
          </p:nvPr>
        </p:nvSpPr>
        <p:spPr/>
        <p:txBody>
          <a:bodyPr>
            <a:normAutofit fontScale="92500" lnSpcReduction="10000"/>
          </a:bodyPr>
          <a:lstStyle/>
          <a:p>
            <a:pPr marL="0" indent="0" algn="ctr">
              <a:buNone/>
            </a:pPr>
            <a:r>
              <a:rPr lang="en-US" b="1" dirty="0"/>
              <a:t>Employment Impact Assessment Requested </a:t>
            </a:r>
          </a:p>
          <a:p>
            <a:endParaRPr lang="en-US" dirty="0"/>
          </a:p>
          <a:p>
            <a:r>
              <a:rPr lang="en-US" dirty="0"/>
              <a:t>A selection under the Contention Information tab</a:t>
            </a:r>
          </a:p>
          <a:p>
            <a:endParaRPr lang="en-US" dirty="0"/>
          </a:p>
          <a:p>
            <a:r>
              <a:rPr lang="en-US" i="1" dirty="0"/>
              <a:t>Please comment on the effect of the Veteran's service connected disabilities on his or her ability to function in an occupational environment and describe any identified functional limitations. Please refrain from opining on if the Veteran is unemployable or employable; instead focus and reflect on the functional impairments and how these impairments impact occupational and employment activities.</a:t>
            </a:r>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dirty="0"/>
          </a:p>
        </p:txBody>
      </p:sp>
    </p:spTree>
    <p:extLst>
      <p:ext uri="{BB962C8B-B14F-4D97-AF65-F5344CB8AC3E}">
        <p14:creationId xmlns:p14="http://schemas.microsoft.com/office/powerpoint/2010/main" val="372460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Identifying Contentions and Contention Classification</a:t>
            </a:r>
          </a:p>
        </p:txBody>
      </p:sp>
      <p:sp>
        <p:nvSpPr>
          <p:cNvPr id="2" name="Slide Number Placeholder 1"/>
          <p:cNvSpPr>
            <a:spLocks noGrp="1"/>
          </p:cNvSpPr>
          <p:nvPr>
            <p:ph type="sldNum" sz="quarter" idx="10"/>
          </p:nvPr>
        </p:nvSpPr>
        <p:spPr/>
        <p:txBody>
          <a:bodyPr/>
          <a:lstStyle/>
          <a:p>
            <a:fld id="{7C414AED-89CE-4A48-8B2B-1B3A5C68EA2A}" type="slidenum">
              <a:rPr lang="en-US" smtClean="0"/>
              <a:t>5</a:t>
            </a:fld>
            <a:endParaRPr lang="en-US" dirty="0"/>
          </a:p>
        </p:txBody>
      </p:sp>
    </p:spTree>
    <p:custDataLst>
      <p:tags r:id="rId1"/>
    </p:custDataLst>
    <p:extLst>
      <p:ext uri="{BB962C8B-B14F-4D97-AF65-F5344CB8AC3E}">
        <p14:creationId xmlns:p14="http://schemas.microsoft.com/office/powerpoint/2010/main" val="2429615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Identifying Contentions and Contention Classification – Demonstration</a:t>
            </a:r>
          </a:p>
        </p:txBody>
      </p:sp>
      <p:sp>
        <p:nvSpPr>
          <p:cNvPr id="3" name="Content Placeholder 2"/>
          <p:cNvSpPr>
            <a:spLocks noGrp="1"/>
          </p:cNvSpPr>
          <p:nvPr>
            <p:ph idx="1"/>
          </p:nvPr>
        </p:nvSpPr>
        <p:spPr/>
        <p:txBody>
          <a:bodyPr/>
          <a:lstStyle/>
          <a:p>
            <a:r>
              <a:rPr lang="en-US" dirty="0"/>
              <a:t>Veteran has filed an original claim for service connection for ischemic heart disease (VA Form 21-526EZ)  and a claim for Individual Unemployability due to the heart condition (VA Form 21-8940).</a:t>
            </a:r>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dirty="0"/>
          </a:p>
        </p:txBody>
      </p:sp>
    </p:spTree>
    <p:extLst>
      <p:ext uri="{BB962C8B-B14F-4D97-AF65-F5344CB8AC3E}">
        <p14:creationId xmlns:p14="http://schemas.microsoft.com/office/powerpoint/2010/main" val="3735018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3084" y="4265232"/>
            <a:ext cx="10363200" cy="1362075"/>
          </a:xfrm>
        </p:spPr>
        <p:txBody>
          <a:bodyPr/>
          <a:lstStyle/>
          <a:p>
            <a:r>
              <a:rPr lang="en-US" dirty="0"/>
              <a:t>Completing an Exam Scheduling Request for Individual Unemployability</a:t>
            </a:r>
          </a:p>
        </p:txBody>
      </p:sp>
      <p:sp>
        <p:nvSpPr>
          <p:cNvPr id="2" name="Slide Number Placeholder 1"/>
          <p:cNvSpPr>
            <a:spLocks noGrp="1"/>
          </p:cNvSpPr>
          <p:nvPr>
            <p:ph type="sldNum" sz="quarter" idx="10"/>
          </p:nvPr>
        </p:nvSpPr>
        <p:spPr/>
        <p:txBody>
          <a:bodyPr/>
          <a:lstStyle/>
          <a:p>
            <a:fld id="{7C414AED-89CE-4A48-8B2B-1B3A5C68EA2A}" type="slidenum">
              <a:rPr lang="en-US" smtClean="0"/>
              <a:t>7</a:t>
            </a:fld>
            <a:endParaRPr lang="en-US" dirty="0"/>
          </a:p>
        </p:txBody>
      </p:sp>
    </p:spTree>
    <p:custDataLst>
      <p:tags r:id="rId1"/>
    </p:custDataLst>
    <p:extLst>
      <p:ext uri="{BB962C8B-B14F-4D97-AF65-F5344CB8AC3E}">
        <p14:creationId xmlns:p14="http://schemas.microsoft.com/office/powerpoint/2010/main" val="19181889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Completing an Exam Scheduling Request for Individual </a:t>
            </a:r>
            <a:r>
              <a:rPr lang="en-US"/>
              <a:t>Unemployability – Demonstration</a:t>
            </a:r>
            <a:endParaRPr lang="en-US" dirty="0"/>
          </a:p>
        </p:txBody>
      </p:sp>
      <p:sp>
        <p:nvSpPr>
          <p:cNvPr id="6" name="Content Placeholder 5"/>
          <p:cNvSpPr>
            <a:spLocks noGrp="1"/>
          </p:cNvSpPr>
          <p:nvPr>
            <p:ph idx="1"/>
          </p:nvPr>
        </p:nvSpPr>
        <p:spPr/>
        <p:txBody>
          <a:bodyPr>
            <a:normAutofit fontScale="85000" lnSpcReduction="10000"/>
          </a:bodyPr>
          <a:lstStyle/>
          <a:p>
            <a:pPr marL="0" indent="0" hangingPunct="0">
              <a:buNone/>
            </a:pPr>
            <a:r>
              <a:rPr lang="en-US" b="1" dirty="0"/>
              <a:t>Scenario 1</a:t>
            </a:r>
            <a:r>
              <a:rPr lang="en-US" dirty="0"/>
              <a:t>: A Veteran has filed an original claim for posttraumatic stress disorder (PTSD), low back strain, and right ankle strain on a VA Form 21-526EZ.  </a:t>
            </a:r>
          </a:p>
          <a:p>
            <a:pPr marL="0" indent="0" hangingPunct="0">
              <a:buNone/>
            </a:pPr>
            <a:endParaRPr lang="en-US" dirty="0"/>
          </a:p>
          <a:p>
            <a:pPr marL="0" indent="0" hangingPunct="0">
              <a:buNone/>
            </a:pPr>
            <a:r>
              <a:rPr lang="en-US" dirty="0"/>
              <a:t>At the same time, the Veteran submitted a VA Form 21-8940, which identified unemployability due to PTSD and low back strain.</a:t>
            </a:r>
          </a:p>
          <a:p>
            <a:pPr marL="0" indent="0" hangingPunct="0">
              <a:buNone/>
            </a:pPr>
            <a:endParaRPr lang="en-US" dirty="0"/>
          </a:p>
          <a:p>
            <a:pPr marL="0" indent="0" hangingPunct="0">
              <a:buNone/>
            </a:pPr>
            <a:r>
              <a:rPr lang="en-US" dirty="0"/>
              <a:t>The evidence of record establishes service connection on a direct basis is warranted for all three contentions and that the Veteran is no longer working. </a:t>
            </a:r>
          </a:p>
          <a:p>
            <a:pPr marL="0" indent="0" hangingPunct="0">
              <a:buNone/>
            </a:pPr>
            <a:endParaRPr lang="en-US" dirty="0"/>
          </a:p>
          <a:p>
            <a:pPr marL="0" indent="0" hangingPunct="0">
              <a:buNone/>
            </a:pPr>
            <a:r>
              <a:rPr lang="en-US" dirty="0"/>
              <a:t>However, exams are needed to determine the severity of these conditions and for a comment on unemployability related to the PTSD and low back strain.</a:t>
            </a:r>
          </a:p>
        </p:txBody>
      </p:sp>
      <p:sp>
        <p:nvSpPr>
          <p:cNvPr id="4" name="Slide Number Placeholder 3"/>
          <p:cNvSpPr>
            <a:spLocks noGrp="1"/>
          </p:cNvSpPr>
          <p:nvPr>
            <p:ph type="sldNum" sz="quarter" idx="10"/>
          </p:nvPr>
        </p:nvSpPr>
        <p:spPr/>
        <p:txBody>
          <a:bodyPr/>
          <a:lstStyle/>
          <a:p>
            <a:fld id="{7C414AED-89CE-4A48-8B2B-1B3A5C68EA2A}" type="slidenum">
              <a:rPr lang="en-US" smtClean="0"/>
              <a:pPr/>
              <a:t>8</a:t>
            </a:fld>
            <a:endParaRPr lang="en-US" dirty="0"/>
          </a:p>
        </p:txBody>
      </p:sp>
    </p:spTree>
    <p:extLst>
      <p:ext uri="{BB962C8B-B14F-4D97-AF65-F5344CB8AC3E}">
        <p14:creationId xmlns:p14="http://schemas.microsoft.com/office/powerpoint/2010/main" val="862368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When an Unemployability Comment Only is Needed</a:t>
            </a:r>
          </a:p>
        </p:txBody>
      </p:sp>
      <p:sp>
        <p:nvSpPr>
          <p:cNvPr id="2" name="Slide Number Placeholder 1"/>
          <p:cNvSpPr>
            <a:spLocks noGrp="1"/>
          </p:cNvSpPr>
          <p:nvPr>
            <p:ph type="sldNum" sz="quarter" idx="10"/>
          </p:nvPr>
        </p:nvSpPr>
        <p:spPr/>
        <p:txBody>
          <a:bodyPr/>
          <a:lstStyle/>
          <a:p>
            <a:fld id="{7C414AED-89CE-4A48-8B2B-1B3A5C68EA2A}" type="slidenum">
              <a:rPr lang="en-US" smtClean="0"/>
              <a:t>9</a:t>
            </a:fld>
            <a:endParaRPr lang="en-US" dirty="0"/>
          </a:p>
        </p:txBody>
      </p:sp>
    </p:spTree>
    <p:custDataLst>
      <p:tags r:id="rId1"/>
    </p:custDataLst>
    <p:extLst>
      <p:ext uri="{BB962C8B-B14F-4D97-AF65-F5344CB8AC3E}">
        <p14:creationId xmlns:p14="http://schemas.microsoft.com/office/powerpoint/2010/main" val="12046243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RO317-839076992-10875</_dlc_DocId>
    <_dlc_DocIdUrl xmlns="b62c6c12-24c5-4d47-ac4d-c5cc93bcdf7b">
      <Url>https://vaww.vashare.vba.va.gov/sites/SPTNCIO/focusedveterans/training/VSRvirtualtraining/_layouts/15/DocIdRedir.aspx?ID=RO317-839076992-10875</Url>
      <Description>RO317-839076992-10875</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11A7B9C-0857-4A35-A32A-A5CF4E511E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35E050F-F6DD-446A-BC54-722BE857956D}">
  <ds:schemaRefs>
    <ds:schemaRef ds:uri="http://schemas.microsoft.com/office/infopath/2007/PartnerControls"/>
    <ds:schemaRef ds:uri="b62c6c12-24c5-4d47-ac4d-c5cc93bcdf7b"/>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4.xml><?xml version="1.0" encoding="utf-8"?>
<ds:datastoreItem xmlns:ds="http://schemas.openxmlformats.org/officeDocument/2006/customXml" ds:itemID="{64F718F3-085C-4B0B-BA36-1A5E424672F0}">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4889</TotalTime>
  <Words>538</Words>
  <Application>Microsoft Office PowerPoint</Application>
  <PresentationFormat>Widescreen</PresentationFormat>
  <Paragraphs>58</Paragraphs>
  <Slides>11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Century Schoolbook</vt:lpstr>
      <vt:lpstr>Tahoma</vt:lpstr>
      <vt:lpstr>Times New Roman</vt:lpstr>
      <vt:lpstr>Wingdings</vt:lpstr>
      <vt:lpstr>Ppt0000000</vt:lpstr>
      <vt:lpstr>PowerPoint Presentation</vt:lpstr>
      <vt:lpstr>Objectives</vt:lpstr>
      <vt:lpstr>References</vt:lpstr>
      <vt:lpstr>Terminology</vt:lpstr>
      <vt:lpstr>Identifying Contentions and Contention Classification</vt:lpstr>
      <vt:lpstr>Identifying Contentions and Contention Classification – Demonstration</vt:lpstr>
      <vt:lpstr>Completing an Exam Scheduling Request for Individual Unemployability</vt:lpstr>
      <vt:lpstr>Completing an Exam Scheduling Request for Individual Unemployability – Demonstration</vt:lpstr>
      <vt:lpstr>When an Unemployability Comment Only is Needed</vt:lpstr>
      <vt:lpstr>When an Unemployability Comment Only is Needed – Demonstration</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 Scheduling Request in VBMS for Individual Unemployability Claims PowerPoint Presentation</dc:title>
  <dc:subject>VSR, Pre-Discharge MSC, AQRS, Special Ops VSR, RVSR, DRO, RQRS, Special Ops RVSR</dc:subject>
  <dc:creator>Department of Veterans Affairs, Veterans Benefits Administration, Compensation Service, STAFF</dc:creator>
  <dc:description>This lesson introduces claim processors to the steps required to complete an exam scheduling request in VBMS, involving a claim for individual unemployability.</dc:description>
  <cp:lastModifiedBy>Kathy Poole</cp:lastModifiedBy>
  <cp:revision>398</cp:revision>
  <dcterms:created xsi:type="dcterms:W3CDTF">2014-04-30T02:32:11Z</dcterms:created>
  <dcterms:modified xsi:type="dcterms:W3CDTF">2018-02-23T15:26:29Z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_dlc_DocIdItemGuid">
    <vt:lpwstr>5551e270-a693-4ae5-92ca-ce8988818a42</vt:lpwstr>
  </property>
  <property fmtid="{D5CDD505-2E9C-101B-9397-08002B2CF9AE}" pid="9" name="Language">
    <vt:lpwstr>en</vt:lpwstr>
  </property>
  <property fmtid="{D5CDD505-2E9C-101B-9397-08002B2CF9AE}" pid="10" name="Type">
    <vt:lpwstr>Presentation</vt:lpwstr>
  </property>
</Properties>
</file>