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ags/tag4.xml" ContentType="application/vnd.openxmlformats-officedocument.presentationml.tags+xml"/>
  <Override PartName="/ppt/theme/themeOverride9.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5"/>
  </p:sldMasterIdLst>
  <p:notesMasterIdLst>
    <p:notesMasterId r:id="rId38"/>
  </p:notesMasterIdLst>
  <p:handoutMasterIdLst>
    <p:handoutMasterId r:id="rId39"/>
  </p:handoutMasterIdLst>
  <p:sldIdLst>
    <p:sldId id="257" r:id="rId6"/>
    <p:sldId id="258" r:id="rId7"/>
    <p:sldId id="259" r:id="rId8"/>
    <p:sldId id="270" r:id="rId9"/>
    <p:sldId id="256" r:id="rId10"/>
    <p:sldId id="271" r:id="rId11"/>
    <p:sldId id="273" r:id="rId12"/>
    <p:sldId id="274" r:id="rId13"/>
    <p:sldId id="275" r:id="rId14"/>
    <p:sldId id="277" r:id="rId15"/>
    <p:sldId id="278" r:id="rId16"/>
    <p:sldId id="279" r:id="rId17"/>
    <p:sldId id="280" r:id="rId18"/>
    <p:sldId id="281" r:id="rId19"/>
    <p:sldId id="261" r:id="rId20"/>
    <p:sldId id="286" r:id="rId21"/>
    <p:sldId id="265" r:id="rId22"/>
    <p:sldId id="268" r:id="rId23"/>
    <p:sldId id="287" r:id="rId24"/>
    <p:sldId id="288" r:id="rId25"/>
    <p:sldId id="289" r:id="rId26"/>
    <p:sldId id="290" r:id="rId27"/>
    <p:sldId id="291" r:id="rId28"/>
    <p:sldId id="292" r:id="rId29"/>
    <p:sldId id="262" r:id="rId30"/>
    <p:sldId id="269" r:id="rId31"/>
    <p:sldId id="264" r:id="rId32"/>
    <p:sldId id="284" r:id="rId33"/>
    <p:sldId id="283" r:id="rId34"/>
    <p:sldId id="282" r:id="rId35"/>
    <p:sldId id="285" r:id="rId36"/>
    <p:sldId id="263" r:id="rId37"/>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F1E"/>
    <a:srgbClr val="E7D0A4"/>
    <a:srgbClr val="6A5B3F"/>
    <a:srgbClr val="987734"/>
    <a:srgbClr val="AB8C4E"/>
    <a:srgbClr val="C6A156"/>
    <a:srgbClr val="E8D2A8"/>
    <a:srgbClr val="F5F0E9"/>
    <a:srgbClr val="BEA5A1"/>
    <a:srgbClr val="867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1079" autoAdjust="0"/>
  </p:normalViewPr>
  <p:slideViewPr>
    <p:cSldViewPr snapToGrid="0">
      <p:cViewPr varScale="1">
        <p:scale>
          <a:sx n="104" d="100"/>
          <a:sy n="104" d="100"/>
        </p:scale>
        <p:origin x="870"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ags" Target="tags/tag1.xml"/><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2/23/2018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2/23/2018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4171021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499533" y="3259138"/>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 name="Line 5"/>
          <p:cNvSpPr>
            <a:spLocks noChangeShapeType="1"/>
          </p:cNvSpPr>
          <p:nvPr/>
        </p:nvSpPr>
        <p:spPr bwMode="auto">
          <a:xfrm>
            <a:off x="497418" y="3182938"/>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6" name="Rectangle 6"/>
          <p:cNvSpPr>
            <a:spLocks noChangeArrowheads="1"/>
          </p:cNvSpPr>
          <p:nvPr/>
        </p:nvSpPr>
        <p:spPr bwMode="auto">
          <a:xfrm>
            <a:off x="1635126" y="220663"/>
            <a:ext cx="8921749" cy="1570303"/>
          </a:xfrm>
          <a:prstGeom prst="rect">
            <a:avLst/>
          </a:prstGeom>
          <a:noFill/>
          <a:ln w="9525">
            <a:noFill/>
            <a:miter lim="800000"/>
            <a:headEnd/>
            <a:tailEnd/>
          </a:ln>
          <a:effectLst>
            <a:outerShdw dist="17961" dir="2700000" algn="ctr" rotWithShape="0">
              <a:srgbClr val="808080"/>
            </a:outerShdw>
          </a:effectLst>
        </p:spPr>
        <p:txBody>
          <a:bodyPr lIns="92075" tIns="46038" rIns="92075" bIns="46038">
            <a:spAutoFit/>
          </a:bodyPr>
          <a:lstStyle/>
          <a:p>
            <a:pPr algn="ctr">
              <a:defRPr/>
            </a:pPr>
            <a:r>
              <a:rPr lang="en-US" sz="4800" b="1" i="1" dirty="0">
                <a:solidFill>
                  <a:srgbClr val="1D3275"/>
                </a:solidFill>
                <a:latin typeface="Century Schoolbook" pitchFamily="18" charset="0"/>
              </a:rPr>
              <a:t>Veterans Benefits Administration</a:t>
            </a:r>
            <a:endParaRPr lang="en-US" sz="2800" b="1" i="1" dirty="0">
              <a:solidFill>
                <a:srgbClr val="1D3275"/>
              </a:solidFill>
              <a:effectLst>
                <a:outerShdw blurRad="38100" dist="38100" dir="2700000" algn="tl">
                  <a:srgbClr val="C0C0C0"/>
                </a:outerShdw>
              </a:effectLst>
              <a:latin typeface="Century Schoolbook" pitchFamily="18" charset="0"/>
            </a:endParaRPr>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pic>
        <p:nvPicPr>
          <p:cNvPr id="9" name="Picture 10" descr="veter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3600" y="2133600"/>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69195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520776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C414AED-89CE-4A48-8B2B-1B3A5C68EA2A}" type="slidenum">
              <a:rPr lang="en-US" smtClean="0"/>
              <a:t>‹#›</a:t>
            </a:fld>
            <a:endParaRPr lang="en-US" dirty="0"/>
          </a:p>
        </p:txBody>
      </p:sp>
    </p:spTree>
    <p:extLst>
      <p:ext uri="{BB962C8B-B14F-4D97-AF65-F5344CB8AC3E}">
        <p14:creationId xmlns:p14="http://schemas.microsoft.com/office/powerpoint/2010/main" val="199571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9717743" cy="1151592"/>
          </a:xfrm>
        </p:spPr>
        <p:txBody>
          <a:bodyPr/>
          <a:lstStyle/>
          <a:p>
            <a:r>
              <a:rPr lang="en-US"/>
              <a:t>Click to edit Master title style</a:t>
            </a:r>
          </a:p>
        </p:txBody>
      </p:sp>
      <p:sp>
        <p:nvSpPr>
          <p:cNvPr id="3" name="Content Placeholder 2"/>
          <p:cNvSpPr>
            <a:spLocks noGrp="1"/>
          </p:cNvSpPr>
          <p:nvPr>
            <p:ph idx="1"/>
          </p:nvPr>
        </p:nvSpPr>
        <p:spPr>
          <a:xfrm>
            <a:off x="847165" y="1789114"/>
            <a:ext cx="10945906" cy="426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27850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835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53870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44318" cy="14176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2723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36344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50121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45374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71495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852085" y="1361794"/>
            <a:ext cx="10339916" cy="4762"/>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28" name="Rectangle 4"/>
          <p:cNvSpPr>
            <a:spLocks noChangeArrowheads="1"/>
          </p:cNvSpPr>
          <p:nvPr/>
        </p:nvSpPr>
        <p:spPr bwMode="auto">
          <a:xfrm>
            <a:off x="1388533" y="1199870"/>
            <a:ext cx="10803467" cy="79375"/>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dirty="0"/>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2215" name="Rectangle 7"/>
          <p:cNvSpPr>
            <a:spLocks noGrp="1" noChangeArrowheads="1"/>
          </p:cNvSpPr>
          <p:nvPr>
            <p:ph type="title"/>
          </p:nvPr>
        </p:nvSpPr>
        <p:spPr bwMode="auto">
          <a:xfrm>
            <a:off x="2135094" y="49307"/>
            <a:ext cx="9752105" cy="110331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2" name="Rectangle 8"/>
          <p:cNvSpPr>
            <a:spLocks noGrp="1" noChangeArrowheads="1"/>
          </p:cNvSpPr>
          <p:nvPr>
            <p:ph type="body" idx="1"/>
          </p:nvPr>
        </p:nvSpPr>
        <p:spPr bwMode="auto">
          <a:xfrm>
            <a:off x="859367" y="1573306"/>
            <a:ext cx="11044767" cy="447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a:bodyPr>
          <a:lstStyle/>
          <a:p>
            <a:pPr lvl="0"/>
            <a:endParaRPr lang="en-US" dirty="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dirty="0"/>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222223" name="Rectangle 15"/>
          <p:cNvSpPr>
            <a:spLocks noChangeArrowheads="1"/>
          </p:cNvSpPr>
          <p:nvPr/>
        </p:nvSpPr>
        <p:spPr bwMode="auto">
          <a:xfrm>
            <a:off x="859367" y="6400800"/>
            <a:ext cx="2574423" cy="339196"/>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1600" b="1" i="1" dirty="0">
                <a:solidFill>
                  <a:srgbClr val="1D3275"/>
                </a:solidFill>
                <a:effectLst>
                  <a:outerShdw blurRad="38100" dist="38100" dir="2700000" algn="tl">
                    <a:srgbClr val="C0C0C0"/>
                  </a:outerShdw>
                </a:effectLst>
                <a:latin typeface="Century Schoolbook" pitchFamily="18" charset="0"/>
              </a:rPr>
              <a:t>Compensation Service </a:t>
            </a:r>
          </a:p>
        </p:txBody>
      </p:sp>
      <p:pic>
        <p:nvPicPr>
          <p:cNvPr id="1039" name="Picture 19" descr="veteran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5878" y="-19577"/>
            <a:ext cx="1659217" cy="141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ransition/>
  <p:hf hdr="0" ftr="0" dt="0"/>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hemeOverride" Target="../theme/themeOverr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hemeOverride" Target="../theme/themeOverride4.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hemeOverride" Target="../theme/themeOverride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hemeOverride" Target="../theme/themeOverride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4.xml"/><Relationship Id="rId1" Type="http://schemas.openxmlformats.org/officeDocument/2006/relationships/themeOverride" Target="../theme/themeOverride8.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4.xml"/><Relationship Id="rId1" Type="http://schemas.openxmlformats.org/officeDocument/2006/relationships/themeOverride" Target="../theme/themeOverride9.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mailto:itsc@va.gov" TargetMode="External"/><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hyperlink" Target="mailto:ContractExam.VBAVACO@va.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731520" y="3368675"/>
            <a:ext cx="35966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algn="ctr"/>
            <a:r>
              <a:rPr lang="en-US" sz="2800" b="1" i="1" dirty="0">
                <a:solidFill>
                  <a:srgbClr val="1D3275"/>
                </a:solidFill>
                <a:latin typeface="Century Schoolbook" pitchFamily="18" charset="0"/>
              </a:rPr>
              <a:t>Compensation Service</a:t>
            </a:r>
          </a:p>
        </p:txBody>
      </p:sp>
      <p:sp>
        <p:nvSpPr>
          <p:cNvPr id="3" name="Rectangle 3"/>
          <p:cNvSpPr txBox="1">
            <a:spLocks noChangeArrowheads="1"/>
          </p:cNvSpPr>
          <p:nvPr/>
        </p:nvSpPr>
        <p:spPr bwMode="auto">
          <a:xfrm>
            <a:off x="8046720" y="3535680"/>
            <a:ext cx="3139440" cy="102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Wingdings" pitchFamily="2" charset="2"/>
              <a:buChar char="•"/>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lgn="ctr">
              <a:lnSpc>
                <a:spcPct val="80000"/>
              </a:lnSpc>
              <a:buFont typeface="Wingdings" pitchFamily="2" charset="2"/>
              <a:buNone/>
            </a:pPr>
            <a:r>
              <a:rPr lang="en-US" b="1" i="1" kern="0" dirty="0">
                <a:latin typeface="Century Schoolbook" pitchFamily="18" charset="0"/>
              </a:rPr>
              <a:t>February 2018</a:t>
            </a:r>
          </a:p>
        </p:txBody>
      </p:sp>
      <p:sp>
        <p:nvSpPr>
          <p:cNvPr id="4" name="Rectangle 2"/>
          <p:cNvSpPr txBox="1">
            <a:spLocks noChangeArrowheads="1"/>
          </p:cNvSpPr>
          <p:nvPr/>
        </p:nvSpPr>
        <p:spPr bwMode="auto">
          <a:xfrm>
            <a:off x="1481070" y="4953000"/>
            <a:ext cx="9208395" cy="1267496"/>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r>
              <a:rPr lang="en-US" sz="3600" dirty="0"/>
              <a:t>Request for Clarification/Modification Request/Rework Request in Exam Management</a:t>
            </a:r>
            <a:endParaRPr lang="en-US" sz="6600" i="1" kern="0" dirty="0">
              <a:solidFill>
                <a:srgbClr val="0033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315381"/>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to a Request for Clarification (continued)</a:t>
            </a:r>
          </a:p>
        </p:txBody>
      </p:sp>
      <p:sp>
        <p:nvSpPr>
          <p:cNvPr id="6" name="Content Placeholder 5"/>
          <p:cNvSpPr>
            <a:spLocks noGrp="1"/>
          </p:cNvSpPr>
          <p:nvPr>
            <p:ph sz="half" idx="1"/>
          </p:nvPr>
        </p:nvSpPr>
        <p:spPr>
          <a:xfrm>
            <a:off x="940738" y="1789114"/>
            <a:ext cx="5252244" cy="4262437"/>
          </a:xfrm>
        </p:spPr>
        <p:txBody>
          <a:bodyPr>
            <a:normAutofit fontScale="70000" lnSpcReduction="20000"/>
          </a:bodyPr>
          <a:lstStyle/>
          <a:p>
            <a:r>
              <a:rPr lang="en-US" sz="3100" dirty="0"/>
              <a:t>If the request for clarification arises at the</a:t>
            </a:r>
            <a:r>
              <a:rPr lang="en-US" sz="3100" b="1" dirty="0"/>
              <a:t> </a:t>
            </a:r>
            <a:r>
              <a:rPr lang="en-US" sz="3100" b="1" i="1" dirty="0"/>
              <a:t>exam scheduling request level</a:t>
            </a:r>
            <a:r>
              <a:rPr lang="en-US" sz="3100" dirty="0"/>
              <a:t> and the examination appointment(s) </a:t>
            </a:r>
            <a:r>
              <a:rPr lang="en-US" sz="3100" b="1" u="sng" dirty="0"/>
              <a:t>have not been</a:t>
            </a:r>
            <a:r>
              <a:rPr lang="en-US" sz="3100" dirty="0"/>
              <a:t> scheduled and edits or corrections </a:t>
            </a:r>
            <a:r>
              <a:rPr lang="en-US" sz="3100" b="1" u="sng" dirty="0"/>
              <a:t>are not</a:t>
            </a:r>
            <a:r>
              <a:rPr lang="en-US" sz="3100" dirty="0"/>
              <a:t> required</a:t>
            </a:r>
          </a:p>
          <a:p>
            <a:endParaRPr lang="en-US" b="1" u="sng" dirty="0"/>
          </a:p>
          <a:p>
            <a:pPr lvl="1"/>
            <a:r>
              <a:rPr lang="en-US" sz="2900" dirty="0"/>
              <a:t>Select </a:t>
            </a:r>
            <a:r>
              <a:rPr lang="en-US" sz="2900" b="1" dirty="0"/>
              <a:t>Narrative Response </a:t>
            </a:r>
            <a:r>
              <a:rPr lang="en-US" sz="2900" dirty="0"/>
              <a:t>button from </a:t>
            </a:r>
            <a:r>
              <a:rPr lang="en-US" sz="2900" b="1" dirty="0"/>
              <a:t>Claim Information</a:t>
            </a:r>
            <a:r>
              <a:rPr lang="en-US" sz="2900" dirty="0"/>
              <a:t> tab</a:t>
            </a:r>
          </a:p>
          <a:p>
            <a:pPr lvl="1"/>
            <a:endParaRPr lang="en-US" sz="2900" dirty="0"/>
          </a:p>
          <a:p>
            <a:pPr lvl="1"/>
            <a:r>
              <a:rPr lang="en-US" sz="2900" dirty="0"/>
              <a:t>Enter necessary information in the </a:t>
            </a:r>
            <a:r>
              <a:rPr lang="en-US" sz="2900" b="1" dirty="0"/>
              <a:t>Clarification Request Response</a:t>
            </a:r>
            <a:r>
              <a:rPr lang="en-US" sz="2900" dirty="0"/>
              <a:t> field</a:t>
            </a:r>
          </a:p>
          <a:p>
            <a:pPr lvl="1"/>
            <a:endParaRPr lang="en-US" sz="2900" dirty="0"/>
          </a:p>
          <a:p>
            <a:pPr lvl="1"/>
            <a:r>
              <a:rPr lang="en-US" sz="2900" dirty="0"/>
              <a:t>Use the </a:t>
            </a:r>
            <a:r>
              <a:rPr lang="en-US" sz="2900" b="1" dirty="0"/>
              <a:t>Contention Information </a:t>
            </a:r>
            <a:r>
              <a:rPr lang="en-US" sz="2900" dirty="0"/>
              <a:t>tab to add contention specific clarification request responses if desired or appropriate</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80896" y="2725288"/>
            <a:ext cx="5267758" cy="2155202"/>
          </a:xfrm>
          <a:prstGeom prst="rect">
            <a:avLst/>
          </a:prstGeom>
          <a:ln w="28575">
            <a:solidFill>
              <a:schemeClr val="tx1"/>
            </a:solidFill>
          </a:ln>
        </p:spPr>
      </p:pic>
      <p:sp>
        <p:nvSpPr>
          <p:cNvPr id="4" name="Slide Number Placeholder 3"/>
          <p:cNvSpPr>
            <a:spLocks noGrp="1"/>
          </p:cNvSpPr>
          <p:nvPr>
            <p:ph type="sldNum" sz="quarter" idx="10"/>
          </p:nvPr>
        </p:nvSpPr>
        <p:spPr/>
        <p:txBody>
          <a:bodyPr/>
          <a:lstStyle/>
          <a:p>
            <a:fld id="{7C414AED-89CE-4A48-8B2B-1B3A5C68EA2A}" type="slidenum">
              <a:rPr lang="en-US" smtClean="0"/>
              <a:t>10</a:t>
            </a:fld>
            <a:endParaRPr lang="en-US" dirty="0"/>
          </a:p>
        </p:txBody>
      </p:sp>
    </p:spTree>
    <p:extLst>
      <p:ext uri="{BB962C8B-B14F-4D97-AF65-F5344CB8AC3E}">
        <p14:creationId xmlns:p14="http://schemas.microsoft.com/office/powerpoint/2010/main" val="1196710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to a Request for Clarification (continued)</a:t>
            </a:r>
          </a:p>
        </p:txBody>
      </p:sp>
      <p:sp>
        <p:nvSpPr>
          <p:cNvPr id="7" name="Content Placeholder 6"/>
          <p:cNvSpPr>
            <a:spLocks noGrp="1"/>
          </p:cNvSpPr>
          <p:nvPr>
            <p:ph sz="half" idx="2"/>
          </p:nvPr>
        </p:nvSpPr>
        <p:spPr>
          <a:xfrm>
            <a:off x="828771" y="1775260"/>
            <a:ext cx="4993216" cy="4262437"/>
          </a:xfrm>
        </p:spPr>
        <p:txBody>
          <a:bodyPr>
            <a:normAutofit fontScale="92500" lnSpcReduction="20000"/>
          </a:bodyPr>
          <a:lstStyle/>
          <a:p>
            <a:r>
              <a:rPr lang="en-US" sz="2400" dirty="0"/>
              <a:t>If the request for clarification arises at the </a:t>
            </a:r>
            <a:r>
              <a:rPr lang="en-US" sz="2400" b="1" i="1" dirty="0"/>
              <a:t>contention level </a:t>
            </a:r>
            <a:r>
              <a:rPr lang="en-US" sz="2400" dirty="0"/>
              <a:t>and the examination appointment(s) </a:t>
            </a:r>
            <a:r>
              <a:rPr lang="en-US" sz="2400" b="1" u="sng" dirty="0"/>
              <a:t>has/have been</a:t>
            </a:r>
            <a:r>
              <a:rPr lang="en-US" sz="2400" dirty="0"/>
              <a:t> scheduled (Narrative Response only)</a:t>
            </a:r>
          </a:p>
          <a:p>
            <a:pPr marL="0" indent="0">
              <a:buNone/>
            </a:pPr>
            <a:endParaRPr lang="en-US" sz="2400" dirty="0"/>
          </a:p>
          <a:p>
            <a:pPr lvl="1"/>
            <a:r>
              <a:rPr lang="en-US" sz="2200" dirty="0"/>
              <a:t>Select the </a:t>
            </a:r>
            <a:r>
              <a:rPr lang="en-US" sz="2200" b="1" dirty="0"/>
              <a:t>Contention Information </a:t>
            </a:r>
            <a:r>
              <a:rPr lang="en-US" sz="2200" dirty="0"/>
              <a:t>tab</a:t>
            </a:r>
          </a:p>
          <a:p>
            <a:pPr lvl="1"/>
            <a:endParaRPr lang="en-US" sz="2200" dirty="0"/>
          </a:p>
          <a:p>
            <a:pPr lvl="1"/>
            <a:r>
              <a:rPr lang="en-US" sz="2200" dirty="0"/>
              <a:t>Enter necessary information in the </a:t>
            </a:r>
            <a:r>
              <a:rPr lang="en-US" sz="2200" b="1" dirty="0"/>
              <a:t>Clarification Request Response</a:t>
            </a:r>
            <a:r>
              <a:rPr lang="en-US" sz="2200" dirty="0"/>
              <a:t> field</a:t>
            </a:r>
          </a:p>
          <a:p>
            <a:pPr lvl="1"/>
            <a:endParaRPr lang="en-US" sz="2200" dirty="0"/>
          </a:p>
          <a:p>
            <a:pPr lvl="1"/>
            <a:r>
              <a:rPr lang="en-US" sz="2200" dirty="0"/>
              <a:t>Entry of a clarification request response on the </a:t>
            </a:r>
            <a:r>
              <a:rPr lang="en-US" sz="2200" b="1" dirty="0"/>
              <a:t>Claim Information </a:t>
            </a:r>
            <a:r>
              <a:rPr lang="en-US" sz="2200" dirty="0"/>
              <a:t>tab is </a:t>
            </a:r>
            <a:r>
              <a:rPr lang="en-US" sz="2200" i="1" dirty="0"/>
              <a:t>optional</a:t>
            </a:r>
            <a:r>
              <a:rPr lang="en-US" sz="2200" dirty="0"/>
              <a:t> in this instance</a:t>
            </a:r>
          </a:p>
        </p:txBody>
      </p:sp>
      <p:sp>
        <p:nvSpPr>
          <p:cNvPr id="4" name="Slide Number Placeholder 3"/>
          <p:cNvSpPr>
            <a:spLocks noGrp="1"/>
          </p:cNvSpPr>
          <p:nvPr>
            <p:ph type="sldNum" sz="quarter" idx="10"/>
          </p:nvPr>
        </p:nvSpPr>
        <p:spPr/>
        <p:txBody>
          <a:bodyPr/>
          <a:lstStyle/>
          <a:p>
            <a:fld id="{7C414AED-89CE-4A48-8B2B-1B3A5C68EA2A}" type="slidenum">
              <a:rPr lang="en-US" smtClean="0"/>
              <a:t>11</a:t>
            </a:fld>
            <a:endParaRPr lang="en-US" dirty="0"/>
          </a:p>
        </p:txBody>
      </p:sp>
      <p:grpSp>
        <p:nvGrpSpPr>
          <p:cNvPr id="5" name="Group 4"/>
          <p:cNvGrpSpPr/>
          <p:nvPr/>
        </p:nvGrpSpPr>
        <p:grpSpPr>
          <a:xfrm>
            <a:off x="5971310" y="2355232"/>
            <a:ext cx="5943600" cy="2078181"/>
            <a:chOff x="5971310" y="2355232"/>
            <a:chExt cx="5943600" cy="2078181"/>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71310" y="2355232"/>
              <a:ext cx="5943600" cy="2078181"/>
            </a:xfrm>
            <a:prstGeom prst="rect">
              <a:avLst/>
            </a:prstGeom>
            <a:ln w="28575">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693" y="3195579"/>
              <a:ext cx="376363" cy="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034554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to a Request for Clarification (continued)</a:t>
            </a:r>
          </a:p>
        </p:txBody>
      </p:sp>
      <p:sp>
        <p:nvSpPr>
          <p:cNvPr id="6" name="Content Placeholder 5"/>
          <p:cNvSpPr>
            <a:spLocks noGrp="1"/>
          </p:cNvSpPr>
          <p:nvPr>
            <p:ph sz="half" idx="1"/>
          </p:nvPr>
        </p:nvSpPr>
        <p:spPr>
          <a:xfrm>
            <a:off x="678873" y="1595144"/>
            <a:ext cx="5514109" cy="4570129"/>
          </a:xfrm>
        </p:spPr>
        <p:txBody>
          <a:bodyPr>
            <a:normAutofit fontScale="62500" lnSpcReduction="20000"/>
          </a:bodyPr>
          <a:lstStyle/>
          <a:p>
            <a:r>
              <a:rPr lang="en-US" sz="3100" dirty="0"/>
              <a:t>If the request for clarification arises at the</a:t>
            </a:r>
            <a:r>
              <a:rPr lang="en-US" sz="3100" b="1" dirty="0"/>
              <a:t> </a:t>
            </a:r>
            <a:r>
              <a:rPr lang="en-US" sz="3100" b="1" i="1" dirty="0"/>
              <a:t>contention level</a:t>
            </a:r>
            <a:r>
              <a:rPr lang="en-US" sz="3100" dirty="0"/>
              <a:t> and the examination appointment(s) </a:t>
            </a:r>
            <a:r>
              <a:rPr lang="en-US" sz="3100" b="1" u="sng" dirty="0"/>
              <a:t>have not been</a:t>
            </a:r>
            <a:r>
              <a:rPr lang="en-US" sz="3100" dirty="0"/>
              <a:t> scheduled and edits or corrections </a:t>
            </a:r>
            <a:r>
              <a:rPr lang="en-US" sz="3100" b="1" u="sng" dirty="0"/>
              <a:t>are</a:t>
            </a:r>
            <a:r>
              <a:rPr lang="en-US" sz="3100" dirty="0"/>
              <a:t> required</a:t>
            </a:r>
          </a:p>
          <a:p>
            <a:endParaRPr lang="en-US" b="1" u="sng" dirty="0"/>
          </a:p>
          <a:p>
            <a:pPr lvl="1"/>
            <a:r>
              <a:rPr lang="en-US" sz="2900" dirty="0"/>
              <a:t>Select </a:t>
            </a:r>
            <a:r>
              <a:rPr lang="en-US" sz="2900" b="1" dirty="0"/>
              <a:t>Full Edit</a:t>
            </a:r>
            <a:r>
              <a:rPr lang="en-US" sz="2900" dirty="0"/>
              <a:t> button from </a:t>
            </a:r>
            <a:r>
              <a:rPr lang="en-US" sz="2900" b="1" dirty="0"/>
              <a:t>Claim Information</a:t>
            </a:r>
            <a:r>
              <a:rPr lang="en-US" sz="2900" dirty="0"/>
              <a:t> tab</a:t>
            </a:r>
          </a:p>
          <a:p>
            <a:pPr lvl="1"/>
            <a:endParaRPr lang="en-US" sz="2900" dirty="0"/>
          </a:p>
          <a:p>
            <a:pPr lvl="1"/>
            <a:r>
              <a:rPr lang="en-US" sz="2900" dirty="0"/>
              <a:t>Enter necessary information in the </a:t>
            </a:r>
            <a:r>
              <a:rPr lang="en-US" sz="2900" b="1" dirty="0"/>
              <a:t>Clarification Request Response</a:t>
            </a:r>
            <a:r>
              <a:rPr lang="en-US" sz="2900" dirty="0"/>
              <a:t> field</a:t>
            </a:r>
          </a:p>
          <a:p>
            <a:pPr lvl="1"/>
            <a:endParaRPr lang="en-US" sz="2900" dirty="0"/>
          </a:p>
          <a:p>
            <a:pPr lvl="1"/>
            <a:r>
              <a:rPr lang="en-US" sz="2900" dirty="0"/>
              <a:t>Use the </a:t>
            </a:r>
            <a:r>
              <a:rPr lang="en-US" sz="2900" b="1" dirty="0"/>
              <a:t>Claim Information </a:t>
            </a:r>
            <a:r>
              <a:rPr lang="en-US" sz="2900" dirty="0"/>
              <a:t>tab to make any and all necessary corrections to claim-level system entries and attributes</a:t>
            </a:r>
          </a:p>
          <a:p>
            <a:pPr lvl="1"/>
            <a:endParaRPr lang="en-US" sz="2900" dirty="0"/>
          </a:p>
          <a:p>
            <a:pPr lvl="1"/>
            <a:r>
              <a:rPr lang="en-US" sz="2900" dirty="0"/>
              <a:t>Use the </a:t>
            </a:r>
            <a:r>
              <a:rPr lang="en-US" sz="2900" b="1" dirty="0"/>
              <a:t>Contention Information </a:t>
            </a:r>
            <a:r>
              <a:rPr lang="en-US" sz="2900" dirty="0"/>
              <a:t>tab to make any and all necessary corrections to system entries associated with affected contentions</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5899" y="3749812"/>
            <a:ext cx="5250041" cy="2290765"/>
          </a:xfrm>
          <a:prstGeom prst="rect">
            <a:avLst/>
          </a:prstGeom>
          <a:ln w="28575">
            <a:solidFill>
              <a:schemeClr val="tx1"/>
            </a:solidFill>
          </a:ln>
        </p:spPr>
      </p:pic>
      <p:sp>
        <p:nvSpPr>
          <p:cNvPr id="4" name="Slide Number Placeholder 3"/>
          <p:cNvSpPr>
            <a:spLocks noGrp="1"/>
          </p:cNvSpPr>
          <p:nvPr>
            <p:ph type="sldNum" sz="quarter" idx="10"/>
          </p:nvPr>
        </p:nvSpPr>
        <p:spPr/>
        <p:txBody>
          <a:bodyPr/>
          <a:lstStyle/>
          <a:p>
            <a:fld id="{7C414AED-89CE-4A48-8B2B-1B3A5C68EA2A}" type="slidenum">
              <a:rPr lang="en-US" smtClean="0"/>
              <a:t>12</a:t>
            </a:fld>
            <a:endParaRPr lang="en-US" dirty="0"/>
          </a:p>
        </p:txBody>
      </p:sp>
      <p:pic>
        <p:nvPicPr>
          <p:cNvPr id="7"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480896" y="1436108"/>
            <a:ext cx="5267758" cy="211065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611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to a Request for Clarification (continued)</a:t>
            </a:r>
          </a:p>
        </p:txBody>
      </p:sp>
      <p:sp>
        <p:nvSpPr>
          <p:cNvPr id="6" name="Content Placeholder 5"/>
          <p:cNvSpPr>
            <a:spLocks noGrp="1"/>
          </p:cNvSpPr>
          <p:nvPr>
            <p:ph sz="half" idx="1"/>
          </p:nvPr>
        </p:nvSpPr>
        <p:spPr>
          <a:xfrm>
            <a:off x="720436" y="1789114"/>
            <a:ext cx="5472546" cy="4262437"/>
          </a:xfrm>
        </p:spPr>
        <p:txBody>
          <a:bodyPr>
            <a:normAutofit fontScale="92500"/>
          </a:bodyPr>
          <a:lstStyle/>
          <a:p>
            <a:r>
              <a:rPr lang="en-US" sz="2600" dirty="0"/>
              <a:t>If the request for clarification arises at the</a:t>
            </a:r>
            <a:r>
              <a:rPr lang="en-US" sz="2600" b="1" dirty="0"/>
              <a:t> </a:t>
            </a:r>
            <a:r>
              <a:rPr lang="en-US" sz="2600" b="1" i="1" dirty="0"/>
              <a:t>exam scheduling request level</a:t>
            </a:r>
            <a:r>
              <a:rPr lang="en-US" sz="2600" dirty="0"/>
              <a:t> and the examination appointment(s) </a:t>
            </a:r>
            <a:r>
              <a:rPr lang="en-US" sz="2600" b="1" u="sng" dirty="0"/>
              <a:t>have not been</a:t>
            </a:r>
            <a:r>
              <a:rPr lang="en-US" sz="2600" dirty="0"/>
              <a:t> scheduled and edits or corrections </a:t>
            </a:r>
            <a:r>
              <a:rPr lang="en-US" sz="2600" b="1" u="sng" dirty="0"/>
              <a:t>are not</a:t>
            </a:r>
            <a:r>
              <a:rPr lang="en-US" sz="2600" dirty="0"/>
              <a:t> required</a:t>
            </a:r>
          </a:p>
          <a:p>
            <a:endParaRPr lang="en-US" sz="2100" b="1" u="sng" dirty="0"/>
          </a:p>
          <a:p>
            <a:pPr lvl="1"/>
            <a:r>
              <a:rPr lang="en-US" dirty="0"/>
              <a:t>Select </a:t>
            </a:r>
            <a:r>
              <a:rPr lang="en-US" b="1" dirty="0"/>
              <a:t>Narrative Response </a:t>
            </a:r>
            <a:r>
              <a:rPr lang="en-US" dirty="0"/>
              <a:t>button from </a:t>
            </a:r>
            <a:r>
              <a:rPr lang="en-US" b="1" dirty="0"/>
              <a:t>Contention Information</a:t>
            </a:r>
            <a:r>
              <a:rPr lang="en-US" dirty="0"/>
              <a:t> tab</a:t>
            </a:r>
          </a:p>
          <a:p>
            <a:pPr lvl="1"/>
            <a:endParaRPr lang="en-US" dirty="0"/>
          </a:p>
          <a:p>
            <a:pPr lvl="1"/>
            <a:r>
              <a:rPr lang="en-US" dirty="0"/>
              <a:t>Enter necessary information in the </a:t>
            </a:r>
            <a:r>
              <a:rPr lang="en-US" b="1" dirty="0"/>
              <a:t>Clarification Request Response</a:t>
            </a:r>
            <a:r>
              <a:rPr lang="en-US" dirty="0"/>
              <a:t> field</a:t>
            </a:r>
          </a:p>
          <a:p>
            <a:pPr lvl="1"/>
            <a:endParaRPr lang="en-US" sz="2900" dirty="0"/>
          </a:p>
        </p:txBody>
      </p:sp>
      <p:sp>
        <p:nvSpPr>
          <p:cNvPr id="4" name="Slide Number Placeholder 3"/>
          <p:cNvSpPr>
            <a:spLocks noGrp="1"/>
          </p:cNvSpPr>
          <p:nvPr>
            <p:ph type="sldNum" sz="quarter" idx="10"/>
          </p:nvPr>
        </p:nvSpPr>
        <p:spPr/>
        <p:txBody>
          <a:bodyPr/>
          <a:lstStyle/>
          <a:p>
            <a:fld id="{7C414AED-89CE-4A48-8B2B-1B3A5C68EA2A}" type="slidenum">
              <a:rPr lang="en-US" smtClean="0"/>
              <a:t>13</a:t>
            </a:fld>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28509" y="2820877"/>
            <a:ext cx="5476155" cy="2263741"/>
          </a:xfrm>
          <a:prstGeom prst="rect">
            <a:avLst/>
          </a:prstGeom>
          <a:noFill/>
          <a:ln w="28575">
            <a:solidFill>
              <a:schemeClr val="tx1"/>
            </a:solidFill>
          </a:ln>
        </p:spPr>
      </p:pic>
    </p:spTree>
    <p:extLst>
      <p:ext uri="{BB962C8B-B14F-4D97-AF65-F5344CB8AC3E}">
        <p14:creationId xmlns:p14="http://schemas.microsoft.com/office/powerpoint/2010/main" val="2879554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to a Request for Clarification (continued)</a:t>
            </a:r>
          </a:p>
        </p:txBody>
      </p:sp>
      <p:sp>
        <p:nvSpPr>
          <p:cNvPr id="6" name="Content Placeholder 5"/>
          <p:cNvSpPr>
            <a:spLocks noGrp="1"/>
          </p:cNvSpPr>
          <p:nvPr>
            <p:ph sz="half" idx="1"/>
          </p:nvPr>
        </p:nvSpPr>
        <p:spPr>
          <a:xfrm>
            <a:off x="720435" y="1579418"/>
            <a:ext cx="6470074" cy="3158837"/>
          </a:xfrm>
        </p:spPr>
        <p:txBody>
          <a:bodyPr>
            <a:normAutofit fontScale="70000" lnSpcReduction="20000"/>
          </a:bodyPr>
          <a:lstStyle/>
          <a:p>
            <a:r>
              <a:rPr lang="en-US" sz="2900" dirty="0"/>
              <a:t>Complete all required fields</a:t>
            </a:r>
          </a:p>
          <a:p>
            <a:endParaRPr lang="en-US" sz="2900" dirty="0"/>
          </a:p>
          <a:p>
            <a:r>
              <a:rPr lang="en-US" sz="2900" dirty="0"/>
              <a:t>Preview the Request for Clarification response</a:t>
            </a:r>
          </a:p>
          <a:p>
            <a:endParaRPr lang="en-US" sz="2900" dirty="0"/>
          </a:p>
          <a:p>
            <a:r>
              <a:rPr lang="en-US" sz="2900" dirty="0"/>
              <a:t>Submit Response</a:t>
            </a:r>
          </a:p>
          <a:p>
            <a:endParaRPr lang="en-US" sz="2900" dirty="0"/>
          </a:p>
          <a:p>
            <a:r>
              <a:rPr lang="en-US" sz="2900" dirty="0"/>
              <a:t>Veteran’s eFolder</a:t>
            </a:r>
          </a:p>
          <a:p>
            <a:pPr lvl="1"/>
            <a:r>
              <a:rPr lang="en-US" sz="2600" b="1" u="sng" dirty="0"/>
              <a:t>Document Type</a:t>
            </a:r>
            <a:r>
              <a:rPr lang="en-US" sz="2600" dirty="0"/>
              <a:t>: Exam Request</a:t>
            </a:r>
          </a:p>
          <a:p>
            <a:pPr lvl="1"/>
            <a:endParaRPr lang="en-US" sz="2600" b="1" u="sng" dirty="0"/>
          </a:p>
          <a:p>
            <a:pPr lvl="1"/>
            <a:r>
              <a:rPr lang="en-US" sz="2600" b="1" u="sng" dirty="0"/>
              <a:t>Subject</a:t>
            </a:r>
            <a:r>
              <a:rPr lang="en-US" sz="2600" dirty="0"/>
              <a:t>: Clarification Response</a:t>
            </a:r>
            <a:endParaRPr lang="en-US" sz="2600" b="1" u="sng" dirty="0"/>
          </a:p>
        </p:txBody>
      </p:sp>
      <p:sp>
        <p:nvSpPr>
          <p:cNvPr id="4" name="Slide Number Placeholder 3"/>
          <p:cNvSpPr>
            <a:spLocks noGrp="1"/>
          </p:cNvSpPr>
          <p:nvPr>
            <p:ph type="sldNum" sz="quarter" idx="10"/>
          </p:nvPr>
        </p:nvSpPr>
        <p:spPr/>
        <p:txBody>
          <a:bodyPr/>
          <a:lstStyle/>
          <a:p>
            <a:fld id="{7C414AED-89CE-4A48-8B2B-1B3A5C68EA2A}" type="slidenum">
              <a:rPr lang="en-US" smtClean="0"/>
              <a:t>14</a:t>
            </a:fld>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87491" y="1531312"/>
            <a:ext cx="3588327" cy="4623983"/>
          </a:xfrm>
          <a:prstGeom prst="rect">
            <a:avLst/>
          </a:prstGeom>
          <a:noFill/>
          <a:ln w="28575">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582" y="4932218"/>
            <a:ext cx="6109854" cy="1165834"/>
          </a:xfrm>
          <a:prstGeom prst="rect">
            <a:avLst/>
          </a:prstGeom>
          <a:noFill/>
          <a:ln w="28575">
            <a:solidFill>
              <a:schemeClr val="tx1"/>
            </a:solidFill>
          </a:ln>
        </p:spPr>
      </p:pic>
    </p:spTree>
    <p:extLst>
      <p:ext uri="{BB962C8B-B14F-4D97-AF65-F5344CB8AC3E}">
        <p14:creationId xmlns:p14="http://schemas.microsoft.com/office/powerpoint/2010/main" val="1257343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Modification Request</a:t>
            </a:r>
          </a:p>
        </p:txBody>
      </p:sp>
      <p:sp>
        <p:nvSpPr>
          <p:cNvPr id="2" name="Slide Number Placeholder 1"/>
          <p:cNvSpPr>
            <a:spLocks noGrp="1"/>
          </p:cNvSpPr>
          <p:nvPr>
            <p:ph type="sldNum" sz="quarter" idx="10"/>
          </p:nvPr>
        </p:nvSpPr>
        <p:spPr/>
        <p:txBody>
          <a:bodyPr/>
          <a:lstStyle/>
          <a:p>
            <a:fld id="{7C414AED-89CE-4A48-8B2B-1B3A5C68EA2A}" type="slidenum">
              <a:rPr lang="en-US" smtClean="0"/>
              <a:t>15</a:t>
            </a:fld>
            <a:endParaRPr lang="en-US" dirty="0"/>
          </a:p>
        </p:txBody>
      </p:sp>
    </p:spTree>
    <p:custDataLst>
      <p:tags r:id="rId1"/>
    </p:custDataLst>
    <p:extLst>
      <p:ext uri="{BB962C8B-B14F-4D97-AF65-F5344CB8AC3E}">
        <p14:creationId xmlns:p14="http://schemas.microsoft.com/office/powerpoint/2010/main" val="425189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Modification Request</a:t>
            </a:r>
          </a:p>
        </p:txBody>
      </p:sp>
      <p:sp>
        <p:nvSpPr>
          <p:cNvPr id="8" name="Content Placeholder 7"/>
          <p:cNvSpPr>
            <a:spLocks noGrp="1"/>
          </p:cNvSpPr>
          <p:nvPr>
            <p:ph idx="1"/>
          </p:nvPr>
        </p:nvSpPr>
        <p:spPr/>
        <p:txBody>
          <a:bodyPr/>
          <a:lstStyle/>
          <a:p>
            <a:r>
              <a:rPr lang="en-US" b="1" dirty="0"/>
              <a:t>Modification Request </a:t>
            </a:r>
            <a:r>
              <a:rPr lang="en-US" dirty="0"/>
              <a:t>– is created to change the exam request address, modify appointments, add special instructions, cancel contentions, or cancel the exam request entirely. </a:t>
            </a:r>
          </a:p>
          <a:p>
            <a:endParaRPr lang="en-US" dirty="0"/>
          </a:p>
          <a:p>
            <a:r>
              <a:rPr lang="en-US" dirty="0"/>
              <a:t>Can be submitted for any exam scheduling request in </a:t>
            </a:r>
            <a:r>
              <a:rPr lang="en-US" b="1" dirty="0"/>
              <a:t>Open</a:t>
            </a:r>
            <a:r>
              <a:rPr lang="en-US" dirty="0"/>
              <a:t> status</a:t>
            </a:r>
          </a:p>
          <a:p>
            <a:endParaRPr lang="en-US" dirty="0"/>
          </a:p>
          <a:p>
            <a:r>
              <a:rPr lang="en-US" dirty="0"/>
              <a:t>Cannot be initiated, if a response to a Request for Clarification has not been sent</a:t>
            </a:r>
          </a:p>
          <a:p>
            <a:endParaRPr lang="en-US" dirty="0"/>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16</a:t>
            </a:fld>
            <a:endParaRPr lang="en-US" dirty="0"/>
          </a:p>
        </p:txBody>
      </p:sp>
    </p:spTree>
    <p:extLst>
      <p:ext uri="{BB962C8B-B14F-4D97-AF65-F5344CB8AC3E}">
        <p14:creationId xmlns:p14="http://schemas.microsoft.com/office/powerpoint/2010/main" val="947108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Modification Request (continued)</a:t>
            </a:r>
          </a:p>
        </p:txBody>
      </p:sp>
      <p:sp>
        <p:nvSpPr>
          <p:cNvPr id="7" name="Content Placeholder 6"/>
          <p:cNvSpPr>
            <a:spLocks noGrp="1"/>
          </p:cNvSpPr>
          <p:nvPr>
            <p:ph idx="1"/>
          </p:nvPr>
        </p:nvSpPr>
        <p:spPr/>
        <p:txBody>
          <a:bodyPr>
            <a:normAutofit fontScale="70000" lnSpcReduction="20000"/>
          </a:bodyPr>
          <a:lstStyle/>
          <a:p>
            <a:r>
              <a:rPr lang="en-US" b="1" dirty="0"/>
              <a:t>Cancel Entire Scheduling Request</a:t>
            </a:r>
            <a:r>
              <a:rPr lang="en-US" dirty="0"/>
              <a:t>: Use this option to cancel the exam scheduling request. If you select this option, you cannot select any other modification reasons.</a:t>
            </a:r>
          </a:p>
          <a:p>
            <a:endParaRPr lang="en-US" b="1" dirty="0"/>
          </a:p>
          <a:p>
            <a:r>
              <a:rPr lang="en-US" b="1" dirty="0"/>
              <a:t>Cancel Contentions</a:t>
            </a:r>
            <a:r>
              <a:rPr lang="en-US" dirty="0"/>
              <a:t>: Use this option to cancel one or more contentions on the exam scheduling request. </a:t>
            </a:r>
          </a:p>
          <a:p>
            <a:endParaRPr lang="en-US" b="1" dirty="0"/>
          </a:p>
          <a:p>
            <a:r>
              <a:rPr lang="en-US" b="1" dirty="0"/>
              <a:t>Change Address</a:t>
            </a:r>
            <a:r>
              <a:rPr lang="en-US" dirty="0"/>
              <a:t>: Use this option to add or edit a preferred geographic address, or use the current mailing address in the Veteran Profile.</a:t>
            </a:r>
          </a:p>
          <a:p>
            <a:endParaRPr lang="en-US" b="1" dirty="0"/>
          </a:p>
          <a:p>
            <a:r>
              <a:rPr lang="en-US" b="1" dirty="0"/>
              <a:t>Modify Appointments</a:t>
            </a:r>
            <a:r>
              <a:rPr lang="en-US" dirty="0"/>
              <a:t>: Use this option to request that an appointment be rescheduled or cancelled. (At least one appointment has been scheduled)</a:t>
            </a:r>
          </a:p>
          <a:p>
            <a:endParaRPr lang="en-US" b="1" dirty="0"/>
          </a:p>
          <a:p>
            <a:r>
              <a:rPr lang="en-US" b="1" dirty="0"/>
              <a:t>Provide Special Instructions</a:t>
            </a:r>
            <a:r>
              <a:rPr lang="en-US" dirty="0"/>
              <a:t>: Use this option to add special instructions for one or more contentions on the exam scheduling request.</a:t>
            </a:r>
          </a:p>
        </p:txBody>
      </p:sp>
      <p:sp>
        <p:nvSpPr>
          <p:cNvPr id="4" name="Slide Number Placeholder 3"/>
          <p:cNvSpPr>
            <a:spLocks noGrp="1"/>
          </p:cNvSpPr>
          <p:nvPr>
            <p:ph type="sldNum" sz="quarter" idx="10"/>
          </p:nvPr>
        </p:nvSpPr>
        <p:spPr/>
        <p:txBody>
          <a:bodyPr/>
          <a:lstStyle/>
          <a:p>
            <a:fld id="{7C414AED-89CE-4A48-8B2B-1B3A5C68EA2A}" type="slidenum">
              <a:rPr lang="en-US" smtClean="0"/>
              <a:t>17</a:t>
            </a:fld>
            <a:endParaRPr lang="en-US" dirty="0"/>
          </a:p>
        </p:txBody>
      </p:sp>
    </p:spTree>
    <p:extLst>
      <p:ext uri="{BB962C8B-B14F-4D97-AF65-F5344CB8AC3E}">
        <p14:creationId xmlns:p14="http://schemas.microsoft.com/office/powerpoint/2010/main" val="206165106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Modification Request (continued) </a:t>
            </a:r>
          </a:p>
        </p:txBody>
      </p:sp>
      <p:sp>
        <p:nvSpPr>
          <p:cNvPr id="2" name="Content Placeholder 1"/>
          <p:cNvSpPr>
            <a:spLocks noGrp="1"/>
          </p:cNvSpPr>
          <p:nvPr>
            <p:ph sz="half" idx="1"/>
          </p:nvPr>
        </p:nvSpPr>
        <p:spPr>
          <a:xfrm>
            <a:off x="622079" y="1789114"/>
            <a:ext cx="4991100" cy="4262437"/>
          </a:xfrm>
        </p:spPr>
        <p:txBody>
          <a:bodyPr/>
          <a:lstStyle/>
          <a:p>
            <a:r>
              <a:rPr lang="en-US" sz="2400" dirty="0"/>
              <a:t>Can select more than one </a:t>
            </a:r>
            <a:r>
              <a:rPr lang="en-US" sz="2400" b="1" dirty="0"/>
              <a:t>Modification type</a:t>
            </a:r>
            <a:r>
              <a:rPr lang="en-US" sz="2400" dirty="0"/>
              <a:t>, with the exception of </a:t>
            </a:r>
            <a:r>
              <a:rPr lang="en-US" sz="2400" b="1" dirty="0"/>
              <a:t>Cancel Entire Scheduling Request</a:t>
            </a:r>
          </a:p>
          <a:p>
            <a:endParaRPr lang="en-US" sz="2400" b="1" dirty="0"/>
          </a:p>
          <a:p>
            <a:r>
              <a:rPr lang="en-US" sz="2400" b="1" dirty="0"/>
              <a:t>Cancel Entire Scheduling Request</a:t>
            </a:r>
            <a:r>
              <a:rPr lang="en-US" sz="2400" dirty="0"/>
              <a:t> will disable the selection of all other types</a:t>
            </a:r>
          </a:p>
          <a:p>
            <a:endParaRPr lang="en-US" dirty="0"/>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18</a:t>
            </a:fld>
            <a:endParaRPr lang="en-US" dirty="0"/>
          </a:p>
        </p:txBody>
      </p:sp>
      <p:pic>
        <p:nvPicPr>
          <p:cNvPr id="2053"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88185" y="2189034"/>
            <a:ext cx="5971309" cy="1911927"/>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2374890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Modification Request (continued) </a:t>
            </a:r>
          </a:p>
        </p:txBody>
      </p:sp>
      <p:sp>
        <p:nvSpPr>
          <p:cNvPr id="2" name="Content Placeholder 1"/>
          <p:cNvSpPr>
            <a:spLocks noGrp="1"/>
          </p:cNvSpPr>
          <p:nvPr>
            <p:ph sz="half" idx="1"/>
          </p:nvPr>
        </p:nvSpPr>
        <p:spPr>
          <a:xfrm>
            <a:off x="677498" y="1595152"/>
            <a:ext cx="5016721" cy="3905104"/>
          </a:xfrm>
        </p:spPr>
        <p:txBody>
          <a:bodyPr>
            <a:normAutofit fontScale="85000" lnSpcReduction="20000"/>
          </a:bodyPr>
          <a:lstStyle/>
          <a:p>
            <a:pPr marL="0" indent="0">
              <a:buNone/>
            </a:pPr>
            <a:r>
              <a:rPr lang="en-US" b="1" u="sng" dirty="0"/>
              <a:t>Cancel Contentions</a:t>
            </a:r>
            <a:endParaRPr lang="en-US" dirty="0"/>
          </a:p>
          <a:p>
            <a:r>
              <a:rPr lang="en-US" dirty="0"/>
              <a:t>Select the contentions to be canceled</a:t>
            </a:r>
          </a:p>
          <a:p>
            <a:endParaRPr lang="en-US" dirty="0"/>
          </a:p>
          <a:p>
            <a:r>
              <a:rPr lang="en-US" dirty="0"/>
              <a:t>Enter the </a:t>
            </a:r>
            <a:r>
              <a:rPr lang="en-US" b="1" dirty="0"/>
              <a:t>Cancellation Reason</a:t>
            </a:r>
          </a:p>
          <a:p>
            <a:pPr lvl="1"/>
            <a:r>
              <a:rPr lang="en-US" b="1" dirty="0"/>
              <a:t>Other</a:t>
            </a:r>
            <a:r>
              <a:rPr lang="en-US" dirty="0"/>
              <a:t> – requires an explanation in the </a:t>
            </a:r>
            <a:r>
              <a:rPr lang="en-US" i="1" dirty="0"/>
              <a:t>rationale for contention cancellation </a:t>
            </a:r>
            <a:r>
              <a:rPr lang="en-US" dirty="0"/>
              <a:t>box</a:t>
            </a:r>
          </a:p>
          <a:p>
            <a:endParaRPr lang="en-US" b="1" dirty="0"/>
          </a:p>
          <a:p>
            <a:r>
              <a:rPr lang="en-US" b="1" dirty="0"/>
              <a:t>Do not</a:t>
            </a:r>
            <a:r>
              <a:rPr lang="en-US" dirty="0"/>
              <a:t> cancel contentions if there is an appointment scheduled within 24 hours</a:t>
            </a:r>
            <a:endParaRPr lang="en-US" b="1" dirty="0"/>
          </a:p>
          <a:p>
            <a:pPr lvl="1"/>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19</a:t>
            </a:fld>
            <a:endParaRPr lang="en-US" dirty="0"/>
          </a:p>
        </p:txBody>
      </p:sp>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27007" y="2133600"/>
            <a:ext cx="6091511" cy="2535381"/>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4081454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Utilizing the training materials, VBMS Core User Guide, and available references, claim processors will be able to identify the steps required to respond to a request for clarification, complete a modification request, and complete a rework request, within the Exam Management in VBMS, and complete the post-assessment with a minimum of 80% accuracy.</a:t>
            </a:r>
          </a:p>
        </p:txBody>
      </p:sp>
      <p:sp>
        <p:nvSpPr>
          <p:cNvPr id="4" name="Slide Number Placeholder 3"/>
          <p:cNvSpPr>
            <a:spLocks noGrp="1"/>
          </p:cNvSpPr>
          <p:nvPr>
            <p:ph type="sldNum" sz="quarter" idx="10"/>
          </p:nvPr>
        </p:nvSpPr>
        <p:spPr/>
        <p:txBody>
          <a:bodyPr/>
          <a:lstStyle/>
          <a:p>
            <a:fld id="{7C414AED-89CE-4A48-8B2B-1B3A5C68EA2A}" type="slidenum">
              <a:rPr lang="en-US" smtClean="0"/>
              <a:t>2</a:t>
            </a:fld>
            <a:endParaRPr lang="en-US" dirty="0"/>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Modification Request (continued) </a:t>
            </a:r>
          </a:p>
        </p:txBody>
      </p:sp>
      <p:sp>
        <p:nvSpPr>
          <p:cNvPr id="2" name="Content Placeholder 1"/>
          <p:cNvSpPr>
            <a:spLocks noGrp="1"/>
          </p:cNvSpPr>
          <p:nvPr>
            <p:ph sz="half" idx="1"/>
          </p:nvPr>
        </p:nvSpPr>
        <p:spPr>
          <a:xfrm>
            <a:off x="677498" y="1595151"/>
            <a:ext cx="4337847" cy="3046121"/>
          </a:xfrm>
        </p:spPr>
        <p:txBody>
          <a:bodyPr>
            <a:normAutofit fontScale="85000" lnSpcReduction="10000"/>
          </a:bodyPr>
          <a:lstStyle/>
          <a:p>
            <a:pPr marL="0" indent="0">
              <a:buNone/>
            </a:pPr>
            <a:r>
              <a:rPr lang="en-US" b="1" u="sng" dirty="0"/>
              <a:t>Change Address</a:t>
            </a:r>
            <a:endParaRPr lang="en-US" dirty="0"/>
          </a:p>
          <a:p>
            <a:r>
              <a:rPr lang="en-US" b="1" dirty="0"/>
              <a:t>Modification Address</a:t>
            </a:r>
            <a:r>
              <a:rPr lang="en-US" dirty="0"/>
              <a:t> – Select Mailing Address or Preferred Geographic Location</a:t>
            </a:r>
          </a:p>
          <a:p>
            <a:endParaRPr lang="en-US" dirty="0"/>
          </a:p>
          <a:p>
            <a:r>
              <a:rPr lang="en-US" b="1" dirty="0"/>
              <a:t>Copy Preferred Address</a:t>
            </a:r>
            <a:r>
              <a:rPr lang="en-US" dirty="0"/>
              <a:t> – To add the current preferred geographic location  </a:t>
            </a:r>
            <a:endParaRPr lang="en-US" b="1" dirty="0"/>
          </a:p>
          <a:p>
            <a:pPr marL="457200" lvl="1" indent="0">
              <a:buNone/>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20</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4830" y="1640900"/>
            <a:ext cx="6251694" cy="1731806"/>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0975" y="3657995"/>
            <a:ext cx="6251694" cy="215967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91259612"/>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Modification Request (continued) </a:t>
            </a:r>
          </a:p>
        </p:txBody>
      </p:sp>
      <p:sp>
        <p:nvSpPr>
          <p:cNvPr id="2" name="Content Placeholder 1"/>
          <p:cNvSpPr>
            <a:spLocks noGrp="1"/>
          </p:cNvSpPr>
          <p:nvPr>
            <p:ph sz="half" idx="1"/>
          </p:nvPr>
        </p:nvSpPr>
        <p:spPr>
          <a:xfrm>
            <a:off x="677498" y="1595151"/>
            <a:ext cx="5224538" cy="4279176"/>
          </a:xfrm>
        </p:spPr>
        <p:txBody>
          <a:bodyPr>
            <a:normAutofit fontScale="85000" lnSpcReduction="20000"/>
          </a:bodyPr>
          <a:lstStyle/>
          <a:p>
            <a:pPr marL="0" indent="0">
              <a:buNone/>
            </a:pPr>
            <a:r>
              <a:rPr lang="en-US" b="1" u="sng" dirty="0"/>
              <a:t>Modify Appointments</a:t>
            </a:r>
            <a:endParaRPr lang="en-US" dirty="0"/>
          </a:p>
          <a:p>
            <a:r>
              <a:rPr lang="en-US" dirty="0"/>
              <a:t>Only shown if at least one appointment has been scheduled</a:t>
            </a:r>
          </a:p>
          <a:p>
            <a:endParaRPr lang="en-US" dirty="0"/>
          </a:p>
          <a:p>
            <a:r>
              <a:rPr lang="en-US" dirty="0"/>
              <a:t>This is a </a:t>
            </a:r>
            <a:r>
              <a:rPr lang="en-US" i="1" dirty="0"/>
              <a:t>request</a:t>
            </a:r>
            <a:r>
              <a:rPr lang="en-US" dirty="0"/>
              <a:t> for Exam Management System (EMS) to modify appointments </a:t>
            </a:r>
            <a:endParaRPr lang="en-US" b="1" dirty="0"/>
          </a:p>
          <a:p>
            <a:endParaRPr lang="en-US" b="1" dirty="0"/>
          </a:p>
          <a:p>
            <a:r>
              <a:rPr lang="en-US" b="1" dirty="0"/>
              <a:t>Type of Change </a:t>
            </a:r>
            <a:r>
              <a:rPr lang="en-US" dirty="0"/>
              <a:t>– Reschedule or Cancellation</a:t>
            </a:r>
          </a:p>
          <a:p>
            <a:endParaRPr lang="en-US" b="1" dirty="0"/>
          </a:p>
          <a:p>
            <a:r>
              <a:rPr lang="en-US" b="1" dirty="0"/>
              <a:t>Reason for Change </a:t>
            </a:r>
            <a:r>
              <a:rPr lang="en-US" dirty="0"/>
              <a:t>– Free text</a:t>
            </a:r>
            <a:endParaRPr lang="en-US" b="1" dirty="0"/>
          </a:p>
          <a:p>
            <a:pPr lvl="1"/>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21</a:t>
            </a:fld>
            <a:endParaRPr lang="en-US" dirty="0"/>
          </a:p>
        </p:txBody>
      </p:sp>
      <p:pic>
        <p:nvPicPr>
          <p:cNvPr id="512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77344" y="2646215"/>
            <a:ext cx="6127319" cy="2050473"/>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57816863"/>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Modification Request (continued) </a:t>
            </a:r>
          </a:p>
        </p:txBody>
      </p:sp>
      <p:sp>
        <p:nvSpPr>
          <p:cNvPr id="2" name="Content Placeholder 1"/>
          <p:cNvSpPr>
            <a:spLocks noGrp="1"/>
          </p:cNvSpPr>
          <p:nvPr>
            <p:ph sz="half" idx="1"/>
          </p:nvPr>
        </p:nvSpPr>
        <p:spPr>
          <a:xfrm>
            <a:off x="677499" y="1595152"/>
            <a:ext cx="4213156" cy="3905104"/>
          </a:xfrm>
        </p:spPr>
        <p:txBody>
          <a:bodyPr>
            <a:normAutofit/>
          </a:bodyPr>
          <a:lstStyle/>
          <a:p>
            <a:pPr marL="0" indent="0">
              <a:buNone/>
            </a:pPr>
            <a:r>
              <a:rPr lang="en-US" sz="2400" b="1" u="sng" dirty="0"/>
              <a:t>Provide Special Instructions</a:t>
            </a:r>
            <a:endParaRPr lang="en-US" sz="2400" dirty="0"/>
          </a:p>
          <a:p>
            <a:r>
              <a:rPr lang="en-US" sz="2400" dirty="0"/>
              <a:t>Enter the required special instructions</a:t>
            </a:r>
            <a:endParaRPr lang="en-US" sz="2400" b="1" dirty="0"/>
          </a:p>
          <a:p>
            <a:pPr lvl="1"/>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22</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542" y="2632363"/>
            <a:ext cx="6615834" cy="1872529"/>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00236221"/>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Modification Request (continued) </a:t>
            </a:r>
          </a:p>
        </p:txBody>
      </p:sp>
      <p:sp>
        <p:nvSpPr>
          <p:cNvPr id="2" name="Content Placeholder 1"/>
          <p:cNvSpPr>
            <a:spLocks noGrp="1"/>
          </p:cNvSpPr>
          <p:nvPr>
            <p:ph sz="half" idx="1"/>
          </p:nvPr>
        </p:nvSpPr>
        <p:spPr>
          <a:xfrm>
            <a:off x="677498" y="1595151"/>
            <a:ext cx="5224538" cy="4390013"/>
          </a:xfrm>
        </p:spPr>
        <p:txBody>
          <a:bodyPr>
            <a:normAutofit fontScale="85000" lnSpcReduction="10000"/>
          </a:bodyPr>
          <a:lstStyle/>
          <a:p>
            <a:pPr marL="0" indent="0">
              <a:buNone/>
            </a:pPr>
            <a:r>
              <a:rPr lang="en-US" b="1" u="sng" dirty="0"/>
              <a:t>Cancelling Exam Scheduling Requests</a:t>
            </a:r>
          </a:p>
          <a:p>
            <a:r>
              <a:rPr lang="en-US" dirty="0"/>
              <a:t>Select </a:t>
            </a:r>
            <a:r>
              <a:rPr lang="en-US" b="1" dirty="0"/>
              <a:t>Cancel Entire Scheduling Request</a:t>
            </a:r>
          </a:p>
          <a:p>
            <a:endParaRPr lang="en-US" dirty="0"/>
          </a:p>
          <a:p>
            <a:r>
              <a:rPr lang="en-US" dirty="0"/>
              <a:t>Select a reason from </a:t>
            </a:r>
            <a:r>
              <a:rPr lang="en-US" b="1" dirty="0"/>
              <a:t>Cancellation Reason</a:t>
            </a:r>
            <a:r>
              <a:rPr lang="en-US" dirty="0"/>
              <a:t> list</a:t>
            </a:r>
          </a:p>
          <a:p>
            <a:pPr lvl="1"/>
            <a:r>
              <a:rPr lang="en-US" b="1" dirty="0"/>
              <a:t>Other</a:t>
            </a:r>
            <a:r>
              <a:rPr lang="en-US" dirty="0"/>
              <a:t> – requires an explanation in the </a:t>
            </a:r>
            <a:r>
              <a:rPr lang="en-US" i="1" dirty="0"/>
              <a:t>rationale for contention cancellation </a:t>
            </a:r>
            <a:r>
              <a:rPr lang="en-US" dirty="0"/>
              <a:t>box</a:t>
            </a:r>
          </a:p>
          <a:p>
            <a:endParaRPr lang="en-US" b="1" dirty="0"/>
          </a:p>
          <a:p>
            <a:r>
              <a:rPr lang="en-US" b="1" dirty="0"/>
              <a:t>Do not</a:t>
            </a:r>
            <a:r>
              <a:rPr lang="en-US" dirty="0"/>
              <a:t> cancel contentions if there is an appointment scheduled within 24 hours</a:t>
            </a:r>
            <a:endParaRPr lang="en-US" b="1" dirty="0"/>
          </a:p>
          <a:p>
            <a:endParaRPr lang="en-US" dirty="0"/>
          </a:p>
          <a:p>
            <a:pPr lvl="1"/>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23</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036" y="2244446"/>
            <a:ext cx="5943599" cy="2313709"/>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3047979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Modification Request (continued) </a:t>
            </a:r>
          </a:p>
        </p:txBody>
      </p:sp>
      <p:sp>
        <p:nvSpPr>
          <p:cNvPr id="2" name="Content Placeholder 1"/>
          <p:cNvSpPr>
            <a:spLocks noGrp="1"/>
          </p:cNvSpPr>
          <p:nvPr>
            <p:ph sz="half" idx="1"/>
          </p:nvPr>
        </p:nvSpPr>
        <p:spPr>
          <a:xfrm>
            <a:off x="677497" y="1595151"/>
            <a:ext cx="5806429" cy="3129249"/>
          </a:xfrm>
        </p:spPr>
        <p:txBody>
          <a:bodyPr>
            <a:normAutofit/>
          </a:bodyPr>
          <a:lstStyle/>
          <a:p>
            <a:r>
              <a:rPr lang="en-US" sz="2200" dirty="0"/>
              <a:t>Preview the modification request</a:t>
            </a:r>
          </a:p>
          <a:p>
            <a:endParaRPr lang="en-US" sz="2200" dirty="0"/>
          </a:p>
          <a:p>
            <a:r>
              <a:rPr lang="en-US" sz="2200" dirty="0"/>
              <a:t>Submit Modification </a:t>
            </a:r>
          </a:p>
          <a:p>
            <a:endParaRPr lang="en-US" sz="2200" dirty="0"/>
          </a:p>
          <a:p>
            <a:r>
              <a:rPr lang="en-US" sz="2200" dirty="0"/>
              <a:t>Veteran’s eFolder</a:t>
            </a:r>
          </a:p>
          <a:p>
            <a:pPr lvl="1"/>
            <a:r>
              <a:rPr lang="en-US" sz="1800" b="1" u="sng" dirty="0"/>
              <a:t>Document Type</a:t>
            </a:r>
            <a:r>
              <a:rPr lang="en-US" sz="1800" dirty="0"/>
              <a:t>: Exam Request Modification</a:t>
            </a:r>
          </a:p>
          <a:p>
            <a:pPr lvl="1"/>
            <a:endParaRPr lang="en-US" sz="1800" b="1" u="sng" dirty="0"/>
          </a:p>
          <a:p>
            <a:pPr lvl="1"/>
            <a:r>
              <a:rPr lang="en-US" sz="1800" b="1" u="sng" dirty="0"/>
              <a:t>Subject</a:t>
            </a:r>
            <a:r>
              <a:rPr lang="en-US" sz="1800" dirty="0"/>
              <a:t>: Exam Request</a:t>
            </a:r>
          </a:p>
          <a:p>
            <a:endParaRPr lang="en-US" dirty="0"/>
          </a:p>
          <a:p>
            <a:endParaRPr lang="en-US" dirty="0"/>
          </a:p>
          <a:p>
            <a:pPr lvl="1"/>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24</a:t>
            </a:fld>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1674" y="1454728"/>
            <a:ext cx="3607376" cy="4484657"/>
          </a:xfrm>
          <a:prstGeom prst="rect">
            <a:avLst/>
          </a:prstGeom>
          <a:noFill/>
          <a:ln w="28575">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867" y="4870348"/>
            <a:ext cx="6778278" cy="1066800"/>
          </a:xfrm>
          <a:prstGeom prst="rect">
            <a:avLst/>
          </a:prstGeom>
          <a:noFill/>
          <a:ln w="28575">
            <a:solidFill>
              <a:schemeClr val="tx1"/>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4970058"/>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Rework Request</a:t>
            </a:r>
          </a:p>
        </p:txBody>
      </p:sp>
      <p:sp>
        <p:nvSpPr>
          <p:cNvPr id="2" name="Slide Number Placeholder 1"/>
          <p:cNvSpPr>
            <a:spLocks noGrp="1"/>
          </p:cNvSpPr>
          <p:nvPr>
            <p:ph type="sldNum" sz="quarter" idx="10"/>
          </p:nvPr>
        </p:nvSpPr>
        <p:spPr/>
        <p:txBody>
          <a:bodyPr/>
          <a:lstStyle/>
          <a:p>
            <a:fld id="{7C414AED-89CE-4A48-8B2B-1B3A5C68EA2A}" type="slidenum">
              <a:rPr lang="en-US" smtClean="0"/>
              <a:t>25</a:t>
            </a:fld>
            <a:endParaRPr lang="en-US" dirty="0"/>
          </a:p>
        </p:txBody>
      </p:sp>
    </p:spTree>
    <p:custDataLst>
      <p:tags r:id="rId1"/>
    </p:custDataLst>
    <p:extLst>
      <p:ext uri="{BB962C8B-B14F-4D97-AF65-F5344CB8AC3E}">
        <p14:creationId xmlns:p14="http://schemas.microsoft.com/office/powerpoint/2010/main" val="42293681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Rework Request</a:t>
            </a:r>
          </a:p>
        </p:txBody>
      </p:sp>
      <p:sp>
        <p:nvSpPr>
          <p:cNvPr id="8" name="Content Placeholder 7"/>
          <p:cNvSpPr>
            <a:spLocks noGrp="1"/>
          </p:cNvSpPr>
          <p:nvPr>
            <p:ph idx="1"/>
          </p:nvPr>
        </p:nvSpPr>
        <p:spPr/>
        <p:txBody>
          <a:bodyPr/>
          <a:lstStyle/>
          <a:p>
            <a:r>
              <a:rPr lang="en-US" b="1" dirty="0"/>
              <a:t>Rework Request – </a:t>
            </a:r>
            <a:r>
              <a:rPr lang="en-US" dirty="0"/>
              <a:t>is communication from the claims processor about insufficient or inadequate examinations. This is a request for an updated or corrected exam. </a:t>
            </a:r>
          </a:p>
          <a:p>
            <a:endParaRPr lang="en-US" dirty="0"/>
          </a:p>
          <a:p>
            <a:r>
              <a:rPr lang="en-US" dirty="0"/>
              <a:t>Only shown for exam scheduling request with a </a:t>
            </a:r>
            <a:r>
              <a:rPr lang="en-US" b="1" dirty="0"/>
              <a:t>Completed</a:t>
            </a:r>
            <a:r>
              <a:rPr lang="en-US" dirty="0"/>
              <a:t> status</a:t>
            </a:r>
          </a:p>
          <a:p>
            <a:endParaRPr lang="en-US" dirty="0"/>
          </a:p>
          <a:p>
            <a:r>
              <a:rPr lang="en-US" dirty="0"/>
              <a:t>VBA Contract examiners – 14 days to clarify any insufficiency</a:t>
            </a:r>
          </a:p>
          <a:p>
            <a:endParaRPr lang="en-US" dirty="0"/>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26</a:t>
            </a:fld>
            <a:endParaRPr lang="en-US" dirty="0"/>
          </a:p>
        </p:txBody>
      </p:sp>
    </p:spTree>
    <p:extLst>
      <p:ext uri="{BB962C8B-B14F-4D97-AF65-F5344CB8AC3E}">
        <p14:creationId xmlns:p14="http://schemas.microsoft.com/office/powerpoint/2010/main" val="2523921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Rework Request (continued)</a:t>
            </a:r>
          </a:p>
        </p:txBody>
      </p:sp>
      <p:sp>
        <p:nvSpPr>
          <p:cNvPr id="3" name="Content Placeholder 2"/>
          <p:cNvSpPr>
            <a:spLocks noGrp="1"/>
          </p:cNvSpPr>
          <p:nvPr>
            <p:ph sz="half" idx="1"/>
          </p:nvPr>
        </p:nvSpPr>
        <p:spPr>
          <a:xfrm>
            <a:off x="678865" y="1789114"/>
            <a:ext cx="4530437" cy="4262437"/>
          </a:xfrm>
        </p:spPr>
        <p:txBody>
          <a:bodyPr/>
          <a:lstStyle/>
          <a:p>
            <a:r>
              <a:rPr lang="en-US" sz="2400" dirty="0"/>
              <a:t>To complete a Rework Request from the Exam Scheduling Request Summary Page select: </a:t>
            </a:r>
          </a:p>
          <a:p>
            <a:pPr lvl="1"/>
            <a:endParaRPr lang="en-US" sz="2000" dirty="0"/>
          </a:p>
          <a:p>
            <a:pPr lvl="1"/>
            <a:r>
              <a:rPr lang="en-US" sz="2200" dirty="0"/>
              <a:t>Informational Indicator </a:t>
            </a:r>
            <a:r>
              <a:rPr lang="en-US" sz="2200" dirty="0">
                <a:sym typeface="Wingdings" panose="05000000000000000000" pitchFamily="2" charset="2"/>
              </a:rPr>
              <a:t> notification when a Results Package is received</a:t>
            </a:r>
            <a:endParaRPr lang="en-US" sz="2200" dirty="0"/>
          </a:p>
          <a:p>
            <a:pPr lvl="1"/>
            <a:endParaRPr lang="en-US" sz="2200" dirty="0"/>
          </a:p>
          <a:p>
            <a:pPr lvl="1"/>
            <a:r>
              <a:rPr lang="en-US" sz="2200" dirty="0"/>
              <a:t>Actions menu </a:t>
            </a:r>
            <a:r>
              <a:rPr lang="en-US" sz="2200" dirty="0">
                <a:sym typeface="Wingdings" panose="05000000000000000000" pitchFamily="2" charset="2"/>
              </a:rPr>
              <a:t> Rework</a:t>
            </a:r>
            <a:endParaRPr lang="en-US" sz="2200" dirty="0"/>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57307" y="2552052"/>
            <a:ext cx="6857597" cy="1856497"/>
          </a:xfrm>
          <a:prstGeom prst="rect">
            <a:avLst/>
          </a:prstGeom>
          <a:noFill/>
          <a:ln w="28575">
            <a:solidFill>
              <a:schemeClr val="tx1"/>
            </a:solidFill>
          </a:ln>
        </p:spPr>
      </p:pic>
      <p:sp>
        <p:nvSpPr>
          <p:cNvPr id="4" name="Slide Number Placeholder 3"/>
          <p:cNvSpPr>
            <a:spLocks noGrp="1"/>
          </p:cNvSpPr>
          <p:nvPr>
            <p:ph type="sldNum" sz="quarter" idx="10"/>
          </p:nvPr>
        </p:nvSpPr>
        <p:spPr/>
        <p:txBody>
          <a:bodyPr/>
          <a:lstStyle/>
          <a:p>
            <a:fld id="{7C414AED-89CE-4A48-8B2B-1B3A5C68EA2A}" type="slidenum">
              <a:rPr lang="en-US" smtClean="0"/>
              <a:t>27</a:t>
            </a:fld>
            <a:endParaRPr lang="en-US"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1526" y="3744607"/>
            <a:ext cx="249379" cy="214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7538296"/>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Rework Request (continued)</a:t>
            </a:r>
          </a:p>
        </p:txBody>
      </p:sp>
      <p:sp>
        <p:nvSpPr>
          <p:cNvPr id="3" name="Content Placeholder 2"/>
          <p:cNvSpPr>
            <a:spLocks noGrp="1"/>
          </p:cNvSpPr>
          <p:nvPr>
            <p:ph sz="half" idx="1"/>
          </p:nvPr>
        </p:nvSpPr>
        <p:spPr>
          <a:xfrm>
            <a:off x="899173" y="1789114"/>
            <a:ext cx="4991100" cy="4262437"/>
          </a:xfrm>
        </p:spPr>
        <p:txBody>
          <a:bodyPr>
            <a:normAutofit lnSpcReduction="10000"/>
          </a:bodyPr>
          <a:lstStyle/>
          <a:p>
            <a:r>
              <a:rPr lang="en-US" dirty="0"/>
              <a:t>Only able to select the contentions associated with the initial exam scheduling request</a:t>
            </a:r>
          </a:p>
          <a:p>
            <a:endParaRPr lang="en-US" dirty="0"/>
          </a:p>
          <a:p>
            <a:r>
              <a:rPr lang="en-US" dirty="0"/>
              <a:t>Select the contention that requires rework</a:t>
            </a:r>
          </a:p>
          <a:p>
            <a:endParaRPr lang="en-US" dirty="0"/>
          </a:p>
          <a:p>
            <a:r>
              <a:rPr lang="en-US" dirty="0"/>
              <a:t>Select </a:t>
            </a:r>
            <a:r>
              <a:rPr lang="en-US" b="1" dirty="0"/>
              <a:t>Claim Information</a:t>
            </a:r>
            <a:r>
              <a:rPr lang="en-US" dirty="0"/>
              <a:t> tab and edit information as needed</a:t>
            </a:r>
          </a:p>
          <a:p>
            <a:endParaRPr lang="en-US" dirty="0"/>
          </a:p>
          <a:p>
            <a:pPr marL="0" indent="0">
              <a:buNone/>
            </a:pP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82867" y="1581502"/>
            <a:ext cx="5530850" cy="1601937"/>
          </a:xfrm>
          <a:prstGeom prst="rect">
            <a:avLst/>
          </a:prstGeom>
          <a:noFill/>
          <a:ln w="28575">
            <a:solidFill>
              <a:schemeClr val="tx1"/>
            </a:solidFill>
          </a:ln>
        </p:spPr>
      </p:pic>
      <p:sp>
        <p:nvSpPr>
          <p:cNvPr id="4" name="Slide Number Placeholder 3"/>
          <p:cNvSpPr>
            <a:spLocks noGrp="1"/>
          </p:cNvSpPr>
          <p:nvPr>
            <p:ph type="sldNum" sz="quarter" idx="10"/>
          </p:nvPr>
        </p:nvSpPr>
        <p:spPr/>
        <p:txBody>
          <a:bodyPr/>
          <a:lstStyle/>
          <a:p>
            <a:fld id="{7C414AED-89CE-4A48-8B2B-1B3A5C68EA2A}" type="slidenum">
              <a:rPr lang="en-US" smtClean="0"/>
              <a:t>28</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2" y="3329331"/>
            <a:ext cx="5501120" cy="2764569"/>
          </a:xfrm>
          <a:prstGeom prst="rect">
            <a:avLst/>
          </a:prstGeom>
          <a:noFill/>
          <a:ln w="28575">
            <a:solidFill>
              <a:schemeClr val="tx1"/>
            </a:solidFill>
          </a:ln>
        </p:spPr>
      </p:pic>
    </p:spTree>
    <p:extLst>
      <p:ext uri="{BB962C8B-B14F-4D97-AF65-F5344CB8AC3E}">
        <p14:creationId xmlns:p14="http://schemas.microsoft.com/office/powerpoint/2010/main" val="2451928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Rework Request (continued)</a:t>
            </a:r>
          </a:p>
        </p:txBody>
      </p:sp>
      <p:sp>
        <p:nvSpPr>
          <p:cNvPr id="3" name="Content Placeholder 2"/>
          <p:cNvSpPr>
            <a:spLocks noGrp="1"/>
          </p:cNvSpPr>
          <p:nvPr>
            <p:ph sz="half" idx="1"/>
          </p:nvPr>
        </p:nvSpPr>
        <p:spPr>
          <a:xfrm>
            <a:off x="816043" y="1789114"/>
            <a:ext cx="5404648" cy="4262437"/>
          </a:xfrm>
        </p:spPr>
        <p:txBody>
          <a:bodyPr/>
          <a:lstStyle/>
          <a:p>
            <a:r>
              <a:rPr lang="en-US" dirty="0"/>
              <a:t>For each contention selected for rework request provide:</a:t>
            </a:r>
          </a:p>
          <a:p>
            <a:pPr lvl="1"/>
            <a:endParaRPr lang="en-US" dirty="0"/>
          </a:p>
          <a:p>
            <a:pPr lvl="1"/>
            <a:r>
              <a:rPr lang="en-US" dirty="0"/>
              <a:t>Rework Type</a:t>
            </a:r>
          </a:p>
          <a:p>
            <a:pPr lvl="1"/>
            <a:endParaRPr lang="en-US" dirty="0"/>
          </a:p>
          <a:p>
            <a:pPr lvl="1"/>
            <a:r>
              <a:rPr lang="en-US" dirty="0"/>
              <a:t>Rework Reason</a:t>
            </a:r>
          </a:p>
          <a:p>
            <a:pPr lvl="1"/>
            <a:endParaRPr lang="en-US" dirty="0"/>
          </a:p>
          <a:p>
            <a:pPr lvl="1"/>
            <a:r>
              <a:rPr lang="en-US" dirty="0"/>
              <a:t>Detailed Rationale for Rework</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40737" y="1795636"/>
            <a:ext cx="5280800" cy="2471564"/>
          </a:xfrm>
          <a:prstGeom prst="rect">
            <a:avLst/>
          </a:prstGeom>
          <a:noFill/>
          <a:ln w="28575">
            <a:solidFill>
              <a:schemeClr val="tx1"/>
            </a:solidFill>
          </a:ln>
        </p:spPr>
      </p:pic>
      <p:sp>
        <p:nvSpPr>
          <p:cNvPr id="4" name="Slide Number Placeholder 3"/>
          <p:cNvSpPr>
            <a:spLocks noGrp="1"/>
          </p:cNvSpPr>
          <p:nvPr>
            <p:ph type="sldNum" sz="quarter" idx="10"/>
          </p:nvPr>
        </p:nvSpPr>
        <p:spPr/>
        <p:txBody>
          <a:bodyPr/>
          <a:lstStyle/>
          <a:p>
            <a:fld id="{7C414AED-89CE-4A48-8B2B-1B3A5C68EA2A}" type="slidenum">
              <a:rPr lang="en-US" smtClean="0"/>
              <a:t>29</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490" y="4475018"/>
            <a:ext cx="5347855" cy="1152234"/>
          </a:xfrm>
          <a:prstGeom prst="rect">
            <a:avLst/>
          </a:prstGeom>
          <a:noFill/>
          <a:ln w="28575">
            <a:solidFill>
              <a:schemeClr val="tx1"/>
            </a:solidFill>
          </a:ln>
        </p:spPr>
      </p:pic>
    </p:spTree>
    <p:extLst>
      <p:ext uri="{BB962C8B-B14F-4D97-AF65-F5344CB8AC3E}">
        <p14:creationId xmlns:p14="http://schemas.microsoft.com/office/powerpoint/2010/main" val="264764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r>
              <a:rPr lang="en-US" dirty="0"/>
              <a:t>M21-1, Part III, Subpart iv, 3.A, Examination Request Overview</a:t>
            </a:r>
          </a:p>
          <a:p>
            <a:r>
              <a:rPr lang="en-US" dirty="0"/>
              <a:t>M21-1, Part III, Subpart iv, 3.C, Control of Examinations</a:t>
            </a:r>
          </a:p>
          <a:p>
            <a:r>
              <a:rPr lang="en-US" dirty="0"/>
              <a:t>M21-1, Part III, Subpart iv, 3.D, Examination Reports</a:t>
            </a:r>
          </a:p>
          <a:p>
            <a:r>
              <a:rPr lang="en-US" dirty="0"/>
              <a:t>VBMS Core User Guide – Release 14.1</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3</a:t>
            </a:fld>
            <a:endParaRPr lang="en-US" dirty="0"/>
          </a:p>
        </p:txBody>
      </p:sp>
    </p:spTree>
    <p:extLst>
      <p:ext uri="{BB962C8B-B14F-4D97-AF65-F5344CB8AC3E}">
        <p14:creationId xmlns:p14="http://schemas.microsoft.com/office/powerpoint/2010/main" val="862826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Rework Request</a:t>
            </a:r>
          </a:p>
        </p:txBody>
      </p:sp>
      <p:sp>
        <p:nvSpPr>
          <p:cNvPr id="3" name="Content Placeholder 2"/>
          <p:cNvSpPr>
            <a:spLocks noGrp="1"/>
          </p:cNvSpPr>
          <p:nvPr>
            <p:ph sz="half" idx="1"/>
          </p:nvPr>
        </p:nvSpPr>
        <p:spPr>
          <a:xfrm>
            <a:off x="637309" y="1747551"/>
            <a:ext cx="5959573" cy="4262437"/>
          </a:xfrm>
        </p:spPr>
        <p:txBody>
          <a:bodyPr>
            <a:normAutofit fontScale="92500" lnSpcReduction="10000"/>
          </a:bodyPr>
          <a:lstStyle/>
          <a:p>
            <a:r>
              <a:rPr lang="en-US" dirty="0"/>
              <a:t>If the contention needs resolution of a conflicting opinion or diagnosis</a:t>
            </a:r>
          </a:p>
          <a:p>
            <a:pPr lvl="1"/>
            <a:endParaRPr lang="en-US" dirty="0"/>
          </a:p>
          <a:p>
            <a:pPr lvl="1"/>
            <a:r>
              <a:rPr lang="en-US" dirty="0"/>
              <a:t>Select the </a:t>
            </a:r>
            <a:r>
              <a:rPr lang="en-US" b="1" dirty="0"/>
              <a:t>Is Specialty Language Needed?</a:t>
            </a:r>
            <a:r>
              <a:rPr lang="en-US" dirty="0"/>
              <a:t>, then</a:t>
            </a:r>
          </a:p>
          <a:p>
            <a:pPr lvl="1"/>
            <a:endParaRPr lang="en-US" dirty="0"/>
          </a:p>
          <a:p>
            <a:pPr lvl="1"/>
            <a:r>
              <a:rPr lang="en-US" dirty="0"/>
              <a:t>Select </a:t>
            </a:r>
            <a:r>
              <a:rPr lang="en-US" b="1" dirty="0"/>
              <a:t>Reconciliation of conflicting medical evidence</a:t>
            </a:r>
            <a:r>
              <a:rPr lang="en-US" dirty="0"/>
              <a:t> </a:t>
            </a:r>
          </a:p>
          <a:p>
            <a:pPr lvl="1"/>
            <a:endParaRPr lang="en-US" dirty="0"/>
          </a:p>
          <a:p>
            <a:pPr lvl="1"/>
            <a:r>
              <a:rPr lang="en-US" dirty="0"/>
              <a:t>Complete the </a:t>
            </a:r>
            <a:r>
              <a:rPr lang="en-US" b="1" dirty="0"/>
              <a:t>Description of Conflicting Medical Evidence</a:t>
            </a:r>
            <a:r>
              <a:rPr lang="en-US" dirty="0"/>
              <a:t> and any other fields, as applicable</a:t>
            </a:r>
          </a:p>
          <a:p>
            <a:pPr marL="457200" lvl="1" indent="0">
              <a:buNone/>
            </a:pPr>
            <a:endParaRPr lang="en-US" dirty="0"/>
          </a:p>
          <a:p>
            <a:pPr lvl="1"/>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11663" y="1936745"/>
            <a:ext cx="5109874" cy="1473355"/>
          </a:xfrm>
          <a:prstGeom prst="rect">
            <a:avLst/>
          </a:prstGeom>
          <a:noFill/>
          <a:ln w="28575">
            <a:solidFill>
              <a:schemeClr val="tx1"/>
            </a:solidFill>
          </a:ln>
        </p:spPr>
      </p:pic>
      <p:sp>
        <p:nvSpPr>
          <p:cNvPr id="4" name="Slide Number Placeholder 3"/>
          <p:cNvSpPr>
            <a:spLocks noGrp="1"/>
          </p:cNvSpPr>
          <p:nvPr>
            <p:ph type="sldNum" sz="quarter" idx="10"/>
          </p:nvPr>
        </p:nvSpPr>
        <p:spPr/>
        <p:txBody>
          <a:bodyPr/>
          <a:lstStyle/>
          <a:p>
            <a:fld id="{7C414AED-89CE-4A48-8B2B-1B3A5C68EA2A}" type="slidenum">
              <a:rPr lang="en-US" smtClean="0"/>
              <a:t>30</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1662" y="3624480"/>
            <a:ext cx="5133975" cy="1866695"/>
          </a:xfrm>
          <a:prstGeom prst="rect">
            <a:avLst/>
          </a:prstGeom>
          <a:noFill/>
          <a:ln w="28575">
            <a:solidFill>
              <a:schemeClr val="tx1"/>
            </a:solidFill>
          </a:ln>
        </p:spPr>
      </p:pic>
    </p:spTree>
    <p:extLst>
      <p:ext uri="{BB962C8B-B14F-4D97-AF65-F5344CB8AC3E}">
        <p14:creationId xmlns:p14="http://schemas.microsoft.com/office/powerpoint/2010/main" val="2742929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Rework Request</a:t>
            </a:r>
          </a:p>
        </p:txBody>
      </p:sp>
      <p:sp>
        <p:nvSpPr>
          <p:cNvPr id="3" name="Content Placeholder 2"/>
          <p:cNvSpPr>
            <a:spLocks noGrp="1"/>
          </p:cNvSpPr>
          <p:nvPr>
            <p:ph sz="half" idx="1"/>
          </p:nvPr>
        </p:nvSpPr>
        <p:spPr>
          <a:xfrm>
            <a:off x="817419" y="1608999"/>
            <a:ext cx="5486400" cy="3018420"/>
          </a:xfrm>
        </p:spPr>
        <p:txBody>
          <a:bodyPr>
            <a:normAutofit fontScale="70000" lnSpcReduction="20000"/>
          </a:bodyPr>
          <a:lstStyle/>
          <a:p>
            <a:r>
              <a:rPr lang="en-US" sz="2900" dirty="0"/>
              <a:t>Preview the rework request</a:t>
            </a:r>
          </a:p>
          <a:p>
            <a:endParaRPr lang="en-US" sz="2900" dirty="0"/>
          </a:p>
          <a:p>
            <a:r>
              <a:rPr lang="en-US" sz="2900" dirty="0"/>
              <a:t>Submit Rework </a:t>
            </a:r>
          </a:p>
          <a:p>
            <a:pPr lvl="1"/>
            <a:r>
              <a:rPr lang="en-US" sz="2500" dirty="0"/>
              <a:t>VBA Contractor Examiner from initial scheduling request</a:t>
            </a:r>
          </a:p>
          <a:p>
            <a:endParaRPr lang="en-US" sz="2900" dirty="0"/>
          </a:p>
          <a:p>
            <a:r>
              <a:rPr lang="en-US" sz="2900" dirty="0"/>
              <a:t>Veteran’s eFolder</a:t>
            </a:r>
          </a:p>
          <a:p>
            <a:pPr lvl="1"/>
            <a:r>
              <a:rPr lang="en-US" sz="2600" b="1" u="sng" dirty="0"/>
              <a:t>Document Type</a:t>
            </a:r>
            <a:r>
              <a:rPr lang="en-US" sz="2600" dirty="0"/>
              <a:t>: Exam Request</a:t>
            </a:r>
          </a:p>
          <a:p>
            <a:pPr lvl="1"/>
            <a:endParaRPr lang="en-US" sz="2600" b="1" u="sng" dirty="0"/>
          </a:p>
          <a:p>
            <a:pPr lvl="1"/>
            <a:r>
              <a:rPr lang="en-US" sz="2600" b="1" u="sng" dirty="0"/>
              <a:t>Subject</a:t>
            </a:r>
            <a:r>
              <a:rPr lang="en-US" sz="2600" dirty="0"/>
              <a:t>: Exam Rework</a:t>
            </a:r>
          </a:p>
          <a:p>
            <a:endParaRPr lang="en-US" sz="3000" dirty="0"/>
          </a:p>
          <a:p>
            <a:endParaRPr lang="en-US" sz="3000" dirty="0"/>
          </a:p>
          <a:p>
            <a:pPr lvl="1"/>
            <a:endParaRPr lang="en-US" sz="2600" b="1" u="sng" dirty="0"/>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42909" y="1567433"/>
            <a:ext cx="3967163" cy="4443987"/>
          </a:xfrm>
          <a:prstGeom prst="rect">
            <a:avLst/>
          </a:prstGeom>
          <a:noFill/>
          <a:ln w="28575">
            <a:solidFill>
              <a:schemeClr val="tx1"/>
            </a:solidFill>
          </a:ln>
        </p:spPr>
      </p:pic>
      <p:sp>
        <p:nvSpPr>
          <p:cNvPr id="4" name="Slide Number Placeholder 3"/>
          <p:cNvSpPr>
            <a:spLocks noGrp="1"/>
          </p:cNvSpPr>
          <p:nvPr>
            <p:ph type="sldNum" sz="quarter" idx="10"/>
          </p:nvPr>
        </p:nvSpPr>
        <p:spPr/>
        <p:txBody>
          <a:bodyPr/>
          <a:lstStyle/>
          <a:p>
            <a:fld id="{7C414AED-89CE-4A48-8B2B-1B3A5C68EA2A}" type="slidenum">
              <a:rPr lang="en-US" smtClean="0"/>
              <a:t>31</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72" y="4849091"/>
            <a:ext cx="5957455" cy="958308"/>
          </a:xfrm>
          <a:prstGeom prst="rect">
            <a:avLst/>
          </a:prstGeom>
          <a:noFill/>
          <a:ln w="28575">
            <a:solidFill>
              <a:schemeClr val="tx1"/>
            </a:solidFill>
          </a:ln>
        </p:spPr>
      </p:pic>
    </p:spTree>
    <p:extLst>
      <p:ext uri="{BB962C8B-B14F-4D97-AF65-F5344CB8AC3E}">
        <p14:creationId xmlns:p14="http://schemas.microsoft.com/office/powerpoint/2010/main" val="560850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DJSARZO\AppData\Local\Microsoft\Windows\Temporary Internet Files\Content.IE5\FT9908LH\question-marks[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345508" y="2287718"/>
            <a:ext cx="3563154" cy="266999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Questions</a:t>
            </a:r>
          </a:p>
        </p:txBody>
      </p:sp>
      <p:sp>
        <p:nvSpPr>
          <p:cNvPr id="9" name="Content Placeholder 8"/>
          <p:cNvSpPr>
            <a:spLocks noGrp="1"/>
          </p:cNvSpPr>
          <p:nvPr>
            <p:ph sz="half" idx="2"/>
          </p:nvPr>
        </p:nvSpPr>
        <p:spPr>
          <a:xfrm>
            <a:off x="785611" y="1776235"/>
            <a:ext cx="7894750" cy="4262437"/>
          </a:xfrm>
        </p:spPr>
        <p:txBody>
          <a:bodyPr>
            <a:normAutofit/>
          </a:bodyPr>
          <a:lstStyle/>
          <a:p>
            <a:pPr lvl="0"/>
            <a:r>
              <a:rPr lang="en-US" dirty="0"/>
              <a:t>If you encounter technical issues under the new Exam Management in VBMS Release 14.1 functionality, please submit a ticket to the National Service Desk (NSD), </a:t>
            </a:r>
            <a:r>
              <a:rPr lang="en-US" dirty="0">
                <a:hlinkClick r:id="rId3"/>
              </a:rPr>
              <a:t>itsc@va.gov</a:t>
            </a:r>
            <a:r>
              <a:rPr lang="en-US" dirty="0"/>
              <a:t>.  </a:t>
            </a:r>
          </a:p>
          <a:p>
            <a:pPr lvl="0"/>
            <a:endParaRPr lang="en-US" dirty="0"/>
          </a:p>
          <a:p>
            <a:pPr lvl="0"/>
            <a:r>
              <a:rPr lang="en-US" dirty="0"/>
              <a:t>For other questions, please email </a:t>
            </a:r>
            <a:r>
              <a:rPr lang="en-US" dirty="0">
                <a:hlinkClick r:id="rId4"/>
              </a:rPr>
              <a:t>VAVBAWAS/CO/Contract Examination Inquiries</a:t>
            </a:r>
            <a:r>
              <a:rPr lang="en-US" dirty="0"/>
              <a:t>.</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32</a:t>
            </a:fld>
            <a:endParaRPr lang="en-US" dirty="0"/>
          </a:p>
        </p:txBody>
      </p:sp>
    </p:spTree>
    <p:extLst>
      <p:ext uri="{BB962C8B-B14F-4D97-AF65-F5344CB8AC3E}">
        <p14:creationId xmlns:p14="http://schemas.microsoft.com/office/powerpoint/2010/main" val="2057181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3" name="Content Placeholder 2"/>
          <p:cNvSpPr>
            <a:spLocks noGrp="1"/>
          </p:cNvSpPr>
          <p:nvPr>
            <p:ph idx="1"/>
          </p:nvPr>
        </p:nvSpPr>
        <p:spPr/>
        <p:txBody>
          <a:bodyPr>
            <a:normAutofit fontScale="85000" lnSpcReduction="20000"/>
          </a:bodyPr>
          <a:lstStyle/>
          <a:p>
            <a:r>
              <a:rPr lang="en-US" b="1" dirty="0"/>
              <a:t>Request for Clarification </a:t>
            </a:r>
            <a:r>
              <a:rPr lang="en-US" dirty="0"/>
              <a:t>– is communication from the examining facility, indicating that additional information about an examination request or a specific contention is necessary. The request is electronically routed for review and subsequent action by claim processors is required. </a:t>
            </a:r>
          </a:p>
          <a:p>
            <a:endParaRPr lang="en-US" dirty="0"/>
          </a:p>
          <a:p>
            <a:r>
              <a:rPr lang="en-US" b="1" dirty="0"/>
              <a:t>Modification Request </a:t>
            </a:r>
            <a:r>
              <a:rPr lang="en-US" dirty="0"/>
              <a:t>– is a communication from VBA, following successful submission of an exam scheduling request, allowing claim processing personnel to change the exam request address, modify appointments, add special instructions, cancel contentions, or cancel the exam request entirely. </a:t>
            </a:r>
          </a:p>
          <a:p>
            <a:endParaRPr lang="en-US" dirty="0"/>
          </a:p>
          <a:p>
            <a:r>
              <a:rPr lang="en-US" b="1" dirty="0"/>
              <a:t>Rework Request </a:t>
            </a:r>
            <a:r>
              <a:rPr lang="en-US" dirty="0"/>
              <a:t>– is a communication from VBA, after an exam has been completed and results have been received for all contentions, if the results are insufficient or inadequate, you can create a rework request to ask for updated exams. </a:t>
            </a:r>
          </a:p>
        </p:txBody>
      </p:sp>
      <p:sp>
        <p:nvSpPr>
          <p:cNvPr id="4" name="Slide Number Placeholder 3"/>
          <p:cNvSpPr>
            <a:spLocks noGrp="1"/>
          </p:cNvSpPr>
          <p:nvPr>
            <p:ph type="sldNum" sz="quarter" idx="10"/>
          </p:nvPr>
        </p:nvSpPr>
        <p:spPr/>
        <p:txBody>
          <a:bodyPr/>
          <a:lstStyle/>
          <a:p>
            <a:fld id="{7C414AED-89CE-4A48-8B2B-1B3A5C68EA2A}" type="slidenum">
              <a:rPr lang="en-US" smtClean="0"/>
              <a:pPr/>
              <a:t>4</a:t>
            </a:fld>
            <a:endParaRPr lang="en-US" dirty="0"/>
          </a:p>
        </p:txBody>
      </p:sp>
    </p:spTree>
    <p:extLst>
      <p:ext uri="{BB962C8B-B14F-4D97-AF65-F5344CB8AC3E}">
        <p14:creationId xmlns:p14="http://schemas.microsoft.com/office/powerpoint/2010/main" val="2184430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Request for clarification</a:t>
            </a:r>
          </a:p>
        </p:txBody>
      </p:sp>
      <p:sp>
        <p:nvSpPr>
          <p:cNvPr id="2" name="Slide Number Placeholder 1"/>
          <p:cNvSpPr>
            <a:spLocks noGrp="1"/>
          </p:cNvSpPr>
          <p:nvPr>
            <p:ph type="sldNum" sz="quarter" idx="10"/>
          </p:nvPr>
        </p:nvSpPr>
        <p:spPr/>
        <p:txBody>
          <a:bodyPr/>
          <a:lstStyle/>
          <a:p>
            <a:fld id="{7C414AED-89CE-4A48-8B2B-1B3A5C68EA2A}" type="slidenum">
              <a:rPr lang="en-US" smtClean="0"/>
              <a:t>5</a:t>
            </a:fld>
            <a:endParaRPr lang="en-US" dirty="0"/>
          </a:p>
        </p:txBody>
      </p:sp>
    </p:spTree>
    <p:custDataLst>
      <p:tags r:id="rId1"/>
    </p:custDataLst>
    <p:extLst>
      <p:ext uri="{BB962C8B-B14F-4D97-AF65-F5344CB8AC3E}">
        <p14:creationId xmlns:p14="http://schemas.microsoft.com/office/powerpoint/2010/main" val="2429615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for Clarification</a:t>
            </a:r>
          </a:p>
        </p:txBody>
      </p:sp>
      <p:sp>
        <p:nvSpPr>
          <p:cNvPr id="8" name="Content Placeholder 7"/>
          <p:cNvSpPr>
            <a:spLocks noGrp="1"/>
          </p:cNvSpPr>
          <p:nvPr>
            <p:ph idx="1"/>
          </p:nvPr>
        </p:nvSpPr>
        <p:spPr/>
        <p:txBody>
          <a:bodyPr>
            <a:normAutofit fontScale="70000" lnSpcReduction="20000"/>
          </a:bodyPr>
          <a:lstStyle/>
          <a:p>
            <a:r>
              <a:rPr lang="en-US" dirty="0"/>
              <a:t>Communication from examining facility </a:t>
            </a:r>
            <a:r>
              <a:rPr lang="en-US" dirty="0">
                <a:sym typeface="Wingdings" panose="05000000000000000000" pitchFamily="2" charset="2"/>
              </a:rPr>
              <a:t>to claim processors</a:t>
            </a:r>
          </a:p>
          <a:p>
            <a:endParaRPr lang="en-US" dirty="0"/>
          </a:p>
          <a:p>
            <a:r>
              <a:rPr lang="en-US" dirty="0"/>
              <a:t>Cannot modify an exam scheduling request until a response to a request for clarification is submitted</a:t>
            </a:r>
          </a:p>
          <a:p>
            <a:endParaRPr lang="en-US" dirty="0"/>
          </a:p>
          <a:p>
            <a:r>
              <a:rPr lang="en-US" dirty="0"/>
              <a:t>Add clarifying information at the claim level, the contention level, or both</a:t>
            </a:r>
          </a:p>
          <a:p>
            <a:endParaRPr lang="en-US" b="1" dirty="0"/>
          </a:p>
          <a:p>
            <a:r>
              <a:rPr lang="en-US" b="1" dirty="0"/>
              <a:t>Full Edit </a:t>
            </a:r>
            <a:r>
              <a:rPr lang="en-US" dirty="0"/>
              <a:t>– Ability to change all data on the Claim Information page except the destination of the exam scheduling request (no appointments have been scheduled)</a:t>
            </a:r>
          </a:p>
          <a:p>
            <a:endParaRPr lang="en-US" dirty="0"/>
          </a:p>
          <a:p>
            <a:r>
              <a:rPr lang="en-US" b="1" dirty="0"/>
              <a:t>Narrative Response </a:t>
            </a:r>
            <a:r>
              <a:rPr lang="en-US" dirty="0"/>
              <a:t>– Only option when the exam scheduling request contains one or more appointments</a:t>
            </a:r>
          </a:p>
          <a:p>
            <a:endParaRPr lang="en-US" dirty="0"/>
          </a:p>
          <a:p>
            <a:r>
              <a:rPr lang="en-US" dirty="0"/>
              <a:t>Cannot add new contentions to the exam scheduling request during this response workflow</a:t>
            </a:r>
          </a:p>
          <a:p>
            <a:endParaRPr lang="en-US" dirty="0"/>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1378563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to a Request for Clarification</a:t>
            </a:r>
          </a:p>
        </p:txBody>
      </p:sp>
      <p:sp>
        <p:nvSpPr>
          <p:cNvPr id="10" name="Content Placeholder 9"/>
          <p:cNvSpPr>
            <a:spLocks noGrp="1"/>
          </p:cNvSpPr>
          <p:nvPr>
            <p:ph sz="half" idx="1"/>
          </p:nvPr>
        </p:nvSpPr>
        <p:spPr>
          <a:xfrm>
            <a:off x="511233" y="1789114"/>
            <a:ext cx="4989022" cy="4262437"/>
          </a:xfrm>
        </p:spPr>
        <p:txBody>
          <a:bodyPr>
            <a:normAutofit/>
          </a:bodyPr>
          <a:lstStyle/>
          <a:p>
            <a:r>
              <a:rPr lang="en-US" sz="2400" dirty="0"/>
              <a:t>To respond to a request for clarification from the Exam Scheduling Request Summary Page select: </a:t>
            </a:r>
          </a:p>
          <a:p>
            <a:pPr lvl="1"/>
            <a:r>
              <a:rPr lang="en-US" sz="2000" dirty="0"/>
              <a:t>Request for Clarification icon </a:t>
            </a:r>
            <a:r>
              <a:rPr lang="en-US" sz="2000" dirty="0">
                <a:sym typeface="Wingdings" panose="05000000000000000000" pitchFamily="2" charset="2"/>
              </a:rPr>
              <a:t> EMS Request for Clarification dialogue box  Respond</a:t>
            </a:r>
            <a:endParaRPr lang="en-US" sz="2000" dirty="0"/>
          </a:p>
          <a:p>
            <a:pPr lvl="1"/>
            <a:endParaRPr lang="en-US" sz="2000" dirty="0"/>
          </a:p>
          <a:p>
            <a:pPr lvl="1"/>
            <a:r>
              <a:rPr lang="en-US" sz="2000" dirty="0"/>
              <a:t>Actions menu </a:t>
            </a:r>
            <a:r>
              <a:rPr lang="en-US" sz="2000" dirty="0">
                <a:sym typeface="Wingdings" panose="05000000000000000000" pitchFamily="2" charset="2"/>
              </a:rPr>
              <a:t> Edit clarification Response</a:t>
            </a:r>
            <a:endParaRPr lang="en-US" sz="2000" dirty="0"/>
          </a:p>
        </p:txBody>
      </p:sp>
      <p:sp>
        <p:nvSpPr>
          <p:cNvPr id="4" name="Slide Number Placeholder 3"/>
          <p:cNvSpPr>
            <a:spLocks noGrp="1"/>
          </p:cNvSpPr>
          <p:nvPr>
            <p:ph type="sldNum" sz="quarter" idx="10"/>
          </p:nvPr>
        </p:nvSpPr>
        <p:spPr/>
        <p:txBody>
          <a:bodyPr/>
          <a:lstStyle/>
          <a:p>
            <a:fld id="{7C414AED-89CE-4A48-8B2B-1B3A5C68EA2A}" type="slidenum">
              <a:rPr lang="en-US" smtClean="0"/>
              <a:t>7</a:t>
            </a:fld>
            <a:endParaRPr lang="en-US" dirty="0"/>
          </a:p>
        </p:txBody>
      </p:sp>
      <p:pic>
        <p:nvPicPr>
          <p:cNvPr id="19" name="Content Placeholder 1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63478" y="1666862"/>
            <a:ext cx="6247618" cy="1270301"/>
          </a:xfrm>
          <a:ln w="28575">
            <a:solidFill>
              <a:schemeClr val="tx1"/>
            </a:solidFill>
          </a:ln>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6364" y="1648691"/>
            <a:ext cx="3424669" cy="2077957"/>
          </a:xfrm>
          <a:prstGeom prst="rect">
            <a:avLst/>
          </a:prstGeom>
          <a:ln w="28575">
            <a:solidFill>
              <a:schemeClr val="tx1"/>
            </a:solidFill>
          </a:ln>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9357" y="3948319"/>
            <a:ext cx="6303261" cy="1870589"/>
          </a:xfrm>
          <a:prstGeom prst="rect">
            <a:avLst/>
          </a:prstGeom>
          <a:ln w="28575">
            <a:solidFill>
              <a:schemeClr val="tx1"/>
            </a:solidFill>
          </a:ln>
        </p:spPr>
      </p:pic>
    </p:spTree>
    <p:extLst>
      <p:ext uri="{BB962C8B-B14F-4D97-AF65-F5344CB8AC3E}">
        <p14:creationId xmlns:p14="http://schemas.microsoft.com/office/powerpoint/2010/main" val="247622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to a Request for Clarification (continued)</a:t>
            </a:r>
          </a:p>
        </p:txBody>
      </p:sp>
      <p:pic>
        <p:nvPicPr>
          <p:cNvPr id="6" name="Content Placeholder 5"/>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12279"/>
          <a:stretch/>
        </p:blipFill>
        <p:spPr>
          <a:xfrm>
            <a:off x="6007344" y="1601086"/>
            <a:ext cx="5816107" cy="1779423"/>
          </a:xfrm>
          <a:prstGeom prst="rect">
            <a:avLst/>
          </a:prstGeom>
          <a:ln w="28575">
            <a:solidFill>
              <a:schemeClr val="tx1"/>
            </a:solidFill>
          </a:ln>
        </p:spPr>
      </p:pic>
      <p:sp>
        <p:nvSpPr>
          <p:cNvPr id="7" name="Content Placeholder 6"/>
          <p:cNvSpPr>
            <a:spLocks noGrp="1"/>
          </p:cNvSpPr>
          <p:nvPr>
            <p:ph sz="half" idx="2"/>
          </p:nvPr>
        </p:nvSpPr>
        <p:spPr>
          <a:xfrm>
            <a:off x="828771" y="1775260"/>
            <a:ext cx="4993216" cy="4262437"/>
          </a:xfrm>
        </p:spPr>
        <p:txBody>
          <a:bodyPr>
            <a:normAutofit fontScale="85000" lnSpcReduction="10000"/>
          </a:bodyPr>
          <a:lstStyle/>
          <a:p>
            <a:r>
              <a:rPr lang="en-US" sz="2400" dirty="0"/>
              <a:t>If the request for clarification arises at the </a:t>
            </a:r>
            <a:r>
              <a:rPr lang="en-US" sz="2400" b="1" i="1" dirty="0"/>
              <a:t>exam scheduling request level</a:t>
            </a:r>
            <a:r>
              <a:rPr lang="en-US" sz="2400" dirty="0"/>
              <a:t> and the examination appointment(s) </a:t>
            </a:r>
            <a:r>
              <a:rPr lang="en-US" sz="2400" b="1" u="sng" dirty="0"/>
              <a:t>has/have been</a:t>
            </a:r>
            <a:r>
              <a:rPr lang="en-US" sz="2400" dirty="0"/>
              <a:t> scheduled (Narrative Response only)</a:t>
            </a:r>
          </a:p>
          <a:p>
            <a:pPr marL="0" indent="0">
              <a:buNone/>
            </a:pPr>
            <a:endParaRPr lang="en-US" sz="2400" dirty="0"/>
          </a:p>
          <a:p>
            <a:pPr lvl="1"/>
            <a:r>
              <a:rPr lang="en-US" sz="2200" dirty="0"/>
              <a:t>Select the </a:t>
            </a:r>
            <a:r>
              <a:rPr lang="en-US" sz="2200" b="1" dirty="0"/>
              <a:t>Claim Information </a:t>
            </a:r>
            <a:r>
              <a:rPr lang="en-US" sz="2200" dirty="0"/>
              <a:t>tab</a:t>
            </a:r>
          </a:p>
          <a:p>
            <a:pPr lvl="1"/>
            <a:endParaRPr lang="en-US" sz="2200" dirty="0"/>
          </a:p>
          <a:p>
            <a:pPr lvl="1"/>
            <a:r>
              <a:rPr lang="en-US" sz="2200" dirty="0"/>
              <a:t>Enter necessary information in the </a:t>
            </a:r>
            <a:r>
              <a:rPr lang="en-US" sz="2200" b="1" dirty="0"/>
              <a:t>Clarification Request Response</a:t>
            </a:r>
            <a:r>
              <a:rPr lang="en-US" sz="2200" dirty="0"/>
              <a:t> field</a:t>
            </a:r>
          </a:p>
          <a:p>
            <a:pPr lvl="1"/>
            <a:endParaRPr lang="en-US" sz="2200" dirty="0"/>
          </a:p>
          <a:p>
            <a:pPr lvl="1"/>
            <a:r>
              <a:rPr lang="en-US" sz="2200" dirty="0"/>
              <a:t>Entry of separate clarification responses on the </a:t>
            </a:r>
            <a:r>
              <a:rPr lang="en-US" sz="2200" b="1" dirty="0"/>
              <a:t>Contention Information</a:t>
            </a:r>
            <a:r>
              <a:rPr lang="en-US" sz="2200" dirty="0"/>
              <a:t> tab is </a:t>
            </a:r>
            <a:r>
              <a:rPr lang="en-US" sz="2200" i="1" dirty="0"/>
              <a:t>optional</a:t>
            </a:r>
            <a:r>
              <a:rPr lang="en-US" sz="2200" dirty="0"/>
              <a:t> in this instance</a:t>
            </a:r>
          </a:p>
        </p:txBody>
      </p:sp>
      <p:sp>
        <p:nvSpPr>
          <p:cNvPr id="4" name="Slide Number Placeholder 3"/>
          <p:cNvSpPr>
            <a:spLocks noGrp="1"/>
          </p:cNvSpPr>
          <p:nvPr>
            <p:ph type="sldNum" sz="quarter" idx="10"/>
          </p:nvPr>
        </p:nvSpPr>
        <p:spPr/>
        <p:txBody>
          <a:bodyPr/>
          <a:lstStyle/>
          <a:p>
            <a:fld id="{7C414AED-89CE-4A48-8B2B-1B3A5C68EA2A}" type="slidenum">
              <a:rPr lang="en-US" smtClean="0"/>
              <a:t>8</a:t>
            </a:fld>
            <a:endParaRPr lang="en-US" dirty="0"/>
          </a:p>
        </p:txBody>
      </p:sp>
      <p:grpSp>
        <p:nvGrpSpPr>
          <p:cNvPr id="3" name="Group 2"/>
          <p:cNvGrpSpPr/>
          <p:nvPr/>
        </p:nvGrpSpPr>
        <p:grpSpPr>
          <a:xfrm>
            <a:off x="5971306" y="3671469"/>
            <a:ext cx="5888184" cy="1953476"/>
            <a:chOff x="5971306" y="3671469"/>
            <a:chExt cx="5888184" cy="1953476"/>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3007"/>
            <a:stretch/>
          </p:blipFill>
          <p:spPr bwMode="auto">
            <a:xfrm>
              <a:off x="5971306" y="3671469"/>
              <a:ext cx="5888184" cy="1953476"/>
            </a:xfrm>
            <a:prstGeom prst="rect">
              <a:avLst/>
            </a:prstGeom>
            <a:ln w="28575">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4557" y="3861864"/>
              <a:ext cx="455399" cy="104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156573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to a Request for Clarification (continued)</a:t>
            </a:r>
          </a:p>
        </p:txBody>
      </p:sp>
      <p:sp>
        <p:nvSpPr>
          <p:cNvPr id="6" name="Content Placeholder 5"/>
          <p:cNvSpPr>
            <a:spLocks noGrp="1"/>
          </p:cNvSpPr>
          <p:nvPr>
            <p:ph sz="half" idx="1"/>
          </p:nvPr>
        </p:nvSpPr>
        <p:spPr>
          <a:xfrm>
            <a:off x="706582" y="1510146"/>
            <a:ext cx="5486400" cy="4541406"/>
          </a:xfrm>
        </p:spPr>
        <p:txBody>
          <a:bodyPr>
            <a:normAutofit fontScale="62500" lnSpcReduction="20000"/>
          </a:bodyPr>
          <a:lstStyle/>
          <a:p>
            <a:r>
              <a:rPr lang="en-US" sz="3100" dirty="0"/>
              <a:t>If the request for clarification arises at the</a:t>
            </a:r>
            <a:r>
              <a:rPr lang="en-US" sz="3100" b="1" dirty="0"/>
              <a:t> </a:t>
            </a:r>
            <a:r>
              <a:rPr lang="en-US" sz="3100" b="1" i="1" dirty="0"/>
              <a:t>exam scheduling request level</a:t>
            </a:r>
            <a:r>
              <a:rPr lang="en-US" sz="3100" dirty="0"/>
              <a:t> and the examination appointment(s) </a:t>
            </a:r>
            <a:r>
              <a:rPr lang="en-US" sz="3100" b="1" u="sng" dirty="0"/>
              <a:t>have not been</a:t>
            </a:r>
            <a:r>
              <a:rPr lang="en-US" sz="3100" dirty="0"/>
              <a:t> scheduled and edits or corrections </a:t>
            </a:r>
            <a:r>
              <a:rPr lang="en-US" sz="3100" b="1" u="sng" dirty="0"/>
              <a:t>are</a:t>
            </a:r>
            <a:r>
              <a:rPr lang="en-US" sz="3100" dirty="0"/>
              <a:t> required</a:t>
            </a:r>
          </a:p>
          <a:p>
            <a:endParaRPr lang="en-US" b="1" u="sng" dirty="0"/>
          </a:p>
          <a:p>
            <a:pPr lvl="1"/>
            <a:r>
              <a:rPr lang="en-US" sz="2900" dirty="0"/>
              <a:t>Select </a:t>
            </a:r>
            <a:r>
              <a:rPr lang="en-US" sz="2900" b="1" dirty="0"/>
              <a:t>Full Edit</a:t>
            </a:r>
            <a:r>
              <a:rPr lang="en-US" sz="2900" dirty="0"/>
              <a:t> button from </a:t>
            </a:r>
            <a:r>
              <a:rPr lang="en-US" sz="2900" b="1" dirty="0"/>
              <a:t>Claim Information</a:t>
            </a:r>
            <a:r>
              <a:rPr lang="en-US" sz="2900" dirty="0"/>
              <a:t> tab</a:t>
            </a:r>
          </a:p>
          <a:p>
            <a:pPr lvl="1"/>
            <a:endParaRPr lang="en-US" sz="2900" dirty="0"/>
          </a:p>
          <a:p>
            <a:pPr lvl="1"/>
            <a:r>
              <a:rPr lang="en-US" sz="2900" dirty="0"/>
              <a:t>Enter necessary information in the </a:t>
            </a:r>
            <a:r>
              <a:rPr lang="en-US" sz="2900" b="1" dirty="0"/>
              <a:t>Clarification Request Response</a:t>
            </a:r>
            <a:r>
              <a:rPr lang="en-US" sz="2900" dirty="0"/>
              <a:t> field</a:t>
            </a:r>
          </a:p>
          <a:p>
            <a:pPr lvl="1"/>
            <a:endParaRPr lang="en-US" sz="2900" dirty="0"/>
          </a:p>
          <a:p>
            <a:pPr lvl="1"/>
            <a:r>
              <a:rPr lang="en-US" sz="2900" dirty="0"/>
              <a:t>Use the </a:t>
            </a:r>
            <a:r>
              <a:rPr lang="en-US" sz="2900" b="1" dirty="0"/>
              <a:t>Claim Information </a:t>
            </a:r>
            <a:r>
              <a:rPr lang="en-US" sz="2900" dirty="0"/>
              <a:t>tab to make any and all necessary corrections to claim-level system entries and attributes</a:t>
            </a:r>
          </a:p>
          <a:p>
            <a:pPr lvl="1"/>
            <a:endParaRPr lang="en-US" sz="2900" dirty="0"/>
          </a:p>
          <a:p>
            <a:pPr lvl="1"/>
            <a:r>
              <a:rPr lang="en-US" sz="2900" dirty="0"/>
              <a:t>Use the </a:t>
            </a:r>
            <a:r>
              <a:rPr lang="en-US" sz="2900" b="1" dirty="0"/>
              <a:t>Contention Information </a:t>
            </a:r>
            <a:r>
              <a:rPr lang="en-US" sz="2900" dirty="0"/>
              <a:t>tab to make any and all necessary corrections to system entries associated with affected contentions</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80896" y="1533091"/>
            <a:ext cx="5267758" cy="2179928"/>
          </a:xfrm>
          <a:prstGeom prst="rect">
            <a:avLst/>
          </a:prstGeom>
          <a:ln w="28575">
            <a:solidFill>
              <a:schemeClr val="tx1"/>
            </a:solidFill>
          </a:ln>
        </p:spPr>
      </p:pic>
      <p:sp>
        <p:nvSpPr>
          <p:cNvPr id="4" name="Slide Number Placeholder 3"/>
          <p:cNvSpPr>
            <a:spLocks noGrp="1"/>
          </p:cNvSpPr>
          <p:nvPr>
            <p:ph type="sldNum" sz="quarter" idx="10"/>
          </p:nvPr>
        </p:nvSpPr>
        <p:spPr/>
        <p:txBody>
          <a:bodyPr/>
          <a:lstStyle/>
          <a:p>
            <a:fld id="{7C414AED-89CE-4A48-8B2B-1B3A5C68EA2A}" type="slidenum">
              <a:rPr lang="en-US" smtClean="0"/>
              <a:t>9</a:t>
            </a:fld>
            <a:endParaRPr lang="en-US" dirty="0"/>
          </a:p>
        </p:txBody>
      </p:sp>
      <p:pic>
        <p:nvPicPr>
          <p:cNvPr id="7"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475898" y="3860647"/>
            <a:ext cx="5250041" cy="229076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5966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heme/theme1.xml><?xml version="1.0" encoding="utf-8"?>
<a:theme xmlns:a="http://schemas.openxmlformats.org/drawingml/2006/main" name="Ppt0000000">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themeOverride>
</file>

<file path=ppt/theme/themeOverride2.xml><?xml version="1.0" encoding="utf-8"?>
<a:themeOverride xmlns:a="http://schemas.openxmlformats.org/drawingml/2006/main">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themeOverride>
</file>

<file path=ppt/theme/themeOverride3.xml><?xml version="1.0" encoding="utf-8"?>
<a:themeOverride xmlns:a="http://schemas.openxmlformats.org/drawingml/2006/main">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themeOverride>
</file>

<file path=ppt/theme/themeOverride4.xml><?xml version="1.0" encoding="utf-8"?>
<a:themeOverride xmlns:a="http://schemas.openxmlformats.org/drawingml/2006/main">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themeOverride>
</file>

<file path=ppt/theme/themeOverride5.xml><?xml version="1.0" encoding="utf-8"?>
<a:themeOverride xmlns:a="http://schemas.openxmlformats.org/drawingml/2006/main">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themeOverride>
</file>

<file path=ppt/theme/themeOverride6.xml><?xml version="1.0" encoding="utf-8"?>
<a:themeOverride xmlns:a="http://schemas.openxmlformats.org/drawingml/2006/main">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themeOverride>
</file>

<file path=ppt/theme/themeOverride7.xml><?xml version="1.0" encoding="utf-8"?>
<a:themeOverride xmlns:a="http://schemas.openxmlformats.org/drawingml/2006/main">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themeOverride>
</file>

<file path=ppt/theme/themeOverride8.xml><?xml version="1.0" encoding="utf-8"?>
<a:themeOverride xmlns:a="http://schemas.openxmlformats.org/drawingml/2006/main">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themeOverride>
</file>

<file path=ppt/theme/themeOverride9.xml><?xml version="1.0" encoding="utf-8"?>
<a:themeOverride xmlns:a="http://schemas.openxmlformats.org/drawingml/2006/main">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RO317-839076992-10864</_dlc_DocId>
    <_dlc_DocIdUrl xmlns="b62c6c12-24c5-4d47-ac4d-c5cc93bcdf7b">
      <Url>https://vaww.vashare.vba.va.gov/sites/SPTNCIO/focusedveterans/training/VSRvirtualtraining/_layouts/15/DocIdRedir.aspx?ID=RO317-839076992-10864</Url>
      <Description>RO317-839076992-10864</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F718F3-085C-4B0B-BA36-1A5E424672F0}">
  <ds:schemaRefs>
    <ds:schemaRef ds:uri="http://schemas.microsoft.com/sharepoint/events"/>
  </ds:schemaRefs>
</ds:datastoreItem>
</file>

<file path=customXml/itemProps2.xml><?xml version="1.0" encoding="utf-8"?>
<ds:datastoreItem xmlns:ds="http://schemas.openxmlformats.org/officeDocument/2006/customXml" ds:itemID="{111A7B9C-0857-4A35-A32A-A5CF4E511E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5E050F-F6DD-446A-BC54-722BE857956D}">
  <ds:schemaRefs>
    <ds:schemaRef ds:uri="http://schemas.microsoft.com/office/2006/documentManagement/types"/>
    <ds:schemaRef ds:uri="b62c6c12-24c5-4d47-ac4d-c5cc93bcdf7b"/>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6211</TotalTime>
  <Words>1565</Words>
  <Application>Microsoft Office PowerPoint</Application>
  <PresentationFormat>Widescreen</PresentationFormat>
  <Paragraphs>244</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Calibri</vt:lpstr>
      <vt:lpstr>Century Schoolbook</vt:lpstr>
      <vt:lpstr>Tahoma</vt:lpstr>
      <vt:lpstr>Times New Roman</vt:lpstr>
      <vt:lpstr>Wingdings</vt:lpstr>
      <vt:lpstr>Ppt0000000</vt:lpstr>
      <vt:lpstr>PowerPoint Presentation</vt:lpstr>
      <vt:lpstr>Objectives</vt:lpstr>
      <vt:lpstr>References</vt:lpstr>
      <vt:lpstr>Terminology</vt:lpstr>
      <vt:lpstr>Request for clarification</vt:lpstr>
      <vt:lpstr>Request for Clarification</vt:lpstr>
      <vt:lpstr>Responding to a Request for Clarification</vt:lpstr>
      <vt:lpstr>Responding to a Request for Clarification (continued)</vt:lpstr>
      <vt:lpstr>Responding to a Request for Clarification (continued)</vt:lpstr>
      <vt:lpstr>Responding to a Request for Clarification (continued)</vt:lpstr>
      <vt:lpstr>Responding to a Request for Clarification (continued)</vt:lpstr>
      <vt:lpstr>Responding to a Request for Clarification (continued)</vt:lpstr>
      <vt:lpstr>Responding to a Request for Clarification (continued)</vt:lpstr>
      <vt:lpstr>Responding to a Request for Clarification (continued)</vt:lpstr>
      <vt:lpstr>Modification Request</vt:lpstr>
      <vt:lpstr>Modification Request</vt:lpstr>
      <vt:lpstr>Modification Request (continued)</vt:lpstr>
      <vt:lpstr>Modification Request (continued) </vt:lpstr>
      <vt:lpstr>Modification Request (continued) </vt:lpstr>
      <vt:lpstr>Modification Request (continued) </vt:lpstr>
      <vt:lpstr>Modification Request (continued) </vt:lpstr>
      <vt:lpstr>Modification Request (continued) </vt:lpstr>
      <vt:lpstr>Modification Request (continued) </vt:lpstr>
      <vt:lpstr>Modification Request (continued) </vt:lpstr>
      <vt:lpstr>Rework Request</vt:lpstr>
      <vt:lpstr>Rework Request</vt:lpstr>
      <vt:lpstr>Rework Request (continued)</vt:lpstr>
      <vt:lpstr>Rework Request (continued)</vt:lpstr>
      <vt:lpstr>Rework Request (continued)</vt:lpstr>
      <vt:lpstr>Rework Request</vt:lpstr>
      <vt:lpstr>Rework Request</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Request for Clarification/Modification Request/Rework Request in Exam Management PowerPoint Presentation</dc:title>
  <dc:subject>VSR, Pre-Discharge MSC, AQRS, Special Ops VSR, RVSR, DRO, RQRS, Special Ops RVSR</dc:subject>
  <dc:creator>Department of Veterans Affairs, Veterans Benefits Administration, Compensation Service, STAFF</dc:creator>
  <dc:description>This lesson introduces claim processors to the steps required to respond to a request for clarification, complete a modification request, and complete a rework request, within the Exam Management in VBMS.</dc:description>
  <cp:lastModifiedBy>Kathy Poole</cp:lastModifiedBy>
  <cp:revision>403</cp:revision>
  <dcterms:created xsi:type="dcterms:W3CDTF">2014-04-30T02:32:11Z</dcterms:created>
  <dcterms:modified xsi:type="dcterms:W3CDTF">2018-02-23T14:45:06Z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_dlc_DocIdItemGuid">
    <vt:lpwstr>4c0101c2-d296-467b-b6ae-33081067f64a</vt:lpwstr>
  </property>
  <property fmtid="{D5CDD505-2E9C-101B-9397-08002B2CF9AE}" pid="9" name="Language">
    <vt:lpwstr>en</vt:lpwstr>
  </property>
  <property fmtid="{D5CDD505-2E9C-101B-9397-08002B2CF9AE}" pid="10" name="Type">
    <vt:lpwstr>Presentation</vt:lpwstr>
  </property>
</Properties>
</file>