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5"/>
  </p:sldMasterIdLst>
  <p:notesMasterIdLst>
    <p:notesMasterId r:id="rId30"/>
  </p:notesMasterIdLst>
  <p:handoutMasterIdLst>
    <p:handoutMasterId r:id="rId31"/>
  </p:handoutMasterIdLst>
  <p:sldIdLst>
    <p:sldId id="257" r:id="rId6"/>
    <p:sldId id="258" r:id="rId7"/>
    <p:sldId id="259" r:id="rId8"/>
    <p:sldId id="261" r:id="rId9"/>
    <p:sldId id="283" r:id="rId10"/>
    <p:sldId id="299" r:id="rId11"/>
    <p:sldId id="268" r:id="rId12"/>
    <p:sldId id="266" r:id="rId13"/>
    <p:sldId id="263" r:id="rId14"/>
    <p:sldId id="293" r:id="rId15"/>
    <p:sldId id="272" r:id="rId16"/>
    <p:sldId id="274" r:id="rId17"/>
    <p:sldId id="296" r:id="rId18"/>
    <p:sldId id="301" r:id="rId19"/>
    <p:sldId id="302" r:id="rId20"/>
    <p:sldId id="287" r:id="rId21"/>
    <p:sldId id="288" r:id="rId22"/>
    <p:sldId id="289" r:id="rId23"/>
    <p:sldId id="298" r:id="rId24"/>
    <p:sldId id="264" r:id="rId25"/>
    <p:sldId id="286" r:id="rId26"/>
    <p:sldId id="290" r:id="rId27"/>
    <p:sldId id="291" r:id="rId28"/>
    <p:sldId id="300" r:id="rId29"/>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CA0D1E-F3C0-488F-A95A-A2DCD4BA68A2}">
          <p14:sldIdLst>
            <p14:sldId id="257"/>
            <p14:sldId id="258"/>
            <p14:sldId id="259"/>
            <p14:sldId id="261"/>
            <p14:sldId id="283"/>
            <p14:sldId id="299"/>
            <p14:sldId id="268"/>
            <p14:sldId id="266"/>
            <p14:sldId id="263"/>
            <p14:sldId id="293"/>
            <p14:sldId id="272"/>
            <p14:sldId id="274"/>
            <p14:sldId id="296"/>
            <p14:sldId id="301"/>
            <p14:sldId id="302"/>
            <p14:sldId id="287"/>
            <p14:sldId id="288"/>
            <p14:sldId id="289"/>
            <p14:sldId id="298"/>
            <p14:sldId id="264"/>
            <p14:sldId id="286"/>
            <p14:sldId id="290"/>
            <p14:sldId id="291"/>
            <p14:sldId id="30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F1E"/>
    <a:srgbClr val="E7D0A4"/>
    <a:srgbClr val="6A5B3F"/>
    <a:srgbClr val="987734"/>
    <a:srgbClr val="AB8C4E"/>
    <a:srgbClr val="C6A156"/>
    <a:srgbClr val="E8D2A8"/>
    <a:srgbClr val="F5F0E9"/>
    <a:srgbClr val="BEA5A1"/>
    <a:srgbClr val="867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1079" autoAdjust="0"/>
  </p:normalViewPr>
  <p:slideViewPr>
    <p:cSldViewPr snapToGrid="0">
      <p:cViewPr varScale="1">
        <p:scale>
          <a:sx n="104" d="100"/>
          <a:sy n="104" d="100"/>
        </p:scale>
        <p:origin x="870"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gs" Target="tags/tag1.xml"/><Relationship Id="rId37"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2/23/2018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2/23/2018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417102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2</a:t>
            </a:fld>
            <a:endParaRPr lang="en-US" dirty="0"/>
          </a:p>
        </p:txBody>
      </p:sp>
    </p:spTree>
    <p:extLst>
      <p:ext uri="{BB962C8B-B14F-4D97-AF65-F5344CB8AC3E}">
        <p14:creationId xmlns:p14="http://schemas.microsoft.com/office/powerpoint/2010/main" val="454637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499533" y="3259138"/>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 name="Line 5"/>
          <p:cNvSpPr>
            <a:spLocks noChangeShapeType="1"/>
          </p:cNvSpPr>
          <p:nvPr/>
        </p:nvSpPr>
        <p:spPr bwMode="auto">
          <a:xfrm>
            <a:off x="497418" y="3182938"/>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6" name="Rectangle 6"/>
          <p:cNvSpPr>
            <a:spLocks noChangeArrowheads="1"/>
          </p:cNvSpPr>
          <p:nvPr/>
        </p:nvSpPr>
        <p:spPr bwMode="auto">
          <a:xfrm>
            <a:off x="1635126" y="220663"/>
            <a:ext cx="8921749" cy="1570303"/>
          </a:xfrm>
          <a:prstGeom prst="rect">
            <a:avLst/>
          </a:prstGeom>
          <a:noFill/>
          <a:ln w="9525">
            <a:noFill/>
            <a:miter lim="800000"/>
            <a:headEnd/>
            <a:tailEnd/>
          </a:ln>
          <a:effectLst>
            <a:outerShdw dist="17961" dir="2700000" algn="ctr" rotWithShape="0">
              <a:srgbClr val="808080"/>
            </a:outerShdw>
          </a:effectLst>
        </p:spPr>
        <p:txBody>
          <a:bodyPr lIns="92075" tIns="46038" rIns="92075" bIns="46038">
            <a:spAutoFit/>
          </a:bodyPr>
          <a:lstStyle/>
          <a:p>
            <a:pPr algn="ctr">
              <a:defRPr/>
            </a:pPr>
            <a:r>
              <a:rPr lang="en-US" sz="4800" b="1" i="1" dirty="0">
                <a:solidFill>
                  <a:srgbClr val="1D3275"/>
                </a:solidFill>
                <a:latin typeface="Century Schoolbook" pitchFamily="18" charset="0"/>
              </a:rPr>
              <a:t>Veterans Benefits Administration</a:t>
            </a:r>
            <a:endParaRPr lang="en-US" sz="2800" b="1" i="1" dirty="0">
              <a:solidFill>
                <a:srgbClr val="1D3275"/>
              </a:solidFill>
              <a:effectLst>
                <a:outerShdw blurRad="38100" dist="38100" dir="2700000" algn="tl">
                  <a:srgbClr val="C0C0C0"/>
                </a:outerShdw>
              </a:effectLst>
              <a:latin typeface="Century Schoolbook" pitchFamily="18" charset="0"/>
            </a:endParaRPr>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pic>
        <p:nvPicPr>
          <p:cNvPr id="9" name="Picture 10" descr="veter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3600" y="2133600"/>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69195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520776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9717743" cy="1151592"/>
          </a:xfrm>
        </p:spPr>
        <p:txBody>
          <a:bodyPr/>
          <a:lstStyle/>
          <a:p>
            <a:r>
              <a:rPr lang="en-US"/>
              <a:t>Click to edit Master title style</a:t>
            </a:r>
          </a:p>
        </p:txBody>
      </p:sp>
      <p:sp>
        <p:nvSpPr>
          <p:cNvPr id="3" name="Content Placeholder 2"/>
          <p:cNvSpPr>
            <a:spLocks noGrp="1"/>
          </p:cNvSpPr>
          <p:nvPr>
            <p:ph idx="1"/>
          </p:nvPr>
        </p:nvSpPr>
        <p:spPr>
          <a:xfrm>
            <a:off x="847165" y="1789114"/>
            <a:ext cx="10945906" cy="426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27850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835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53870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44318" cy="141763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2723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36344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50121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45374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71495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852085" y="1361794"/>
            <a:ext cx="10339916" cy="4762"/>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28" name="Rectangle 4"/>
          <p:cNvSpPr>
            <a:spLocks noChangeArrowheads="1"/>
          </p:cNvSpPr>
          <p:nvPr/>
        </p:nvSpPr>
        <p:spPr bwMode="auto">
          <a:xfrm>
            <a:off x="1388533" y="1199870"/>
            <a:ext cx="10803467" cy="79375"/>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dirty="0"/>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2215" name="Rectangle 7"/>
          <p:cNvSpPr>
            <a:spLocks noGrp="1" noChangeArrowheads="1"/>
          </p:cNvSpPr>
          <p:nvPr>
            <p:ph type="title"/>
          </p:nvPr>
        </p:nvSpPr>
        <p:spPr bwMode="auto">
          <a:xfrm>
            <a:off x="2135094" y="49307"/>
            <a:ext cx="9752105" cy="110331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2" name="Rectangle 8"/>
          <p:cNvSpPr>
            <a:spLocks noGrp="1" noChangeArrowheads="1"/>
          </p:cNvSpPr>
          <p:nvPr>
            <p:ph type="body" idx="1"/>
          </p:nvPr>
        </p:nvSpPr>
        <p:spPr bwMode="auto">
          <a:xfrm>
            <a:off x="859367" y="1573306"/>
            <a:ext cx="11044767" cy="447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a:bodyPr>
          <a:lstStyle/>
          <a:p>
            <a:pPr lvl="0"/>
            <a:endParaRPr lang="en-US" dirty="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dirty="0"/>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222223" name="Rectangle 15"/>
          <p:cNvSpPr>
            <a:spLocks noChangeArrowheads="1"/>
          </p:cNvSpPr>
          <p:nvPr/>
        </p:nvSpPr>
        <p:spPr bwMode="auto">
          <a:xfrm>
            <a:off x="859367" y="6400800"/>
            <a:ext cx="2574423" cy="339196"/>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1600" b="1" i="1" dirty="0">
                <a:solidFill>
                  <a:srgbClr val="1D3275"/>
                </a:solidFill>
                <a:effectLst>
                  <a:outerShdw blurRad="38100" dist="38100" dir="2700000" algn="tl">
                    <a:srgbClr val="C0C0C0"/>
                  </a:outerShdw>
                </a:effectLst>
                <a:latin typeface="Century Schoolbook" pitchFamily="18" charset="0"/>
              </a:rPr>
              <a:t>Compensation Service </a:t>
            </a:r>
          </a:p>
        </p:txBody>
      </p:sp>
      <p:pic>
        <p:nvPicPr>
          <p:cNvPr id="1039" name="Picture 19" descr="veteran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878" y="-19577"/>
            <a:ext cx="1659217" cy="141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hf hdr="0" ftr="0" dt="0"/>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itsc@va.gov" TargetMode="External"/><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hyperlink" Target="mailto:ContractExam.VBAVACO@va.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731520" y="3368675"/>
            <a:ext cx="35966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algn="ctr"/>
            <a:r>
              <a:rPr lang="en-US" sz="2800" b="1" i="1" dirty="0">
                <a:solidFill>
                  <a:srgbClr val="1D3275"/>
                </a:solidFill>
                <a:latin typeface="Century Schoolbook" pitchFamily="18" charset="0"/>
              </a:rPr>
              <a:t>Compensation Service</a:t>
            </a:r>
          </a:p>
        </p:txBody>
      </p:sp>
      <p:sp>
        <p:nvSpPr>
          <p:cNvPr id="3" name="Rectangle 3"/>
          <p:cNvSpPr txBox="1">
            <a:spLocks noChangeArrowheads="1"/>
          </p:cNvSpPr>
          <p:nvPr/>
        </p:nvSpPr>
        <p:spPr bwMode="auto">
          <a:xfrm>
            <a:off x="8046720" y="3535680"/>
            <a:ext cx="3139440" cy="102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Wingdings" pitchFamily="2" charset="2"/>
              <a:buChar char="•"/>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lgn="ctr">
              <a:lnSpc>
                <a:spcPct val="80000"/>
              </a:lnSpc>
              <a:buFont typeface="Wingdings" pitchFamily="2" charset="2"/>
              <a:buNone/>
            </a:pPr>
            <a:r>
              <a:rPr lang="en-US" b="1" i="1" kern="0" dirty="0">
                <a:latin typeface="Century Schoolbook" pitchFamily="18" charset="0"/>
              </a:rPr>
              <a:t>February 2018</a:t>
            </a:r>
          </a:p>
        </p:txBody>
      </p:sp>
      <p:sp>
        <p:nvSpPr>
          <p:cNvPr id="4" name="Rectangle 2"/>
          <p:cNvSpPr txBox="1">
            <a:spLocks noChangeArrowheads="1"/>
          </p:cNvSpPr>
          <p:nvPr/>
        </p:nvSpPr>
        <p:spPr bwMode="auto">
          <a:xfrm>
            <a:off x="1669774" y="4953000"/>
            <a:ext cx="9157252" cy="997226"/>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r>
              <a:rPr lang="en-US" sz="3600" b="1" kern="0" dirty="0">
                <a:solidFill>
                  <a:srgbClr val="1D3275"/>
                </a:solidFill>
                <a:latin typeface="Times New Roman" panose="02020603050405020304" pitchFamily="18" charset="0"/>
                <a:cs typeface="Times New Roman" panose="02020603050405020304" pitchFamily="18" charset="0"/>
              </a:rPr>
              <a:t>Creating Exam Scheduling </a:t>
            </a:r>
          </a:p>
          <a:p>
            <a:pPr>
              <a:defRPr/>
            </a:pPr>
            <a:r>
              <a:rPr lang="en-US" sz="3600" b="1" kern="0" dirty="0">
                <a:solidFill>
                  <a:srgbClr val="1D3275"/>
                </a:solidFill>
                <a:latin typeface="Times New Roman" panose="02020603050405020304" pitchFamily="18" charset="0"/>
                <a:cs typeface="Times New Roman" panose="02020603050405020304" pitchFamily="18" charset="0"/>
              </a:rPr>
              <a:t>Request in VBMS</a:t>
            </a:r>
            <a:endParaRPr lang="en-US" sz="6600" i="1" kern="0" dirty="0">
              <a:solidFill>
                <a:srgbClr val="0033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315381"/>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Create New Request</a:t>
            </a: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8519" y="2563019"/>
            <a:ext cx="10944225" cy="2714625"/>
          </a:xfrm>
          <a:ln w="12700">
            <a:solidFill>
              <a:schemeClr val="tx1"/>
            </a:solidFill>
          </a:ln>
        </p:spPr>
      </p:pic>
      <p:sp>
        <p:nvSpPr>
          <p:cNvPr id="4" name="Slide Number Placeholder 3"/>
          <p:cNvSpPr>
            <a:spLocks noGrp="1"/>
          </p:cNvSpPr>
          <p:nvPr>
            <p:ph type="sldNum" sz="quarter" idx="10"/>
          </p:nvPr>
        </p:nvSpPr>
        <p:spPr/>
        <p:txBody>
          <a:bodyPr/>
          <a:lstStyle/>
          <a:p>
            <a:fld id="{7C414AED-89CE-4A48-8B2B-1B3A5C68EA2A}" type="slidenum">
              <a:rPr lang="en-US" smtClean="0"/>
              <a:t>10</a:t>
            </a:fld>
            <a:endParaRPr lang="en-US" dirty="0"/>
          </a:p>
        </p:txBody>
      </p:sp>
      <p:sp>
        <p:nvSpPr>
          <p:cNvPr id="9" name="Rectangle 8"/>
          <p:cNvSpPr/>
          <p:nvPr/>
        </p:nvSpPr>
        <p:spPr bwMode="auto">
          <a:xfrm>
            <a:off x="10044332" y="3643532"/>
            <a:ext cx="1350498" cy="478302"/>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334061118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Select Contentions Tab</a:t>
            </a:r>
          </a:p>
        </p:txBody>
      </p:sp>
      <p:sp>
        <p:nvSpPr>
          <p:cNvPr id="6" name="Content Placeholder 5"/>
          <p:cNvSpPr>
            <a:spLocks noGrp="1"/>
          </p:cNvSpPr>
          <p:nvPr>
            <p:ph idx="1"/>
          </p:nvPr>
        </p:nvSpPr>
        <p:spPr/>
        <p:txBody>
          <a:bodyPr>
            <a:normAutofit/>
          </a:bodyPr>
          <a:lstStyle/>
          <a:p>
            <a:endParaRPr lang="en-US" dirty="0"/>
          </a:p>
          <a:p>
            <a:pPr lvl="1"/>
            <a:endParaRPr lang="en-US" dirty="0"/>
          </a:p>
          <a:p>
            <a:pPr lvl="1"/>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11</a:t>
            </a:fld>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6362" y="2111237"/>
            <a:ext cx="10058400" cy="3487631"/>
          </a:xfrm>
          <a:prstGeom prst="rect">
            <a:avLst/>
          </a:prstGeom>
          <a:ln w="12700">
            <a:solidFill>
              <a:schemeClr val="tx1"/>
            </a:solidFill>
          </a:ln>
        </p:spPr>
      </p:pic>
    </p:spTree>
    <p:extLst>
      <p:ext uri="{BB962C8B-B14F-4D97-AF65-F5344CB8AC3E}">
        <p14:creationId xmlns:p14="http://schemas.microsoft.com/office/powerpoint/2010/main" val="394478666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 Information Tab</a:t>
            </a: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1147" y="1789113"/>
            <a:ext cx="10098968" cy="4262437"/>
          </a:xfrm>
          <a:prstGeom prst="rect">
            <a:avLst/>
          </a:prstGeom>
          <a:ln w="12700">
            <a:solidFill>
              <a:schemeClr val="tx1"/>
            </a:solidFill>
          </a:ln>
        </p:spPr>
      </p:pic>
      <p:sp>
        <p:nvSpPr>
          <p:cNvPr id="4" name="Slide Number Placeholder 3"/>
          <p:cNvSpPr>
            <a:spLocks noGrp="1"/>
          </p:cNvSpPr>
          <p:nvPr>
            <p:ph type="sldNum" sz="quarter" idx="10"/>
          </p:nvPr>
        </p:nvSpPr>
        <p:spPr/>
        <p:txBody>
          <a:bodyPr/>
          <a:lstStyle/>
          <a:p>
            <a:fld id="{7C414AED-89CE-4A48-8B2B-1B3A5C68EA2A}" type="slidenum">
              <a:rPr lang="en-US" smtClean="0"/>
              <a:t>12</a:t>
            </a:fld>
            <a:endParaRPr lang="en-US" dirty="0"/>
          </a:p>
        </p:txBody>
      </p:sp>
    </p:spTree>
    <p:extLst>
      <p:ext uri="{BB962C8B-B14F-4D97-AF65-F5344CB8AC3E}">
        <p14:creationId xmlns:p14="http://schemas.microsoft.com/office/powerpoint/2010/main" val="305652354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Contention Information Tab</a:t>
            </a:r>
          </a:p>
        </p:txBody>
      </p:sp>
      <p:sp>
        <p:nvSpPr>
          <p:cNvPr id="6" name="Content Placeholder 5"/>
          <p:cNvSpPr>
            <a:spLocks noGrp="1"/>
          </p:cNvSpPr>
          <p:nvPr>
            <p:ph idx="1"/>
          </p:nvPr>
        </p:nvSpPr>
        <p:spPr/>
        <p:txBody>
          <a:bodyPr>
            <a:normAutofit/>
          </a:bodyPr>
          <a:lstStyle/>
          <a:p>
            <a:pPr marL="514350" indent="-457200"/>
            <a:endParaRPr lang="en-US" dirty="0"/>
          </a:p>
          <a:p>
            <a:pPr marL="914400" lvl="1" indent="-457200"/>
            <a:endParaRPr lang="en-US" dirty="0"/>
          </a:p>
          <a:p>
            <a:pPr lvl="1"/>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13</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809" y="2369577"/>
            <a:ext cx="10058400" cy="1882681"/>
          </a:xfrm>
          <a:prstGeom prst="rect">
            <a:avLst/>
          </a:prstGeom>
          <a:ln w="12700">
            <a:solidFill>
              <a:schemeClr val="tx1"/>
            </a:solidFill>
          </a:ln>
        </p:spPr>
      </p:pic>
    </p:spTree>
    <p:extLst>
      <p:ext uri="{BB962C8B-B14F-4D97-AF65-F5344CB8AC3E}">
        <p14:creationId xmlns:p14="http://schemas.microsoft.com/office/powerpoint/2010/main" val="3304370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Contention Information Tab (continued)</a:t>
            </a:r>
          </a:p>
        </p:txBody>
      </p:sp>
      <p:sp>
        <p:nvSpPr>
          <p:cNvPr id="6" name="Content Placeholder 5"/>
          <p:cNvSpPr>
            <a:spLocks noGrp="1"/>
          </p:cNvSpPr>
          <p:nvPr>
            <p:ph idx="1"/>
          </p:nvPr>
        </p:nvSpPr>
        <p:spPr/>
        <p:txBody>
          <a:bodyPr>
            <a:normAutofit/>
          </a:bodyPr>
          <a:lstStyle/>
          <a:p>
            <a:pPr marL="514350" indent="-457200"/>
            <a:endParaRPr lang="en-US" dirty="0"/>
          </a:p>
          <a:p>
            <a:pPr marL="914400" lvl="1" indent="-457200"/>
            <a:endParaRPr lang="en-US" dirty="0"/>
          </a:p>
          <a:p>
            <a:pPr lvl="1"/>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pPr/>
              <a:t>14</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809" y="2166937"/>
            <a:ext cx="10058400" cy="2287962"/>
          </a:xfrm>
          <a:prstGeom prst="rect">
            <a:avLst/>
          </a:prstGeom>
          <a:ln w="12700">
            <a:solidFill>
              <a:schemeClr val="tx1"/>
            </a:solidFill>
          </a:ln>
        </p:spPr>
      </p:pic>
    </p:spTree>
    <p:extLst>
      <p:ext uri="{BB962C8B-B14F-4D97-AF65-F5344CB8AC3E}">
        <p14:creationId xmlns:p14="http://schemas.microsoft.com/office/powerpoint/2010/main" val="975841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Contention Information Tab </a:t>
            </a:r>
            <a:r>
              <a:rPr lang="en-US"/>
              <a:t>(continued)</a:t>
            </a:r>
            <a:endParaRPr lang="en-US" dirty="0"/>
          </a:p>
        </p:txBody>
      </p:sp>
      <p:sp>
        <p:nvSpPr>
          <p:cNvPr id="6" name="Content Placeholder 5"/>
          <p:cNvSpPr>
            <a:spLocks noGrp="1"/>
          </p:cNvSpPr>
          <p:nvPr>
            <p:ph idx="1"/>
          </p:nvPr>
        </p:nvSpPr>
        <p:spPr/>
        <p:txBody>
          <a:bodyPr>
            <a:normAutofit/>
          </a:bodyPr>
          <a:lstStyle/>
          <a:p>
            <a:pPr marL="514350" indent="-457200"/>
            <a:endParaRPr lang="en-US" dirty="0"/>
          </a:p>
          <a:p>
            <a:pPr marL="914400" lvl="1" indent="-457200"/>
            <a:endParaRPr lang="en-US" dirty="0"/>
          </a:p>
          <a:p>
            <a:pPr lvl="1"/>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pPr/>
              <a:t>15</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2646" y="1537255"/>
            <a:ext cx="10058400" cy="4280449"/>
          </a:xfrm>
          <a:prstGeom prst="rect">
            <a:avLst/>
          </a:prstGeom>
          <a:ln w="12700">
            <a:solidFill>
              <a:schemeClr val="tx1"/>
            </a:solidFill>
          </a:ln>
        </p:spPr>
      </p:pic>
    </p:spTree>
    <p:extLst>
      <p:ext uri="{BB962C8B-B14F-4D97-AF65-F5344CB8AC3E}">
        <p14:creationId xmlns:p14="http://schemas.microsoft.com/office/powerpoint/2010/main" val="1103441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Preview Tab</a:t>
            </a:r>
          </a:p>
        </p:txBody>
      </p:sp>
      <p:sp>
        <p:nvSpPr>
          <p:cNvPr id="6" name="Content Placeholder 5"/>
          <p:cNvSpPr>
            <a:spLocks noGrp="1"/>
          </p:cNvSpPr>
          <p:nvPr>
            <p:ph idx="1"/>
          </p:nvPr>
        </p:nvSpPr>
        <p:spPr/>
        <p:txBody>
          <a:bodyPr>
            <a:normAutofit/>
          </a:bodyPr>
          <a:lstStyle/>
          <a:p>
            <a:pPr marL="514350" indent="-457200"/>
            <a:endParaRPr lang="en-US" dirty="0"/>
          </a:p>
          <a:p>
            <a:pPr marL="914400" lvl="1" indent="-457200"/>
            <a:endParaRPr lang="en-US" dirty="0"/>
          </a:p>
          <a:p>
            <a:pPr lvl="1"/>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16</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3759" y="1630017"/>
            <a:ext cx="9478107" cy="4174435"/>
          </a:xfrm>
          <a:prstGeom prst="rect">
            <a:avLst/>
          </a:prstGeom>
          <a:ln w="12700">
            <a:solidFill>
              <a:schemeClr val="tx1"/>
            </a:solidFill>
          </a:ln>
        </p:spPr>
      </p:pic>
    </p:spTree>
    <p:extLst>
      <p:ext uri="{BB962C8B-B14F-4D97-AF65-F5344CB8AC3E}">
        <p14:creationId xmlns:p14="http://schemas.microsoft.com/office/powerpoint/2010/main" val="241904108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Request &amp; Delete Request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7106" y="1717377"/>
            <a:ext cx="10687050" cy="2524125"/>
          </a:xfrm>
          <a:prstGeom prst="rect">
            <a:avLst/>
          </a:prstGeom>
          <a:ln w="12700">
            <a:solidFill>
              <a:schemeClr val="tx1"/>
            </a:solidFill>
          </a:ln>
        </p:spPr>
      </p:pic>
      <p:sp>
        <p:nvSpPr>
          <p:cNvPr id="4" name="Slide Number Placeholder 3"/>
          <p:cNvSpPr>
            <a:spLocks noGrp="1"/>
          </p:cNvSpPr>
          <p:nvPr>
            <p:ph type="sldNum" sz="quarter" idx="10"/>
          </p:nvPr>
        </p:nvSpPr>
        <p:spPr/>
        <p:txBody>
          <a:bodyPr/>
          <a:lstStyle/>
          <a:p>
            <a:fld id="{7C414AED-89CE-4A48-8B2B-1B3A5C68EA2A}" type="slidenum">
              <a:rPr lang="en-US" smtClean="0"/>
              <a:t>17</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117" y="4453764"/>
            <a:ext cx="10058400" cy="1268545"/>
          </a:xfrm>
          <a:prstGeom prst="rect">
            <a:avLst/>
          </a:prstGeom>
          <a:ln w="12700">
            <a:solidFill>
              <a:schemeClr val="tx1"/>
            </a:solidFill>
          </a:ln>
        </p:spPr>
      </p:pic>
      <p:sp>
        <p:nvSpPr>
          <p:cNvPr id="7" name="Rectangle 6"/>
          <p:cNvSpPr/>
          <p:nvPr/>
        </p:nvSpPr>
        <p:spPr bwMode="auto">
          <a:xfrm>
            <a:off x="10310191" y="2994991"/>
            <a:ext cx="1179444" cy="874644"/>
          </a:xfrm>
          <a:prstGeom prst="rect">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9" name="Rectangle 8"/>
          <p:cNvSpPr/>
          <p:nvPr/>
        </p:nvSpPr>
        <p:spPr bwMode="auto">
          <a:xfrm>
            <a:off x="9223513" y="5088036"/>
            <a:ext cx="1033669" cy="371860"/>
          </a:xfrm>
          <a:prstGeom prst="rect">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1658064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 Destination Dialog</a:t>
            </a:r>
          </a:p>
        </p:txBody>
      </p:sp>
      <p:sp>
        <p:nvSpPr>
          <p:cNvPr id="4" name="Slide Number Placeholder 3"/>
          <p:cNvSpPr>
            <a:spLocks noGrp="1"/>
          </p:cNvSpPr>
          <p:nvPr>
            <p:ph type="sldNum" sz="quarter" idx="10"/>
          </p:nvPr>
        </p:nvSpPr>
        <p:spPr/>
        <p:txBody>
          <a:bodyPr/>
          <a:lstStyle/>
          <a:p>
            <a:fld id="{7C414AED-89CE-4A48-8B2B-1B3A5C68EA2A}" type="slidenum">
              <a:rPr lang="en-US" smtClean="0"/>
              <a:t>18</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1356" y="1724819"/>
            <a:ext cx="10648950" cy="1343025"/>
          </a:xfrm>
          <a:prstGeom prst="rect">
            <a:avLst/>
          </a:prstGeom>
          <a:ln w="12700">
            <a:solidFill>
              <a:schemeClr val="tx1"/>
            </a:solidFill>
          </a:ln>
        </p:spPr>
      </p:pic>
      <p:sp>
        <p:nvSpPr>
          <p:cNvPr id="6" name="Rectangle 5"/>
          <p:cNvSpPr/>
          <p:nvPr/>
        </p:nvSpPr>
        <p:spPr bwMode="auto">
          <a:xfrm>
            <a:off x="7699512" y="2357080"/>
            <a:ext cx="1351722" cy="361423"/>
          </a:xfrm>
          <a:prstGeom prst="rect">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3200">
              <a:latin typeface="Tahoma"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87" y="2368215"/>
            <a:ext cx="4373881" cy="3709988"/>
          </a:xfrm>
          <a:prstGeom prst="rect">
            <a:avLst/>
          </a:prstGeom>
          <a:ln w="12700">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9034" y="3270709"/>
            <a:ext cx="4038600" cy="1905000"/>
          </a:xfrm>
          <a:prstGeom prst="rect">
            <a:avLst/>
          </a:prstGeom>
          <a:ln w="12700">
            <a:solidFill>
              <a:schemeClr val="tx1"/>
            </a:solidFill>
          </a:ln>
        </p:spPr>
      </p:pic>
      <p:sp>
        <p:nvSpPr>
          <p:cNvPr id="9" name="Right Arrow 8"/>
          <p:cNvSpPr/>
          <p:nvPr/>
        </p:nvSpPr>
        <p:spPr bwMode="auto">
          <a:xfrm>
            <a:off x="5333537" y="3980893"/>
            <a:ext cx="978408" cy="484632"/>
          </a:xfrm>
          <a:prstGeom prst="rightArrow">
            <a:avLst/>
          </a:prstGeom>
          <a:solidFill>
            <a:srgbClr val="FF000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10" name="Rectangle 9"/>
          <p:cNvSpPr/>
          <p:nvPr/>
        </p:nvSpPr>
        <p:spPr bwMode="auto">
          <a:xfrm>
            <a:off x="7123043" y="4825360"/>
            <a:ext cx="675861" cy="264579"/>
          </a:xfrm>
          <a:prstGeom prst="rect">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3200">
              <a:latin typeface="Tahoma" pitchFamily="34" charset="0"/>
            </a:endParaRPr>
          </a:p>
        </p:txBody>
      </p:sp>
    </p:spTree>
    <p:extLst>
      <p:ext uri="{BB962C8B-B14F-4D97-AF65-F5344CB8AC3E}">
        <p14:creationId xmlns:p14="http://schemas.microsoft.com/office/powerpoint/2010/main" val="1030908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 Request</a:t>
            </a:r>
          </a:p>
        </p:txBody>
      </p:sp>
      <p:sp>
        <p:nvSpPr>
          <p:cNvPr id="3" name="Content Placeholder 2"/>
          <p:cNvSpPr>
            <a:spLocks noGrp="1"/>
          </p:cNvSpPr>
          <p:nvPr>
            <p:ph idx="1"/>
          </p:nvPr>
        </p:nvSpPr>
        <p:spPr/>
        <p:txBody>
          <a:bodyPr>
            <a:normAutofit fontScale="92500"/>
          </a:bodyPr>
          <a:lstStyle/>
          <a:p>
            <a:r>
              <a:rPr lang="en-US" dirty="0"/>
              <a:t>PDF is generated and uploaded to the Veteran’s </a:t>
            </a:r>
            <a:r>
              <a:rPr lang="en-US" dirty="0" err="1"/>
              <a:t>eFolder</a:t>
            </a:r>
            <a:r>
              <a:rPr lang="en-US" dirty="0"/>
              <a:t> </a:t>
            </a:r>
          </a:p>
          <a:p>
            <a:pPr lvl="1"/>
            <a:r>
              <a:rPr lang="en-US" dirty="0"/>
              <a:t>Document type of ‘Exam Request’ and a subject that is blank</a:t>
            </a:r>
          </a:p>
          <a:p>
            <a:endParaRPr lang="en-US" dirty="0"/>
          </a:p>
          <a:p>
            <a:r>
              <a:rPr lang="en-US" dirty="0"/>
              <a:t>VBMS </a:t>
            </a:r>
            <a:r>
              <a:rPr lang="en-US" dirty="0">
                <a:sym typeface="Wingdings" panose="05000000000000000000" pitchFamily="2" charset="2"/>
              </a:rPr>
              <a:t> </a:t>
            </a:r>
            <a:r>
              <a:rPr lang="en-US" dirty="0"/>
              <a:t>Data Access Services (DAS) </a:t>
            </a:r>
            <a:r>
              <a:rPr lang="en-US" dirty="0">
                <a:sym typeface="Wingdings" panose="05000000000000000000" pitchFamily="2" charset="2"/>
              </a:rPr>
              <a:t> Exam Management System (EMS)</a:t>
            </a:r>
            <a:endParaRPr lang="en-US" dirty="0"/>
          </a:p>
          <a:p>
            <a:endParaRPr lang="en-US" dirty="0"/>
          </a:p>
          <a:p>
            <a:r>
              <a:rPr lang="en-US" dirty="0"/>
              <a:t>View History (Exam Scheduling Request Summary)</a:t>
            </a:r>
          </a:p>
          <a:p>
            <a:pPr lvl="1"/>
            <a:r>
              <a:rPr lang="en-US" dirty="0"/>
              <a:t>Scheduling Request Submitted</a:t>
            </a:r>
          </a:p>
          <a:p>
            <a:pPr lvl="1"/>
            <a:r>
              <a:rPr lang="en-US" dirty="0"/>
              <a:t>Scheduling Request Successfully Delivered</a:t>
            </a:r>
          </a:p>
          <a:p>
            <a:pPr lvl="1"/>
            <a:r>
              <a:rPr lang="en-US" dirty="0"/>
              <a:t>Scheduling Request Delivery Failed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19</a:t>
            </a:fld>
            <a:endParaRPr lang="en-US" dirty="0"/>
          </a:p>
        </p:txBody>
      </p:sp>
    </p:spTree>
    <p:extLst>
      <p:ext uri="{BB962C8B-B14F-4D97-AF65-F5344CB8AC3E}">
        <p14:creationId xmlns:p14="http://schemas.microsoft.com/office/powerpoint/2010/main" val="4255347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Utilizing the training materials, VBMS Core User Guide, and available references, claim processors will be able to identify the steps required to create exam scheduling requests in VBMS, and complete the post-assessment with a minimum of 80% accuracy.</a:t>
            </a:r>
          </a:p>
        </p:txBody>
      </p:sp>
      <p:sp>
        <p:nvSpPr>
          <p:cNvPr id="4" name="Slide Number Placeholder 3"/>
          <p:cNvSpPr>
            <a:spLocks noGrp="1"/>
          </p:cNvSpPr>
          <p:nvPr>
            <p:ph type="sldNum" sz="quarter" idx="10"/>
          </p:nvPr>
        </p:nvSpPr>
        <p:spPr/>
        <p:txBody>
          <a:bodyPr/>
          <a:lstStyle/>
          <a:p>
            <a:fld id="{7C414AED-89CE-4A48-8B2B-1B3A5C68EA2A}" type="slidenum">
              <a:rPr lang="en-US" smtClean="0"/>
              <a:t>2</a:t>
            </a:fld>
            <a:endParaRPr lang="en-US" dirty="0"/>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Scenarios</a:t>
            </a:r>
          </a:p>
        </p:txBody>
      </p:sp>
      <p:sp>
        <p:nvSpPr>
          <p:cNvPr id="4" name="Slide Number Placeholder 3"/>
          <p:cNvSpPr>
            <a:spLocks noGrp="1"/>
          </p:cNvSpPr>
          <p:nvPr>
            <p:ph type="sldNum" sz="quarter" idx="10"/>
          </p:nvPr>
        </p:nvSpPr>
        <p:spPr/>
        <p:txBody>
          <a:bodyPr/>
          <a:lstStyle/>
          <a:p>
            <a:fld id="{7C414AED-89CE-4A48-8B2B-1B3A5C68EA2A}" type="slidenum">
              <a:rPr lang="en-US" smtClean="0"/>
              <a:t>20</a:t>
            </a:fld>
            <a:endParaRPr lang="en-US" dirty="0"/>
          </a:p>
        </p:txBody>
      </p:sp>
    </p:spTree>
    <p:extLst>
      <p:ext uri="{BB962C8B-B14F-4D97-AF65-F5344CB8AC3E}">
        <p14:creationId xmlns:p14="http://schemas.microsoft.com/office/powerpoint/2010/main" val="3226968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 – EP 110 </a:t>
            </a:r>
            <a:br>
              <a:rPr lang="en-US" dirty="0"/>
            </a:br>
            <a:r>
              <a:rPr lang="en-US" dirty="0"/>
              <a:t>(within a year of discharge)</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The Veteran has filed an original claim for service connection within a year of discharge</a:t>
            </a:r>
          </a:p>
          <a:p>
            <a:pPr marL="0" indent="0">
              <a:buNone/>
            </a:pPr>
            <a:endParaRPr lang="en-US" dirty="0"/>
          </a:p>
          <a:p>
            <a:r>
              <a:rPr lang="en-US" dirty="0"/>
              <a:t>Hearing loss (due to hazardous noise exposure)</a:t>
            </a:r>
          </a:p>
          <a:p>
            <a:r>
              <a:rPr lang="en-US" dirty="0"/>
              <a:t>Tinnitus (due to hazardous noise exposure)</a:t>
            </a:r>
          </a:p>
          <a:p>
            <a:r>
              <a:rPr lang="en-US" dirty="0"/>
              <a:t>Left knee strain</a:t>
            </a:r>
          </a:p>
          <a:p>
            <a:r>
              <a:rPr lang="en-US" dirty="0"/>
              <a:t>Posttraumatic stress disorder (PTSD).  </a:t>
            </a:r>
          </a:p>
          <a:p>
            <a:pPr lvl="1"/>
            <a:r>
              <a:rPr lang="en-US" dirty="0"/>
              <a:t>insomnia, anxiety and depression </a:t>
            </a:r>
          </a:p>
          <a:p>
            <a:pPr marL="0" indent="0">
              <a:buNone/>
            </a:pPr>
            <a:endParaRPr lang="en-US" dirty="0"/>
          </a:p>
          <a:p>
            <a:pPr marL="0" indent="0">
              <a:buNone/>
            </a:pPr>
            <a:r>
              <a:rPr lang="en-US" dirty="0"/>
              <a:t>Watch as I go through the steps of this exam request…</a:t>
            </a:r>
          </a:p>
          <a:p>
            <a:endParaRPr lang="en-US" dirty="0"/>
          </a:p>
        </p:txBody>
      </p:sp>
    </p:spTree>
    <p:extLst>
      <p:ext uri="{BB962C8B-B14F-4D97-AF65-F5344CB8AC3E}">
        <p14:creationId xmlns:p14="http://schemas.microsoft.com/office/powerpoint/2010/main" val="779680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2 – EP 020 </a:t>
            </a:r>
            <a:br>
              <a:rPr lang="en-US" dirty="0"/>
            </a:br>
            <a:r>
              <a:rPr lang="en-US" dirty="0"/>
              <a:t>(Diabetes Mellitus with Complications)</a:t>
            </a:r>
          </a:p>
        </p:txBody>
      </p:sp>
      <p:sp>
        <p:nvSpPr>
          <p:cNvPr id="3" name="Content Placeholder 2"/>
          <p:cNvSpPr>
            <a:spLocks noGrp="1"/>
          </p:cNvSpPr>
          <p:nvPr>
            <p:ph idx="1"/>
          </p:nvPr>
        </p:nvSpPr>
        <p:spPr/>
        <p:txBody>
          <a:bodyPr/>
          <a:lstStyle/>
          <a:p>
            <a:pPr marL="0" indent="0">
              <a:buNone/>
            </a:pPr>
            <a:r>
              <a:rPr lang="en-US" dirty="0"/>
              <a:t>The Veteran has filed a claim (outside of a year from discharge) </a:t>
            </a:r>
          </a:p>
          <a:p>
            <a:endParaRPr lang="en-US" dirty="0"/>
          </a:p>
          <a:p>
            <a:r>
              <a:rPr lang="en-US" dirty="0"/>
              <a:t>Diabetes mellitus, type II with erectile dysfunction (increase)</a:t>
            </a:r>
          </a:p>
          <a:p>
            <a:r>
              <a:rPr lang="en-US" dirty="0"/>
              <a:t>Left lower extremity peripheral neuropathy (secondary to DM II)</a:t>
            </a:r>
          </a:p>
          <a:p>
            <a:r>
              <a:rPr lang="en-US" dirty="0"/>
              <a:t>Right lower extremity peripheral neuropathy (secondary to DM II) </a:t>
            </a:r>
          </a:p>
          <a:p>
            <a:pPr marL="0" indent="0">
              <a:buNone/>
            </a:pPr>
            <a:endParaRPr lang="en-US" dirty="0"/>
          </a:p>
          <a:p>
            <a:pPr marL="0" indent="0">
              <a:buNone/>
            </a:pPr>
            <a:r>
              <a:rPr lang="en-US" dirty="0"/>
              <a:t>Watch as I go through the steps of this exam request…</a:t>
            </a:r>
          </a:p>
          <a:p>
            <a:endParaRPr lang="en-US" dirty="0"/>
          </a:p>
        </p:txBody>
      </p:sp>
    </p:spTree>
    <p:extLst>
      <p:ext uri="{BB962C8B-B14F-4D97-AF65-F5344CB8AC3E}">
        <p14:creationId xmlns:p14="http://schemas.microsoft.com/office/powerpoint/2010/main" val="6943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3 – EP 020 </a:t>
            </a:r>
            <a:br>
              <a:rPr lang="en-US" dirty="0"/>
            </a:br>
            <a:r>
              <a:rPr lang="en-US" dirty="0"/>
              <a:t>(Increase, Secondary, and SMC A&amp;A)</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 Veteran has filed a claim (outside of a year from discharge) </a:t>
            </a:r>
          </a:p>
          <a:p>
            <a:endParaRPr lang="en-US" dirty="0"/>
          </a:p>
          <a:p>
            <a:r>
              <a:rPr lang="en-US"/>
              <a:t>Right </a:t>
            </a:r>
            <a:r>
              <a:rPr lang="en-US" dirty="0"/>
              <a:t>knee degenerative joint disease (increase)</a:t>
            </a:r>
          </a:p>
          <a:p>
            <a:r>
              <a:rPr lang="en-US"/>
              <a:t>Left </a:t>
            </a:r>
            <a:r>
              <a:rPr lang="en-US" dirty="0"/>
              <a:t>knee degenerative joint disease (secondary to the SC right knee)</a:t>
            </a:r>
          </a:p>
          <a:p>
            <a:r>
              <a:rPr lang="en-US" dirty="0"/>
              <a:t>Special monthly compensation Aid &amp; Attendance (service connected heart condition evaluated at 100% disabling).</a:t>
            </a:r>
          </a:p>
          <a:p>
            <a:pPr marL="0" indent="0">
              <a:buNone/>
            </a:pPr>
            <a:endParaRPr lang="en-US" dirty="0"/>
          </a:p>
          <a:p>
            <a:r>
              <a:rPr lang="en-US" dirty="0"/>
              <a:t>No VA Form 21-2680 was received with claim. </a:t>
            </a:r>
          </a:p>
          <a:p>
            <a:pPr marL="0" indent="0">
              <a:buNone/>
            </a:pPr>
            <a:endParaRPr lang="en-US" dirty="0"/>
          </a:p>
          <a:p>
            <a:pPr marL="0" indent="0">
              <a:buNone/>
            </a:pPr>
            <a:r>
              <a:rPr lang="en-US" dirty="0"/>
              <a:t>Watch as I go through the steps of this exam request…</a:t>
            </a:r>
          </a:p>
          <a:p>
            <a:endParaRPr lang="en-US" dirty="0"/>
          </a:p>
        </p:txBody>
      </p:sp>
    </p:spTree>
    <p:extLst>
      <p:ext uri="{BB962C8B-B14F-4D97-AF65-F5344CB8AC3E}">
        <p14:creationId xmlns:p14="http://schemas.microsoft.com/office/powerpoint/2010/main" val="3286145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DJSARZO\AppData\Local\Microsoft\Windows\Temporary Internet Files\Content.IE5\FT9908LH\question-marks[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345508" y="2287718"/>
            <a:ext cx="3563154" cy="266999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t>Questions</a:t>
            </a:r>
          </a:p>
        </p:txBody>
      </p:sp>
      <p:sp>
        <p:nvSpPr>
          <p:cNvPr id="9" name="Content Placeholder 8"/>
          <p:cNvSpPr>
            <a:spLocks noGrp="1"/>
          </p:cNvSpPr>
          <p:nvPr>
            <p:ph sz="half" idx="2"/>
          </p:nvPr>
        </p:nvSpPr>
        <p:spPr>
          <a:xfrm>
            <a:off x="785611" y="1776235"/>
            <a:ext cx="7894750" cy="4262437"/>
          </a:xfrm>
        </p:spPr>
        <p:txBody>
          <a:bodyPr>
            <a:normAutofit/>
          </a:bodyPr>
          <a:lstStyle/>
          <a:p>
            <a:pPr lvl="0"/>
            <a:r>
              <a:rPr lang="en-US" dirty="0"/>
              <a:t>If you encounter technical issues under the new Exam Management in VBMS Release 14.1 functionality, please submit a ticket to the National Service Desk (NSD), </a:t>
            </a:r>
            <a:r>
              <a:rPr lang="en-US" dirty="0">
                <a:hlinkClick r:id="rId3"/>
              </a:rPr>
              <a:t>itsc@va.gov</a:t>
            </a:r>
            <a:r>
              <a:rPr lang="en-US" dirty="0"/>
              <a:t>.  </a:t>
            </a:r>
          </a:p>
          <a:p>
            <a:pPr lvl="0"/>
            <a:endParaRPr lang="en-US" dirty="0"/>
          </a:p>
          <a:p>
            <a:pPr lvl="0"/>
            <a:r>
              <a:rPr lang="en-US" dirty="0"/>
              <a:t>For other questions, please email </a:t>
            </a:r>
            <a:r>
              <a:rPr lang="en-US" dirty="0">
                <a:hlinkClick r:id="rId4"/>
              </a:rPr>
              <a:t>VAVBAWAS/CO/Contract Examination Inquiries</a:t>
            </a:r>
            <a:r>
              <a:rPr lang="en-US" dirty="0"/>
              <a:t>.</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24</a:t>
            </a:fld>
            <a:endParaRPr lang="en-US"/>
          </a:p>
        </p:txBody>
      </p:sp>
    </p:spTree>
    <p:extLst>
      <p:ext uri="{BB962C8B-B14F-4D97-AF65-F5344CB8AC3E}">
        <p14:creationId xmlns:p14="http://schemas.microsoft.com/office/powerpoint/2010/main" val="3095666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lnSpcReduction="10000"/>
          </a:bodyPr>
          <a:lstStyle/>
          <a:p>
            <a:r>
              <a:rPr lang="en-US" dirty="0"/>
              <a:t>M21-1, Part III, Subpart iii, 1.F, Record Maintenance During the Development Process</a:t>
            </a:r>
          </a:p>
          <a:p>
            <a:r>
              <a:rPr lang="en-US" dirty="0"/>
              <a:t>M21-1, Part III, Subpart iv, 3.A, Examination Request Overview</a:t>
            </a:r>
          </a:p>
          <a:p>
            <a:r>
              <a:rPr lang="en-US" dirty="0"/>
              <a:t>M21-1, Part III, Subpart iv, 3.C, Control of Examinations</a:t>
            </a:r>
          </a:p>
          <a:p>
            <a:r>
              <a:rPr lang="en-US" dirty="0"/>
              <a:t>M21-1, Part III, Subpart iv, 3.D, Examination Reports</a:t>
            </a:r>
          </a:p>
          <a:p>
            <a:r>
              <a:rPr lang="en-US" dirty="0"/>
              <a:t>M21-1, Part III, Subpart iv, 3.F, Examination in Special Situations</a:t>
            </a:r>
          </a:p>
          <a:p>
            <a:r>
              <a:rPr lang="en-US" dirty="0"/>
              <a:t>M21-1, Part III, Subpart iv, 4.M, Endocrine Conditions</a:t>
            </a:r>
          </a:p>
          <a:p>
            <a:r>
              <a:rPr lang="en-US" dirty="0"/>
              <a:t>M21-1, Part III, Subpart iv, 4.O, Mental Disorders</a:t>
            </a:r>
          </a:p>
          <a:p>
            <a:r>
              <a:rPr lang="en-US" dirty="0"/>
              <a:t>VBMS Core User Guide – Release 14.1</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3</a:t>
            </a:fld>
            <a:endParaRPr lang="en-US" dirty="0"/>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Navigating The Exam Menu</a:t>
            </a:r>
          </a:p>
        </p:txBody>
      </p:sp>
      <p:sp>
        <p:nvSpPr>
          <p:cNvPr id="4" name="Slide Number Placeholder 3"/>
          <p:cNvSpPr>
            <a:spLocks noGrp="1"/>
          </p:cNvSpPr>
          <p:nvPr>
            <p:ph type="sldNum" sz="quarter" idx="10"/>
          </p:nvPr>
        </p:nvSpPr>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1210955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 Scheduling Request Summary</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6156" y="2267744"/>
            <a:ext cx="10648950" cy="3305175"/>
          </a:xfrm>
          <a:ln w="12700">
            <a:solidFill>
              <a:schemeClr val="tx1"/>
            </a:solidFill>
          </a:ln>
        </p:spPr>
      </p:pic>
      <p:sp>
        <p:nvSpPr>
          <p:cNvPr id="4" name="Slide Number Placeholder 3"/>
          <p:cNvSpPr>
            <a:spLocks noGrp="1"/>
          </p:cNvSpPr>
          <p:nvPr>
            <p:ph type="sldNum" sz="quarter" idx="10"/>
          </p:nvPr>
        </p:nvSpPr>
        <p:spPr/>
        <p:txBody>
          <a:bodyPr/>
          <a:lstStyle/>
          <a:p>
            <a:fld id="{7C414AED-89CE-4A48-8B2B-1B3A5C68EA2A}" type="slidenum">
              <a:rPr lang="en-US" smtClean="0"/>
              <a:pPr/>
              <a:t>5</a:t>
            </a:fld>
            <a:endParaRPr lang="en-US" dirty="0"/>
          </a:p>
        </p:txBody>
      </p:sp>
      <p:sp>
        <p:nvSpPr>
          <p:cNvPr id="6" name="TextBox 5"/>
          <p:cNvSpPr txBox="1"/>
          <p:nvPr/>
        </p:nvSpPr>
        <p:spPr>
          <a:xfrm>
            <a:off x="2928731" y="4717774"/>
            <a:ext cx="583096" cy="261610"/>
          </a:xfrm>
          <a:prstGeom prst="rect">
            <a:avLst/>
          </a:prstGeom>
          <a:solidFill>
            <a:schemeClr val="bg1"/>
          </a:solidFill>
          <a:ln w="12700">
            <a:noFill/>
          </a:ln>
        </p:spPr>
        <p:txBody>
          <a:bodyPr wrap="square" rtlCol="0">
            <a:spAutoFit/>
          </a:bodyPr>
          <a:lstStyle/>
          <a:p>
            <a:r>
              <a:rPr lang="en-US" sz="1100" dirty="0">
                <a:latin typeface="Arial Narrow" panose="020B0606020202030204" pitchFamily="34" charset="0"/>
              </a:rPr>
              <a:t>Heart</a:t>
            </a:r>
          </a:p>
        </p:txBody>
      </p:sp>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44102"/>
          <a:stretch/>
        </p:blipFill>
        <p:spPr bwMode="auto">
          <a:xfrm>
            <a:off x="10338142" y="3487983"/>
            <a:ext cx="1139410" cy="86677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427" y="4760309"/>
            <a:ext cx="1000125" cy="43815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08411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 Scheduling Request Summary - Indicators</a:t>
            </a:r>
          </a:p>
        </p:txBody>
      </p:sp>
      <p:sp>
        <p:nvSpPr>
          <p:cNvPr id="4" name="Slide Number Placeholder 3"/>
          <p:cNvSpPr>
            <a:spLocks noGrp="1"/>
          </p:cNvSpPr>
          <p:nvPr>
            <p:ph type="sldNum" sz="quarter" idx="10"/>
          </p:nvPr>
        </p:nvSpPr>
        <p:spPr/>
        <p:txBody>
          <a:bodyPr/>
          <a:lstStyle/>
          <a:p>
            <a:fld id="{7C414AED-89CE-4A48-8B2B-1B3A5C68EA2A}" type="slidenum">
              <a:rPr lang="en-US" smtClean="0"/>
              <a:pPr/>
              <a:t>6</a:t>
            </a:fld>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3560" y="1702615"/>
            <a:ext cx="7994142" cy="4067990"/>
          </a:xfrm>
          <a:ln w="28575"/>
        </p:spPr>
      </p:pic>
    </p:spTree>
    <p:extLst>
      <p:ext uri="{BB962C8B-B14F-4D97-AF65-F5344CB8AC3E}">
        <p14:creationId xmlns:p14="http://schemas.microsoft.com/office/powerpoint/2010/main" val="507416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 Scheduling Request Details </a:t>
            </a:r>
            <a:br>
              <a:rPr lang="en-US" dirty="0"/>
            </a:br>
            <a:r>
              <a:rPr lang="en-US" dirty="0"/>
              <a:t>(View Details)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3769" y="1675332"/>
            <a:ext cx="10753725" cy="4171950"/>
          </a:xfrm>
          <a:ln w="12700">
            <a:solidFill>
              <a:schemeClr val="tx1"/>
            </a:solidFill>
          </a:ln>
        </p:spPr>
      </p:pic>
      <p:sp>
        <p:nvSpPr>
          <p:cNvPr id="4" name="Slide Number Placeholder 3"/>
          <p:cNvSpPr>
            <a:spLocks noGrp="1"/>
          </p:cNvSpPr>
          <p:nvPr>
            <p:ph type="sldNum" sz="quarter" idx="10"/>
          </p:nvPr>
        </p:nvSpPr>
        <p:spPr/>
        <p:txBody>
          <a:bodyPr/>
          <a:lstStyle/>
          <a:p>
            <a:fld id="{7C414AED-89CE-4A48-8B2B-1B3A5C68EA2A}" type="slidenum">
              <a:rPr lang="en-US" smtClean="0"/>
              <a:t>7</a:t>
            </a:fld>
            <a:endParaRPr lang="en-US" dirty="0"/>
          </a:p>
        </p:txBody>
      </p:sp>
    </p:spTree>
    <p:extLst>
      <p:ext uri="{BB962C8B-B14F-4D97-AF65-F5344CB8AC3E}">
        <p14:creationId xmlns:p14="http://schemas.microsoft.com/office/powerpoint/2010/main" val="3010355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 Scheduling Request History </a:t>
            </a:r>
            <a:br>
              <a:rPr lang="en-US" dirty="0"/>
            </a:br>
            <a:r>
              <a:rPr lang="en-US" dirty="0"/>
              <a:t>(View History)</a:t>
            </a:r>
          </a:p>
        </p:txBody>
      </p:sp>
      <p:sp>
        <p:nvSpPr>
          <p:cNvPr id="4" name="Slide Number Placeholder 3"/>
          <p:cNvSpPr>
            <a:spLocks noGrp="1"/>
          </p:cNvSpPr>
          <p:nvPr>
            <p:ph type="sldNum" sz="quarter" idx="10"/>
          </p:nvPr>
        </p:nvSpPr>
        <p:spPr/>
        <p:txBody>
          <a:bodyPr/>
          <a:lstStyle/>
          <a:p>
            <a:fld id="{7C414AED-89CE-4A48-8B2B-1B3A5C68EA2A}" type="slidenum">
              <a:rPr lang="en-US" smtClean="0"/>
              <a:t>8</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3032" y="1630018"/>
            <a:ext cx="10515600" cy="4147931"/>
          </a:xfrm>
          <a:ln w="12700">
            <a:solidFill>
              <a:schemeClr val="tx1"/>
            </a:solidFill>
          </a:ln>
        </p:spPr>
      </p:pic>
    </p:spTree>
    <p:extLst>
      <p:ext uri="{BB962C8B-B14F-4D97-AF65-F5344CB8AC3E}">
        <p14:creationId xmlns:p14="http://schemas.microsoft.com/office/powerpoint/2010/main" val="249837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Creating Exam Scheduling Request</a:t>
            </a:r>
          </a:p>
        </p:txBody>
      </p:sp>
      <p:sp>
        <p:nvSpPr>
          <p:cNvPr id="4" name="Slide Number Placeholder 3"/>
          <p:cNvSpPr>
            <a:spLocks noGrp="1"/>
          </p:cNvSpPr>
          <p:nvPr>
            <p:ph type="sldNum" sz="quarter" idx="10"/>
          </p:nvPr>
        </p:nvSpPr>
        <p:spPr/>
        <p:txBody>
          <a:bodyPr/>
          <a:lstStyle/>
          <a:p>
            <a:fld id="{7C414AED-89CE-4A48-8B2B-1B3A5C68EA2A}" type="slidenum">
              <a:rPr lang="en-US" smtClean="0"/>
              <a:t>9</a:t>
            </a:fld>
            <a:endParaRPr lang="en-US" dirty="0"/>
          </a:p>
        </p:txBody>
      </p:sp>
    </p:spTree>
    <p:extLst>
      <p:ext uri="{BB962C8B-B14F-4D97-AF65-F5344CB8AC3E}">
        <p14:creationId xmlns:p14="http://schemas.microsoft.com/office/powerpoint/2010/main" val="10685520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heme/theme1.xml><?xml version="1.0" encoding="utf-8"?>
<a:theme xmlns:a="http://schemas.openxmlformats.org/drawingml/2006/main" name="Ppt0000000">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themeOverride>
</file>

<file path=ppt/theme/themeOverride2.xml><?xml version="1.0" encoding="utf-8"?>
<a:themeOverride xmlns:a="http://schemas.openxmlformats.org/drawingml/2006/main">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themeOverride>
</file>

<file path=ppt/theme/themeOverride3.xml><?xml version="1.0" encoding="utf-8"?>
<a:themeOverride xmlns:a="http://schemas.openxmlformats.org/drawingml/2006/main">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themeOverride>
</file>

<file path=ppt/theme/themeOverride4.xml><?xml version="1.0" encoding="utf-8"?>
<a:themeOverride xmlns:a="http://schemas.openxmlformats.org/drawingml/2006/main">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RO317-839076992-10849</_dlc_DocId>
    <_dlc_DocIdUrl xmlns="b62c6c12-24c5-4d47-ac4d-c5cc93bcdf7b">
      <Url>https://vaww.vashare.vba.va.gov/sites/SPTNCIO/focusedveterans/training/VSRvirtualtraining/_layouts/15/DocIdRedir.aspx?ID=RO317-839076992-10849</Url>
      <Description>RO317-839076992-10849</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F718F3-085C-4B0B-BA36-1A5E424672F0}">
  <ds:schemaRefs>
    <ds:schemaRef ds:uri="http://schemas.microsoft.com/sharepoint/events"/>
  </ds:schemaRefs>
</ds:datastoreItem>
</file>

<file path=customXml/itemProps2.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3.xml><?xml version="1.0" encoding="utf-8"?>
<ds:datastoreItem xmlns:ds="http://schemas.openxmlformats.org/officeDocument/2006/customXml" ds:itemID="{A35E050F-F6DD-446A-BC54-722BE857956D}">
  <ds:schemaRefs>
    <ds:schemaRef ds:uri="http://schemas.microsoft.com/office/2006/documentManagement/types"/>
    <ds:schemaRef ds:uri="http://purl.org/dc/dcmitype/"/>
    <ds:schemaRef ds:uri="http://schemas.microsoft.com/office/infopath/2007/PartnerControls"/>
    <ds:schemaRef ds:uri="b62c6c12-24c5-4d47-ac4d-c5cc93bcdf7b"/>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111A7B9C-0857-4A35-A32A-A5CF4E511E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6410</TotalTime>
  <Words>551</Words>
  <Application>Microsoft Office PowerPoint</Application>
  <PresentationFormat>Widescreen</PresentationFormat>
  <Paragraphs>102</Paragraphs>
  <Slides>24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 Narrow</vt:lpstr>
      <vt:lpstr>Calibri</vt:lpstr>
      <vt:lpstr>Century Schoolbook</vt:lpstr>
      <vt:lpstr>Tahoma</vt:lpstr>
      <vt:lpstr>Times New Roman</vt:lpstr>
      <vt:lpstr>Wingdings</vt:lpstr>
      <vt:lpstr>Ppt0000000</vt:lpstr>
      <vt:lpstr>PowerPoint Presentation</vt:lpstr>
      <vt:lpstr>Objectives</vt:lpstr>
      <vt:lpstr>References</vt:lpstr>
      <vt:lpstr>Navigating The Exam Menu</vt:lpstr>
      <vt:lpstr>Exam Scheduling Request Summary</vt:lpstr>
      <vt:lpstr>Exam Scheduling Request Summary - Indicators</vt:lpstr>
      <vt:lpstr>Exam Scheduling Request Details  (View Details)</vt:lpstr>
      <vt:lpstr>Exam Scheduling Request History  (View History)</vt:lpstr>
      <vt:lpstr>Creating Exam Scheduling Request</vt:lpstr>
      <vt:lpstr>Create New Request</vt:lpstr>
      <vt:lpstr>Select Contentions Tab</vt:lpstr>
      <vt:lpstr>Claim Information Tab</vt:lpstr>
      <vt:lpstr>Contention Information Tab</vt:lpstr>
      <vt:lpstr>Contention Information Tab (continued)</vt:lpstr>
      <vt:lpstr>Contention Information Tab (continued)</vt:lpstr>
      <vt:lpstr>Preview Tab</vt:lpstr>
      <vt:lpstr>Edit Request &amp; Delete Request</vt:lpstr>
      <vt:lpstr>Exam Destination Dialog</vt:lpstr>
      <vt:lpstr>Submit Request</vt:lpstr>
      <vt:lpstr>Scenarios</vt:lpstr>
      <vt:lpstr>Scenario 1 – EP 110  (within a year of discharge)</vt:lpstr>
      <vt:lpstr>Scenario 2 – EP 020  (Diabetes Mellitus with Complications)</vt:lpstr>
      <vt:lpstr>Scenario 3 – EP 020  (Increase, Secondary, and SMC A&amp;A)</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Exam Scheduling Request in VBMS PowerPoint Presentation</dc:title>
  <dc:subject>VSR, Pre-Discharge MSC, AQRS, Special Ops VSR, RVSR, DRO, RQRS, Special Ops RVSR</dc:subject>
  <dc:creator>Department of Veterans Affairs, Veterans Benefits Administration, Compensation Service, STAFF</dc:creator>
  <dc:description>This lesson introduces claim processors to the steps required to create exam scheduling requests in VBMS.</dc:description>
  <cp:lastModifiedBy>Kathy Poole</cp:lastModifiedBy>
  <cp:revision>511</cp:revision>
  <dcterms:created xsi:type="dcterms:W3CDTF">2014-04-30T02:32:11Z</dcterms:created>
  <dcterms:modified xsi:type="dcterms:W3CDTF">2018-02-23T14:28:40Z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_dlc_DocIdItemGuid">
    <vt:lpwstr>317e1fbe-5f4b-4b79-8acf-9f02e4375748</vt:lpwstr>
  </property>
  <property fmtid="{D5CDD505-2E9C-101B-9397-08002B2CF9AE}" pid="9" name="Language">
    <vt:lpwstr>en</vt:lpwstr>
  </property>
  <property fmtid="{D5CDD505-2E9C-101B-9397-08002B2CF9AE}" pid="10" name="Type">
    <vt:lpwstr>Presentation</vt:lpwstr>
  </property>
</Properties>
</file>