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2"/>
  </p:notesMasterIdLst>
  <p:handoutMasterIdLst>
    <p:handoutMasterId r:id="rId23"/>
  </p:handoutMasterIdLst>
  <p:sldIdLst>
    <p:sldId id="257" r:id="rId6"/>
    <p:sldId id="258" r:id="rId7"/>
    <p:sldId id="259" r:id="rId8"/>
    <p:sldId id="261" r:id="rId9"/>
    <p:sldId id="269" r:id="rId10"/>
    <p:sldId id="293" r:id="rId11"/>
    <p:sldId id="278" r:id="rId12"/>
    <p:sldId id="263" r:id="rId13"/>
    <p:sldId id="272" r:id="rId14"/>
    <p:sldId id="274" r:id="rId15"/>
    <p:sldId id="286" r:id="rId16"/>
    <p:sldId id="289" r:id="rId17"/>
    <p:sldId id="284" r:id="rId18"/>
    <p:sldId id="295" r:id="rId19"/>
    <p:sldId id="294" r:id="rId20"/>
    <p:sldId id="296"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CA0D1E-F3C0-488F-A95A-A2DCD4BA68A2}">
          <p14:sldIdLst>
            <p14:sldId id="257"/>
            <p14:sldId id="258"/>
            <p14:sldId id="259"/>
            <p14:sldId id="261"/>
            <p14:sldId id="269"/>
            <p14:sldId id="293"/>
            <p14:sldId id="278"/>
            <p14:sldId id="263"/>
            <p14:sldId id="272"/>
            <p14:sldId id="274"/>
            <p14:sldId id="286"/>
            <p14:sldId id="289"/>
            <p14:sldId id="284"/>
            <p14:sldId id="295"/>
            <p14:sldId id="294"/>
            <p14:sldId id="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104" d="100"/>
          <a:sy n="104" d="100"/>
        </p:scale>
        <p:origin x="87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2/23/2018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454637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hyperlink" Target="mailto:ContractExam.VBAVACO@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February 2018</a:t>
            </a:r>
          </a:p>
        </p:txBody>
      </p:sp>
      <p:sp>
        <p:nvSpPr>
          <p:cNvPr id="4" name="Rectangle 2"/>
          <p:cNvSpPr txBox="1">
            <a:spLocks noChangeArrowheads="1"/>
          </p:cNvSpPr>
          <p:nvPr/>
        </p:nvSpPr>
        <p:spPr bwMode="auto">
          <a:xfrm>
            <a:off x="1772529" y="4953000"/>
            <a:ext cx="9101797" cy="98356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Times New Roman" panose="02020603050405020304" pitchFamily="18" charset="0"/>
                <a:cs typeface="Times New Roman" panose="02020603050405020304" pitchFamily="18" charset="0"/>
              </a:rPr>
              <a:t>Exam Scheduling Request Submission Status and Exam Activity </a:t>
            </a:r>
            <a:endParaRPr lang="en-US" sz="6600" i="1" kern="0"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Activity – </a:t>
            </a:r>
            <a:br>
              <a:rPr lang="en-US" dirty="0"/>
            </a:br>
            <a:r>
              <a:rPr lang="en-US" dirty="0"/>
              <a:t>Contentions Deleted Outside of VBMS</a:t>
            </a:r>
          </a:p>
        </p:txBody>
      </p:sp>
      <p:sp>
        <p:nvSpPr>
          <p:cNvPr id="3" name="Content Placeholder 2"/>
          <p:cNvSpPr>
            <a:spLocks noGrp="1"/>
          </p:cNvSpPr>
          <p:nvPr>
            <p:ph idx="1"/>
          </p:nvPr>
        </p:nvSpPr>
        <p:spPr/>
        <p:txBody>
          <a:bodyPr>
            <a:normAutofit lnSpcReduction="10000"/>
          </a:bodyPr>
          <a:lstStyle/>
          <a:p>
            <a:pPr marL="0" indent="0">
              <a:buNone/>
            </a:pPr>
            <a:r>
              <a:rPr lang="en-US" dirty="0"/>
              <a:t>When a contention associated with an exam scheduling request is deleted in an application outside of VBMS</a:t>
            </a:r>
          </a:p>
          <a:p>
            <a:endParaRPr lang="en-US" dirty="0"/>
          </a:p>
          <a:p>
            <a:pPr>
              <a:spcBef>
                <a:spcPts val="0"/>
              </a:spcBef>
            </a:pPr>
            <a:r>
              <a:rPr lang="en-US" b="1" dirty="0"/>
              <a:t>Error Encountered icon </a:t>
            </a:r>
            <a:r>
              <a:rPr lang="en-US" dirty="0"/>
              <a:t>– Exam Scheduling Request Summary page</a:t>
            </a:r>
          </a:p>
          <a:p>
            <a:pPr marL="0" indent="0">
              <a:buNone/>
            </a:pPr>
            <a:endParaRPr lang="en-US" dirty="0"/>
          </a:p>
          <a:p>
            <a:r>
              <a:rPr lang="en-US" b="1" dirty="0"/>
              <a:t>Contention Deleted </a:t>
            </a:r>
            <a:r>
              <a:rPr lang="en-US" dirty="0"/>
              <a:t>- Exam Scheduling Request Summary &amp; Details screens</a:t>
            </a:r>
          </a:p>
          <a:p>
            <a:endParaRPr lang="en-US" dirty="0"/>
          </a:p>
          <a:p>
            <a:r>
              <a:rPr lang="en-US" dirty="0"/>
              <a:t>Create a </a:t>
            </a:r>
            <a:r>
              <a:rPr lang="en-US" i="1" dirty="0"/>
              <a:t>modification request </a:t>
            </a:r>
            <a:r>
              <a:rPr lang="en-US" dirty="0"/>
              <a:t>to cancel the deleted contentions</a:t>
            </a:r>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05652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Appointment Activity – </a:t>
            </a:r>
            <a:br>
              <a:rPr lang="en-US" dirty="0"/>
            </a:br>
            <a:r>
              <a:rPr lang="en-US" dirty="0"/>
              <a:t>Scheduled Appointments</a:t>
            </a:r>
          </a:p>
        </p:txBody>
      </p:sp>
      <p:sp>
        <p:nvSpPr>
          <p:cNvPr id="3" name="Content Placeholder 2"/>
          <p:cNvSpPr>
            <a:spLocks noGrp="1"/>
          </p:cNvSpPr>
          <p:nvPr>
            <p:ph sz="half" idx="1"/>
          </p:nvPr>
        </p:nvSpPr>
        <p:spPr>
          <a:xfrm>
            <a:off x="900674" y="1789114"/>
            <a:ext cx="4991100" cy="4262437"/>
          </a:xfrm>
        </p:spPr>
        <p:txBody>
          <a:bodyPr>
            <a:normAutofit fontScale="92500" lnSpcReduction="10000"/>
          </a:bodyPr>
          <a:lstStyle/>
          <a:p>
            <a:r>
              <a:rPr lang="en-US" b="1" dirty="0"/>
              <a:t>Contention level status </a:t>
            </a:r>
            <a:r>
              <a:rPr lang="en-US" dirty="0"/>
              <a:t>– Scheduled</a:t>
            </a:r>
          </a:p>
          <a:p>
            <a:endParaRPr lang="en-US" b="1" dirty="0"/>
          </a:p>
          <a:p>
            <a:r>
              <a:rPr lang="en-US" b="1" dirty="0"/>
              <a:t>Appointment level status </a:t>
            </a:r>
            <a:r>
              <a:rPr lang="en-US" dirty="0"/>
              <a:t>– scheduled or ACE assigned</a:t>
            </a:r>
          </a:p>
          <a:p>
            <a:endParaRPr lang="en-US" b="1" dirty="0"/>
          </a:p>
          <a:p>
            <a:r>
              <a:rPr lang="en-US" b="1" dirty="0"/>
              <a:t>Claim Suspense date </a:t>
            </a:r>
            <a:r>
              <a:rPr lang="en-US" dirty="0"/>
              <a:t>– date of appointment + five (5) days</a:t>
            </a:r>
          </a:p>
          <a:p>
            <a:pPr lvl="1"/>
            <a:r>
              <a:rPr lang="en-US" dirty="0"/>
              <a:t>If there are changes – set to the new appointment date + five (5) days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6996" y="2416474"/>
            <a:ext cx="5489194" cy="2295029"/>
          </a:xfrm>
          <a:prstGeom prst="rect">
            <a:avLst/>
          </a:prstGeom>
          <a:ln w="28575">
            <a:solidFill>
              <a:schemeClr val="tx1"/>
            </a:solidFill>
          </a:ln>
        </p:spPr>
      </p:pic>
      <p:sp>
        <p:nvSpPr>
          <p:cNvPr id="6" name="Rectangle 5"/>
          <p:cNvSpPr/>
          <p:nvPr/>
        </p:nvSpPr>
        <p:spPr bwMode="auto">
          <a:xfrm>
            <a:off x="7698545" y="3543431"/>
            <a:ext cx="851095" cy="1123447"/>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
        <p:nvSpPr>
          <p:cNvPr id="7" name="Rectangle 6"/>
          <p:cNvSpPr/>
          <p:nvPr/>
        </p:nvSpPr>
        <p:spPr bwMode="auto">
          <a:xfrm>
            <a:off x="7336301" y="4012408"/>
            <a:ext cx="137401" cy="137401"/>
          </a:xfrm>
          <a:prstGeom prst="rect">
            <a:avLst/>
          </a:prstGeom>
          <a:solidFill>
            <a:schemeClr val="tx1"/>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Rectangle 7"/>
          <p:cNvSpPr/>
          <p:nvPr/>
        </p:nvSpPr>
        <p:spPr bwMode="auto">
          <a:xfrm>
            <a:off x="7318575" y="4490710"/>
            <a:ext cx="182881" cy="115177"/>
          </a:xfrm>
          <a:prstGeom prst="rect">
            <a:avLst/>
          </a:prstGeom>
          <a:solidFill>
            <a:schemeClr val="tx1"/>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9" name="Rectangle 8"/>
          <p:cNvSpPr/>
          <p:nvPr/>
        </p:nvSpPr>
        <p:spPr bwMode="auto">
          <a:xfrm>
            <a:off x="8592504" y="2526722"/>
            <a:ext cx="851095" cy="166994"/>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Tree>
    <p:extLst>
      <p:ext uri="{BB962C8B-B14F-4D97-AF65-F5344CB8AC3E}">
        <p14:creationId xmlns:p14="http://schemas.microsoft.com/office/powerpoint/2010/main" val="77968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Appointment Activity – </a:t>
            </a:r>
            <a:br>
              <a:rPr lang="en-US" dirty="0"/>
            </a:br>
            <a:r>
              <a:rPr lang="en-US" dirty="0"/>
              <a:t>Completed or Cancelled Appointments</a:t>
            </a:r>
          </a:p>
        </p:txBody>
      </p:sp>
      <p:sp>
        <p:nvSpPr>
          <p:cNvPr id="3" name="Content Placeholder 2"/>
          <p:cNvSpPr>
            <a:spLocks noGrp="1"/>
          </p:cNvSpPr>
          <p:nvPr>
            <p:ph sz="half" idx="1"/>
          </p:nvPr>
        </p:nvSpPr>
        <p:spPr>
          <a:xfrm>
            <a:off x="844402" y="1789114"/>
            <a:ext cx="5913586" cy="4262437"/>
          </a:xfrm>
        </p:spPr>
        <p:txBody>
          <a:bodyPr>
            <a:normAutofit fontScale="62500" lnSpcReduction="20000"/>
          </a:bodyPr>
          <a:lstStyle/>
          <a:p>
            <a:r>
              <a:rPr lang="en-US" b="1" dirty="0"/>
              <a:t>Appointment and contention level status </a:t>
            </a:r>
            <a:r>
              <a:rPr lang="en-US" dirty="0"/>
              <a:t>– Completed</a:t>
            </a:r>
          </a:p>
          <a:p>
            <a:pPr lvl="1"/>
            <a:r>
              <a:rPr lang="en-US" dirty="0"/>
              <a:t>Scheduled appointment is completed</a:t>
            </a:r>
          </a:p>
          <a:p>
            <a:endParaRPr lang="en-US" dirty="0"/>
          </a:p>
          <a:p>
            <a:r>
              <a:rPr lang="en-US" b="1" dirty="0"/>
              <a:t>Exam Scheduling Request level status </a:t>
            </a:r>
            <a:r>
              <a:rPr lang="en-US" dirty="0"/>
              <a:t>– Completed</a:t>
            </a:r>
          </a:p>
          <a:p>
            <a:pPr lvl="1"/>
            <a:r>
              <a:rPr lang="en-US" dirty="0"/>
              <a:t>If all other exams and contentions on request are completed or canceled</a:t>
            </a:r>
          </a:p>
          <a:p>
            <a:pPr lvl="1"/>
            <a:endParaRPr lang="en-US" dirty="0"/>
          </a:p>
          <a:p>
            <a:r>
              <a:rPr lang="en-US" b="1" dirty="0"/>
              <a:t>Appointment and contention level status </a:t>
            </a:r>
            <a:r>
              <a:rPr lang="en-US" dirty="0"/>
              <a:t>– Canceled</a:t>
            </a:r>
          </a:p>
          <a:p>
            <a:pPr lvl="1"/>
            <a:r>
              <a:rPr lang="en-US" dirty="0"/>
              <a:t>Scheduled appointment is canceled </a:t>
            </a:r>
          </a:p>
          <a:p>
            <a:endParaRPr lang="en-US" dirty="0"/>
          </a:p>
          <a:p>
            <a:r>
              <a:rPr lang="en-US" b="1" dirty="0"/>
              <a:t>Exam Scheduling Request level status </a:t>
            </a:r>
            <a:r>
              <a:rPr lang="en-US" dirty="0"/>
              <a:t>– Canceled</a:t>
            </a:r>
          </a:p>
          <a:p>
            <a:pPr lvl="1"/>
            <a:r>
              <a:rPr lang="en-US" dirty="0"/>
              <a:t>If all other exams and contentions on request are canceled</a:t>
            </a:r>
          </a:p>
          <a:p>
            <a:endParaRPr lang="en-US" dirty="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0388" y="1749442"/>
            <a:ext cx="4994275" cy="1556314"/>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326" y="3597381"/>
            <a:ext cx="5020381" cy="1621748"/>
          </a:xfrm>
          <a:prstGeom prst="rect">
            <a:avLst/>
          </a:prstGeom>
          <a:ln w="28575">
            <a:solidFill>
              <a:schemeClr val="tx1"/>
            </a:solidFill>
          </a:ln>
        </p:spPr>
      </p:pic>
      <p:sp>
        <p:nvSpPr>
          <p:cNvPr id="7" name="Rectangle 6"/>
          <p:cNvSpPr/>
          <p:nvPr/>
        </p:nvSpPr>
        <p:spPr bwMode="auto">
          <a:xfrm>
            <a:off x="8047268" y="4097475"/>
            <a:ext cx="639441" cy="844062"/>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
        <p:nvSpPr>
          <p:cNvPr id="8" name="Rectangle 7"/>
          <p:cNvSpPr/>
          <p:nvPr/>
        </p:nvSpPr>
        <p:spPr bwMode="auto">
          <a:xfrm>
            <a:off x="8148489" y="2232421"/>
            <a:ext cx="773724" cy="1021315"/>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Tree>
    <p:extLst>
      <p:ext uri="{BB962C8B-B14F-4D97-AF65-F5344CB8AC3E}">
        <p14:creationId xmlns:p14="http://schemas.microsoft.com/office/powerpoint/2010/main" val="5323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Complete Results Available </a:t>
            </a:r>
          </a:p>
        </p:txBody>
      </p:sp>
      <p:sp>
        <p:nvSpPr>
          <p:cNvPr id="6" name="Content Placeholder 5"/>
          <p:cNvSpPr>
            <a:spLocks noGrp="1"/>
          </p:cNvSpPr>
          <p:nvPr>
            <p:ph sz="half" idx="1"/>
          </p:nvPr>
        </p:nvSpPr>
        <p:spPr>
          <a:xfrm>
            <a:off x="816474" y="1789114"/>
            <a:ext cx="5992290" cy="4262437"/>
          </a:xfrm>
        </p:spPr>
        <p:txBody>
          <a:bodyPr>
            <a:normAutofit fontScale="85000" lnSpcReduction="20000"/>
          </a:bodyPr>
          <a:lstStyle/>
          <a:p>
            <a:r>
              <a:rPr lang="en-US" b="1" dirty="0"/>
              <a:t>Contention level status </a:t>
            </a:r>
            <a:r>
              <a:rPr lang="en-US" dirty="0"/>
              <a:t>– Complete</a:t>
            </a:r>
          </a:p>
          <a:p>
            <a:pPr lvl="1"/>
            <a:r>
              <a:rPr lang="en-US" dirty="0"/>
              <a:t>Exam results are received &amp; no appointment exists</a:t>
            </a:r>
          </a:p>
          <a:p>
            <a:pPr lvl="1"/>
            <a:endParaRPr lang="en-US" dirty="0"/>
          </a:p>
          <a:p>
            <a:r>
              <a:rPr lang="en-US" b="1" dirty="0"/>
              <a:t>Informational Indicator </a:t>
            </a:r>
            <a:r>
              <a:rPr lang="en-US" dirty="0"/>
              <a:t>– Exam Scheduling Request Summary page</a:t>
            </a:r>
          </a:p>
          <a:p>
            <a:pPr lvl="1"/>
            <a:r>
              <a:rPr lang="en-US" dirty="0"/>
              <a:t>Summary of how many documents were resolved.</a:t>
            </a:r>
          </a:p>
          <a:p>
            <a:pPr lvl="1"/>
            <a:endParaRPr lang="en-US" dirty="0"/>
          </a:p>
          <a:p>
            <a:r>
              <a:rPr lang="en-US" b="1" dirty="0"/>
              <a:t>Exam Scheduling Details and History page</a:t>
            </a:r>
            <a:r>
              <a:rPr lang="en-US" dirty="0"/>
              <a:t> – Provides link to results, date received, records the status of “Exam Results Received” (next slide)</a:t>
            </a:r>
            <a:endParaRPr lang="en-US" b="1" dirty="0"/>
          </a:p>
          <a:p>
            <a:pPr marL="0" indent="0">
              <a:buNone/>
            </a:pPr>
            <a:endParaRPr lang="en-US" dirty="0"/>
          </a:p>
          <a:p>
            <a:pPr lvl="1"/>
            <a:endParaRPr lang="en-US"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9618" y="1584061"/>
            <a:ext cx="4994275" cy="1843616"/>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pPr/>
              <a:t>13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85" y="3574509"/>
            <a:ext cx="3668137" cy="2366962"/>
          </a:xfrm>
          <a:prstGeom prst="rect">
            <a:avLst/>
          </a:prstGeom>
          <a:ln w="28575">
            <a:solidFill>
              <a:schemeClr val="tx1"/>
            </a:solidFill>
          </a:ln>
        </p:spPr>
      </p:pic>
      <p:sp>
        <p:nvSpPr>
          <p:cNvPr id="8" name="Rectangle 7"/>
          <p:cNvSpPr/>
          <p:nvPr/>
        </p:nvSpPr>
        <p:spPr bwMode="auto">
          <a:xfrm>
            <a:off x="8104085" y="2332437"/>
            <a:ext cx="773724" cy="1021315"/>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
        <p:nvSpPr>
          <p:cNvPr id="9" name="Rectangle 8"/>
          <p:cNvSpPr/>
          <p:nvPr/>
        </p:nvSpPr>
        <p:spPr bwMode="auto">
          <a:xfrm>
            <a:off x="7544591" y="2369053"/>
            <a:ext cx="139161" cy="166994"/>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
        <p:nvSpPr>
          <p:cNvPr id="10" name="Rectangle 9"/>
          <p:cNvSpPr/>
          <p:nvPr/>
        </p:nvSpPr>
        <p:spPr bwMode="auto">
          <a:xfrm>
            <a:off x="8239014" y="5290690"/>
            <a:ext cx="1435710" cy="216568"/>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w="28575">
                <a:solidFill>
                  <a:srgbClr val="FF0000"/>
                </a:solidFill>
              </a:ln>
              <a:noFill/>
              <a:effectLst/>
              <a:latin typeface="Tahoma" pitchFamily="34" charset="0"/>
            </a:endParaRPr>
          </a:p>
        </p:txBody>
      </p:sp>
    </p:spTree>
    <p:extLst>
      <p:ext uri="{BB962C8B-B14F-4D97-AF65-F5344CB8AC3E}">
        <p14:creationId xmlns:p14="http://schemas.microsoft.com/office/powerpoint/2010/main" val="427253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Complete Results Available (continued)</a:t>
            </a:r>
          </a:p>
        </p:txBody>
      </p:sp>
      <p:sp>
        <p:nvSpPr>
          <p:cNvPr id="4" name="Slide Number Placeholder 3"/>
          <p:cNvSpPr>
            <a:spLocks noGrp="1"/>
          </p:cNvSpPr>
          <p:nvPr>
            <p:ph type="sldNum" sz="quarter" idx="10"/>
          </p:nvPr>
        </p:nvSpPr>
        <p:spPr/>
        <p:txBody>
          <a:bodyPr/>
          <a:lstStyle/>
          <a:p>
            <a:fld id="{7C414AED-89CE-4A48-8B2B-1B3A5C68EA2A}" type="slidenum">
              <a:rPr lang="en-US" smtClean="0"/>
              <a:pPr/>
              <a:t>14</a:t>
            </a:fld>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7621" y="1934893"/>
            <a:ext cx="5964873" cy="2040172"/>
          </a:xfrm>
          <a:prstGeom prst="rect">
            <a:avLst/>
          </a:prstGeom>
          <a:ln w="28575">
            <a:solidFill>
              <a:schemeClr val="tx1"/>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0946" y="3969075"/>
            <a:ext cx="5961549" cy="1770548"/>
          </a:xfrm>
          <a:prstGeom prst="rect">
            <a:avLst/>
          </a:prstGeom>
          <a:ln w="285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907" y="3409831"/>
            <a:ext cx="4444748" cy="1638812"/>
          </a:xfrm>
          <a:prstGeom prst="rect">
            <a:avLst/>
          </a:prstGeom>
          <a:ln w="28575">
            <a:solidFill>
              <a:schemeClr val="tx1"/>
            </a:solidFill>
          </a:ln>
        </p:spPr>
      </p:pic>
      <p:sp>
        <p:nvSpPr>
          <p:cNvPr id="12" name="TextBox 11"/>
          <p:cNvSpPr txBox="1"/>
          <p:nvPr/>
        </p:nvSpPr>
        <p:spPr>
          <a:xfrm>
            <a:off x="7990449" y="2124222"/>
            <a:ext cx="3446585"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908" y="2404927"/>
            <a:ext cx="4444748" cy="945907"/>
          </a:xfrm>
          <a:prstGeom prst="rect">
            <a:avLst/>
          </a:prstGeom>
          <a:ln w="28575">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280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Complete Results Available </a:t>
            </a:r>
            <a:r>
              <a:rPr lang="en-US"/>
              <a:t>(continued) </a:t>
            </a:r>
            <a:endParaRPr lang="en-US" dirty="0"/>
          </a:p>
        </p:txBody>
      </p:sp>
      <p:sp>
        <p:nvSpPr>
          <p:cNvPr id="6" name="Content Placeholder 5"/>
          <p:cNvSpPr>
            <a:spLocks noGrp="1"/>
          </p:cNvSpPr>
          <p:nvPr>
            <p:ph idx="1"/>
          </p:nvPr>
        </p:nvSpPr>
        <p:spPr/>
        <p:txBody>
          <a:bodyPr>
            <a:normAutofit/>
          </a:bodyPr>
          <a:lstStyle/>
          <a:p>
            <a:r>
              <a:rPr lang="en-US" b="1" dirty="0"/>
              <a:t>Resolve Document button </a:t>
            </a:r>
            <a:r>
              <a:rPr lang="en-US" dirty="0"/>
              <a:t>(image not available)</a:t>
            </a:r>
          </a:p>
          <a:p>
            <a:pPr lvl="1"/>
            <a:r>
              <a:rPr lang="en-US" dirty="0"/>
              <a:t>If one or more documents are unresolved (upload error), the DBQs should be corrected (via a National Service Desk (NSD) ticket) and re-uploaded</a:t>
            </a:r>
          </a:p>
          <a:p>
            <a:pPr lvl="1"/>
            <a:endParaRPr lang="en-US" dirty="0"/>
          </a:p>
          <a:p>
            <a:pPr lvl="1"/>
            <a:r>
              <a:rPr lang="en-US" dirty="0"/>
              <a:t>Claim processor manually resolved by selecting the “Resolve Document” button</a:t>
            </a:r>
          </a:p>
          <a:p>
            <a:pPr lvl="1"/>
            <a:endParaRPr lang="en-US"/>
          </a:p>
          <a:p>
            <a:pPr lvl="1"/>
            <a:r>
              <a:rPr lang="en-US"/>
              <a:t>All </a:t>
            </a:r>
            <a:r>
              <a:rPr lang="en-US" dirty="0"/>
              <a:t>documents are successfully resolved, the contention tracked item is closed, with the current date in the Received Date field</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342817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JSARZO\AppData\Local\Microsoft\Windows\Temporary Internet Files\Content.IE5\FT9908LH\question-mark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45508" y="2287718"/>
            <a:ext cx="3563154" cy="2669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Questions</a:t>
            </a:r>
          </a:p>
        </p:txBody>
      </p:sp>
      <p:sp>
        <p:nvSpPr>
          <p:cNvPr id="9" name="Content Placeholder 8"/>
          <p:cNvSpPr>
            <a:spLocks noGrp="1"/>
          </p:cNvSpPr>
          <p:nvPr>
            <p:ph sz="half" idx="2"/>
          </p:nvPr>
        </p:nvSpPr>
        <p:spPr>
          <a:xfrm>
            <a:off x="785611" y="1776235"/>
            <a:ext cx="7894750" cy="4262437"/>
          </a:xfrm>
        </p:spPr>
        <p:txBody>
          <a:bodyPr>
            <a:normAutofit/>
          </a:bodyPr>
          <a:lstStyle/>
          <a:p>
            <a:pPr lvl="0"/>
            <a:r>
              <a:rPr lang="en-US" dirty="0"/>
              <a:t>If you encounter technical issues under the new Exam Management in VBMS Release 14.1 functionality</a:t>
            </a:r>
            <a:r>
              <a:rPr lang="en-US"/>
              <a:t>, please </a:t>
            </a:r>
            <a:r>
              <a:rPr lang="en-US" dirty="0"/>
              <a:t>submit a ticket to the National Service Desk (NSD), </a:t>
            </a:r>
            <a:r>
              <a:rPr lang="en-US" dirty="0">
                <a:hlinkClick r:id="rId3"/>
              </a:rPr>
              <a:t>itsc@va.gov</a:t>
            </a:r>
            <a:r>
              <a:rPr lang="en-US" dirty="0"/>
              <a:t>.  </a:t>
            </a:r>
          </a:p>
          <a:p>
            <a:pPr lvl="0"/>
            <a:endParaRPr lang="en-US" dirty="0"/>
          </a:p>
          <a:p>
            <a:pPr lvl="0"/>
            <a:r>
              <a:rPr lang="en-US" dirty="0"/>
              <a:t>For other questions, please email </a:t>
            </a:r>
            <a:r>
              <a:rPr lang="en-US" dirty="0">
                <a:hlinkClick r:id="rId4"/>
              </a:rPr>
              <a:t>VAVBAWAS/CO/Contract Examination Inquiries</a:t>
            </a:r>
            <a:r>
              <a:rPr lang="en-US" dirty="0"/>
              <a:t>.</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09566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Utilizing the training materials, VBMS Core User Guide, and available references, claim processors will be able to identify exam scheduling request submission statuses and exam activity within Exam Management in VBMS, and complete the post-assessment with a minimum of 80% accuracy.</a:t>
            </a:r>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M21-1, Part III, Subpart iv, 3.A, Examination Request Overview</a:t>
            </a:r>
          </a:p>
          <a:p>
            <a:r>
              <a:rPr lang="en-US" dirty="0"/>
              <a:t>M21-1, Part III, Subpart iv, 3.C, Control of Examinations</a:t>
            </a:r>
          </a:p>
          <a:p>
            <a:r>
              <a:rPr lang="en-US" dirty="0"/>
              <a:t>M21-1, Part III, Subpart iv, 3.D, Examination Reports</a:t>
            </a:r>
          </a:p>
          <a:p>
            <a:r>
              <a:rPr lang="en-US" dirty="0"/>
              <a:t>VBMS Core User Guide – Release 14.1</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 scheduling Request</a:t>
            </a:r>
            <a:br>
              <a:rPr lang="en-US" dirty="0"/>
            </a:br>
            <a:r>
              <a:rPr lang="en-US" dirty="0"/>
              <a:t>submission statuses</a:t>
            </a:r>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21095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Submission Successful</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60616" y="1495467"/>
            <a:ext cx="4700016" cy="1229583"/>
          </a:xfrm>
          <a:ln w="28575">
            <a:solidFill>
              <a:schemeClr val="tx1"/>
            </a:solidFill>
          </a:ln>
        </p:spPr>
      </p:pic>
      <p:sp>
        <p:nvSpPr>
          <p:cNvPr id="6" name="Content Placeholder 5"/>
          <p:cNvSpPr>
            <a:spLocks noGrp="1"/>
          </p:cNvSpPr>
          <p:nvPr>
            <p:ph sz="half" idx="2"/>
          </p:nvPr>
        </p:nvSpPr>
        <p:spPr>
          <a:xfrm>
            <a:off x="564389" y="1732841"/>
            <a:ext cx="6652334" cy="4400673"/>
          </a:xfrm>
        </p:spPr>
        <p:txBody>
          <a:bodyPr>
            <a:normAutofit fontScale="62500" lnSpcReduction="20000"/>
          </a:bodyPr>
          <a:lstStyle/>
          <a:p>
            <a:r>
              <a:rPr lang="en-US" b="1" dirty="0"/>
              <a:t>Contention tracked item </a:t>
            </a:r>
            <a:r>
              <a:rPr lang="en-US" dirty="0"/>
              <a:t>– Exam Request – [Contention Name]</a:t>
            </a:r>
          </a:p>
          <a:p>
            <a:endParaRPr lang="en-US" dirty="0"/>
          </a:p>
          <a:p>
            <a:r>
              <a:rPr lang="en-US" b="1" dirty="0"/>
              <a:t>Tracked item initial suspense </a:t>
            </a:r>
            <a:r>
              <a:rPr lang="en-US" dirty="0"/>
              <a:t>– 30 days</a:t>
            </a:r>
          </a:p>
          <a:p>
            <a:endParaRPr lang="en-US" dirty="0"/>
          </a:p>
          <a:p>
            <a:r>
              <a:rPr lang="en-US" b="1" dirty="0"/>
              <a:t>Exam Scheduling Request level </a:t>
            </a:r>
            <a:r>
              <a:rPr lang="en-US" dirty="0"/>
              <a:t>– Open </a:t>
            </a:r>
          </a:p>
          <a:p>
            <a:endParaRPr lang="en-US" dirty="0"/>
          </a:p>
          <a:p>
            <a:r>
              <a:rPr lang="en-US" b="1" dirty="0"/>
              <a:t>Contention level </a:t>
            </a:r>
            <a:r>
              <a:rPr lang="en-US" dirty="0"/>
              <a:t>– Triage</a:t>
            </a:r>
          </a:p>
          <a:p>
            <a:endParaRPr lang="en-US" dirty="0"/>
          </a:p>
          <a:p>
            <a:r>
              <a:rPr lang="en-US" b="1" dirty="0"/>
              <a:t>View History </a:t>
            </a:r>
            <a:r>
              <a:rPr lang="en-US" dirty="0"/>
              <a:t>– Scheduling Request Received</a:t>
            </a:r>
          </a:p>
          <a:p>
            <a:endParaRPr lang="en-US" dirty="0"/>
          </a:p>
          <a:p>
            <a:r>
              <a:rPr lang="en-US" b="1" dirty="0"/>
              <a:t>Claim suspense </a:t>
            </a:r>
            <a:r>
              <a:rPr lang="en-US" dirty="0"/>
              <a:t>– 30 days </a:t>
            </a:r>
          </a:p>
          <a:p>
            <a:endParaRPr lang="en-US" dirty="0"/>
          </a:p>
          <a:p>
            <a:r>
              <a:rPr lang="en-US" b="1" dirty="0"/>
              <a:t>Claim suspense reason </a:t>
            </a:r>
            <a:r>
              <a:rPr lang="en-US" dirty="0"/>
              <a:t>– VA/Contract exam requested, awaiting results</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692"/>
          <a:stretch/>
        </p:blipFill>
        <p:spPr>
          <a:xfrm>
            <a:off x="7260616" y="2847159"/>
            <a:ext cx="4702009" cy="1232467"/>
          </a:xfrm>
          <a:prstGeom prst="rect">
            <a:avLst/>
          </a:prstGeom>
          <a:ln w="28575">
            <a:solidFill>
              <a:schemeClr val="tx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9955" r="53675"/>
          <a:stretch/>
        </p:blipFill>
        <p:spPr>
          <a:xfrm>
            <a:off x="7260617" y="4196945"/>
            <a:ext cx="3163548" cy="1359073"/>
          </a:xfrm>
          <a:prstGeom prst="rect">
            <a:avLst/>
          </a:prstGeom>
          <a:ln w="28575">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529" y="5689290"/>
            <a:ext cx="2886075" cy="600075"/>
          </a:xfrm>
          <a:prstGeom prst="rect">
            <a:avLst/>
          </a:prstGeom>
          <a:ln w="28575">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036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Submission Failure – Within VBMS</a:t>
            </a:r>
          </a:p>
        </p:txBody>
      </p:sp>
      <p:sp>
        <p:nvSpPr>
          <p:cNvPr id="4" name="Slide Number Placeholder 3"/>
          <p:cNvSpPr>
            <a:spLocks noGrp="1"/>
          </p:cNvSpPr>
          <p:nvPr>
            <p:ph type="sldNum" sz="quarter" idx="10"/>
          </p:nvPr>
        </p:nvSpPr>
        <p:spPr/>
        <p:txBody>
          <a:bodyPr/>
          <a:lstStyle/>
          <a:p>
            <a:fld id="{7C414AED-89CE-4A48-8B2B-1B3A5C68EA2A}" type="slidenum">
              <a:rPr lang="en-US" smtClean="0"/>
              <a:pPr/>
              <a:t>6</a:t>
            </a:fld>
            <a:endParaRPr lang="en-US" dirty="0"/>
          </a:p>
        </p:txBody>
      </p:sp>
      <p:sp>
        <p:nvSpPr>
          <p:cNvPr id="2" name="Content Placeholder 1"/>
          <p:cNvSpPr>
            <a:spLocks noGrp="1"/>
          </p:cNvSpPr>
          <p:nvPr>
            <p:ph idx="1"/>
          </p:nvPr>
        </p:nvSpPr>
        <p:spPr/>
        <p:txBody>
          <a:bodyPr/>
          <a:lstStyle/>
          <a:p>
            <a:r>
              <a:rPr lang="en-US" dirty="0"/>
              <a:t>If there is an initial point of failure </a:t>
            </a:r>
            <a:r>
              <a:rPr lang="en-US" u="sng" dirty="0"/>
              <a:t>within</a:t>
            </a:r>
            <a:r>
              <a:rPr lang="en-US" dirty="0"/>
              <a:t> VBMS, after selecting Submit Request</a:t>
            </a:r>
          </a:p>
          <a:p>
            <a:pPr lvl="1"/>
            <a:r>
              <a:rPr lang="en-US" dirty="0"/>
              <a:t>A red banner error message will appear</a:t>
            </a:r>
          </a:p>
          <a:p>
            <a:pPr lvl="1"/>
            <a:r>
              <a:rPr lang="en-US" dirty="0"/>
              <a:t>Claim processor can immediately retry the submission</a:t>
            </a:r>
          </a:p>
          <a:p>
            <a:pPr lvl="1"/>
            <a:endParaRPr lang="en-US" dirty="0"/>
          </a:p>
          <a:p>
            <a:endParaRPr lang="en-US" dirty="0"/>
          </a:p>
        </p:txBody>
      </p:sp>
    </p:spTree>
    <p:extLst>
      <p:ext uri="{BB962C8B-B14F-4D97-AF65-F5344CB8AC3E}">
        <p14:creationId xmlns:p14="http://schemas.microsoft.com/office/powerpoint/2010/main" val="117038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Submission Failure – VBMS to DAS (Outbound)</a:t>
            </a:r>
          </a:p>
        </p:txBody>
      </p:sp>
      <p:sp>
        <p:nvSpPr>
          <p:cNvPr id="3" name="Content Placeholder 2"/>
          <p:cNvSpPr>
            <a:spLocks noGrp="1"/>
          </p:cNvSpPr>
          <p:nvPr>
            <p:ph sz="half" idx="1"/>
          </p:nvPr>
        </p:nvSpPr>
        <p:spPr>
          <a:xfrm>
            <a:off x="745925" y="1564025"/>
            <a:ext cx="6414530" cy="4597621"/>
          </a:xfrm>
        </p:spPr>
        <p:txBody>
          <a:bodyPr>
            <a:noAutofit/>
          </a:bodyPr>
          <a:lstStyle/>
          <a:p>
            <a:pPr>
              <a:spcBef>
                <a:spcPts val="0"/>
              </a:spcBef>
            </a:pPr>
            <a:r>
              <a:rPr lang="en-US" sz="1800" b="1" dirty="0"/>
              <a:t>Exam Scheduling Request level </a:t>
            </a:r>
            <a:r>
              <a:rPr lang="en-US" sz="1800" dirty="0"/>
              <a:t>– Error </a:t>
            </a:r>
          </a:p>
          <a:p>
            <a:pPr>
              <a:spcBef>
                <a:spcPts val="0"/>
              </a:spcBef>
            </a:pPr>
            <a:endParaRPr lang="en-US" sz="1800" dirty="0"/>
          </a:p>
          <a:p>
            <a:pPr>
              <a:spcBef>
                <a:spcPts val="0"/>
              </a:spcBef>
            </a:pPr>
            <a:r>
              <a:rPr lang="en-US" sz="1800" b="1" dirty="0"/>
              <a:t>Tracked Item </a:t>
            </a:r>
            <a:r>
              <a:rPr lang="en-US" sz="1800" dirty="0"/>
              <a:t>– Exam Request Processing</a:t>
            </a:r>
          </a:p>
          <a:p>
            <a:pPr>
              <a:spcBef>
                <a:spcPts val="0"/>
              </a:spcBef>
            </a:pPr>
            <a:endParaRPr lang="en-US" sz="1800" dirty="0"/>
          </a:p>
          <a:p>
            <a:pPr>
              <a:spcBef>
                <a:spcPts val="0"/>
              </a:spcBef>
            </a:pPr>
            <a:r>
              <a:rPr lang="en-US" sz="1800" b="1" dirty="0"/>
              <a:t>Tracked Item &amp; Claim Level Suspense </a:t>
            </a:r>
            <a:r>
              <a:rPr lang="en-US" sz="1800" dirty="0"/>
              <a:t>– current date</a:t>
            </a:r>
          </a:p>
          <a:p>
            <a:pPr lvl="1">
              <a:spcBef>
                <a:spcPts val="0"/>
              </a:spcBef>
            </a:pPr>
            <a:endParaRPr lang="en-US" sz="1600" dirty="0"/>
          </a:p>
          <a:p>
            <a:pPr>
              <a:spcBef>
                <a:spcPts val="0"/>
              </a:spcBef>
            </a:pPr>
            <a:r>
              <a:rPr lang="en-US" sz="1800" b="1" dirty="0"/>
              <a:t>Error encountered icon </a:t>
            </a:r>
            <a:r>
              <a:rPr lang="en-US" sz="1800" dirty="0"/>
              <a:t>– Exam Scheduling Request Summary page</a:t>
            </a:r>
          </a:p>
          <a:p>
            <a:pPr>
              <a:spcBef>
                <a:spcPts val="0"/>
              </a:spcBef>
            </a:pPr>
            <a:endParaRPr lang="en-US" sz="1800" dirty="0"/>
          </a:p>
          <a:p>
            <a:pPr>
              <a:spcBef>
                <a:spcPts val="0"/>
              </a:spcBef>
            </a:pPr>
            <a:r>
              <a:rPr lang="en-US" sz="1800" b="1" dirty="0"/>
              <a:t>Retry Submission – </a:t>
            </a:r>
            <a:r>
              <a:rPr lang="en-US" sz="1800" dirty="0"/>
              <a:t>Under the Actions menu</a:t>
            </a:r>
          </a:p>
          <a:p>
            <a:pPr lvl="1">
              <a:spcBef>
                <a:spcPts val="0"/>
              </a:spcBef>
            </a:pPr>
            <a:r>
              <a:rPr lang="en-US" sz="1600" dirty="0"/>
              <a:t>Suspense Date - current date +1</a:t>
            </a:r>
          </a:p>
          <a:p>
            <a:pPr>
              <a:spcBef>
                <a:spcPts val="0"/>
              </a:spcBef>
            </a:pPr>
            <a:endParaRPr lang="en-US" sz="1800" b="1" dirty="0"/>
          </a:p>
          <a:p>
            <a:pPr>
              <a:spcBef>
                <a:spcPts val="0"/>
              </a:spcBef>
            </a:pPr>
            <a:r>
              <a:rPr lang="en-US" sz="1800" b="1" dirty="0"/>
              <a:t>Resubmission Success </a:t>
            </a:r>
            <a:r>
              <a:rPr lang="en-US" sz="1800" dirty="0"/>
              <a:t>– Tracked item is deleted</a:t>
            </a:r>
          </a:p>
          <a:p>
            <a:pPr>
              <a:spcBef>
                <a:spcPts val="0"/>
              </a:spcBef>
            </a:pPr>
            <a:endParaRPr lang="en-US" sz="1800" dirty="0"/>
          </a:p>
          <a:p>
            <a:pPr>
              <a:spcBef>
                <a:spcPts val="0"/>
              </a:spcBef>
            </a:pPr>
            <a:r>
              <a:rPr lang="en-US" sz="1800" b="1" dirty="0"/>
              <a:t>Resubmission Failure </a:t>
            </a:r>
            <a:r>
              <a:rPr lang="en-US" sz="1800" dirty="0"/>
              <a:t>– Tracked item remains &amp; suspense date is set to current date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21772" y="1617193"/>
            <a:ext cx="6059958" cy="1027533"/>
          </a:xfr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pPr/>
              <a:t>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663" y="2892663"/>
            <a:ext cx="3266740" cy="716286"/>
          </a:xfrm>
          <a:prstGeom prst="rect">
            <a:avLst/>
          </a:prstGeom>
          <a:ln w="28575">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621" y="3912321"/>
            <a:ext cx="3248782" cy="1972475"/>
          </a:xfrm>
          <a:prstGeom prst="rect">
            <a:avLst/>
          </a:prstGeom>
          <a:ln w="28575">
            <a:solidFill>
              <a:schemeClr val="tx1"/>
            </a:solidFill>
          </a:ln>
        </p:spPr>
      </p:pic>
      <p:sp>
        <p:nvSpPr>
          <p:cNvPr id="10" name="Rectangle 9"/>
          <p:cNvSpPr/>
          <p:nvPr/>
        </p:nvSpPr>
        <p:spPr bwMode="auto">
          <a:xfrm>
            <a:off x="6175717" y="1856935"/>
            <a:ext cx="1730326" cy="182880"/>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1" name="Rectangle 10"/>
          <p:cNvSpPr/>
          <p:nvPr/>
        </p:nvSpPr>
        <p:spPr bwMode="auto">
          <a:xfrm>
            <a:off x="7397466" y="2164079"/>
            <a:ext cx="508577" cy="155917"/>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2" name="Rectangle 11"/>
          <p:cNvSpPr/>
          <p:nvPr/>
        </p:nvSpPr>
        <p:spPr bwMode="auto">
          <a:xfrm>
            <a:off x="11282288" y="1856935"/>
            <a:ext cx="661181" cy="463061"/>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417307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 Activity</a:t>
            </a: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06855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Contention Activity – </a:t>
            </a:r>
            <a:br>
              <a:rPr lang="en-US" dirty="0"/>
            </a:br>
            <a:r>
              <a:rPr lang="en-US" dirty="0"/>
              <a:t>Contentions Cancelled by EMS</a:t>
            </a:r>
          </a:p>
        </p:txBody>
      </p:sp>
      <p:sp>
        <p:nvSpPr>
          <p:cNvPr id="6" name="Content Placeholder 5"/>
          <p:cNvSpPr>
            <a:spLocks noGrp="1"/>
          </p:cNvSpPr>
          <p:nvPr>
            <p:ph sz="half" idx="1"/>
          </p:nvPr>
        </p:nvSpPr>
        <p:spPr>
          <a:xfrm>
            <a:off x="872538" y="1789114"/>
            <a:ext cx="4991100" cy="4262437"/>
          </a:xfrm>
        </p:spPr>
        <p:txBody>
          <a:bodyPr>
            <a:normAutofit fontScale="85000" lnSpcReduction="20000"/>
          </a:bodyPr>
          <a:lstStyle/>
          <a:p>
            <a:pPr>
              <a:spcBef>
                <a:spcPts val="0"/>
              </a:spcBef>
            </a:pPr>
            <a:r>
              <a:rPr lang="en-US" b="1" dirty="0"/>
              <a:t>Informational Indicator </a:t>
            </a:r>
            <a:r>
              <a:rPr lang="en-US" dirty="0"/>
              <a:t>- Exam Scheduling Request Summary page</a:t>
            </a:r>
          </a:p>
          <a:p>
            <a:pPr marL="0" indent="0">
              <a:buNone/>
            </a:pPr>
            <a:endParaRPr lang="en-US" b="1" dirty="0"/>
          </a:p>
          <a:p>
            <a:r>
              <a:rPr lang="en-US" b="1" dirty="0"/>
              <a:t>Contention level status </a:t>
            </a:r>
            <a:r>
              <a:rPr lang="en-US" dirty="0"/>
              <a:t>– Canceled</a:t>
            </a:r>
          </a:p>
          <a:p>
            <a:pPr lvl="1"/>
            <a:r>
              <a:rPr lang="en-US" dirty="0"/>
              <a:t>If all contentions are canceled, Exam Scheduling Request level status is updated to Canceled</a:t>
            </a:r>
          </a:p>
          <a:p>
            <a:endParaRPr lang="en-US" dirty="0"/>
          </a:p>
          <a:p>
            <a:r>
              <a:rPr lang="en-US" b="1" dirty="0"/>
              <a:t>Tracked item </a:t>
            </a:r>
            <a:r>
              <a:rPr lang="en-US" dirty="0"/>
              <a:t>– Updated with a received date</a:t>
            </a:r>
          </a:p>
          <a:p>
            <a:endParaRPr lang="en-US" dirty="0"/>
          </a:p>
          <a:p>
            <a:r>
              <a:rPr lang="en-US" b="1" dirty="0"/>
              <a:t>EMS Contention Cancellation document </a:t>
            </a:r>
            <a:r>
              <a:rPr lang="en-US" dirty="0"/>
              <a:t>– added to eFolder</a:t>
            </a:r>
          </a:p>
          <a:p>
            <a:endParaRPr lang="en-US" dirty="0"/>
          </a:p>
          <a:p>
            <a:endParaRPr lang="en-US" dirty="0"/>
          </a:p>
          <a:p>
            <a:endParaRPr lang="en-US" dirty="0"/>
          </a:p>
          <a:p>
            <a:pPr lvl="1"/>
            <a:endParaRPr lang="en-US" dirty="0"/>
          </a:p>
          <a:p>
            <a:pPr lvl="1"/>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2579" y="1580304"/>
            <a:ext cx="4994275" cy="895610"/>
          </a:xfr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7" name="Rectangle 6"/>
          <p:cNvSpPr/>
          <p:nvPr/>
        </p:nvSpPr>
        <p:spPr bwMode="auto">
          <a:xfrm>
            <a:off x="6822829" y="1955407"/>
            <a:ext cx="1463041" cy="182880"/>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579" y="2715137"/>
            <a:ext cx="3220828" cy="1561439"/>
          </a:xfrm>
          <a:prstGeom prst="rect">
            <a:avLst/>
          </a:prstGeom>
          <a:ln w="28575">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579" y="4519425"/>
            <a:ext cx="5376476" cy="1192058"/>
          </a:xfrm>
          <a:prstGeom prst="rect">
            <a:avLst/>
          </a:prstGeom>
          <a:ln w="28575">
            <a:solidFill>
              <a:schemeClr val="tx1"/>
            </a:solidFill>
          </a:ln>
        </p:spPr>
      </p:pic>
      <p:sp>
        <p:nvSpPr>
          <p:cNvPr id="11" name="Rectangle 10"/>
          <p:cNvSpPr/>
          <p:nvPr/>
        </p:nvSpPr>
        <p:spPr bwMode="auto">
          <a:xfrm>
            <a:off x="8396066" y="5473629"/>
            <a:ext cx="2351651" cy="192009"/>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944786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RO317-839076992-10858</_dlc_DocId>
    <_dlc_DocIdUrl xmlns="b62c6c12-24c5-4d47-ac4d-c5cc93bcdf7b">
      <Url>https://vaww.vashare.vba.va.gov/sites/SPTNCIO/focusedveterans/training/VSRvirtualtraining/_layouts/15/DocIdRedir.aspx?ID=RO317-839076992-10858</Url>
      <Description>RO317-839076992-10858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2.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b62c6c12-24c5-4d47-ac4d-c5cc93bcdf7b"/>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7028</TotalTime>
  <Words>673</Words>
  <Application>Microsoft Office PowerPoint</Application>
  <PresentationFormat>Widescreen</PresentationFormat>
  <Paragraphs>120</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Schoolbook</vt:lpstr>
      <vt:lpstr>Tahoma</vt:lpstr>
      <vt:lpstr>Times New Roman</vt:lpstr>
      <vt:lpstr>Wingdings</vt:lpstr>
      <vt:lpstr>Ppt0000000</vt:lpstr>
      <vt:lpstr>PowerPoint Presentation</vt:lpstr>
      <vt:lpstr>Objectives</vt:lpstr>
      <vt:lpstr>References</vt:lpstr>
      <vt:lpstr>Exam scheduling Request submission statuses</vt:lpstr>
      <vt:lpstr>Submission Successful</vt:lpstr>
      <vt:lpstr>Submission Failure – Within VBMS</vt:lpstr>
      <vt:lpstr>Submission Failure – VBMS to DAS (Outbound)</vt:lpstr>
      <vt:lpstr>Exam Activity</vt:lpstr>
      <vt:lpstr>Contention Activity –  Contentions Cancelled by EMS</vt:lpstr>
      <vt:lpstr>Contention Activity –  Contentions Deleted Outside of VBMS</vt:lpstr>
      <vt:lpstr>Appointment Activity –  Scheduled Appointments</vt:lpstr>
      <vt:lpstr>Appointment Activity –  Completed or Cancelled Appointments</vt:lpstr>
      <vt:lpstr>Complete Results Available </vt:lpstr>
      <vt:lpstr>Complete Results Available (continued)</vt:lpstr>
      <vt:lpstr>Complete Results Available (continued)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Scheduling Request Submission Status and Exam Activity PowerPoint Presentation</dc:title>
  <dc:subject>VSR, Pre-Discharge MSC, AQRS, Special Ops VSR, RVSR, DRO, RQRS, Special Ops RVSR</dc:subject>
  <dc:creator>Department of Veterans Affairs, Veterans Benefits Administration, Compensation Service, STAFF</dc:creator>
  <dc:description>This lesson introduces claim processors to the steps required to identify exam scheduling request submission statuses and exam activity within Exam Management in VBMS.</dc:description>
  <cp:lastModifiedBy>Kathy Poole</cp:lastModifiedBy>
  <cp:revision>555</cp:revision>
  <dcterms:created xsi:type="dcterms:W3CDTF">2014-04-30T02:32:11Z</dcterms:created>
  <dcterms:modified xsi:type="dcterms:W3CDTF">2018-02-23T15:49:00Z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8832ac17-9e19-4310-bfe1-7f93f662e8e5</vt:lpwstr>
  </property>
  <property fmtid="{D5CDD505-2E9C-101B-9397-08002B2CF9AE}" pid="9" name="Language">
    <vt:lpwstr>en</vt:lpwstr>
  </property>
  <property fmtid="{D5CDD505-2E9C-101B-9397-08002B2CF9AE}" pid="10" name="Type">
    <vt:lpwstr>Presentation</vt:lpwstr>
  </property>
</Properties>
</file>