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32"/>
  </p:notesMasterIdLst>
  <p:handoutMasterIdLst>
    <p:handoutMasterId r:id="rId33"/>
  </p:handoutMasterIdLst>
  <p:sldIdLst>
    <p:sldId id="257" r:id="rId6"/>
    <p:sldId id="258" r:id="rId7"/>
    <p:sldId id="259" r:id="rId8"/>
    <p:sldId id="283" r:id="rId9"/>
    <p:sldId id="268" r:id="rId10"/>
    <p:sldId id="266" r:id="rId11"/>
    <p:sldId id="267" r:id="rId12"/>
    <p:sldId id="262" r:id="rId13"/>
    <p:sldId id="261" r:id="rId14"/>
    <p:sldId id="269" r:id="rId15"/>
    <p:sldId id="278" r:id="rId16"/>
    <p:sldId id="271" r:id="rId17"/>
    <p:sldId id="263" r:id="rId18"/>
    <p:sldId id="272" r:id="rId19"/>
    <p:sldId id="273" r:id="rId20"/>
    <p:sldId id="264" r:id="rId21"/>
    <p:sldId id="286" r:id="rId22"/>
    <p:sldId id="289" r:id="rId23"/>
    <p:sldId id="288" r:id="rId24"/>
    <p:sldId id="291" r:id="rId25"/>
    <p:sldId id="292" r:id="rId26"/>
    <p:sldId id="290" r:id="rId27"/>
    <p:sldId id="287" r:id="rId28"/>
    <p:sldId id="265" r:id="rId29"/>
    <p:sldId id="284" r:id="rId30"/>
    <p:sldId id="293"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CA0D1E-F3C0-488F-A95A-A2DCD4BA68A2}">
          <p14:sldIdLst>
            <p14:sldId id="257"/>
            <p14:sldId id="258"/>
            <p14:sldId id="259"/>
            <p14:sldId id="283"/>
            <p14:sldId id="268"/>
            <p14:sldId id="266"/>
            <p14:sldId id="267"/>
            <p14:sldId id="262"/>
            <p14:sldId id="261"/>
            <p14:sldId id="269"/>
            <p14:sldId id="278"/>
            <p14:sldId id="271"/>
            <p14:sldId id="263"/>
            <p14:sldId id="272"/>
            <p14:sldId id="273"/>
            <p14:sldId id="264"/>
            <p14:sldId id="286"/>
            <p14:sldId id="289"/>
            <p14:sldId id="288"/>
            <p14:sldId id="291"/>
            <p14:sldId id="292"/>
            <p14:sldId id="290"/>
            <p14:sldId id="287"/>
            <p14:sldId id="265"/>
            <p14:sldId id="284"/>
            <p14:sldId id="2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stin Z. Williams, Manual Editor, 212B" initials="DZW" lastIdx="7" clrIdx="0"/>
  <p:cmAuthor id="1" name="Department of Veterans Affairs" initials="DoVA" lastIdx="1" clrIdx="1"/>
  <p:cmAuthor id="2" name="Department of Veterans Affairs" initials="JEC"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1079" autoAdjust="0"/>
  </p:normalViewPr>
  <p:slideViewPr>
    <p:cSldViewPr snapToGrid="0">
      <p:cViewPr varScale="1">
        <p:scale>
          <a:sx n="104" d="100"/>
          <a:sy n="104" d="100"/>
        </p:scale>
        <p:origin x="87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2/22/2018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2/22/2018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454637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a:t>Click to edit Master title style</a:t>
            </a:r>
          </a:p>
        </p:txBody>
      </p:sp>
      <p:sp>
        <p:nvSpPr>
          <p:cNvPr id="3" name="Content Placeholder 2"/>
          <p:cNvSpPr>
            <a:spLocks noGrp="1"/>
          </p:cNvSpPr>
          <p:nvPr>
            <p:ph idx="1"/>
          </p:nvPr>
        </p:nvSpPr>
        <p:spPr>
          <a:xfrm>
            <a:off x="847165" y="1789114"/>
            <a:ext cx="10945906" cy="426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222223" name="Rectangle 15"/>
          <p:cNvSpPr>
            <a:spLocks noChangeArrowheads="1"/>
          </p:cNvSpPr>
          <p:nvPr/>
        </p:nvSpPr>
        <p:spPr bwMode="auto">
          <a:xfrm>
            <a:off x="859367" y="6400800"/>
            <a:ext cx="257442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Service </a:t>
            </a:r>
          </a:p>
        </p:txBody>
      </p:sp>
      <p:pic>
        <p:nvPicPr>
          <p:cNvPr id="1039" name="Picture 19" descr="vete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tsc@va.gov" TargetMode="External"/><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hyperlink" Target="mailto:ContractExam.VBAVACO@v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Compensation Service</a:t>
            </a: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a:latin typeface="Century Schoolbook" pitchFamily="18" charset="0"/>
              </a:rPr>
              <a:t>February 2018</a:t>
            </a:r>
          </a:p>
        </p:txBody>
      </p:sp>
      <p:sp>
        <p:nvSpPr>
          <p:cNvPr id="4" name="Rectangle 2"/>
          <p:cNvSpPr txBox="1">
            <a:spLocks noChangeArrowheads="1"/>
          </p:cNvSpPr>
          <p:nvPr/>
        </p:nvSpPr>
        <p:spPr bwMode="auto">
          <a:xfrm>
            <a:off x="1772529" y="4953000"/>
            <a:ext cx="9101797"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solidFill>
                  <a:srgbClr val="1D3275"/>
                </a:solidFill>
                <a:latin typeface="Times New Roman" panose="02020603050405020304" pitchFamily="18" charset="0"/>
                <a:cs typeface="Times New Roman" panose="02020603050405020304" pitchFamily="18" charset="0"/>
              </a:rPr>
              <a:t>Introduction to Exam Management in VBMS</a:t>
            </a:r>
            <a:endParaRPr lang="en-US" sz="6600" i="1" kern="0" dirty="0">
              <a:solidFill>
                <a:srgbClr val="00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1538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 Request Builder – Simplified (ERB-S)</a:t>
            </a:r>
          </a:p>
        </p:txBody>
      </p:sp>
      <p:sp>
        <p:nvSpPr>
          <p:cNvPr id="6" name="Content Placeholder 5"/>
          <p:cNvSpPr>
            <a:spLocks noGrp="1"/>
          </p:cNvSpPr>
          <p:nvPr>
            <p:ph idx="1"/>
          </p:nvPr>
        </p:nvSpPr>
        <p:spPr>
          <a:xfrm>
            <a:off x="6117466" y="1711840"/>
            <a:ext cx="5241702" cy="4199563"/>
          </a:xfrm>
        </p:spPr>
        <p:txBody>
          <a:bodyPr>
            <a:normAutofit fontScale="77500" lnSpcReduction="20000"/>
          </a:bodyPr>
          <a:lstStyle/>
          <a:p>
            <a:r>
              <a:rPr lang="en-US" dirty="0"/>
              <a:t>Workaround while awaiting integration into the current or future versions of VBMS (M21-1.III.iv.3.A)</a:t>
            </a:r>
          </a:p>
          <a:p>
            <a:endParaRPr lang="en-US" dirty="0"/>
          </a:p>
          <a:p>
            <a:r>
              <a:rPr lang="en-US" dirty="0"/>
              <a:t>VBMS Release 14.1 use for the following:</a:t>
            </a:r>
          </a:p>
          <a:p>
            <a:pPr lvl="1"/>
            <a:r>
              <a:rPr lang="en-US" b="1" dirty="0"/>
              <a:t>MST MO</a:t>
            </a:r>
            <a:r>
              <a:rPr lang="en-US" dirty="0"/>
              <a:t>: Select Other in the ‘Select Specialty Language’ drop-down menu, then input generated text in the ‘Supporting Specialty Language Information’ field. (M21-1. IV.ii.1.D.)</a:t>
            </a:r>
          </a:p>
          <a:p>
            <a:pPr lvl="1"/>
            <a:endParaRPr lang="en-US" dirty="0"/>
          </a:p>
          <a:p>
            <a:pPr lvl="1"/>
            <a:r>
              <a:rPr lang="en-US" b="1" dirty="0"/>
              <a:t>FSAD</a:t>
            </a:r>
            <a:r>
              <a:rPr lang="en-US" dirty="0"/>
              <a:t>:  Input in the ‘Special Instructions’ field under the ‘Available DBQs’ and ‘Selected DBQs’ boxes. (M21-1.III.iv.4.J)</a:t>
            </a:r>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1" y="1749844"/>
            <a:ext cx="5061555" cy="4071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369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Examination Request </a:t>
            </a:r>
            <a:r>
              <a:rPr lang="en-US" dirty="0"/>
              <a:t>Routing Assistant</a:t>
            </a:r>
            <a:r>
              <a:rPr lang="fr-FR" dirty="0"/>
              <a:t> (ERRA)</a:t>
            </a:r>
            <a:endParaRPr lang="en-US" dirty="0"/>
          </a:p>
        </p:txBody>
      </p:sp>
      <p:sp>
        <p:nvSpPr>
          <p:cNvPr id="6" name="Content Placeholder 5"/>
          <p:cNvSpPr>
            <a:spLocks noGrp="1"/>
          </p:cNvSpPr>
          <p:nvPr>
            <p:ph idx="1"/>
          </p:nvPr>
        </p:nvSpPr>
        <p:spPr/>
        <p:txBody>
          <a:bodyPr/>
          <a:lstStyle/>
          <a:p>
            <a:r>
              <a:rPr lang="en-US" dirty="0"/>
              <a:t>Mandatory use of  the ERRA Tool is required </a:t>
            </a:r>
          </a:p>
          <a:p>
            <a:pPr lvl="1"/>
            <a:r>
              <a:rPr lang="en-US" dirty="0"/>
              <a:t>Determine if exam scheduling request should go to VHA or a VBA Contract Examiner</a:t>
            </a:r>
          </a:p>
          <a:p>
            <a:pPr lvl="1"/>
            <a:r>
              <a:rPr lang="en-US" dirty="0"/>
              <a:t>VBA Contract Examiner will not be specified</a:t>
            </a:r>
          </a:p>
          <a:p>
            <a:pPr marL="457200" lvl="1" indent="0">
              <a:buNone/>
            </a:pPr>
            <a:endParaRPr lang="en-US" dirty="0"/>
          </a:p>
          <a:p>
            <a:r>
              <a:rPr lang="en-US" dirty="0"/>
              <a:t>Determined based on VHA capacity reporting</a:t>
            </a:r>
          </a:p>
          <a:p>
            <a:endParaRPr lang="en-US" dirty="0"/>
          </a:p>
          <a:p>
            <a:r>
              <a:rPr lang="en-US" dirty="0"/>
              <a:t>Remember, to review Contract Exam Exclusions List (M21-1.III.iv.3.A) </a:t>
            </a:r>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pPr/>
              <a:t>11</a:t>
            </a:fld>
            <a:endParaRPr lang="en-US" dirty="0"/>
          </a:p>
        </p:txBody>
      </p:sp>
    </p:spTree>
    <p:extLst>
      <p:ext uri="{BB962C8B-B14F-4D97-AF65-F5344CB8AC3E}">
        <p14:creationId xmlns:p14="http://schemas.microsoft.com/office/powerpoint/2010/main" val="417307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2515" y="1789113"/>
            <a:ext cx="8996233" cy="4262437"/>
          </a:xfrm>
        </p:spPr>
      </p:pic>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sp>
        <p:nvSpPr>
          <p:cNvPr id="6" name="Rectangle 5"/>
          <p:cNvSpPr/>
          <p:nvPr/>
        </p:nvSpPr>
        <p:spPr bwMode="auto">
          <a:xfrm>
            <a:off x="3319975" y="3287423"/>
            <a:ext cx="6006905" cy="627814"/>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8" name="Rectangle 7"/>
          <p:cNvSpPr/>
          <p:nvPr/>
        </p:nvSpPr>
        <p:spPr bwMode="auto">
          <a:xfrm>
            <a:off x="1856923" y="2954218"/>
            <a:ext cx="8721981" cy="226316"/>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91128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Veteran’s Profile Screen &amp;</a:t>
            </a:r>
            <a:br>
              <a:rPr lang="en-US" dirty="0"/>
            </a:br>
            <a:r>
              <a:rPr lang="en-US" dirty="0"/>
              <a:t>Contentions List</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106855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Veteran’s Profile Screen &amp;</a:t>
            </a:r>
            <a:br>
              <a:rPr lang="en-US" dirty="0"/>
            </a:br>
            <a:r>
              <a:rPr lang="en-US" dirty="0"/>
              <a:t>Contentions List</a:t>
            </a:r>
          </a:p>
        </p:txBody>
      </p:sp>
      <p:sp>
        <p:nvSpPr>
          <p:cNvPr id="6" name="Content Placeholder 5"/>
          <p:cNvSpPr>
            <a:spLocks noGrp="1"/>
          </p:cNvSpPr>
          <p:nvPr>
            <p:ph idx="1"/>
          </p:nvPr>
        </p:nvSpPr>
        <p:spPr/>
        <p:txBody>
          <a:bodyPr>
            <a:normAutofit lnSpcReduction="10000"/>
          </a:bodyPr>
          <a:lstStyle/>
          <a:p>
            <a:r>
              <a:rPr lang="en-US" dirty="0"/>
              <a:t>Veteran’s Profile Screen</a:t>
            </a:r>
          </a:p>
          <a:p>
            <a:pPr lvl="1"/>
            <a:r>
              <a:rPr lang="en-US" dirty="0"/>
              <a:t>Review address and phone number</a:t>
            </a:r>
          </a:p>
          <a:p>
            <a:endParaRPr lang="en-US" dirty="0"/>
          </a:p>
          <a:p>
            <a:r>
              <a:rPr lang="en-US" dirty="0"/>
              <a:t>Contentions List (on the Development Plan task bar)</a:t>
            </a:r>
          </a:p>
          <a:p>
            <a:pPr lvl="1"/>
            <a:r>
              <a:rPr lang="en-US" dirty="0"/>
              <a:t>Contention field</a:t>
            </a:r>
          </a:p>
          <a:p>
            <a:pPr lvl="1"/>
            <a:r>
              <a:rPr lang="en-US" dirty="0"/>
              <a:t>Classification field</a:t>
            </a:r>
          </a:p>
          <a:p>
            <a:pPr lvl="1"/>
            <a:r>
              <a:rPr lang="en-US" dirty="0"/>
              <a:t>Type Field</a:t>
            </a:r>
          </a:p>
          <a:p>
            <a:pPr lvl="1"/>
            <a:r>
              <a:rPr lang="en-US" dirty="0"/>
              <a:t>Medical field</a:t>
            </a:r>
          </a:p>
          <a:p>
            <a:pPr lvl="1"/>
            <a:r>
              <a:rPr lang="en-US" dirty="0"/>
              <a:t>Special Issue field, </a:t>
            </a:r>
            <a:r>
              <a:rPr lang="en-US" i="1" dirty="0"/>
              <a:t>when applicable</a:t>
            </a:r>
            <a:endParaRPr lang="en-US" dirty="0"/>
          </a:p>
          <a:p>
            <a:pPr lvl="1"/>
            <a:r>
              <a:rPr lang="en-US" dirty="0"/>
              <a:t>Rated Issues </a:t>
            </a:r>
          </a:p>
          <a:p>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394478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Editing and Removing Contentions Included </a:t>
            </a:r>
            <a:br>
              <a:rPr lang="en-US" dirty="0"/>
            </a:br>
            <a:r>
              <a:rPr lang="en-US" dirty="0"/>
              <a:t>on an Exam Scheduling Request</a:t>
            </a:r>
          </a:p>
        </p:txBody>
      </p:sp>
      <p:sp>
        <p:nvSpPr>
          <p:cNvPr id="6" name="Content Placeholder 5"/>
          <p:cNvSpPr>
            <a:spLocks noGrp="1"/>
          </p:cNvSpPr>
          <p:nvPr>
            <p:ph idx="1"/>
          </p:nvPr>
        </p:nvSpPr>
        <p:spPr/>
        <p:txBody>
          <a:bodyPr>
            <a:normAutofit fontScale="85000" lnSpcReduction="20000"/>
          </a:bodyPr>
          <a:lstStyle/>
          <a:p>
            <a:pPr marL="514350" indent="-457200"/>
            <a:r>
              <a:rPr lang="en-US" dirty="0"/>
              <a:t>Editing Contentions</a:t>
            </a:r>
          </a:p>
          <a:p>
            <a:pPr marL="914400" lvl="1" indent="-457200"/>
            <a:r>
              <a:rPr lang="en-US" dirty="0"/>
              <a:t>Exam Scheduling Request Contention Notification </a:t>
            </a:r>
          </a:p>
          <a:p>
            <a:pPr marL="914400" lvl="1" indent="-457200"/>
            <a:r>
              <a:rPr lang="en-US" dirty="0"/>
              <a:t>Exam Request in </a:t>
            </a:r>
            <a:r>
              <a:rPr lang="en-US" i="1" dirty="0"/>
              <a:t>Draft Status – </a:t>
            </a:r>
            <a:r>
              <a:rPr lang="en-US" dirty="0"/>
              <a:t>update prior to submitting initial request</a:t>
            </a:r>
            <a:endParaRPr lang="en-US" i="1" dirty="0"/>
          </a:p>
          <a:p>
            <a:pPr marL="914400" lvl="1" indent="-457200"/>
            <a:r>
              <a:rPr lang="en-US" dirty="0"/>
              <a:t>Exam Request in </a:t>
            </a:r>
            <a:r>
              <a:rPr lang="en-US" i="1" dirty="0"/>
              <a:t>Open Status</a:t>
            </a:r>
            <a:r>
              <a:rPr lang="en-US" dirty="0"/>
              <a:t> – submit the appropriate </a:t>
            </a:r>
            <a:r>
              <a:rPr lang="en-US" i="1" dirty="0"/>
              <a:t>modification request</a:t>
            </a:r>
          </a:p>
          <a:p>
            <a:pPr marL="514350" indent="-457200"/>
            <a:endParaRPr lang="en-US" dirty="0"/>
          </a:p>
          <a:p>
            <a:pPr marL="514350" indent="-457200"/>
            <a:r>
              <a:rPr lang="en-US" dirty="0"/>
              <a:t>Removing Contentions </a:t>
            </a:r>
            <a:r>
              <a:rPr lang="en-US" i="1" dirty="0"/>
              <a:t>within</a:t>
            </a:r>
            <a:r>
              <a:rPr lang="en-US" dirty="0"/>
              <a:t> VBMS</a:t>
            </a:r>
          </a:p>
          <a:p>
            <a:pPr marL="914400" lvl="1" indent="-457200"/>
            <a:r>
              <a:rPr lang="en-US" i="1" dirty="0"/>
              <a:t>Not permitted</a:t>
            </a:r>
            <a:r>
              <a:rPr lang="en-US" dirty="0"/>
              <a:t> to delete a contention</a:t>
            </a:r>
          </a:p>
          <a:p>
            <a:pPr marL="514350" indent="-457200"/>
            <a:endParaRPr lang="en-US" dirty="0"/>
          </a:p>
          <a:p>
            <a:pPr marL="514350" indent="-457200"/>
            <a:r>
              <a:rPr lang="en-US" dirty="0"/>
              <a:t>Removing Contentions </a:t>
            </a:r>
            <a:r>
              <a:rPr lang="en-US" i="1" dirty="0"/>
              <a:t>outside of </a:t>
            </a:r>
            <a:r>
              <a:rPr lang="en-US" dirty="0"/>
              <a:t>VBMS</a:t>
            </a:r>
          </a:p>
          <a:p>
            <a:pPr marL="914400" lvl="1" indent="-457200"/>
            <a:r>
              <a:rPr lang="en-US" dirty="0"/>
              <a:t>An error icon is added to the request</a:t>
            </a:r>
          </a:p>
          <a:p>
            <a:pPr marL="914400" lvl="1" indent="-457200"/>
            <a:r>
              <a:rPr lang="en-US" i="1" dirty="0"/>
              <a:t>Contention Deleted</a:t>
            </a:r>
            <a:r>
              <a:rPr lang="en-US" dirty="0"/>
              <a:t> – shown in Summary and Details view</a:t>
            </a:r>
          </a:p>
          <a:p>
            <a:pPr marL="914400" lvl="1" indent="-457200"/>
            <a:r>
              <a:rPr lang="en-US" i="1" dirty="0"/>
              <a:t>Modification Request</a:t>
            </a:r>
            <a:r>
              <a:rPr lang="en-US" dirty="0"/>
              <a:t> – required to cancel the deleted contention(s)</a:t>
            </a:r>
            <a:endParaRPr lang="en-US" i="1" dirty="0"/>
          </a:p>
          <a:p>
            <a:pPr marL="457200" lvl="1" indent="0">
              <a:buNone/>
            </a:pPr>
            <a:endParaRPr lang="en-US" dirty="0"/>
          </a:p>
          <a:p>
            <a:pPr marL="514350" indent="-457200"/>
            <a:endParaRPr lang="en-US" dirty="0"/>
          </a:p>
          <a:p>
            <a:pPr marL="914400" lvl="1" indent="-457200"/>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433" y="4809904"/>
            <a:ext cx="334963" cy="3287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180" y="1487376"/>
            <a:ext cx="4619625" cy="895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063" y="3414443"/>
            <a:ext cx="3990975" cy="904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679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Related Statuses</a:t>
            </a:r>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322696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Statuses – Draft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029" y="2486819"/>
            <a:ext cx="10403205" cy="2867025"/>
          </a:xfrm>
          <a:ln w="28575">
            <a:solidFill>
              <a:schemeClr val="tx1"/>
            </a:solidFill>
          </a:ln>
        </p:spPr>
      </p:pic>
    </p:spTree>
    <p:extLst>
      <p:ext uri="{BB962C8B-B14F-4D97-AF65-F5344CB8AC3E}">
        <p14:creationId xmlns:p14="http://schemas.microsoft.com/office/powerpoint/2010/main" val="77968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Statuses – Processing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569" y="2343944"/>
            <a:ext cx="10906125" cy="3152775"/>
          </a:xfrm>
          <a:ln w="28575">
            <a:solidFill>
              <a:schemeClr val="tx1"/>
            </a:solidFill>
          </a:ln>
        </p:spPr>
      </p:pic>
    </p:spTree>
    <p:extLst>
      <p:ext uri="{BB962C8B-B14F-4D97-AF65-F5344CB8AC3E}">
        <p14:creationId xmlns:p14="http://schemas.microsoft.com/office/powerpoint/2010/main" val="5323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Statuses – Error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6144" y="2339181"/>
            <a:ext cx="10848975" cy="3162300"/>
          </a:xfrm>
          <a:ln w="28575">
            <a:solidFill>
              <a:schemeClr val="tx1"/>
            </a:solidFill>
          </a:ln>
        </p:spPr>
      </p:pic>
    </p:spTree>
    <p:extLst>
      <p:ext uri="{BB962C8B-B14F-4D97-AF65-F5344CB8AC3E}">
        <p14:creationId xmlns:p14="http://schemas.microsoft.com/office/powerpoint/2010/main" val="39482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Utilizing the training materials, VBMS Core User Guide, and available references, claim processors will be able to identify the fundamentals of and manual references that apply to Exam Management in VBMS, and complete the post-assessment with a minimum of 80% accuracy.</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Statuses – Open</a:t>
            </a:r>
            <a:br>
              <a:rPr lang="en-US" dirty="0"/>
            </a:br>
            <a:r>
              <a:rPr lang="en-US" dirty="0"/>
              <a:t>(Contention Level – Triage and Request for Clarification)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427" y="1505104"/>
            <a:ext cx="10906125" cy="21806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7655"/>
          <a:stretch/>
        </p:blipFill>
        <p:spPr>
          <a:xfrm>
            <a:off x="1579152" y="3818446"/>
            <a:ext cx="10058400" cy="2316880"/>
          </a:xfrm>
          <a:prstGeom prst="rect">
            <a:avLst/>
          </a:prstGeom>
          <a:ln w="28575">
            <a:solidFill>
              <a:schemeClr val="tx1"/>
            </a:solidFill>
          </a:ln>
        </p:spPr>
      </p:pic>
    </p:spTree>
    <p:extLst>
      <p:ext uri="{BB962C8B-B14F-4D97-AF65-F5344CB8AC3E}">
        <p14:creationId xmlns:p14="http://schemas.microsoft.com/office/powerpoint/2010/main" val="276857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Statuses – Open</a:t>
            </a:r>
            <a:br>
              <a:rPr lang="en-US" dirty="0"/>
            </a:br>
            <a:r>
              <a:rPr lang="en-US" dirty="0"/>
              <a:t>(Contention Level – Scheduled)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669" y="2234406"/>
            <a:ext cx="10829925" cy="33718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84039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Statuses – Completed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431" y="2234406"/>
            <a:ext cx="10820400" cy="33718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364333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Statuses </a:t>
            </a:r>
            <a:r>
              <a:rPr lang="en-US"/>
              <a:t>– Canceled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5194" y="2162969"/>
            <a:ext cx="10810875" cy="3514725"/>
          </a:xfrm>
        </p:spPr>
      </p:pic>
    </p:spTree>
    <p:extLst>
      <p:ext uri="{BB962C8B-B14F-4D97-AF65-F5344CB8AC3E}">
        <p14:creationId xmlns:p14="http://schemas.microsoft.com/office/powerpoint/2010/main" val="134925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Scheduling Request Tracked Items</a:t>
            </a:r>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2550081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 Scheduling Request Tracked Items</a:t>
            </a:r>
          </a:p>
        </p:txBody>
      </p:sp>
      <p:sp>
        <p:nvSpPr>
          <p:cNvPr id="6" name="Content Placeholder 5"/>
          <p:cNvSpPr>
            <a:spLocks noGrp="1"/>
          </p:cNvSpPr>
          <p:nvPr>
            <p:ph idx="1"/>
          </p:nvPr>
        </p:nvSpPr>
        <p:spPr/>
        <p:txBody>
          <a:bodyPr>
            <a:normAutofit fontScale="77500" lnSpcReduction="20000"/>
          </a:bodyPr>
          <a:lstStyle/>
          <a:p>
            <a:r>
              <a:rPr lang="en-US" dirty="0"/>
              <a:t>Exam request processing</a:t>
            </a:r>
          </a:p>
          <a:p>
            <a:pPr lvl="1"/>
            <a:r>
              <a:rPr lang="en-US" dirty="0"/>
              <a:t>Temporary (~2 days) while awaiting successful submission to DAS</a:t>
            </a:r>
          </a:p>
          <a:p>
            <a:pPr marL="0" indent="0">
              <a:buNone/>
            </a:pPr>
            <a:endParaRPr lang="en-US" dirty="0"/>
          </a:p>
          <a:p>
            <a:r>
              <a:rPr lang="en-US" dirty="0"/>
              <a:t>Exam request or exam rework request is successfully submitted to the EMS</a:t>
            </a:r>
          </a:p>
          <a:p>
            <a:pPr lvl="1"/>
            <a:r>
              <a:rPr lang="en-US" dirty="0"/>
              <a:t>Suspense Reason: </a:t>
            </a:r>
            <a:r>
              <a:rPr lang="en-US" i="1" dirty="0"/>
              <a:t>VA/contract exam requested, awaiting results</a:t>
            </a:r>
          </a:p>
          <a:p>
            <a:endParaRPr lang="en-US" i="1" dirty="0"/>
          </a:p>
          <a:p>
            <a:r>
              <a:rPr lang="en-US" dirty="0"/>
              <a:t>When one or more medical examinations are scheduled for a contention </a:t>
            </a:r>
          </a:p>
          <a:p>
            <a:pPr lvl="1"/>
            <a:r>
              <a:rPr lang="en-US"/>
              <a:t>Automatically set </a:t>
            </a:r>
            <a:r>
              <a:rPr lang="en-US" dirty="0"/>
              <a:t>to the date of the furthest medical examination appointment date plus the ‘float’ days (5 calendar days)</a:t>
            </a:r>
          </a:p>
          <a:p>
            <a:endParaRPr lang="en-US" i="1" dirty="0"/>
          </a:p>
          <a:p>
            <a:r>
              <a:rPr lang="en-US" dirty="0"/>
              <a:t>Exam request - VHA request for clarification or exam request - VBA contractor request for clarification</a:t>
            </a:r>
          </a:p>
          <a:p>
            <a:pPr lvl="1"/>
            <a:r>
              <a:rPr lang="en-US" dirty="0"/>
              <a:t>Suspense Reason: </a:t>
            </a:r>
            <a:r>
              <a:rPr lang="en-US" i="1" dirty="0"/>
              <a:t>VHA request for clarification </a:t>
            </a:r>
            <a:r>
              <a:rPr lang="en-US" dirty="0"/>
              <a:t>or </a:t>
            </a:r>
            <a:r>
              <a:rPr lang="en-US" i="1" dirty="0"/>
              <a:t>VBA contractor request for clarification</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pPr/>
              <a:t>25</a:t>
            </a:fld>
            <a:endParaRPr lang="en-US" dirty="0"/>
          </a:p>
        </p:txBody>
      </p:sp>
    </p:spTree>
    <p:extLst>
      <p:ext uri="{BB962C8B-B14F-4D97-AF65-F5344CB8AC3E}">
        <p14:creationId xmlns:p14="http://schemas.microsoft.com/office/powerpoint/2010/main" val="427253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JSARZO\AppData\Local\Microsoft\Windows\Temporary Internet Files\Content.IE5\FT9908LH\question-marks[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45508" y="2287718"/>
            <a:ext cx="3563154" cy="2669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Questions</a:t>
            </a:r>
          </a:p>
        </p:txBody>
      </p:sp>
      <p:sp>
        <p:nvSpPr>
          <p:cNvPr id="9" name="Content Placeholder 8"/>
          <p:cNvSpPr>
            <a:spLocks noGrp="1"/>
          </p:cNvSpPr>
          <p:nvPr>
            <p:ph sz="half" idx="2"/>
          </p:nvPr>
        </p:nvSpPr>
        <p:spPr>
          <a:xfrm>
            <a:off x="785611" y="1776235"/>
            <a:ext cx="7894750" cy="4262437"/>
          </a:xfrm>
        </p:spPr>
        <p:txBody>
          <a:bodyPr>
            <a:normAutofit/>
          </a:bodyPr>
          <a:lstStyle/>
          <a:p>
            <a:pPr lvl="0"/>
            <a:r>
              <a:rPr lang="en-US" dirty="0"/>
              <a:t>If you encounter technical issues under the new Exam Management in VBMS Release 14.1 functionality, please submit a ticket to the National Service Desk (NSD), </a:t>
            </a:r>
            <a:r>
              <a:rPr lang="en-US" dirty="0">
                <a:hlinkClick r:id="rId3"/>
              </a:rPr>
              <a:t>itsc@va.gov</a:t>
            </a:r>
            <a:r>
              <a:rPr lang="en-US" dirty="0"/>
              <a:t>.  </a:t>
            </a:r>
          </a:p>
          <a:p>
            <a:pPr lvl="0"/>
            <a:endParaRPr lang="en-US" dirty="0"/>
          </a:p>
          <a:p>
            <a:pPr lvl="0"/>
            <a:r>
              <a:rPr lang="en-US" dirty="0"/>
              <a:t>For other questions, please email </a:t>
            </a:r>
            <a:r>
              <a:rPr lang="en-US" dirty="0">
                <a:hlinkClick r:id="rId4"/>
              </a:rPr>
              <a:t>VAVBAWAS/CO/Contract Examination Inquiries</a:t>
            </a:r>
            <a:r>
              <a:rPr lang="en-US" dirty="0"/>
              <a:t>.</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26</a:t>
            </a:fld>
            <a:endParaRPr lang="en-US"/>
          </a:p>
        </p:txBody>
      </p:sp>
    </p:spTree>
    <p:extLst>
      <p:ext uri="{BB962C8B-B14F-4D97-AF65-F5344CB8AC3E}">
        <p14:creationId xmlns:p14="http://schemas.microsoft.com/office/powerpoint/2010/main" val="382233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r>
              <a:rPr lang="en-US" dirty="0"/>
              <a:t>M21-1, Part III, Subpart iii, 1.B, Evidence Requested from the Claimant</a:t>
            </a:r>
          </a:p>
          <a:p>
            <a:r>
              <a:rPr lang="en-US" dirty="0"/>
              <a:t>M21-1, Part III, Subpart iii, 1.F, Record Maintenance During the Development Process</a:t>
            </a:r>
          </a:p>
          <a:p>
            <a:r>
              <a:rPr lang="en-US" dirty="0"/>
              <a:t>M21-1, Part III, Subpart iv, 3.A, Examination Request Overview</a:t>
            </a:r>
          </a:p>
          <a:p>
            <a:r>
              <a:rPr lang="en-US" dirty="0"/>
              <a:t>M21-1, Part III, Subpart iv, 3.C, Control of Examinations</a:t>
            </a:r>
          </a:p>
          <a:p>
            <a:r>
              <a:rPr lang="en-US" dirty="0"/>
              <a:t>M21-1, Part III, Subpart iv, 3.D, Examination Reports</a:t>
            </a:r>
          </a:p>
          <a:p>
            <a:r>
              <a:rPr lang="en-US" dirty="0"/>
              <a:t>M21-1, Part III, Subpart iv, 3.F, Examination in Special Situations</a:t>
            </a:r>
          </a:p>
          <a:p>
            <a:r>
              <a:rPr lang="en-US" dirty="0"/>
              <a:t>VBMS Core User Guide – Release 14.1</a:t>
            </a:r>
          </a:p>
          <a:p>
            <a:r>
              <a:rPr lang="en-US" dirty="0"/>
              <a:t>Exam Request Builder (ERB) User Guide </a:t>
            </a:r>
          </a:p>
          <a:p>
            <a:r>
              <a:rPr lang="en-US" dirty="0"/>
              <a:t>Exam Integration: As-Is, To-Be Visual Aid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Exam </a:t>
            </a:r>
            <a:r>
              <a:rPr lang="en-US"/>
              <a:t>Management Functionality</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Initiate and develop exam scheduling request </a:t>
            </a:r>
          </a:p>
          <a:p>
            <a:pPr lvl="1"/>
            <a:r>
              <a:rPr lang="en-US" dirty="0"/>
              <a:t>All claims with Benefit Program Type of ‘CPL’ (live Veteran claims), </a:t>
            </a:r>
            <a:r>
              <a:rPr lang="en-US" u="sng" dirty="0"/>
              <a:t>except</a:t>
            </a:r>
            <a:r>
              <a:rPr lang="en-US" dirty="0"/>
              <a:t> A&amp;A spouse and helpless child</a:t>
            </a:r>
          </a:p>
          <a:p>
            <a:pPr lvl="1"/>
            <a:r>
              <a:rPr lang="en-US" dirty="0"/>
              <a:t>Scheduling request for all contention types, </a:t>
            </a:r>
            <a:r>
              <a:rPr lang="en-US" u="sng" dirty="0"/>
              <a:t>except</a:t>
            </a:r>
            <a:r>
              <a:rPr lang="en-US" dirty="0"/>
              <a:t> ‘non-medical’ or with ‘Administrative Issue’ classification</a:t>
            </a:r>
          </a:p>
          <a:p>
            <a:pPr marL="457200" lvl="1" indent="0">
              <a:buNone/>
            </a:pPr>
            <a:endParaRPr lang="en-US" dirty="0"/>
          </a:p>
          <a:p>
            <a:r>
              <a:rPr lang="en-US" dirty="0"/>
              <a:t>Integration with Exam Management Systems (EMS)</a:t>
            </a:r>
          </a:p>
          <a:p>
            <a:pPr lvl="1"/>
            <a:r>
              <a:rPr lang="en-US" dirty="0"/>
              <a:t>VBA Contractors (current)</a:t>
            </a:r>
          </a:p>
          <a:p>
            <a:pPr lvl="1"/>
            <a:r>
              <a:rPr lang="en-US" dirty="0"/>
              <a:t>VHA (pending)</a:t>
            </a:r>
          </a:p>
          <a:p>
            <a:endParaRPr lang="en-US" dirty="0"/>
          </a:p>
          <a:p>
            <a:r>
              <a:rPr lang="en-US" dirty="0"/>
              <a:t>Data Access Services (DAS) </a:t>
            </a:r>
          </a:p>
          <a:p>
            <a:pPr lvl="1"/>
            <a:r>
              <a:rPr lang="en-US" dirty="0"/>
              <a:t>Services related to storing, retrieving, or acting on data kept in a database or repository.</a:t>
            </a:r>
          </a:p>
        </p:txBody>
      </p:sp>
      <p:sp>
        <p:nvSpPr>
          <p:cNvPr id="4" name="Slide Number Placeholder 3"/>
          <p:cNvSpPr>
            <a:spLocks noGrp="1"/>
          </p:cNvSpPr>
          <p:nvPr>
            <p:ph type="sldNum" sz="quarter" idx="10"/>
          </p:nvPr>
        </p:nvSpPr>
        <p:spPr/>
        <p:txBody>
          <a:bodyPr/>
          <a:lstStyle/>
          <a:p>
            <a:fld id="{7C414AED-89CE-4A48-8B2B-1B3A5C68EA2A}" type="slidenum">
              <a:rPr lang="en-US" smtClean="0"/>
              <a:pPr/>
              <a:t>4</a:t>
            </a:fld>
            <a:endParaRPr lang="en-US" dirty="0"/>
          </a:p>
        </p:txBody>
      </p:sp>
    </p:spTree>
    <p:extLst>
      <p:ext uri="{BB962C8B-B14F-4D97-AF65-F5344CB8AC3E}">
        <p14:creationId xmlns:p14="http://schemas.microsoft.com/office/powerpoint/2010/main" val="410841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normAutofit fontScale="92500" lnSpcReduction="10000"/>
          </a:bodyPr>
          <a:lstStyle/>
          <a:p>
            <a:r>
              <a:rPr lang="en-US" sz="2600" b="1" dirty="0"/>
              <a:t>Exam scheduling request </a:t>
            </a:r>
            <a:r>
              <a:rPr lang="en-US" sz="2600" dirty="0"/>
              <a:t>– VBA sends a list of contentions to the examining entity requesting that all appropriate examinations necessary to provide required DBQ results be scheduled.</a:t>
            </a:r>
          </a:p>
          <a:p>
            <a:endParaRPr lang="en-US" sz="2600" dirty="0"/>
          </a:p>
          <a:p>
            <a:r>
              <a:rPr lang="en-US" sz="2600" b="1" dirty="0"/>
              <a:t>Disability Benefit Questionnaires (DBQs) </a:t>
            </a:r>
            <a:r>
              <a:rPr lang="en-US" sz="2600" dirty="0"/>
              <a:t>– is(are) a(n) part of an exam(s) result package, not the exam itself. Clinicians add additional DBQs to results package as findings dictate.</a:t>
            </a:r>
          </a:p>
          <a:p>
            <a:endParaRPr lang="en-US" sz="2600" dirty="0"/>
          </a:p>
          <a:p>
            <a:r>
              <a:rPr lang="en-US" sz="2600" b="1" dirty="0"/>
              <a:t>Examinations</a:t>
            </a:r>
            <a:r>
              <a:rPr lang="en-US" sz="2600" dirty="0"/>
              <a:t> – Clinical encounters scheduled by the examining entity (VHA or VBA Contracted) can include all normal exams as well as lab work, imaging, and other tests and clinical studies.</a:t>
            </a:r>
          </a:p>
        </p:txBody>
      </p:sp>
      <p:sp>
        <p:nvSpPr>
          <p:cNvPr id="4" name="Slide Number Placeholder 3"/>
          <p:cNvSpPr>
            <a:spLocks noGrp="1"/>
          </p:cNvSpPr>
          <p:nvPr>
            <p:ph type="sldNum" sz="quarter" idx="10"/>
          </p:nvPr>
        </p:nvSpPr>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301035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As-Is </a:t>
            </a:r>
            <a:r>
              <a:rPr lang="en-US" dirty="0">
                <a:sym typeface="Wingdings" panose="05000000000000000000" pitchFamily="2" charset="2"/>
              </a:rPr>
              <a:t> To-Be</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7725" y="1902650"/>
            <a:ext cx="10945813" cy="4035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83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As-Is </a:t>
            </a:r>
            <a:r>
              <a:rPr lang="en-US" dirty="0">
                <a:sym typeface="Wingdings" panose="05000000000000000000" pitchFamily="2" charset="2"/>
              </a:rPr>
              <a:t> To-Be (continued)</a:t>
            </a: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6372" y="1660319"/>
            <a:ext cx="10206490" cy="44442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165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for EMS in VBMS Release 14.1</a:t>
            </a:r>
          </a:p>
        </p:txBody>
      </p:sp>
      <p:sp>
        <p:nvSpPr>
          <p:cNvPr id="3" name="Content Placeholder 2"/>
          <p:cNvSpPr>
            <a:spLocks noGrp="1"/>
          </p:cNvSpPr>
          <p:nvPr>
            <p:ph idx="1"/>
          </p:nvPr>
        </p:nvSpPr>
        <p:spPr>
          <a:xfrm>
            <a:off x="847165" y="1827751"/>
            <a:ext cx="10945906" cy="4262437"/>
          </a:xfrm>
        </p:spPr>
        <p:txBody>
          <a:bodyPr>
            <a:normAutofit fontScale="77500" lnSpcReduction="20000"/>
          </a:bodyPr>
          <a:lstStyle/>
          <a:p>
            <a:r>
              <a:rPr lang="en-US" dirty="0"/>
              <a:t>Data and language automation</a:t>
            </a:r>
          </a:p>
          <a:p>
            <a:pPr lvl="1"/>
            <a:r>
              <a:rPr lang="en-US" b="1" dirty="0"/>
              <a:t>ERB – S </a:t>
            </a:r>
            <a:r>
              <a:rPr lang="en-US" dirty="0"/>
              <a:t>– as needed (Military Sexual Trauma (MST) and Female Sexual Arousal Disorder (FSAD))</a:t>
            </a:r>
          </a:p>
          <a:p>
            <a:endParaRPr lang="en-US" dirty="0"/>
          </a:p>
          <a:p>
            <a:r>
              <a:rPr lang="en-US" dirty="0"/>
              <a:t>Destination determination</a:t>
            </a:r>
          </a:p>
          <a:p>
            <a:endParaRPr lang="en-US" dirty="0"/>
          </a:p>
          <a:p>
            <a:r>
              <a:rPr lang="en-US" dirty="0"/>
              <a:t>Preview, editing and final submission</a:t>
            </a:r>
          </a:p>
          <a:p>
            <a:endParaRPr lang="en-US" dirty="0"/>
          </a:p>
          <a:p>
            <a:r>
              <a:rPr lang="en-US" dirty="0"/>
              <a:t>System consolidates and sends exam scheduling request</a:t>
            </a:r>
          </a:p>
          <a:p>
            <a:endParaRPr lang="en-US" dirty="0"/>
          </a:p>
          <a:p>
            <a:r>
              <a:rPr lang="en-US" dirty="0"/>
              <a:t>System receipt of status updates and exam results</a:t>
            </a:r>
          </a:p>
          <a:p>
            <a:endParaRPr lang="en-US" dirty="0"/>
          </a:p>
          <a:p>
            <a:r>
              <a:rPr lang="en-US" dirty="0"/>
              <a:t>Exam related deferrals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48103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Examination Request tools</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1210955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RO317-839076992-10843</_dlc_DocId>
    <_dlc_DocIdUrl xmlns="b62c6c12-24c5-4d47-ac4d-c5cc93bcdf7b">
      <Url>https://vaww.vashare.vba.va.gov/sites/SPTNCIO/focusedveterans/training/VSRvirtualtraining/_layouts/15/DocIdRedir.aspx?ID=RO317-839076992-10843</Url>
      <Description>RO317-839076992-10843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718F3-085C-4B0B-BA36-1A5E424672F0}">
  <ds:schemaRefs>
    <ds:schemaRef ds:uri="http://schemas.microsoft.com/sharepoint/events"/>
  </ds:schemaRefs>
</ds:datastoreItem>
</file>

<file path=customXml/itemProps2.xml><?xml version="1.0" encoding="utf-8"?>
<ds:datastoreItem xmlns:ds="http://schemas.openxmlformats.org/officeDocument/2006/customXml" ds:itemID="{111A7B9C-0857-4A35-A32A-A5CF4E511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b62c6c12-24c5-4d47-ac4d-c5cc93bcdf7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5627</TotalTime>
  <Words>938</Words>
  <Application>Microsoft Office PowerPoint</Application>
  <PresentationFormat>Widescreen</PresentationFormat>
  <Paragraphs>140</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Century Schoolbook</vt:lpstr>
      <vt:lpstr>Tahoma</vt:lpstr>
      <vt:lpstr>Times New Roman</vt:lpstr>
      <vt:lpstr>Wingdings</vt:lpstr>
      <vt:lpstr>Ppt0000000</vt:lpstr>
      <vt:lpstr>PowerPoint Presentation</vt:lpstr>
      <vt:lpstr>Objectives</vt:lpstr>
      <vt:lpstr>References</vt:lpstr>
      <vt:lpstr>What is the Exam Management Functionality</vt:lpstr>
      <vt:lpstr>Terminology</vt:lpstr>
      <vt:lpstr>As-Is  To-Be</vt:lpstr>
      <vt:lpstr>As-Is  To-Be (continued)</vt:lpstr>
      <vt:lpstr>Expectations for EMS in VBMS Release 14.1</vt:lpstr>
      <vt:lpstr>Examination Request tools</vt:lpstr>
      <vt:lpstr>Exam Request Builder – Simplified (ERB-S)</vt:lpstr>
      <vt:lpstr>Examination Request Routing Assistant (ERRA)</vt:lpstr>
      <vt:lpstr>ERRA</vt:lpstr>
      <vt:lpstr>Veteran’s Profile Screen &amp; Contentions List</vt:lpstr>
      <vt:lpstr>Veteran’s Profile Screen &amp; Contentions List</vt:lpstr>
      <vt:lpstr>Editing and Removing Contentions Included  on an Exam Scheduling Request</vt:lpstr>
      <vt:lpstr>Exam Related Statuses</vt:lpstr>
      <vt:lpstr>Exam Statuses – Draft</vt:lpstr>
      <vt:lpstr>Exam Statuses – Processing</vt:lpstr>
      <vt:lpstr>Exam Statuses – Error</vt:lpstr>
      <vt:lpstr>Exam Statuses – Open (Contention Level – Triage and Request for Clarification)</vt:lpstr>
      <vt:lpstr>Exam Statuses – Open (Contention Level – Scheduled)</vt:lpstr>
      <vt:lpstr>Exam Statuses – Completed</vt:lpstr>
      <vt:lpstr>Exam Statuses – Canceled</vt:lpstr>
      <vt:lpstr>Exam Scheduling Request Tracked Items</vt:lpstr>
      <vt:lpstr>Exam Scheduling Request Tracked Items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Exam Management in VBMS PowerPoint Presentation</dc:title>
  <dc:subject>VSR, Pre-Discharge MSC, AQRS, Special Ops VSR, RVSR, DRO, RQRS, Special Ops RVSR</dc:subject>
  <dc:creator>Department of Veterans Affairs, Veterans Benefits Administration, Compensation Service, STAFF</dc:creator>
  <dc:description>This lesson introduces claim processors to the fundamentals of and manual references that apply to Exam Management in VBMS.</dc:description>
  <cp:lastModifiedBy>Kathy Poole</cp:lastModifiedBy>
  <cp:revision>481</cp:revision>
  <dcterms:created xsi:type="dcterms:W3CDTF">2014-04-30T02:32:11Z</dcterms:created>
  <dcterms:modified xsi:type="dcterms:W3CDTF">2018-02-22T18:41:47Z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aed6e9c6-d52c-4ec5-9323-8805e67b9f95</vt:lpwstr>
  </property>
  <property fmtid="{D5CDD505-2E9C-101B-9397-08002B2CF9AE}" pid="9" name="Language">
    <vt:lpwstr>en</vt:lpwstr>
  </property>
  <property fmtid="{D5CDD505-2E9C-101B-9397-08002B2CF9AE}" pid="10" name="Type">
    <vt:lpwstr>Presentation</vt:lpwstr>
  </property>
</Properties>
</file>