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35"/>
  </p:notesMasterIdLst>
  <p:handoutMasterIdLst>
    <p:handoutMasterId r:id="rId36"/>
  </p:handoutMasterIdLst>
  <p:sldIdLst>
    <p:sldId id="256" r:id="rId6"/>
    <p:sldId id="257" r:id="rId7"/>
    <p:sldId id="258" r:id="rId8"/>
    <p:sldId id="298" r:id="rId9"/>
    <p:sldId id="302" r:id="rId10"/>
    <p:sldId id="299" r:id="rId11"/>
    <p:sldId id="303" r:id="rId12"/>
    <p:sldId id="305" r:id="rId13"/>
    <p:sldId id="308" r:id="rId14"/>
    <p:sldId id="306" r:id="rId15"/>
    <p:sldId id="301" r:id="rId16"/>
    <p:sldId id="266" r:id="rId17"/>
    <p:sldId id="270" r:id="rId18"/>
    <p:sldId id="304" r:id="rId19"/>
    <p:sldId id="268" r:id="rId20"/>
    <p:sldId id="283" r:id="rId21"/>
    <p:sldId id="282" r:id="rId22"/>
    <p:sldId id="284" r:id="rId23"/>
    <p:sldId id="287" r:id="rId24"/>
    <p:sldId id="288" r:id="rId25"/>
    <p:sldId id="285" r:id="rId26"/>
    <p:sldId id="289" r:id="rId27"/>
    <p:sldId id="290" r:id="rId28"/>
    <p:sldId id="291" r:id="rId29"/>
    <p:sldId id="292" r:id="rId30"/>
    <p:sldId id="293" r:id="rId31"/>
    <p:sldId id="294" r:id="rId32"/>
    <p:sldId id="307" r:id="rId33"/>
    <p:sldId id="278" r:id="rId34"/>
  </p:sldIdLst>
  <p:sldSz cx="12192000" cy="6858000"/>
  <p:notesSz cx="6858000" cy="9144000"/>
  <p:custDataLst>
    <p:tags r:id="rId3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Veterans Affairs" initials="DoVA" lastIdx="16" clrIdx="0"/>
  <p:cmAuthor id="1" name="Lampitok, Zachary, VBABALT\ACAD" initials="zcl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275"/>
    <a:srgbClr val="7C5F1E"/>
    <a:srgbClr val="E7D0A4"/>
    <a:srgbClr val="6A5B3F"/>
    <a:srgbClr val="987734"/>
    <a:srgbClr val="AB8C4E"/>
    <a:srgbClr val="C6A156"/>
    <a:srgbClr val="E8D2A8"/>
    <a:srgbClr val="F5F0E9"/>
    <a:srgbClr val="BEA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51" autoAdjust="0"/>
    <p:restoredTop sz="91079" autoAdjust="0"/>
  </p:normalViewPr>
  <p:slideViewPr>
    <p:cSldViewPr snapToGrid="0">
      <p:cViewPr varScale="1">
        <p:scale>
          <a:sx n="104" d="100"/>
          <a:sy n="104" d="100"/>
        </p:scale>
        <p:origin x="114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2347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gs" Target="tags/tag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1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5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66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86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90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08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213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34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20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22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0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696913"/>
            <a:ext cx="6019800" cy="3387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933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872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28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3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1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27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42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63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18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47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vrm.km.va.gov/system/templates/selfservice/va_kanew/help/agent/locale/en-US/portal/554400000001034/content/554400000014122/M21-1,-Part-III,-Subpart-ii,-Chapter-3,-Section-A---Assignment-of-Claims-Folder-Numbers#1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vrm.km.va.gov/system/templates/selfservice/va_kanew/help/agent/locale/en-US/portal/554400000001034/content/554400000014122/M21-1,-Part-III,-Subpart-ii,-Chapter-3,-Section-A---Assignment-of-Claims-Folder-Numbers#1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7"/>
            <a:ext cx="38404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Service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2018</a:t>
            </a:r>
            <a:endParaRPr lang="en-US" b="1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altLang="en-US" sz="2800" b="1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End Product Controls and </a:t>
            </a:r>
          </a:p>
          <a:p>
            <a:pPr>
              <a:defRPr/>
            </a:pPr>
            <a:r>
              <a:rPr lang="en-US" altLang="en-US" sz="2800" b="1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Claims Establishment</a:t>
            </a:r>
            <a:endParaRPr lang="en-US" sz="2800" i="1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9076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Duplicate Record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2200" b="1" u="sng" dirty="0"/>
              <a:t>Preventing Duplication of BIRLS Records</a:t>
            </a:r>
            <a:endParaRPr lang="en-US" sz="2200" dirty="0"/>
          </a:p>
          <a:p>
            <a:pPr marL="0" indent="0" hangingPunct="0">
              <a:buNone/>
            </a:pPr>
            <a:r>
              <a:rPr lang="en-US" sz="2200" dirty="0"/>
              <a:t>Prior to the addition of any new Beneficiary Identification and Records Locator Subsystem (BIRLS) record, the following </a:t>
            </a:r>
            <a:r>
              <a:rPr lang="en-US" sz="2200" b="1" i="1" dirty="0"/>
              <a:t>must</a:t>
            </a:r>
            <a:r>
              <a:rPr lang="en-US" sz="2200" dirty="0"/>
              <a:t> be completed to avoid the creation of a duplicate corporate record: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BIRLS INQUIRY in the Veterans Benefits Administration (VBA) application Share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the file number for the Veteran, and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the instruction in M21-1 Part III, Subpart ii, Chapter 4, Section E</a:t>
            </a:r>
          </a:p>
          <a:p>
            <a:pPr lvl="1" hangingPunct="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indent="0" hangingPunct="0">
              <a:buNone/>
            </a:pPr>
            <a:r>
              <a:rPr lang="en-US" sz="2200" dirty="0"/>
              <a:t>Important: An alternative search can be competed using VBMS “More Search Options”. This is an expedient search but is not a conclusive search.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5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10053919" cy="1151592"/>
          </a:xfrm>
        </p:spPr>
        <p:txBody>
          <a:bodyPr/>
          <a:lstStyle/>
          <a:p>
            <a:r>
              <a:rPr lang="en-US" dirty="0"/>
              <a:t>CEST in VBMS vs SHARE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427308"/>
              </p:ext>
            </p:extLst>
          </p:nvPr>
        </p:nvGraphicFramePr>
        <p:xfrm>
          <a:off x="593890" y="1583702"/>
          <a:ext cx="11519554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0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20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VBMS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562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original and subsequent claims for compensation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 claim where the claimant is an organization</a:t>
                      </a:r>
                    </a:p>
                    <a:p>
                      <a:endParaRPr lang="en-US" sz="18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366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Pension and survivor claims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Appeals where the appellant is not a child, spouse, or parent of the veteran</a:t>
                      </a:r>
                    </a:p>
                    <a:p>
                      <a:endParaRPr lang="en-US" sz="18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366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Most claims types for which a VBMS record already exists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Accrued claims upon the death of a surviving spouse or child</a:t>
                      </a:r>
                    </a:p>
                    <a:p>
                      <a:endParaRPr lang="en-US" sz="18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661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 paper claims, including any new claim filed while a paper claim is pending</a:t>
                      </a:r>
                    </a:p>
                    <a:p>
                      <a:endParaRPr lang="en-US" sz="18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3661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claim or work item for which the claimant has a department of veterans affairs (VA) appointed fiduciary </a:t>
                      </a:r>
                    </a:p>
                    <a:p>
                      <a:endParaRPr lang="en-US" sz="18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4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031" y="0"/>
            <a:ext cx="10070969" cy="1151592"/>
          </a:xfrm>
        </p:spPr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New EP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1527142"/>
            <a:ext cx="11458576" cy="4930809"/>
          </a:xfrm>
        </p:spPr>
        <p:txBody>
          <a:bodyPr/>
          <a:lstStyle/>
          <a:p>
            <a:pPr lvl="0" hangingPunct="0"/>
            <a:r>
              <a:rPr lang="en-US" dirty="0"/>
              <a:t>Verify Veteran’s contact information on the Veteran’s Profile</a:t>
            </a:r>
          </a:p>
          <a:p>
            <a:pPr lvl="0" hangingPunct="0"/>
            <a:endParaRPr lang="en-US" dirty="0"/>
          </a:p>
          <a:p>
            <a:pPr lvl="0" hangingPunct="0"/>
            <a:r>
              <a:rPr lang="en-US" dirty="0"/>
              <a:t> Complete the entries on New Claim Screen </a:t>
            </a:r>
          </a:p>
          <a:p>
            <a:pPr lvl="0" hangingPunct="0"/>
            <a:endParaRPr lang="en-US" dirty="0"/>
          </a:p>
          <a:p>
            <a:pPr lvl="0" hangingPunct="0"/>
            <a:r>
              <a:rPr lang="en-US" dirty="0"/>
              <a:t>Add Contentions</a:t>
            </a:r>
          </a:p>
          <a:p>
            <a:pPr marL="457200" lvl="1" indent="0">
              <a:buClr>
                <a:srgbClr val="1D3275"/>
              </a:buClr>
              <a:buNone/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>
              <a:buClr>
                <a:srgbClr val="1D3275"/>
              </a:buClr>
              <a:buNone/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Veteran’s service information should be verified prior to establishing a new claim. If service information needs to be updated that action will take place in SHARE, BIRLS Update and Participant Profile.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06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Date of Claim (DOC)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608" y="1514476"/>
            <a:ext cx="11393031" cy="475737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1D3275"/>
              </a:buClr>
              <a:defRPr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CEST purposes, the DOC is the earliest date the claim was received by the VA. Examples include but are not limited to:  </a:t>
            </a: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eBenefits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Regional Office</a:t>
            </a: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Centralized Mail Facility</a:t>
            </a: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employee at an outreach event</a:t>
            </a: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Public Contact team</a:t>
            </a: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Call Center</a:t>
            </a: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Medical Center</a:t>
            </a:r>
          </a:p>
          <a:p>
            <a:pPr marL="914400" lvl="2" indent="0">
              <a:buClr>
                <a:srgbClr val="1D3275"/>
              </a:buClr>
              <a:buNone/>
              <a:defRPr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sz="3100" dirty="0"/>
              <a:t>VA requires a date stamp received by Intake Processing Center (IPC) or an electronic date stamp on all information received, including claims, applications, and associated evidence. </a:t>
            </a: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−"/>
              <a:defRPr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48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74" y="3217977"/>
            <a:ext cx="100107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Veteran’s Profile Screen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643" y="1623725"/>
            <a:ext cx="10341204" cy="138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p Arrow 4"/>
          <p:cNvSpPr/>
          <p:nvPr/>
        </p:nvSpPr>
        <p:spPr bwMode="auto">
          <a:xfrm>
            <a:off x="5872899" y="2102177"/>
            <a:ext cx="226243" cy="838986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540" y="1866507"/>
            <a:ext cx="3068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Search file number here</a:t>
            </a:r>
          </a:p>
        </p:txBody>
      </p:sp>
      <p:sp>
        <p:nvSpPr>
          <p:cNvPr id="7" name="Up Arrow 6"/>
          <p:cNvSpPr/>
          <p:nvPr/>
        </p:nvSpPr>
        <p:spPr bwMode="auto">
          <a:xfrm>
            <a:off x="1514228" y="3645129"/>
            <a:ext cx="226243" cy="780068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816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676" y="180304"/>
            <a:ext cx="9717743" cy="8382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Establishing a New Claim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0626" y="1522787"/>
            <a:ext cx="10879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Upon verifying the Veteran’s personal information and ensuring identity of the Veteran for which the claim is being established, Click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select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Claim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Claim Establishment page opens to the New Claim Information section.</a:t>
            </a:r>
          </a:p>
        </p:txBody>
      </p:sp>
      <p:sp>
        <p:nvSpPr>
          <p:cNvPr id="4" name="Down Arrow 3"/>
          <p:cNvSpPr/>
          <p:nvPr/>
        </p:nvSpPr>
        <p:spPr bwMode="auto">
          <a:xfrm>
            <a:off x="8804031" y="3188677"/>
            <a:ext cx="480646" cy="562708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77" y="2850077"/>
            <a:ext cx="10776964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26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676" y="180304"/>
            <a:ext cx="9717743" cy="8382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Claim Information Screen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7165" y="2588007"/>
            <a:ext cx="10945906" cy="346354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00" y="1593129"/>
            <a:ext cx="8204200" cy="3949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985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459" y="180975"/>
            <a:ext cx="10061542" cy="8382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Claimant Contact Information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7165" y="2588007"/>
            <a:ext cx="10945906" cy="346354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22528" y="1367377"/>
            <a:ext cx="7098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Verify the Veteran’s information and change as needed.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28" y="1829042"/>
            <a:ext cx="7609952" cy="228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28" y="4109329"/>
            <a:ext cx="7719771" cy="189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188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Upon clicking Submit from the claim information screen the system automatically directs to the contention adding process.</a:t>
            </a:r>
          </a:p>
          <a:p>
            <a:endParaRPr lang="en-US" dirty="0"/>
          </a:p>
          <a:p>
            <a:pPr hangingPunct="0"/>
            <a:r>
              <a:rPr lang="en-US" dirty="0"/>
              <a:t> All claimed issues must be entered as contentions </a:t>
            </a:r>
            <a:r>
              <a:rPr lang="en-US" b="1" dirty="0"/>
              <a:t>as they are claimed</a:t>
            </a:r>
            <a:r>
              <a:rPr lang="en-US" dirty="0"/>
              <a:t> by the Veteran on the application for benefits.  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Each claimed issue, including non-rating issues, must be entered as a separate contention. Non-rating contentions should relate to the specific benefit being sought.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21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Contentions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Once directed to the contention development task bar click </a:t>
            </a:r>
          </a:p>
          <a:p>
            <a:pPr marL="0" indent="0" algn="ctr">
              <a:buNone/>
            </a:pPr>
            <a:r>
              <a:rPr lang="en-US" dirty="0"/>
              <a:t>“add contention” then allow the system to guide you.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023" y="3058990"/>
            <a:ext cx="101822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61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10053919" cy="1151592"/>
          </a:xfrm>
        </p:spPr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Lesson Objectives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438" y="1555422"/>
            <a:ext cx="11378151" cy="4751109"/>
          </a:xfrm>
        </p:spPr>
        <p:txBody>
          <a:bodyPr anchor="ctr">
            <a:normAutofit/>
          </a:bodyPr>
          <a:lstStyle/>
          <a:p>
            <a:r>
              <a:rPr lang="en-US" altLang="en-US" dirty="0">
                <a:cs typeface="Arial" charset="0"/>
              </a:rPr>
              <a:t>Identify how End Product (EP) controls affect claim management, productivity, and staffing</a:t>
            </a:r>
          </a:p>
          <a:p>
            <a:pPr lvl="0"/>
            <a:r>
              <a:rPr lang="en-US" dirty="0"/>
              <a:t>Identify a duplicate claims folder number and avoid creation of a duplicate claims folder</a:t>
            </a:r>
            <a:endParaRPr lang="en-US" altLang="en-US" dirty="0">
              <a:cs typeface="Arial" charset="0"/>
            </a:endParaRPr>
          </a:p>
          <a:p>
            <a:r>
              <a:rPr lang="en-US" altLang="en-US" dirty="0">
                <a:cs typeface="Arial" charset="0"/>
              </a:rPr>
              <a:t>Establish a claim using Veteran Benefits Management System (VBMS)</a:t>
            </a:r>
          </a:p>
          <a:p>
            <a:r>
              <a:rPr lang="en-US" altLang="en-US" dirty="0">
                <a:cs typeface="Arial" charset="0"/>
              </a:rPr>
              <a:t>Describe procedures for adding contentions and special issues into VBMS</a:t>
            </a:r>
          </a:p>
          <a:p>
            <a:r>
              <a:rPr lang="en-US" altLang="en-US" dirty="0">
                <a:cs typeface="Arial" charset="0"/>
              </a:rPr>
              <a:t>Define procedures for creating a Corporate or Regional Office Flashes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19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Contentions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Add the contention, classification, date of contention, verified, </a:t>
            </a:r>
          </a:p>
          <a:p>
            <a:pPr marL="0" indent="0" algn="ctr">
              <a:buNone/>
            </a:pPr>
            <a:r>
              <a:rPr lang="en-US" dirty="0"/>
              <a:t>type and medical.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22" y="3282463"/>
            <a:ext cx="9847385" cy="2543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0720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Appropriate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Veteran submits a claim for ringing in the ears. The contention should be entered as </a:t>
            </a:r>
            <a:r>
              <a:rPr lang="en-US" i="1" dirty="0"/>
              <a:t>ringing in the ears.</a:t>
            </a:r>
          </a:p>
          <a:p>
            <a:endParaRPr lang="en-US" dirty="0"/>
          </a:p>
          <a:p>
            <a:r>
              <a:rPr lang="en-US" dirty="0"/>
              <a:t>A veteran submits a claim to add a spouse and a child. Create separate contentions for the spouse and child in the manner below: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claim for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spouse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claim for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child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99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Special issues apply to the contention. Select an issue from the list that apply. You can add multiple special issues to a contention, but you cannot enter the same special issue more than once.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18" y="3768314"/>
            <a:ext cx="11559292" cy="197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985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Rated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Contentions with a type that is secondary or increase are often associated with issues that have been previously determined.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378" y="3221012"/>
            <a:ext cx="10385621" cy="24060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1889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Reviewing Established Contentions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dirty="0"/>
              <a:t>All contentions must be verified in order for them to be available via </a:t>
            </a:r>
            <a:r>
              <a:rPr lang="en-US" dirty="0" err="1"/>
              <a:t>eBenefits</a:t>
            </a:r>
            <a:r>
              <a:rPr lang="en-US" dirty="0"/>
              <a:t>.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Contentions  automatically entered by the system that are missing critical information will be marked unverified. The claims processor must update the missing/correct information. 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Contentions that need reviewed are indicated with an alert Icon.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24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4165" y="5096722"/>
            <a:ext cx="767691" cy="655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975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Flashes in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dirty="0"/>
              <a:t>Claimant flashes are claimant-specific indicators that represent an attribute, fact, or status that may occasionally change such as:</a:t>
            </a:r>
          </a:p>
          <a:p>
            <a:pPr lvl="1" hangingPunc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</a:t>
            </a:r>
          </a:p>
          <a:p>
            <a:pPr lvl="1" hangingPunc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Homeless</a:t>
            </a:r>
          </a:p>
          <a:p>
            <a:pPr lvl="1" hangingPunc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Hardship</a:t>
            </a:r>
          </a:p>
          <a:p>
            <a:pPr lvl="1" hangingPunc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Blind Veteran</a:t>
            </a:r>
          </a:p>
          <a:p>
            <a:pPr marL="457200" lvl="1" indent="0" hangingPunc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Flashes can be reviewed in VBMS but must be entered through SHARE if they are entered manually.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84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Add a Flash in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/>
              <a:t>Open Share from your Start menu</a:t>
            </a:r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Under </a:t>
            </a:r>
            <a:r>
              <a:rPr lang="en-US" sz="3200" i="1" dirty="0"/>
              <a:t>Search Criteria</a:t>
            </a:r>
            <a:r>
              <a:rPr lang="en-US" sz="3200" dirty="0"/>
              <a:t>, enter the File Number</a:t>
            </a:r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Select the </a:t>
            </a:r>
            <a:r>
              <a:rPr lang="en-US" sz="3200" b="1" dirty="0"/>
              <a:t>Submit</a:t>
            </a:r>
            <a:r>
              <a:rPr lang="en-US" sz="3200" dirty="0"/>
              <a:t> button </a:t>
            </a:r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Select </a:t>
            </a:r>
            <a:r>
              <a:rPr lang="en-US" sz="3200" i="1" dirty="0"/>
              <a:t>Corporate Flash </a:t>
            </a:r>
            <a:r>
              <a:rPr lang="en-US" sz="3200" dirty="0"/>
              <a:t>from the </a:t>
            </a:r>
            <a:r>
              <a:rPr lang="en-US" sz="3200" i="1" dirty="0"/>
              <a:t>Available Processes</a:t>
            </a:r>
            <a:r>
              <a:rPr lang="en-US" sz="3200" dirty="0"/>
              <a:t> list on the Ready Screen</a:t>
            </a:r>
          </a:p>
          <a:p>
            <a:pPr marL="0" lv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8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Add a Flash in SHARE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51" y="1607356"/>
            <a:ext cx="5455212" cy="3363229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047" y="1607356"/>
            <a:ext cx="5228199" cy="33632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8185" y="5193323"/>
            <a:ext cx="10358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desired flashes from the Available RO Flashes or Available VACO Flashes. Use the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button to add the flashes to the Selected boxes. When all flashes are selected, click the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button. A message will be displayed stating the updates are complete.</a:t>
            </a:r>
          </a:p>
        </p:txBody>
      </p:sp>
    </p:spTree>
    <p:extLst>
      <p:ext uri="{BB962C8B-B14F-4D97-AF65-F5344CB8AC3E}">
        <p14:creationId xmlns:p14="http://schemas.microsoft.com/office/powerpoint/2010/main" val="27727018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Handout Review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Attachment A: End Product Codes</a:t>
            </a:r>
          </a:p>
          <a:p>
            <a:r>
              <a:rPr lang="en-US" dirty="0"/>
              <a:t>Attachment B: VBMS Claims Establishment Flowchart</a:t>
            </a:r>
          </a:p>
          <a:p>
            <a:r>
              <a:rPr lang="en-US" dirty="0"/>
              <a:t>Attachment C: Exercise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2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dirty="0"/>
            </a:br>
            <a:br>
              <a:rPr lang="en-US" alt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29</a:t>
            </a:fld>
            <a:endParaRPr lang="en-US"/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2235200" y="2743200"/>
            <a:ext cx="85344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799571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939" y="1706252"/>
            <a:ext cx="11634061" cy="4769375"/>
          </a:xfrm>
        </p:spPr>
        <p:txBody>
          <a:bodyPr anchor="ctr">
            <a:normAutofit/>
          </a:bodyPr>
          <a:lstStyle/>
          <a:p>
            <a:pPr>
              <a:buClr>
                <a:srgbClr val="1D3275"/>
              </a:buClr>
            </a:pPr>
            <a:r>
              <a:rPr lang="en-US" altLang="en-US" sz="2000" dirty="0"/>
              <a:t>M21-1, Part III, Subpart ii, 1.C, Initial Screening Policies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M21-1, Part III, Subpart ii, 3.D, Claims Establishment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M21-1, Part III, Subpart iii, 1.F, Record Maintenance During the Development Process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M21-1, Part III, Subpart ii, 3.A, Assignment of Claims Folder Numbers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M21-1, Part III, Subpart ii, 4.E, Consolidation of Duplicate Beneficiary Identification and Records Locator Subsystem (BIRLs) Records and Corporate Records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M21-1, Part III, Subpart iii, 5, General Information on Relationship and Dependency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M21-4, Appendix B, End Product Classification Codes and Work Rate Standards for Quantitative Measurement 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SHARE User’s Guide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VBMS User Guide</a:t>
            </a:r>
          </a:p>
          <a:p>
            <a:pPr>
              <a:buClr>
                <a:srgbClr val="1D3275"/>
              </a:buClr>
            </a:pPr>
            <a:r>
              <a:rPr lang="en-US" altLang="en-US" sz="2000" dirty="0"/>
              <a:t>VBMS Online Help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78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End Products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513" y="1500188"/>
            <a:ext cx="11287126" cy="4854118"/>
          </a:xfrm>
        </p:spPr>
        <p:txBody>
          <a:bodyPr/>
          <a:lstStyle/>
          <a:p>
            <a:pPr>
              <a:buClr>
                <a:srgbClr val="1D3275"/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End Product (EP) system is the primary workload monitoring and management tool for the Veterans Service Center (VSC).</a:t>
            </a:r>
          </a:p>
          <a:p>
            <a:pPr marL="3175" indent="-3175">
              <a:buClr>
                <a:srgbClr val="1D3275"/>
              </a:buClr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1D3275"/>
              </a:buClr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work measurement is essential to:</a:t>
            </a:r>
          </a:p>
          <a:p>
            <a:pPr lvl="1">
              <a:buClr>
                <a:srgbClr val="1D3275"/>
              </a:buClr>
              <a:buFont typeface="Times New Roman" panose="02020603050405020304" pitchFamily="18" charset="0"/>
              <a:buChar char="−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Substantiate proper staffing requirements </a:t>
            </a:r>
          </a:p>
          <a:p>
            <a:pPr lvl="1">
              <a:buClr>
                <a:srgbClr val="1D3275"/>
              </a:buClr>
              <a:buFont typeface="Times New Roman" panose="02020603050405020304" pitchFamily="18" charset="0"/>
              <a:buChar char="−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productive capacity</a:t>
            </a:r>
          </a:p>
          <a:p>
            <a:pPr lvl="1">
              <a:buClr>
                <a:srgbClr val="1D3275"/>
              </a:buClr>
              <a:buFont typeface="Times New Roman" panose="02020603050405020304" pitchFamily="18" charset="0"/>
              <a:buChar char="−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 the annual budget submission to the Secretary, Office of Management and Budget (OMB), the President, and Congress</a:t>
            </a:r>
          </a:p>
          <a:p>
            <a:pPr marL="3175" indent="-3175">
              <a:buClr>
                <a:srgbClr val="1D3275"/>
              </a:buClr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Clr>
                <a:srgbClr val="1D3275"/>
              </a:buClr>
              <a:buNone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and Maintaining EP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2384981"/>
            <a:ext cx="10945906" cy="3666570"/>
          </a:xfrm>
        </p:spPr>
        <p:txBody>
          <a:bodyPr/>
          <a:lstStyle/>
          <a:p>
            <a:r>
              <a:rPr lang="en-US" dirty="0"/>
              <a:t>Each claim should be promptly paced under EP control.</a:t>
            </a:r>
          </a:p>
          <a:p>
            <a:endParaRPr lang="en-US" dirty="0"/>
          </a:p>
          <a:p>
            <a:r>
              <a:rPr lang="en-US" dirty="0"/>
              <a:t>EP should remain pending until all required actions on that claim have been completed.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2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10053919" cy="1151592"/>
          </a:xfrm>
        </p:spPr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Examples of EPs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942" y="1447801"/>
            <a:ext cx="11665058" cy="4876800"/>
          </a:xfrm>
        </p:spPr>
        <p:txBody>
          <a:bodyPr>
            <a:normAutofit lnSpcReduction="10000"/>
          </a:bodyPr>
          <a:lstStyle/>
          <a:p>
            <a:pPr>
              <a:buClr>
                <a:srgbClr val="1D3275"/>
              </a:buCl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 codes 010 and 110 are used for original claims, based on the number of disabilities claimed:</a:t>
            </a:r>
          </a:p>
          <a:p>
            <a:pPr marL="3175" indent="-3175">
              <a:buClr>
                <a:srgbClr val="1D3275"/>
              </a:buClr>
              <a:buNone/>
              <a:defRPr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‒"/>
              <a:defRPr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 010 - claims containing eight issues or more</a:t>
            </a:r>
          </a:p>
          <a:p>
            <a:pPr lvl="2">
              <a:buClr>
                <a:srgbClr val="1D3275"/>
              </a:buClr>
              <a:buFont typeface="Times New Roman" panose="02020603050405020304" pitchFamily="18" charset="0"/>
              <a:buChar char="‒"/>
              <a:defRPr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 110 - claims containing seven issues or less</a:t>
            </a:r>
          </a:p>
          <a:p>
            <a:pPr marL="914400" lvl="2" indent="0">
              <a:buClr>
                <a:srgbClr val="1D3275"/>
              </a:buClr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1D3275"/>
              </a:buClr>
              <a:buFont typeface="Arial" pitchFamily="34" charset="0"/>
              <a:buChar char="•"/>
              <a:defRPr/>
            </a:pPr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1D3275"/>
              </a:buCl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 codes 020 are used for non-original claims regardless of the number of disabilities claimed. M21-1 </a:t>
            </a:r>
            <a:r>
              <a:rPr lang="en-US" dirty="0"/>
              <a:t>III.ii.3.b includes more information on determining the EP for original and supplemental rating related claims.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1D3275"/>
              </a:buCl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1D3275"/>
              </a:buClr>
              <a:defRPr/>
            </a:pPr>
            <a:r>
              <a:rPr lang="en-US" dirty="0"/>
              <a:t>EP codes 130 are used for dependency claims.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1D3275"/>
              </a:buClr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72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 for Claims Establishment (CEST)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658665"/>
              </p:ext>
            </p:extLst>
          </p:nvPr>
        </p:nvGraphicFramePr>
        <p:xfrm>
          <a:off x="945929" y="1594776"/>
          <a:ext cx="10720553" cy="4674343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339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0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491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327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Action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32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626"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kern="1200" dirty="0">
                          <a:solidFill>
                            <a:srgbClr val="1D3275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 the VBMS exclusions to determine the system in which to place the claim under control.</a:t>
                      </a:r>
                      <a:endParaRPr lang="en-US" sz="32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6626"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u="sng" kern="1200" dirty="0">
                          <a:solidFill>
                            <a:srgbClr val="1D3275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Important</a:t>
                      </a:r>
                      <a:r>
                        <a:rPr lang="en-US" sz="3200" kern="1200" dirty="0">
                          <a:solidFill>
                            <a:srgbClr val="1D3275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***Check for a previously established claims folder number.</a:t>
                      </a:r>
                      <a:endParaRPr lang="en-US" sz="32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6626"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kern="1200" dirty="0">
                          <a:solidFill>
                            <a:srgbClr val="1D3275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Determine the current claims folder format and request scanning of paper claims folders.</a:t>
                      </a:r>
                      <a:endParaRPr lang="en-US" sz="32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863"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rgbClr val="1D327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kern="1200" dirty="0">
                          <a:solidFill>
                            <a:srgbClr val="1D3275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Establish a claims folder in VA systems (if necessary).</a:t>
                      </a:r>
                      <a:endParaRPr lang="en-US" sz="3200" dirty="0">
                        <a:solidFill>
                          <a:srgbClr val="1D327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258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Duplicate Record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hangingPunct="0">
              <a:buNone/>
            </a:pPr>
            <a:r>
              <a:rPr lang="en-US" b="1" u="sng" dirty="0"/>
              <a:t>Assigning a Claims Folder Number</a:t>
            </a:r>
            <a:endParaRPr lang="en-US" dirty="0"/>
          </a:p>
          <a:p>
            <a:pPr marL="0" indent="0" hangingPunct="0">
              <a:buNone/>
            </a:pPr>
            <a:r>
              <a:rPr lang="en-US" dirty="0"/>
              <a:t>Associate the records for all claimants and beneficiaries to a claims folder number.  There are two types of claims folder numbers used by the Veterans Benefits Administration (VBA) based on</a:t>
            </a:r>
          </a:p>
          <a:p>
            <a:pPr lvl="1" hangingPunct="0"/>
            <a:r>
              <a:rPr lang="en-US" dirty="0"/>
              <a:t>the Veteran’s Social Security number (SSN), or</a:t>
            </a:r>
          </a:p>
          <a:p>
            <a:pPr lvl="1" hangingPunct="0"/>
            <a:r>
              <a:rPr lang="en-US" dirty="0"/>
              <a:t>an eight-digit claims folder number assigned through the Beneficiary Identification and Records Locator Subsystem (BIRLS).</a:t>
            </a:r>
          </a:p>
          <a:p>
            <a:pPr marL="0" indent="0" hangingPunct="0">
              <a:buNone/>
            </a:pPr>
            <a:endParaRPr lang="en-US" dirty="0"/>
          </a:p>
          <a:p>
            <a:pPr marL="0" indent="0" hangingPunct="0">
              <a:buNone/>
            </a:pPr>
            <a:r>
              <a:rPr lang="en-US" dirty="0"/>
              <a:t>Use the table located in M21-1.III.ii.3.A to determine the claims folder number to assign.</a:t>
            </a:r>
          </a:p>
          <a:p>
            <a:pPr marL="0" indent="0" hangingPunct="0">
              <a:buNone/>
            </a:pPr>
            <a:endParaRPr lang="en-US" dirty="0"/>
          </a:p>
          <a:p>
            <a:pPr marL="0" indent="0" hangingPunct="0">
              <a:buNone/>
            </a:pPr>
            <a:r>
              <a:rPr lang="en-US" dirty="0"/>
              <a:t>All documents received by VBA with identifying personal information require association with a claims folder number regardless of the need for claims establishment or confirmation of Veteran status. </a:t>
            </a:r>
          </a:p>
          <a:p>
            <a:pPr marL="0" indent="0" hangingPunct="0">
              <a:buNone/>
            </a:pPr>
            <a:r>
              <a:rPr lang="en-US" dirty="0"/>
              <a:t> </a:t>
            </a:r>
          </a:p>
          <a:p>
            <a:pPr marL="0" indent="0" hangingPunct="0">
              <a:buNone/>
            </a:pPr>
            <a:r>
              <a:rPr lang="en-US" b="1" i="1" dirty="0"/>
              <a:t>Important</a:t>
            </a:r>
            <a:r>
              <a:rPr lang="en-US" dirty="0"/>
              <a:t>:  To avoid duplicate claim (DUPC) processing, conduct a thorough search of all systems for a previously established claims folder number as outlined in </a:t>
            </a:r>
            <a:r>
              <a:rPr lang="en-US" u="sng" dirty="0">
                <a:hlinkClick r:id="rId2"/>
              </a:rPr>
              <a:t>M21-1, Part III, Subpart ii, 3.A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5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Duplicate Record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b="1" u="sng" dirty="0"/>
              <a:t>When to assign a Claims Folder Number</a:t>
            </a:r>
            <a:endParaRPr lang="en-US" dirty="0"/>
          </a:p>
          <a:p>
            <a:pPr marL="0" indent="0" hangingPunct="0">
              <a:buNone/>
            </a:pPr>
            <a:r>
              <a:rPr lang="en-US" dirty="0"/>
              <a:t>All documents received by VBA with identifying personal information require association with a claims folder number regardless of the need for claims establishment or confirmation of Veteran status. </a:t>
            </a:r>
          </a:p>
          <a:p>
            <a:pPr marL="0" indent="0" hangingPunct="0">
              <a:buNone/>
            </a:pPr>
            <a:r>
              <a:rPr lang="en-US" dirty="0"/>
              <a:t> </a:t>
            </a:r>
          </a:p>
          <a:p>
            <a:pPr marL="0" indent="0" hangingPunct="0">
              <a:buNone/>
            </a:pPr>
            <a:r>
              <a:rPr lang="en-US" b="1" i="1" dirty="0"/>
              <a:t>Important</a:t>
            </a:r>
            <a:r>
              <a:rPr lang="en-US" dirty="0"/>
              <a:t>:  To avoid duplicate claim (DUPC) processing, conduct a thorough search of all systems for a previously established claims folder number as outlined in </a:t>
            </a:r>
            <a:r>
              <a:rPr lang="fr-FR" u="sng" dirty="0">
                <a:hlinkClick r:id="rId2"/>
              </a:rPr>
              <a:t>M21-1, Part III, Subpart ii, Chapter 3, Section 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90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62c6c12-24c5-4d47-ac4d-c5cc93bcdf7b">RO317-839076992-10536</_dlc_DocId>
    <_dlc_DocIdUrl xmlns="b62c6c12-24c5-4d47-ac4d-c5cc93bcdf7b">
      <Url>https://vaww.vashare.vba.va.gov/sites/SPTNCIO/focusedveterans/training/VSRvirtualtraining/_layouts/15/DocIdRedir.aspx?ID=RO317-839076992-10536</Url>
      <Description>RO317-839076992-10536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a92e5099b9d4665426d5e2f5210929e0">
  <xsd:schema xmlns:xsd="http://www.w3.org/2001/XMLSchema" xmlns:xs="http://www.w3.org/2001/XMLSchema" xmlns:p="http://schemas.microsoft.com/office/2006/metadata/properties" xmlns:ns2="b62c6c12-24c5-4d47-ac4d-c5cc93bcdf7b" targetNamespace="http://schemas.microsoft.com/office/2006/metadata/properties" ma:root="true" ma:fieldsID="f00e8daebf23d3a43a83cbf8cd51dded" ns2:_="">
    <xsd:import namespace="b62c6c12-24c5-4d47-ac4d-c5cc93bcdf7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6c12-24c5-4d47-ac4d-c5cc93bcdf7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230C83-499C-4D30-88A9-CEA3F3DDED1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35E050F-F6DD-446A-BC54-722BE857956D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b62c6c12-24c5-4d47-ac4d-c5cc93bcdf7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5177533-1393-49BE-9E8E-93DB1A0F7D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c6c12-24c5-4d47-ac4d-c5cc93bcdf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6567</TotalTime>
  <Words>1455</Words>
  <Application>Microsoft Office PowerPoint</Application>
  <PresentationFormat>Widescreen</PresentationFormat>
  <Paragraphs>233</Paragraphs>
  <Slides>29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Arial Black</vt:lpstr>
      <vt:lpstr>Calibri</vt:lpstr>
      <vt:lpstr>Century Schoolbook</vt:lpstr>
      <vt:lpstr>Tahoma</vt:lpstr>
      <vt:lpstr>Times New Roman</vt:lpstr>
      <vt:lpstr>Wingdings</vt:lpstr>
      <vt:lpstr>Ppt0000000</vt:lpstr>
      <vt:lpstr>PowerPoint Presentation</vt:lpstr>
      <vt:lpstr>Lesson Objectives</vt:lpstr>
      <vt:lpstr>References</vt:lpstr>
      <vt:lpstr>End Products</vt:lpstr>
      <vt:lpstr>Establishing and Maintaining EP Controls</vt:lpstr>
      <vt:lpstr>Examples of EPs</vt:lpstr>
      <vt:lpstr>Preparing for Claims Establishment (CEST)</vt:lpstr>
      <vt:lpstr>Duplicate Record Prevention</vt:lpstr>
      <vt:lpstr>Duplicate Record Prevention</vt:lpstr>
      <vt:lpstr>Duplicate Record Prevention</vt:lpstr>
      <vt:lpstr>CEST in VBMS vs SHARE</vt:lpstr>
      <vt:lpstr>Establishing New EP</vt:lpstr>
      <vt:lpstr>Date of Claim (DOC)</vt:lpstr>
      <vt:lpstr>Veteran’s Profile Screen</vt:lpstr>
      <vt:lpstr>Establishing a New Claim</vt:lpstr>
      <vt:lpstr>New Claim Information Screen</vt:lpstr>
      <vt:lpstr>Claimant Contact Information</vt:lpstr>
      <vt:lpstr>Contentions</vt:lpstr>
      <vt:lpstr>Adding Contentions</vt:lpstr>
      <vt:lpstr>Adding Contentions (Cont)</vt:lpstr>
      <vt:lpstr>Example of Appropriate Naming</vt:lpstr>
      <vt:lpstr>Special Issues</vt:lpstr>
      <vt:lpstr>Rated Issues</vt:lpstr>
      <vt:lpstr>Reviewing Established Contentions</vt:lpstr>
      <vt:lpstr>Adding Flashes in SHARE</vt:lpstr>
      <vt:lpstr>How to Add a Flash in SHARE</vt:lpstr>
      <vt:lpstr>How to Add a Flash in SHARE (Cont)</vt:lpstr>
      <vt:lpstr>Handout Review and Questions</vt:lpstr>
      <vt:lpstr>  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End Product Controls and Claims Establishment PowerPoint Presentation</dc:title>
  <dc:subject>Claims Assistant</dc:subject>
  <dc:creator>Department of Veterans Affairs, Veterans Benefits Administration, Compensation Service, STAFF;Jon.Kennell@va.gov</dc:creator>
  <cp:keywords>CEST,EP,SHARE,VBMS,end product controls,establish claim</cp:keywords>
  <dc:description>This lesson introduces employees to the initial claims establishment process and EP control system.</dc:description>
  <cp:lastModifiedBy>Kathy Poole</cp:lastModifiedBy>
  <cp:revision>503</cp:revision>
  <dcterms:created xsi:type="dcterms:W3CDTF">2014-04-30T02:32:11Z</dcterms:created>
  <dcterms:modified xsi:type="dcterms:W3CDTF">2018-02-21T20:53:38Z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  <property fmtid="{D5CDD505-2E9C-101B-9397-08002B2CF9AE}" pid="10" name="_dlc_DocIdItemGuid">
    <vt:lpwstr>6e8e5251-75d1-4dce-be6e-3f8e6d966b5c</vt:lpwstr>
  </property>
</Properties>
</file>