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sldIdLst>
    <p:sldId id="256" r:id="rId2"/>
    <p:sldId id="264" r:id="rId3"/>
    <p:sldId id="273" r:id="rId4"/>
    <p:sldId id="274" r:id="rId5"/>
    <p:sldId id="279" r:id="rId6"/>
    <p:sldId id="260" r:id="rId7"/>
    <p:sldId id="259" r:id="rId8"/>
    <p:sldId id="284" r:id="rId9"/>
    <p:sldId id="282" r:id="rId10"/>
    <p:sldId id="276" r:id="rId11"/>
    <p:sldId id="27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47" autoAdjust="0"/>
    <p:restoredTop sz="54895" autoAdjust="0"/>
  </p:normalViewPr>
  <p:slideViewPr>
    <p:cSldViewPr>
      <p:cViewPr varScale="1">
        <p:scale>
          <a:sx n="65" d="100"/>
          <a:sy n="65" d="100"/>
        </p:scale>
        <p:origin x="2676" y="78"/>
      </p:cViewPr>
      <p:guideLst>
        <p:guide orient="horz" pos="2160"/>
        <p:guide pos="2880"/>
      </p:guideLst>
    </p:cSldViewPr>
  </p:slideViewPr>
  <p:outlineViewPr>
    <p:cViewPr>
      <p:scale>
        <a:sx n="33" d="100"/>
        <a:sy n="33" d="100"/>
      </p:scale>
      <p:origin x="0" y="2736"/>
    </p:cViewPr>
  </p:outlineViewPr>
  <p:notesTextViewPr>
    <p:cViewPr>
      <p:scale>
        <a:sx n="1" d="1"/>
        <a:sy n="1" d="1"/>
      </p:scale>
      <p:origin x="0" y="0"/>
    </p:cViewPr>
  </p:notesTextViewPr>
  <p:notesViewPr>
    <p:cSldViewPr>
      <p:cViewPr varScale="1">
        <p:scale>
          <a:sx n="56" d="100"/>
          <a:sy n="56" d="100"/>
        </p:scale>
        <p:origin x="-28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273F2-AC38-4C03-8E5C-2CFF03455D9E}" type="datetimeFigureOut">
              <a:rPr lang="en-US" smtClean="0"/>
              <a:t>8/1/2018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B40390-A3B2-46B9-9773-DB13838AA237}" type="slidenum">
              <a:rPr lang="en-US" smtClean="0"/>
              <a:t>‹#›</a:t>
            </a:fld>
            <a:endParaRPr lang="en-US"/>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0/content/554400000017394/--38-CFR-3.353---Determinations-of-incompetency-and-competency"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0/content/554400000017394/--38-CFR-3.353---Determinations-of-incompetency-and-competency"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ecfr.gov/cgi-bin/text-idx?SID=ad275643432556b9dda942343fb89296&amp;mc=true&amp;node=pt38.1.3&amp;rgn=div58#se38.1.3_1103"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vaww.vrm.km.va.gov/system/templates/selfservice/va_kanew/help/agent/locale/en-US/portal/554400000001030/content/554400000017394/--38-CFR-3.353---Determinations-of-incompetency-and-competency"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0/content/554400000017394/--38-CFR-3.353---Determinations-of-incompetency-and-competency"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ecfr.gov/cgi-bin/text-idx?SID=ad275643432556b9dda942343fb89296&amp;mc=true&amp;node=pt38.1.3&amp;rgn=div58#se38.1.3_1855"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ecfr.gov/cgi-bin/text-idx?SID=f4e9ab7a48091a7b4546eaa38137e4e9&amp;node=se38.1.3_1353&amp;rgn=div8"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www.ecfr.gov/cgi-bin/text-idx?SID=fd8d3f4d7e6a5698b75c2553ed05cab4&amp;mc=true&amp;node=se38.1.3_1353&amp;rgn=div8"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Course Description: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a:defRPr/>
            </a:pPr>
            <a:r>
              <a:rPr lang="en-US" sz="1200" kern="1200" dirty="0">
                <a:solidFill>
                  <a:schemeClr val="tx1"/>
                </a:solidFill>
                <a:effectLst/>
                <a:latin typeface="+mn-lt"/>
                <a:ea typeface="+mn-ea"/>
                <a:cs typeface="+mn-cs"/>
              </a:rPr>
              <a:t>The purpose of this lesson is to provide the learner with an</a:t>
            </a:r>
            <a:r>
              <a:rPr lang="en-US" sz="1200" kern="1200" baseline="0" dirty="0">
                <a:solidFill>
                  <a:schemeClr val="tx1"/>
                </a:solidFill>
                <a:effectLst/>
                <a:latin typeface="+mn-lt"/>
                <a:ea typeface="+mn-ea"/>
                <a:cs typeface="+mn-cs"/>
              </a:rPr>
              <a:t> understanding of </a:t>
            </a:r>
            <a:r>
              <a:rPr lang="en-US" sz="1200" kern="1200" dirty="0">
                <a:solidFill>
                  <a:schemeClr val="tx1"/>
                </a:solidFill>
                <a:effectLst/>
                <a:latin typeface="+mn-lt"/>
                <a:ea typeface="+mn-ea"/>
                <a:cs typeface="+mn-cs"/>
              </a:rPr>
              <a:t>the regulations and policies related to VA’s evaluation</a:t>
            </a:r>
            <a:r>
              <a:rPr lang="en-US" sz="1200" kern="1200" baseline="0" dirty="0">
                <a:solidFill>
                  <a:schemeClr val="tx1"/>
                </a:solidFill>
                <a:effectLst/>
                <a:latin typeface="+mn-lt"/>
                <a:ea typeface="+mn-ea"/>
                <a:cs typeface="+mn-cs"/>
              </a:rPr>
              <a:t> of a beneficiary’s ability to manage financial affairs.  It will help learners understand how and why a beneficiary enters the VA fiduciary program.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a:p>
        </p:txBody>
      </p:sp>
    </p:spTree>
    <p:extLst>
      <p:ext uri="{BB962C8B-B14F-4D97-AF65-F5344CB8AC3E}">
        <p14:creationId xmlns:p14="http://schemas.microsoft.com/office/powerpoint/2010/main" val="1892259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(Recall)  These are our learning objectives as stated from the beginning of the training: </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Define inability to manage financial affairs per 38 CFR 3</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Demonstrate an understanding of 38 CFR regulations associated with inability to manage financial affairs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200" b="0" i="0" u="none" strike="noStrike" kern="1200" cap="none" spc="0" normalizeH="0" baseline="0" noProof="0">
                <a:ln>
                  <a:noFill/>
                </a:ln>
                <a:solidFill>
                  <a:prstClr val="black"/>
                </a:solidFill>
                <a:effectLst/>
                <a:uLnTx/>
                <a:uFillTx/>
                <a:latin typeface="+mn-lt"/>
                <a:ea typeface="+mn-ea"/>
                <a:cs typeface="+mn-cs"/>
              </a:rPr>
              <a:t>Define </a:t>
            </a:r>
            <a:r>
              <a:rPr kumimoji="0" lang="en-US" sz="1200" b="0" i="0" u="none" strike="noStrike" kern="1200" cap="none" spc="0" normalizeH="0" baseline="0" noProof="0" dirty="0">
                <a:ln>
                  <a:noFill/>
                </a:ln>
                <a:solidFill>
                  <a:prstClr val="black"/>
                </a:solidFill>
                <a:effectLst/>
                <a:uLnTx/>
                <a:uFillTx/>
                <a:latin typeface="+mn-lt"/>
                <a:ea typeface="+mn-ea"/>
                <a:cs typeface="+mn-cs"/>
              </a:rPr>
              <a:t>and identify judicial determinations of inability to manage </a:t>
            </a:r>
            <a:r>
              <a:rPr kumimoji="0" lang="en-US" sz="1200" b="0" i="0" u="none" strike="noStrike" kern="1200" cap="none" spc="0" normalizeH="0" baseline="0" noProof="0">
                <a:ln>
                  <a:noFill/>
                </a:ln>
                <a:solidFill>
                  <a:prstClr val="black"/>
                </a:solidFill>
                <a:effectLst/>
                <a:uLnTx/>
                <a:uFillTx/>
                <a:latin typeface="+mn-lt"/>
                <a:ea typeface="+mn-ea"/>
                <a:cs typeface="+mn-cs"/>
              </a:rPr>
              <a:t>financial affairs</a:t>
            </a:r>
            <a:endParaRPr kumimoji="0" lang="en-US" sz="11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200" b="0" i="0" u="none" strike="noStrike" kern="1200" cap="none" spc="0" normalizeH="0" baseline="0" noProof="0">
                <a:ln>
                  <a:noFill/>
                </a:ln>
                <a:solidFill>
                  <a:prstClr val="black"/>
                </a:solidFill>
                <a:effectLst/>
                <a:uLnTx/>
                <a:uFillTx/>
                <a:latin typeface="+mn-lt"/>
                <a:ea typeface="+mn-ea"/>
                <a:cs typeface="+mn-cs"/>
              </a:rPr>
              <a:t>Demonstrate </a:t>
            </a:r>
            <a:r>
              <a:rPr kumimoji="0" lang="en-US" sz="1200" b="0" i="0" u="none" strike="noStrike" kern="1200" cap="none" spc="0" normalizeH="0" baseline="0" noProof="0" dirty="0">
                <a:ln>
                  <a:noFill/>
                </a:ln>
                <a:solidFill>
                  <a:prstClr val="black"/>
                </a:solidFill>
                <a:effectLst/>
                <a:uLnTx/>
                <a:uFillTx/>
                <a:latin typeface="+mn-lt"/>
                <a:ea typeface="+mn-ea"/>
                <a:cs typeface="+mn-cs"/>
              </a:rPr>
              <a:t>an understanding of Compensation Service, and Pension and Fiduciary (P&amp;F) Service policy associated with inability to manage financial affairs</a:t>
            </a:r>
            <a:endParaRPr lang="en-US" dirty="0"/>
          </a:p>
          <a:p>
            <a:endParaRPr lang="en-US" dirty="0"/>
          </a:p>
          <a:p>
            <a:r>
              <a:rPr lang="en-US" dirty="0"/>
              <a:t>(Recap)  We discussed each of these learning objectives through the following topics of each slide today:</a:t>
            </a:r>
          </a:p>
          <a:p>
            <a:pPr marL="171450" indent="-171450">
              <a:buFont typeface="Arial" panose="020B0604020202020204" pitchFamily="34" charset="0"/>
              <a:buChar char="•"/>
            </a:pPr>
            <a:r>
              <a:rPr lang="en-US" dirty="0"/>
              <a:t>Incompetency Definition</a:t>
            </a:r>
          </a:p>
          <a:p>
            <a:pPr marL="171450" indent="-171450">
              <a:buFont typeface="Arial" panose="020B0604020202020204" pitchFamily="34" charset="0"/>
              <a:buChar char="•"/>
            </a:pPr>
            <a:r>
              <a:rPr lang="en-US" dirty="0"/>
              <a:t>Incompetency Determinations</a:t>
            </a:r>
          </a:p>
          <a:p>
            <a:pPr marL="171450" indent="-171450">
              <a:buFont typeface="Arial" panose="020B0604020202020204" pitchFamily="34" charset="0"/>
              <a:buChar char="•"/>
            </a:pPr>
            <a:r>
              <a:rPr lang="en-US" dirty="0"/>
              <a:t>Due Process</a:t>
            </a:r>
          </a:p>
          <a:p>
            <a:pPr marL="171450" indent="-171450">
              <a:buFont typeface="Arial" panose="020B0604020202020204" pitchFamily="34" charset="0"/>
              <a:buChar char="•"/>
            </a:pPr>
            <a:r>
              <a:rPr lang="en-US" dirty="0"/>
              <a:t>Judicial Determinations</a:t>
            </a:r>
          </a:p>
          <a:p>
            <a:pPr marL="171450" indent="-171450">
              <a:buFont typeface="Arial" panose="020B0604020202020204" pitchFamily="34" charset="0"/>
              <a:buChar char="•"/>
            </a:pPr>
            <a:r>
              <a:rPr lang="en-US" dirty="0"/>
              <a:t>Retroactive Payments</a:t>
            </a:r>
          </a:p>
          <a:p>
            <a:pPr marL="171450" indent="-171450">
              <a:buFont typeface="Arial" panose="020B0604020202020204" pitchFamily="34" charset="0"/>
              <a:buChar char="•"/>
            </a:pPr>
            <a:r>
              <a:rPr lang="en-US" dirty="0"/>
              <a:t>Other Policy Information</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b="1" dirty="0"/>
              <a:t>Are there any additional questions?</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a:p>
        </p:txBody>
      </p:sp>
    </p:spTree>
    <p:extLst>
      <p:ext uri="{BB962C8B-B14F-4D97-AF65-F5344CB8AC3E}">
        <p14:creationId xmlns:p14="http://schemas.microsoft.com/office/powerpoint/2010/main" val="2304866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Explain to students </a:t>
            </a:r>
            <a:r>
              <a:rPr lang="en-US" baseline="0" dirty="0"/>
              <a:t>that an assessment has been assigned to them in TMS.  This assessment gauges that learning has occurred and reports on areas that may need some additional training.  Once the assessment is complete, they will complete a satisfaction survey providing them with an opportunity to help improve the training.  The survey must be completed in order to receive training hours.  All feedback is welcome!</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a:p>
        </p:txBody>
      </p:sp>
    </p:spTree>
    <p:extLst>
      <p:ext uri="{BB962C8B-B14F-4D97-AF65-F5344CB8AC3E}">
        <p14:creationId xmlns:p14="http://schemas.microsoft.com/office/powerpoint/2010/main" val="529396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mn-lt"/>
              <a:ea typeface="+mn-ea"/>
              <a:cs typeface="+mn-cs"/>
            </a:endParaRPr>
          </a:p>
          <a:p>
            <a:pPr marL="0" indent="0">
              <a:buNone/>
            </a:pPr>
            <a:r>
              <a:rPr lang="en-US" sz="1200" dirty="0"/>
              <a:t>At the end of this lesson, the learner will be able to:</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Define inability to manage financial affairs per 38 CFR 3</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Demonstrate an understanding of 38 CFR regulations associated with inability to manage financial affairs</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Define and identify judicial determinations of inability to manage financial affairs</a:t>
            </a:r>
            <a:endParaRPr kumimoji="0" lang="en-US" sz="2400" b="0"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Demonstrate an understanding of Compensation Service, and Pension and Fiduciary (P&amp;F) Service policy associated with inability to manage financial affairs</a:t>
            </a:r>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a:p>
        </p:txBody>
      </p:sp>
    </p:spTree>
    <p:extLst>
      <p:ext uri="{BB962C8B-B14F-4D97-AF65-F5344CB8AC3E}">
        <p14:creationId xmlns:p14="http://schemas.microsoft.com/office/powerpoint/2010/main" val="2407774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Instructor Notes:</a:t>
            </a:r>
          </a:p>
          <a:p>
            <a:endParaRPr lang="en-US" dirty="0"/>
          </a:p>
          <a:p>
            <a:r>
              <a:rPr lang="en-US" dirty="0"/>
              <a:t>Explain to students that these references are all available in Knowledge Management (KM)</a:t>
            </a:r>
            <a:r>
              <a:rPr lang="en-US" baseline="0" dirty="0"/>
              <a:t> and that students should review each reference carefully.</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a:p>
        </p:txBody>
      </p:sp>
    </p:spTree>
    <p:extLst>
      <p:ext uri="{BB962C8B-B14F-4D97-AF65-F5344CB8AC3E}">
        <p14:creationId xmlns:p14="http://schemas.microsoft.com/office/powerpoint/2010/main" val="2819617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Learning Objective: </a:t>
            </a:r>
            <a:r>
              <a:rPr lang="en-US" sz="1200" i="1" dirty="0"/>
              <a:t>Define inability to manage financial</a:t>
            </a:r>
            <a:r>
              <a:rPr lang="en-US" sz="1200" i="1" baseline="0" dirty="0"/>
              <a:t> affairs per 38 CFR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i="1" kern="1200" dirty="0">
                <a:solidFill>
                  <a:schemeClr val="tx1"/>
                </a:solidFill>
                <a:effectLst/>
                <a:latin typeface="+mn-lt"/>
                <a:ea typeface="+mn-ea"/>
                <a:cs typeface="+mn-cs"/>
                <a:hlinkClick r:id="rId3"/>
              </a:rPr>
              <a:t>38 CFR 3.353</a:t>
            </a:r>
            <a:r>
              <a:rPr lang="en-US" i="1" dirty="0"/>
              <a:t>, </a:t>
            </a:r>
            <a:r>
              <a:rPr lang="en-US" i="1" baseline="0" dirty="0"/>
              <a:t>FPM 7.A.1.b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baseline="0" dirty="0"/>
              <a:t>FPG Article(s): n/a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dirty="0"/>
          </a:p>
          <a:p>
            <a:r>
              <a:rPr lang="en-US" u="sng" dirty="0"/>
              <a:t>Instructor Notes:</a:t>
            </a:r>
          </a:p>
          <a:p>
            <a:endParaRPr lang="en-US" dirty="0"/>
          </a:p>
          <a:p>
            <a:r>
              <a:rPr lang="en-US" dirty="0"/>
              <a:t>Explain to students that 38 CFR 3.353 defines</a:t>
            </a:r>
            <a:r>
              <a:rPr lang="en-US" baseline="0" dirty="0"/>
              <a:t> mental incompetency for VA purposes.  The definition states that, “</a:t>
            </a:r>
            <a:r>
              <a:rPr lang="en-US" dirty="0"/>
              <a:t>A mentally incompetent person is one, who because of injury or disease, lacks the mental capacity to contract or to manage his or her own affairs, including disbursement of funds without limitation.”  </a:t>
            </a:r>
          </a:p>
          <a:p>
            <a:endParaRPr lang="en-US" dirty="0"/>
          </a:p>
          <a:p>
            <a:r>
              <a:rPr lang="en-US" dirty="0"/>
              <a:t>Pension</a:t>
            </a:r>
            <a:r>
              <a:rPr lang="en-US" baseline="0" dirty="0"/>
              <a:t> and Fiduciary (P&amp;F) Service uses the phrase ‘inability to manage financial affairs’ when referring to incompetency in the Fiduciary Program Manual (FPM).</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a:p>
        </p:txBody>
      </p:sp>
    </p:spTree>
    <p:extLst>
      <p:ext uri="{BB962C8B-B14F-4D97-AF65-F5344CB8AC3E}">
        <p14:creationId xmlns:p14="http://schemas.microsoft.com/office/powerpoint/2010/main" val="2787358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Learning Objectives:</a:t>
            </a:r>
            <a:r>
              <a:rPr lang="en-US" i="1" baseline="0" dirty="0"/>
              <a:t>  </a:t>
            </a:r>
            <a:r>
              <a:rPr lang="en-US" sz="1200" i="1" dirty="0"/>
              <a:t>Demonstrate an understanding of 38 CFR regulations associated with inability to manage financial affairs.</a:t>
            </a:r>
          </a:p>
          <a:p>
            <a:r>
              <a:rPr lang="en-US" i="1" dirty="0"/>
              <a:t>Policy</a:t>
            </a:r>
            <a:r>
              <a:rPr lang="en-US" i="1" baseline="0" dirty="0"/>
              <a:t> </a:t>
            </a:r>
            <a:r>
              <a:rPr lang="en-US" i="1" dirty="0"/>
              <a:t>Reference(s):  </a:t>
            </a:r>
            <a:r>
              <a:rPr lang="en-US" sz="1200" i="1" kern="1200" dirty="0">
                <a:solidFill>
                  <a:schemeClr val="tx1"/>
                </a:solidFill>
                <a:effectLst/>
                <a:latin typeface="+mn-lt"/>
                <a:ea typeface="+mn-ea"/>
                <a:cs typeface="+mn-cs"/>
                <a:hlinkClick r:id="rId3"/>
              </a:rPr>
              <a:t>38 CFR 3.353</a:t>
            </a:r>
            <a:r>
              <a:rPr lang="en-US" i="1" dirty="0"/>
              <a:t>, </a:t>
            </a:r>
            <a:r>
              <a:rPr lang="en-US" i="1" baseline="0" dirty="0"/>
              <a:t>FPM 7.A.1.b</a:t>
            </a:r>
          </a:p>
          <a:p>
            <a:r>
              <a:rPr lang="en-US" i="1" baseline="0" dirty="0"/>
              <a:t>FPG Article(s): n/a</a:t>
            </a:r>
            <a:endParaRPr lang="en-US" i="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Instructor Notes:</a:t>
            </a:r>
          </a:p>
          <a:p>
            <a:endParaRPr lang="en-US" dirty="0"/>
          </a:p>
          <a:p>
            <a:r>
              <a:rPr lang="en-US" dirty="0"/>
              <a:t>Explain to students that 38 CFR 3.353 authorizes VA, in part, to make determinations regarding a beneficiary’s ability to manage VA benefits.  The determination is made after receipt and review of </a:t>
            </a:r>
            <a:r>
              <a:rPr lang="en-US" u="sng" dirty="0"/>
              <a:t>medical</a:t>
            </a:r>
            <a:r>
              <a:rPr lang="en-US" dirty="0"/>
              <a:t> evidence that is clear, convincing, and leaves no doubt as to the beneficiary’s ability.  </a:t>
            </a:r>
            <a:r>
              <a:rPr lang="en-US" sz="1200" kern="1200" dirty="0">
                <a:solidFill>
                  <a:schemeClr val="tx1"/>
                </a:solidFill>
                <a:effectLst/>
                <a:latin typeface="+mn-lt"/>
                <a:ea typeface="+mn-ea"/>
                <a:cs typeface="+mn-cs"/>
              </a:rPr>
              <a:t>In the absence of clear and convincing evidence to the contrary, the RO must presume that a person is competent.  </a:t>
            </a:r>
          </a:p>
          <a:p>
            <a:endParaRPr lang="en-US" sz="1200" kern="1200" dirty="0">
              <a:solidFill>
                <a:schemeClr val="tx1"/>
              </a:solidFill>
              <a:effectLst/>
              <a:latin typeface="+mn-lt"/>
              <a:ea typeface="+mn-ea"/>
              <a:cs typeface="+mn-cs"/>
            </a:endParaRPr>
          </a:p>
          <a:p>
            <a:r>
              <a:rPr lang="en-US" dirty="0"/>
              <a:t>The regional office (RO) rating activity is solely responsible for reviewing the evidence and issuing a proposed determination that indicates the beneficiary cannot manage VA benefits. </a:t>
            </a:r>
          </a:p>
          <a:p>
            <a:endParaRPr lang="en-US" dirty="0"/>
          </a:p>
          <a:p>
            <a:r>
              <a:rPr lang="en-US" dirty="0"/>
              <a:t>When the beneficiary does not respond to the proposed determination with 1) a request for a hearing or, 2) additional evidence, and 3) after the expiration of due process, fiduciary promulgation teams have authority to finalize the determination proposed by the RO rating activity.  Emphasize that the RO</a:t>
            </a:r>
            <a:r>
              <a:rPr lang="en-US" baseline="0" dirty="0"/>
              <a:t> rating activity makes the proposed determination and the fiduciary hub </a:t>
            </a:r>
            <a:r>
              <a:rPr lang="en-US" u="sng" baseline="0" dirty="0"/>
              <a:t>finalizes</a:t>
            </a:r>
            <a:r>
              <a:rPr lang="en-US" baseline="0" dirty="0"/>
              <a:t> the determination when no additional evidence is received.</a:t>
            </a:r>
          </a:p>
          <a:p>
            <a:endParaRPr lang="en-US" baseline="0"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a:p>
        </p:txBody>
      </p:sp>
    </p:spTree>
    <p:extLst>
      <p:ext uri="{BB962C8B-B14F-4D97-AF65-F5344CB8AC3E}">
        <p14:creationId xmlns:p14="http://schemas.microsoft.com/office/powerpoint/2010/main" val="2387745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Learning Objective:  </a:t>
            </a:r>
            <a:r>
              <a:rPr lang="en-US" sz="1200" i="1" dirty="0"/>
              <a:t>Demonstrate an understanding of 38 CFR regulations associated with inability to manage financial affairs.</a:t>
            </a:r>
            <a:endParaRPr lang="en-US" i="1" dirty="0"/>
          </a:p>
          <a:p>
            <a:r>
              <a:rPr lang="en-US" i="1" dirty="0"/>
              <a:t>Policy Reference(s): </a:t>
            </a:r>
            <a:r>
              <a:rPr lang="en-US" sz="1200" i="1" kern="1200" dirty="0">
                <a:solidFill>
                  <a:schemeClr val="tx1"/>
                </a:solidFill>
                <a:effectLst/>
                <a:latin typeface="+mn-lt"/>
                <a:ea typeface="+mn-ea"/>
                <a:cs typeface="+mn-cs"/>
                <a:hlinkClick r:id="rId3"/>
              </a:rPr>
              <a:t>38 CFR 3.103</a:t>
            </a:r>
            <a:r>
              <a:rPr lang="en-US" sz="1200" i="1" kern="1200" dirty="0">
                <a:solidFill>
                  <a:schemeClr val="tx1"/>
                </a:solidFill>
                <a:effectLst/>
                <a:latin typeface="+mn-lt"/>
                <a:ea typeface="+mn-ea"/>
                <a:cs typeface="+mn-cs"/>
              </a:rPr>
              <a:t>,</a:t>
            </a:r>
            <a:r>
              <a:rPr lang="en-US" sz="1200" i="1" kern="1200" baseline="0" dirty="0">
                <a:solidFill>
                  <a:schemeClr val="tx1"/>
                </a:solidFill>
                <a:effectLst/>
                <a:latin typeface="+mn-lt"/>
                <a:ea typeface="+mn-ea"/>
                <a:cs typeface="+mn-cs"/>
              </a:rPr>
              <a:t> </a:t>
            </a:r>
            <a:r>
              <a:rPr lang="en-US" sz="1200" i="1" kern="1200" dirty="0">
                <a:solidFill>
                  <a:schemeClr val="tx1"/>
                </a:solidFill>
                <a:effectLst/>
                <a:latin typeface="+mn-lt"/>
                <a:ea typeface="+mn-ea"/>
                <a:cs typeface="+mn-cs"/>
                <a:hlinkClick r:id="rId4"/>
              </a:rPr>
              <a:t>38 CFR 3.353</a:t>
            </a:r>
            <a:r>
              <a:rPr lang="en-US" i="1" dirty="0"/>
              <a:t>, </a:t>
            </a:r>
            <a:r>
              <a:rPr lang="en-US" i="1" baseline="0" dirty="0"/>
              <a:t>FPM 7.A.1.b</a:t>
            </a:r>
          </a:p>
          <a:p>
            <a:r>
              <a:rPr lang="en-US" i="1" baseline="0" dirty="0"/>
              <a:t>FPG Article(s): n/a</a:t>
            </a:r>
            <a:endParaRPr lang="en-US" i="1"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i="1"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Instructor Notes:</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Explain</a:t>
            </a:r>
            <a:r>
              <a:rPr lang="en-US" baseline="0" dirty="0"/>
              <a:t> that 38 CFR 3.103 and 3.353 provide instructions related to due process for incompetency determinations.  38 CFR 3.103 dictates that no adverse action shall be taken unless the beneficiary has been notified in writing of the adverse action. At the time of the proposed determination, the RO must notify the beneficiary of the proposed action in writing, the right to submit additional evidence and to request a hearing as provided in 38 CFR 3.103.  Additional information on due process is provided in the “Due Process for Ability to Manage Financial Affairs” course.</a:t>
            </a:r>
          </a:p>
          <a:p>
            <a:endParaRPr lang="en-US" alt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a:p>
        </p:txBody>
      </p:sp>
    </p:spTree>
    <p:extLst>
      <p:ext uri="{BB962C8B-B14F-4D97-AF65-F5344CB8AC3E}">
        <p14:creationId xmlns:p14="http://schemas.microsoft.com/office/powerpoint/2010/main" val="2787358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Learning Objectives: </a:t>
            </a:r>
            <a:r>
              <a:rPr lang="en-US" sz="1200" i="1" dirty="0"/>
              <a:t>Define and identify judicial determinations of inability to manage financial affairs.</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i="1" kern="1200" dirty="0">
                <a:solidFill>
                  <a:schemeClr val="tx1"/>
                </a:solidFill>
                <a:effectLst/>
                <a:latin typeface="+mn-lt"/>
                <a:ea typeface="+mn-ea"/>
                <a:cs typeface="+mn-cs"/>
                <a:hlinkClick r:id="rId3"/>
              </a:rPr>
              <a:t>38 CFR 3.353</a:t>
            </a:r>
            <a:r>
              <a:rPr lang="en-US" i="1" dirty="0"/>
              <a:t>, </a:t>
            </a:r>
            <a:r>
              <a:rPr lang="en-US" i="1" baseline="0" dirty="0"/>
              <a:t>FPM 7.A.1.c, FPM 7.C.1, M21-1, III.iv.8.A.1.b, M21-1, III.iv.8.A.5.a and b</a:t>
            </a:r>
          </a:p>
          <a:p>
            <a:r>
              <a:rPr lang="en-US" i="1" dirty="0"/>
              <a:t>FPG Article(s): n/a</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Instructor 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u="sng" dirty="0"/>
          </a:p>
          <a:p>
            <a:r>
              <a:rPr lang="en-US" dirty="0"/>
              <a:t>Explain that due process is not required when incompetency is determined by a court of law. A beneficiary may be considered to have had notice and hearing under the laws of the State so that additional notice and hearing are not required. </a:t>
            </a:r>
          </a:p>
          <a:p>
            <a:endParaRPr lang="en-US" dirty="0"/>
          </a:p>
          <a:p>
            <a:r>
              <a:rPr lang="en-US" dirty="0"/>
              <a:t>Upon receipt of a court decree regarding a </a:t>
            </a:r>
            <a:r>
              <a:rPr lang="en-US" b="1" dirty="0"/>
              <a:t>non-Veteran</a:t>
            </a:r>
            <a:r>
              <a:rPr lang="en-US" dirty="0"/>
              <a:t> beneficiary’s inability to manage his/her affairs, the RO will forward the court documents to the fiduciary hub of jurisdiction to schedule an initial appointment field examination.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Emphasize that </a:t>
            </a:r>
            <a:r>
              <a:rPr lang="en-US" u="sng" dirty="0"/>
              <a:t>court appointment of a fiduciary </a:t>
            </a:r>
            <a:r>
              <a:rPr lang="en-US" dirty="0"/>
              <a:t>without a determination of incompetency</a:t>
            </a:r>
            <a:r>
              <a:rPr lang="en-US" baseline="0" dirty="0"/>
              <a:t> is not sufficient evidence of incompetency.</a:t>
            </a:r>
            <a:endParaRPr lang="en-US" dirty="0"/>
          </a:p>
          <a:p>
            <a:endParaRPr lang="en-US" dirty="0"/>
          </a:p>
          <a:p>
            <a:r>
              <a:rPr lang="en-US" dirty="0"/>
              <a:t>Judicial findings regarding a </a:t>
            </a:r>
            <a:r>
              <a:rPr lang="en-US" b="1" dirty="0"/>
              <a:t>Veteran’s</a:t>
            </a:r>
            <a:r>
              <a:rPr lang="en-US" dirty="0"/>
              <a:t> inability to manage his/her affairs are not binding on the RO rating activity.  If court documentation is received which declares a Veteran unable to manage his/her affairs, rating action is required to determine if VA concurs with the court’s finding.  In this circumstance, it is not necessary to propose a rating of an inability to manage VA benefits.  Instead, the RO rating activity will review the evidence available and issue a final rating determination based on that evidence. </a:t>
            </a:r>
          </a:p>
          <a:p>
            <a:endParaRPr lang="en-US" dirty="0"/>
          </a:p>
          <a:p>
            <a:r>
              <a:rPr lang="en-US" dirty="0"/>
              <a:t>In these cases the station of jurisdiction establishes and transfers the EP 290 to the hub, and requests fiduciary appointment using VA Form 21-592, Request for Appointment of Fiduciary, Custodian, or Guardian.</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a:p>
        </p:txBody>
      </p:sp>
    </p:spTree>
    <p:extLst>
      <p:ext uri="{BB962C8B-B14F-4D97-AF65-F5344CB8AC3E}">
        <p14:creationId xmlns:p14="http://schemas.microsoft.com/office/powerpoint/2010/main" val="638541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Learning Objective: </a:t>
            </a:r>
            <a:r>
              <a:rPr lang="en-US" i="0" dirty="0"/>
              <a:t> </a:t>
            </a:r>
            <a:r>
              <a:rPr lang="en-US" sz="1200" i="1" dirty="0"/>
              <a:t>Demonstrate an understanding of 38 CFR regulations associated with inability to manage financial affairs.</a:t>
            </a:r>
            <a:endParaRPr lang="en-US" i="1" dirty="0"/>
          </a:p>
          <a:p>
            <a:r>
              <a:rPr lang="en-US" i="1" dirty="0"/>
              <a:t>Policy Reference(s): </a:t>
            </a:r>
            <a:r>
              <a:rPr lang="en-US" sz="1200" i="1" kern="1200" dirty="0">
                <a:solidFill>
                  <a:schemeClr val="tx1"/>
                </a:solidFill>
                <a:effectLst/>
                <a:latin typeface="+mn-lt"/>
                <a:ea typeface="+mn-ea"/>
                <a:cs typeface="+mn-cs"/>
                <a:hlinkClick r:id="rId3"/>
              </a:rPr>
              <a:t>38 CFR 3.855</a:t>
            </a:r>
            <a:r>
              <a:rPr lang="en-US" sz="1200" i="1" kern="1200" dirty="0">
                <a:solidFill>
                  <a:schemeClr val="tx1"/>
                </a:solidFill>
                <a:effectLst/>
                <a:latin typeface="+mn-lt"/>
                <a:ea typeface="+mn-ea"/>
                <a:cs typeface="+mn-cs"/>
              </a:rPr>
              <a:t>, </a:t>
            </a:r>
            <a:r>
              <a:rPr lang="en-US" i="1" dirty="0"/>
              <a:t>FPM 7.A.1.d </a:t>
            </a:r>
          </a:p>
          <a:p>
            <a:r>
              <a:rPr lang="en-US" sz="1200" i="1" kern="1200" dirty="0">
                <a:solidFill>
                  <a:schemeClr val="tx1"/>
                </a:solidFill>
                <a:effectLst/>
                <a:latin typeface="+mn-lt"/>
                <a:ea typeface="+mn-ea"/>
                <a:cs typeface="+mn-cs"/>
              </a:rPr>
              <a:t>FPG Article(s):  n/a</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Instructor Notes:</a:t>
            </a:r>
          </a:p>
          <a:p>
            <a:r>
              <a:rPr lang="en-US" sz="1200" kern="1200" dirty="0">
                <a:solidFill>
                  <a:schemeClr val="tx1"/>
                </a:solidFill>
                <a:effectLst/>
                <a:latin typeface="+mn-lt"/>
                <a:ea typeface="+mn-ea"/>
                <a:cs typeface="+mn-cs"/>
              </a:rPr>
              <a:t>It is VA policy to make benefit payments directly to adult beneficiaries unless VA has evidence that a beneficiary is unable manage his/her VA benefit.</a:t>
            </a:r>
            <a:endParaRPr lang="en-US" dirty="0">
              <a:effectLst/>
            </a:endParaRPr>
          </a:p>
          <a:p>
            <a:r>
              <a:rPr lang="en-US" dirty="0">
                <a:effectLst/>
              </a:rPr>
              <a:t> </a:t>
            </a:r>
          </a:p>
          <a:p>
            <a:r>
              <a:rPr lang="en-US" sz="1200" kern="1200" dirty="0">
                <a:solidFill>
                  <a:schemeClr val="tx1"/>
                </a:solidFill>
                <a:effectLst/>
                <a:latin typeface="+mn-lt"/>
                <a:ea typeface="+mn-ea"/>
                <a:cs typeface="+mn-cs"/>
                <a:hlinkClick r:id="rId3"/>
              </a:rPr>
              <a:t>38 CFR 3.855</a:t>
            </a:r>
            <a:r>
              <a:rPr lang="en-US" sz="1200" kern="1200" dirty="0">
                <a:solidFill>
                  <a:schemeClr val="tx1"/>
                </a:solidFill>
                <a:effectLst/>
                <a:latin typeface="+mn-lt"/>
                <a:ea typeface="+mn-ea"/>
                <a:cs typeface="+mn-cs"/>
              </a:rPr>
              <a:t> prescribes that VA will continue paying monthly benefit payments directly to a beneficiary pending the appointment of a fiduciary.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Per 38 CFR 13.230 VA withholds all retroactive, one-time, or other lump-sum benefit payments until a fiduciary is appointed following the initial finding of incompetency and the fiduciary provides proof of a surety bond.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When a beneficiary is placed on Supervised Direct Payment (SDP), all retroactive funds must remain in withholding until the beneficiary is rated competent or a fiduciary is appointed.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This policy protects any large, one-time benefit payment that the beneficiary may need for future care and services and that VA would not be able to reissue under 38 U.S.C. 6107 if payments were made directly to the beneficiary prior to a fiduciary appointment.</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a:p>
        </p:txBody>
      </p:sp>
    </p:spTree>
    <p:extLst>
      <p:ext uri="{BB962C8B-B14F-4D97-AF65-F5344CB8AC3E}">
        <p14:creationId xmlns:p14="http://schemas.microsoft.com/office/powerpoint/2010/main" val="2858476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Learning Objective:  </a:t>
            </a:r>
            <a:r>
              <a:rPr lang="en-US" sz="1200" i="1" dirty="0"/>
              <a:t>Demonstrate an understanding of Compensation Service, and Pension and Fiduciary (P&amp;F) Service policy associated with inability to manage financial affairs.</a:t>
            </a:r>
            <a:endParaRPr lang="en-US" i="1" dirty="0"/>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altLang="en-US" i="1" dirty="0"/>
              <a:t>M21-1,</a:t>
            </a:r>
            <a:r>
              <a:rPr lang="en-US" altLang="en-US" i="1" baseline="0" dirty="0"/>
              <a:t> </a:t>
            </a:r>
            <a:r>
              <a:rPr lang="en-US" altLang="en-US" i="1" dirty="0"/>
              <a:t>III.v.9.B.1.d, M21-1, III.iv.8.A.4.d, 38 CFR 3.353</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FPG Article(s):  n/a</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Instructor 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u="sng" dirty="0"/>
          </a:p>
          <a:p>
            <a:r>
              <a:rPr lang="en-US" sz="1200" kern="1200" dirty="0">
                <a:solidFill>
                  <a:schemeClr val="tx1"/>
                </a:solidFill>
                <a:effectLst/>
                <a:latin typeface="+mn-lt"/>
                <a:ea typeface="+mn-ea"/>
                <a:cs typeface="+mn-cs"/>
              </a:rPr>
              <a:t>A claim received from a beneficiary who has been determined unable to manage their VA benefits may be accepted, even if a fiduciary has been appointed for the claimant.  A VA determination of incompetency under </a:t>
            </a:r>
            <a:r>
              <a:rPr lang="en-US" sz="1200" kern="1200" dirty="0">
                <a:solidFill>
                  <a:schemeClr val="tx1"/>
                </a:solidFill>
                <a:effectLst/>
                <a:latin typeface="+mn-lt"/>
                <a:ea typeface="+mn-ea"/>
                <a:cs typeface="+mn-cs"/>
                <a:hlinkClick r:id="rId3"/>
              </a:rPr>
              <a:t>38 CFR 3.353</a:t>
            </a:r>
            <a:r>
              <a:rPr lang="en-US" sz="1200" kern="1200" dirty="0">
                <a:solidFill>
                  <a:schemeClr val="tx1"/>
                </a:solidFill>
                <a:effectLst/>
                <a:latin typeface="+mn-lt"/>
                <a:ea typeface="+mn-ea"/>
                <a:cs typeface="+mn-cs"/>
              </a:rPr>
              <a:t> determines the claimant’s ability to manage his/her own affairs, including disbursement of funds.  It does not preclude the claimant from prosecuting a claim for benefits.</a:t>
            </a:r>
          </a:p>
          <a:p>
            <a:endParaRPr lang="en-US" altLang="en-US" dirty="0"/>
          </a:p>
          <a:p>
            <a:r>
              <a:rPr lang="en-US" sz="1200" kern="1200" dirty="0">
                <a:solidFill>
                  <a:schemeClr val="tx1"/>
                </a:solidFill>
                <a:effectLst/>
                <a:latin typeface="+mn-lt"/>
                <a:ea typeface="+mn-ea"/>
                <a:cs typeface="+mn-cs"/>
              </a:rPr>
              <a:t>Any evidence showing the beneficiary may be capable of handling funds should be referred to the Regional Office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rating activity.  The rating activity will consider this evidence, along with all other evidence of record, to determine whether competency should be restored.</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n-US" sz="1200" kern="1200" dirty="0">
                <a:solidFill>
                  <a:schemeClr val="tx1"/>
                </a:solidFill>
                <a:effectLst/>
                <a:latin typeface="+mn-lt"/>
                <a:ea typeface="+mn-ea"/>
                <a:cs typeface="+mn-cs"/>
              </a:rPr>
              <a:t>Under </a:t>
            </a:r>
            <a:r>
              <a:rPr lang="en-US" sz="1200" kern="1200" dirty="0">
                <a:solidFill>
                  <a:schemeClr val="tx1"/>
                </a:solidFill>
                <a:effectLst/>
                <a:latin typeface="+mn-lt"/>
                <a:ea typeface="+mn-ea"/>
                <a:cs typeface="+mn-cs"/>
                <a:hlinkClick r:id="rId4"/>
              </a:rPr>
              <a:t>38 CFR 3.353(b)(3)</a:t>
            </a:r>
            <a:r>
              <a:rPr lang="en-US" sz="1200" kern="1200" dirty="0">
                <a:solidFill>
                  <a:schemeClr val="tx1"/>
                </a:solidFill>
                <a:effectLst/>
                <a:latin typeface="+mn-lt"/>
                <a:ea typeface="+mn-ea"/>
                <a:cs typeface="+mn-cs"/>
              </a:rPr>
              <a:t>, a beneficiary is not required to undergo a psychiatric examination and/or field examination before his/her competency may be restored.  However, a current psychiatric examination and/or field examination may be requested if needed to properly evaluate the beneficiary’s mental capacity to handle his/her own funds.</a:t>
            </a:r>
            <a:endParaRPr lang="en-US" dirty="0">
              <a:effectLst/>
            </a:endParaRPr>
          </a:p>
          <a:p>
            <a:pPr lvl="0"/>
            <a:endParaRPr lang="en-US" altLang="en-US"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a:p>
        </p:txBody>
      </p:sp>
    </p:spTree>
    <p:extLst>
      <p:ext uri="{BB962C8B-B14F-4D97-AF65-F5344CB8AC3E}">
        <p14:creationId xmlns:p14="http://schemas.microsoft.com/office/powerpoint/2010/main" val="14253043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Evaluation of a Beneficiary's Ability to Manage Financial Affairs </a:t>
            </a:r>
          </a:p>
        </p:txBody>
      </p:sp>
      <p:sp>
        <p:nvSpPr>
          <p:cNvPr id="3" name="Subtitle 2"/>
          <p:cNvSpPr>
            <a:spLocks noGrp="1"/>
          </p:cNvSpPr>
          <p:nvPr>
            <p:ph type="subTitle" idx="1"/>
          </p:nvPr>
        </p:nvSpPr>
        <p:spPr/>
        <p:txBody>
          <a:bodyPr/>
          <a:lstStyle/>
          <a:p>
            <a:r>
              <a:rPr lang="en-US" dirty="0"/>
              <a:t>Pension and Fiduciary Service</a:t>
            </a:r>
          </a:p>
          <a:p>
            <a:r>
              <a:rPr lang="en-US" dirty="0">
                <a:solidFill>
                  <a:schemeClr val="tx1">
                    <a:lumMod val="50000"/>
                    <a:lumOff val="50000"/>
                  </a:schemeClr>
                </a:solidFill>
              </a:rPr>
              <a:t>August 2018</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1026" name="Picture 2" descr="Image of a man sitting on a large question mark" title="Image of a man sitting on a large question mark"/>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half" idx="2"/>
          </p:nvPr>
        </p:nvSpPr>
        <p:spPr/>
        <p:txBody>
          <a:bodyPr>
            <a:normAutofit/>
          </a:bodyPr>
          <a:lstStyle/>
          <a:p>
            <a:r>
              <a:rPr lang="en-US" dirty="0"/>
              <a:t>Incompetency Definition</a:t>
            </a:r>
          </a:p>
          <a:p>
            <a:r>
              <a:rPr lang="en-US" dirty="0"/>
              <a:t>Incompetency Determinations</a:t>
            </a:r>
          </a:p>
          <a:p>
            <a:r>
              <a:rPr lang="en-US" dirty="0"/>
              <a:t>Due Process</a:t>
            </a:r>
          </a:p>
          <a:p>
            <a:r>
              <a:rPr lang="en-US" dirty="0"/>
              <a:t>Judicial Determinations</a:t>
            </a:r>
          </a:p>
          <a:p>
            <a:r>
              <a:rPr lang="en-US" dirty="0"/>
              <a:t>Retroactive Payments</a:t>
            </a:r>
          </a:p>
          <a:p>
            <a:r>
              <a:rPr lang="en-US" dirty="0"/>
              <a:t>Other Policy Information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a:p>
        </p:txBody>
      </p:sp>
    </p:spTree>
    <p:extLst>
      <p:ext uri="{BB962C8B-B14F-4D97-AF65-F5344CB8AC3E}">
        <p14:creationId xmlns:p14="http://schemas.microsoft.com/office/powerpoint/2010/main" val="2485903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TMS Assessment &amp; Survey</a:t>
            </a:r>
          </a:p>
        </p:txBody>
      </p:sp>
      <p:sp>
        <p:nvSpPr>
          <p:cNvPr id="3" name="Content Placeholder 2"/>
          <p:cNvSpPr>
            <a:spLocks noGrp="1"/>
          </p:cNvSpPr>
          <p:nvPr>
            <p:ph idx="1"/>
          </p:nvPr>
        </p:nvSpPr>
        <p:spPr/>
        <p:txBody>
          <a:bodyPr/>
          <a:lstStyle/>
          <a:p>
            <a:r>
              <a:rPr lang="en-US" dirty="0"/>
              <a:t>An assessment and satisfaction survey have been assigned to you in TMS.</a:t>
            </a:r>
          </a:p>
          <a:p>
            <a:r>
              <a:rPr lang="en-US" dirty="0"/>
              <a:t>You must pass the assessment prior to completing the survey.</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11</a:t>
            </a:fld>
            <a:endParaRPr lang="en-US"/>
          </a:p>
        </p:txBody>
      </p:sp>
    </p:spTree>
    <p:extLst>
      <p:ext uri="{BB962C8B-B14F-4D97-AF65-F5344CB8AC3E}">
        <p14:creationId xmlns:p14="http://schemas.microsoft.com/office/powerpoint/2010/main" val="222463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381000" y="1447800"/>
            <a:ext cx="8534400" cy="4876800"/>
          </a:xfrm>
        </p:spPr>
        <p:txBody>
          <a:bodyPr>
            <a:noAutofit/>
          </a:bodyPr>
          <a:lstStyle/>
          <a:p>
            <a:pPr lvl="0"/>
            <a:r>
              <a:rPr lang="en-US" sz="2800" dirty="0"/>
              <a:t>Define inability to manage financial affairs per 38 CFR 3</a:t>
            </a:r>
          </a:p>
          <a:p>
            <a:pPr lvl="0"/>
            <a:r>
              <a:rPr lang="en-US" sz="2800" dirty="0"/>
              <a:t>Demonstrate an understanding of 38 CFR regulations associated with inability to manage financial affairs</a:t>
            </a:r>
          </a:p>
          <a:p>
            <a:r>
              <a:rPr lang="en-US" sz="2800" dirty="0"/>
              <a:t>Define and identify judicial determinations of inability to manage financial affairs</a:t>
            </a:r>
            <a:endParaRPr lang="en-US" sz="2400" dirty="0"/>
          </a:p>
          <a:p>
            <a:pPr lvl="0"/>
            <a:r>
              <a:rPr lang="en-US" sz="2800" dirty="0"/>
              <a:t>Demonstrate an understanding of Compensation Service, and Pension and Fiduciary (P&amp;F) Service policy associated with inability to manage financial affairs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a:p>
        </p:txBody>
      </p:sp>
    </p:spTree>
    <p:extLst>
      <p:ext uri="{BB962C8B-B14F-4D97-AF65-F5344CB8AC3E}">
        <p14:creationId xmlns:p14="http://schemas.microsoft.com/office/powerpoint/2010/main" val="3138757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92500"/>
          </a:bodyPr>
          <a:lstStyle/>
          <a:p>
            <a:pPr marL="171450" indent="-171450"/>
            <a:r>
              <a:rPr lang="en-US" sz="2400" dirty="0"/>
              <a:t>38 CFR 3.103, </a:t>
            </a:r>
            <a:r>
              <a:rPr lang="en-US" sz="2400" i="1" dirty="0"/>
              <a:t>Procedural due process and appellate rights</a:t>
            </a:r>
          </a:p>
          <a:p>
            <a:pPr marL="171450" indent="-171450"/>
            <a:r>
              <a:rPr lang="en-US" sz="2400" dirty="0"/>
              <a:t>38 CFR 3.353, </a:t>
            </a:r>
            <a:r>
              <a:rPr lang="en-US" sz="2400" i="1" dirty="0"/>
              <a:t>Determinations of incompetency and competency</a:t>
            </a:r>
          </a:p>
          <a:p>
            <a:pPr marL="171450" indent="-171450"/>
            <a:r>
              <a:rPr lang="en-US" sz="2400" dirty="0"/>
              <a:t>38 CFR 3.855, </a:t>
            </a:r>
            <a:r>
              <a:rPr lang="en-US" sz="2400" i="1" dirty="0"/>
              <a:t>Beneficiary rated or reported incompetent</a:t>
            </a:r>
          </a:p>
          <a:p>
            <a:pPr marL="171450" indent="-171450"/>
            <a:r>
              <a:rPr lang="en-US" sz="2400" dirty="0"/>
              <a:t>38 CFR 13.230, </a:t>
            </a:r>
            <a:r>
              <a:rPr lang="en-US" sz="2400" i="1" dirty="0"/>
              <a:t>Protection of Beneficiary Funds</a:t>
            </a:r>
            <a:endParaRPr lang="en-US" sz="2400" dirty="0"/>
          </a:p>
          <a:p>
            <a:pPr marL="171450" indent="-171450"/>
            <a:r>
              <a:rPr lang="en-US" sz="2400" dirty="0"/>
              <a:t>FPM 7.A.1</a:t>
            </a:r>
            <a:r>
              <a:rPr lang="en-US" sz="2400" i="1" dirty="0"/>
              <a:t>, Authority Regarding Determinations of a Beneficiary’s Inability to Manage VA Benefits and Fiduciary Adjustments</a:t>
            </a:r>
            <a:endParaRPr lang="en-US" sz="2400" dirty="0"/>
          </a:p>
          <a:p>
            <a:pPr marL="171450" indent="-171450"/>
            <a:r>
              <a:rPr lang="en-US" sz="2400" dirty="0"/>
              <a:t>FPM 7.C</a:t>
            </a:r>
            <a:r>
              <a:rPr lang="en-US" sz="2400" i="1" dirty="0"/>
              <a:t>, Judicial Determinations of a Beneficiary’s Inability to Manage Affairs</a:t>
            </a:r>
          </a:p>
          <a:p>
            <a:pPr marL="171450" indent="-171450"/>
            <a:r>
              <a:rPr lang="en-US" sz="2400" dirty="0"/>
              <a:t>M21-1, III.iv.8.A, </a:t>
            </a:r>
            <a:r>
              <a:rPr lang="en-US" sz="2400" i="1" dirty="0"/>
              <a:t>Evaluating Competency</a:t>
            </a:r>
          </a:p>
          <a:p>
            <a:pPr marL="171450" indent="-171450"/>
            <a:r>
              <a:rPr lang="en-US" altLang="en-US" sz="2400" dirty="0"/>
              <a:t>M21-1, III.v.9.B.1.d, </a:t>
            </a:r>
            <a:r>
              <a:rPr lang="en-US" altLang="en-US" sz="2400" i="1" dirty="0"/>
              <a:t>Claims From Beneficiaries Determined to be Incompetent</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a:p>
        </p:txBody>
      </p:sp>
    </p:spTree>
    <p:extLst>
      <p:ext uri="{BB962C8B-B14F-4D97-AF65-F5344CB8AC3E}">
        <p14:creationId xmlns:p14="http://schemas.microsoft.com/office/powerpoint/2010/main" val="2782291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Incompetency Definition</a:t>
            </a:r>
          </a:p>
        </p:txBody>
      </p:sp>
      <p:sp>
        <p:nvSpPr>
          <p:cNvPr id="3" name="Content Placeholder 2"/>
          <p:cNvSpPr>
            <a:spLocks noGrp="1"/>
          </p:cNvSpPr>
          <p:nvPr>
            <p:ph idx="1"/>
          </p:nvPr>
        </p:nvSpPr>
        <p:spPr/>
        <p:txBody>
          <a:bodyPr/>
          <a:lstStyle/>
          <a:p>
            <a:r>
              <a:rPr lang="en-US" dirty="0"/>
              <a:t>38 CFR 3.353</a:t>
            </a:r>
          </a:p>
          <a:p>
            <a:r>
              <a:rPr lang="en-US" dirty="0"/>
              <a:t>Injury or disease</a:t>
            </a:r>
          </a:p>
          <a:p>
            <a:r>
              <a:rPr lang="en-US" dirty="0"/>
              <a:t>Lacks mental capacity to manage affairs</a:t>
            </a:r>
          </a:p>
          <a:p>
            <a:r>
              <a:rPr lang="en-US" dirty="0"/>
              <a:t>Inability to manage financial affairs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a:p>
        </p:txBody>
      </p:sp>
    </p:spTree>
    <p:extLst>
      <p:ext uri="{BB962C8B-B14F-4D97-AF65-F5344CB8AC3E}">
        <p14:creationId xmlns:p14="http://schemas.microsoft.com/office/powerpoint/2010/main" val="803377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lstStyle/>
          <a:p>
            <a:r>
              <a:rPr lang="en-US" dirty="0"/>
              <a:t>Incompetency Determinations</a:t>
            </a:r>
          </a:p>
        </p:txBody>
      </p:sp>
      <p:sp>
        <p:nvSpPr>
          <p:cNvPr id="3" name="Content Placeholder 2"/>
          <p:cNvSpPr>
            <a:spLocks noGrp="1"/>
          </p:cNvSpPr>
          <p:nvPr>
            <p:ph idx="1"/>
          </p:nvPr>
        </p:nvSpPr>
        <p:spPr/>
        <p:txBody>
          <a:bodyPr>
            <a:normAutofit/>
          </a:bodyPr>
          <a:lstStyle/>
          <a:p>
            <a:r>
              <a:rPr lang="en-US" dirty="0"/>
              <a:t>38 CFR 3.353</a:t>
            </a:r>
          </a:p>
          <a:p>
            <a:r>
              <a:rPr lang="en-US" dirty="0"/>
              <a:t>VA has authority to make determinations</a:t>
            </a:r>
          </a:p>
          <a:p>
            <a:r>
              <a:rPr lang="en-US" dirty="0"/>
              <a:t>Clear and convincing medical evidence</a:t>
            </a:r>
          </a:p>
          <a:p>
            <a:r>
              <a:rPr lang="en-US" dirty="0"/>
              <a:t>Decision authority assigned to Regional Office (RO) rating activity</a:t>
            </a:r>
          </a:p>
          <a:p>
            <a:r>
              <a:rPr lang="en-US" dirty="0"/>
              <a:t>Proposed determinations finalized by Fiduciary Promulgation Team</a:t>
            </a:r>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a:p>
        </p:txBody>
      </p:sp>
    </p:spTree>
    <p:extLst>
      <p:ext uri="{BB962C8B-B14F-4D97-AF65-F5344CB8AC3E}">
        <p14:creationId xmlns:p14="http://schemas.microsoft.com/office/powerpoint/2010/main" val="933892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Due Process</a:t>
            </a:r>
          </a:p>
        </p:txBody>
      </p:sp>
      <p:sp>
        <p:nvSpPr>
          <p:cNvPr id="3" name="Content Placeholder 2"/>
          <p:cNvSpPr>
            <a:spLocks noGrp="1"/>
          </p:cNvSpPr>
          <p:nvPr>
            <p:ph idx="1"/>
          </p:nvPr>
        </p:nvSpPr>
        <p:spPr/>
        <p:txBody>
          <a:bodyPr/>
          <a:lstStyle/>
          <a:p>
            <a:r>
              <a:rPr lang="en-US" dirty="0"/>
              <a:t>38 CFR 3.103 and 3.353</a:t>
            </a:r>
          </a:p>
          <a:p>
            <a:r>
              <a:rPr lang="en-US" dirty="0"/>
              <a:t>Written notice </a:t>
            </a:r>
          </a:p>
          <a:p>
            <a:r>
              <a:rPr lang="en-US" dirty="0"/>
              <a:t>Right to submit evidence and request a hearing</a:t>
            </a:r>
          </a:p>
          <a:p>
            <a:pPr lvl="2"/>
            <a:r>
              <a:rPr lang="en-US" altLang="en-US" dirty="0"/>
              <a:t>If requested timely, held prior to rating</a:t>
            </a:r>
          </a:p>
          <a:p>
            <a:pPr lvl="2"/>
            <a:r>
              <a:rPr lang="en-US" altLang="en-US" dirty="0"/>
              <a:t>If beneficiary fails to or refuses to cooperate in hearing, rate based on evidence of record</a:t>
            </a:r>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a:p>
        </p:txBody>
      </p:sp>
    </p:spTree>
    <p:extLst>
      <p:ext uri="{BB962C8B-B14F-4D97-AF65-F5344CB8AC3E}">
        <p14:creationId xmlns:p14="http://schemas.microsoft.com/office/powerpoint/2010/main" val="1322996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Judicial Determinations</a:t>
            </a:r>
          </a:p>
        </p:txBody>
      </p:sp>
      <p:sp>
        <p:nvSpPr>
          <p:cNvPr id="3" name="Content Placeholder 2"/>
          <p:cNvSpPr>
            <a:spLocks noGrp="1"/>
          </p:cNvSpPr>
          <p:nvPr>
            <p:ph idx="1"/>
          </p:nvPr>
        </p:nvSpPr>
        <p:spPr/>
        <p:txBody>
          <a:bodyPr>
            <a:normAutofit fontScale="92500" lnSpcReduction="10000"/>
          </a:bodyPr>
          <a:lstStyle/>
          <a:p>
            <a:r>
              <a:rPr lang="en-US" altLang="en-US" dirty="0"/>
              <a:t>38 CFR 3.353</a:t>
            </a:r>
          </a:p>
          <a:p>
            <a:r>
              <a:rPr lang="en-US" altLang="en-US" dirty="0"/>
              <a:t>Due process is not required if beneficiary is :</a:t>
            </a:r>
          </a:p>
          <a:p>
            <a:pPr lvl="1"/>
            <a:r>
              <a:rPr lang="en-US" altLang="en-US" dirty="0"/>
              <a:t>found incompetent by court</a:t>
            </a:r>
          </a:p>
          <a:p>
            <a:pPr lvl="1"/>
            <a:r>
              <a:rPr lang="en-US" altLang="en-US" dirty="0"/>
              <a:t>appointed a guardian based on court finding of incompetency</a:t>
            </a:r>
          </a:p>
          <a:p>
            <a:r>
              <a:rPr lang="en-US" altLang="en-US" dirty="0"/>
              <a:t>Court appointment of a fiduciary is not evidence of incompetence </a:t>
            </a:r>
            <a:r>
              <a:rPr lang="en-US" altLang="en-US" b="1" dirty="0"/>
              <a:t>unless</a:t>
            </a:r>
            <a:r>
              <a:rPr lang="en-US" altLang="en-US" dirty="0"/>
              <a:t> accompanied by:</a:t>
            </a:r>
          </a:p>
          <a:p>
            <a:pPr lvl="1"/>
            <a:r>
              <a:rPr lang="en-US" altLang="en-US" dirty="0"/>
              <a:t>Judicial determination of incompetency</a:t>
            </a:r>
          </a:p>
          <a:p>
            <a:pPr lvl="1"/>
            <a:r>
              <a:rPr lang="en-US" altLang="en-US" dirty="0"/>
              <a:t>Medical evidence</a:t>
            </a:r>
          </a:p>
          <a:p>
            <a:r>
              <a:rPr lang="en-US" altLang="en-US" dirty="0"/>
              <a:t>Veteran versus non-Veteran beneficiary</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a:p>
        </p:txBody>
      </p:sp>
    </p:spTree>
    <p:extLst>
      <p:ext uri="{BB962C8B-B14F-4D97-AF65-F5344CB8AC3E}">
        <p14:creationId xmlns:p14="http://schemas.microsoft.com/office/powerpoint/2010/main" val="4107614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Retroactive Payments</a:t>
            </a:r>
          </a:p>
        </p:txBody>
      </p:sp>
      <p:sp>
        <p:nvSpPr>
          <p:cNvPr id="3" name="Content Placeholder 2"/>
          <p:cNvSpPr>
            <a:spLocks noGrp="1"/>
          </p:cNvSpPr>
          <p:nvPr>
            <p:ph idx="1"/>
          </p:nvPr>
        </p:nvSpPr>
        <p:spPr/>
        <p:txBody>
          <a:bodyPr/>
          <a:lstStyle/>
          <a:p>
            <a:r>
              <a:rPr lang="en-US" dirty="0"/>
              <a:t>38 CFR 3.855 and 38 CFR 13.230</a:t>
            </a:r>
          </a:p>
          <a:p>
            <a:r>
              <a:rPr lang="en-US" dirty="0"/>
              <a:t>Monthly benefits continued during appointment</a:t>
            </a:r>
          </a:p>
          <a:p>
            <a:r>
              <a:rPr lang="en-US" dirty="0"/>
              <a:t>Retroactive payments withheld until fiduciary appointed</a:t>
            </a:r>
          </a:p>
          <a:p>
            <a:r>
              <a:rPr lang="en-US" dirty="0"/>
              <a:t>Retroactive payments withheld for duration of Supervised Direct Payment appointment</a:t>
            </a:r>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a:p>
        </p:txBody>
      </p:sp>
    </p:spTree>
    <p:extLst>
      <p:ext uri="{BB962C8B-B14F-4D97-AF65-F5344CB8AC3E}">
        <p14:creationId xmlns:p14="http://schemas.microsoft.com/office/powerpoint/2010/main" val="874225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Policy Information</a:t>
            </a:r>
          </a:p>
        </p:txBody>
      </p:sp>
      <p:sp>
        <p:nvSpPr>
          <p:cNvPr id="3" name="Content Placeholder 2"/>
          <p:cNvSpPr>
            <a:spLocks noGrp="1"/>
          </p:cNvSpPr>
          <p:nvPr>
            <p:ph idx="1"/>
          </p:nvPr>
        </p:nvSpPr>
        <p:spPr/>
        <p:txBody>
          <a:bodyPr/>
          <a:lstStyle/>
          <a:p>
            <a:r>
              <a:rPr lang="en-US" dirty="0"/>
              <a:t>Claims from beneficiaries unable to manage their VA benefits</a:t>
            </a:r>
          </a:p>
          <a:p>
            <a:r>
              <a:rPr lang="en-US" dirty="0"/>
              <a:t>Restored competency</a:t>
            </a:r>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a:p>
        </p:txBody>
      </p:sp>
    </p:spTree>
    <p:extLst>
      <p:ext uri="{BB962C8B-B14F-4D97-AF65-F5344CB8AC3E}">
        <p14:creationId xmlns:p14="http://schemas.microsoft.com/office/powerpoint/2010/main" val="2262356993"/>
      </p:ext>
    </p:extLst>
  </p:cSld>
  <p:clrMapOvr>
    <a:masterClrMapping/>
  </p:clrMapOvr>
</p:sld>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PFS Template</Template>
  <TotalTime>4394</TotalTime>
  <Words>1791</Words>
  <Application>Microsoft Office PowerPoint</Application>
  <PresentationFormat>On-screen Show (4:3)</PresentationFormat>
  <Paragraphs>181</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PFS Template</vt:lpstr>
      <vt:lpstr>Evaluation of a Beneficiary's Ability to Manage Financial Affairs </vt:lpstr>
      <vt:lpstr>Objectives</vt:lpstr>
      <vt:lpstr>References</vt:lpstr>
      <vt:lpstr>Incompetency Definition</vt:lpstr>
      <vt:lpstr>Incompetency Determinations</vt:lpstr>
      <vt:lpstr>Due Process</vt:lpstr>
      <vt:lpstr>Judicial Determinations</vt:lpstr>
      <vt:lpstr>Retroactive Payments</vt:lpstr>
      <vt:lpstr>Other Policy Information</vt:lpstr>
      <vt:lpstr>Questions?</vt:lpstr>
      <vt:lpstr>TMS Assessment &amp; Survey</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of a Beneficiary's Ability to Manage Financial Affairs PowerPoint Presentation</dc:title>
  <dc:subject>FE, FSR, LIE, QRT</dc:subject>
  <dc:creator>Department of Veterans Affairs, Veterans Benefits Administration, Fiduciary Service, STAFF</dc:creator>
  <cp:keywords>38 CFR 3,financial affairs,judicial determinatoins,inability,manage</cp:keywords>
  <dc:description>The purpose of this lesson is to provide students with an understanding of the regulations and policies related to VA's evaluation of a beneficiary's ability to manage financial affairs.</dc:description>
  <cp:lastModifiedBy>Kathy Poole</cp:lastModifiedBy>
  <cp:revision>180</cp:revision>
  <dcterms:created xsi:type="dcterms:W3CDTF">2016-10-13T19:12:55Z</dcterms:created>
  <dcterms:modified xsi:type="dcterms:W3CDTF">2018-08-01T18:19:24Z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