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4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6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472" r:id="rId20"/>
    <p:sldMasterId id="2147484603" r:id="rId21"/>
    <p:sldMasterId id="2147484672" r:id="rId22"/>
    <p:sldMasterId id="2147484680" r:id="rId23"/>
    <p:sldMasterId id="2147484708" r:id="rId24"/>
    <p:sldMasterId id="2147484842" r:id="rId25"/>
    <p:sldMasterId id="2147484848" r:id="rId26"/>
    <p:sldMasterId id="2147484860" r:id="rId27"/>
    <p:sldMasterId id="2147484863" r:id="rId28"/>
    <p:sldMasterId id="2147484866" r:id="rId29"/>
  </p:sldMasterIdLst>
  <p:notesMasterIdLst>
    <p:notesMasterId r:id="rId44"/>
  </p:notesMasterIdLst>
  <p:handoutMasterIdLst>
    <p:handoutMasterId r:id="rId45"/>
  </p:handoutMasterIdLst>
  <p:sldIdLst>
    <p:sldId id="987" r:id="rId30"/>
    <p:sldId id="963" r:id="rId31"/>
    <p:sldId id="1003" r:id="rId32"/>
    <p:sldId id="1002" r:id="rId33"/>
    <p:sldId id="1004" r:id="rId34"/>
    <p:sldId id="1010" r:id="rId35"/>
    <p:sldId id="1012" r:id="rId36"/>
    <p:sldId id="1009" r:id="rId37"/>
    <p:sldId id="1008" r:id="rId38"/>
    <p:sldId id="1006" r:id="rId39"/>
    <p:sldId id="1007" r:id="rId40"/>
    <p:sldId id="1005" r:id="rId41"/>
    <p:sldId id="988" r:id="rId42"/>
    <p:sldId id="964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4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82" autoAdjust="0"/>
    <p:restoredTop sz="97749" autoAdjust="0"/>
  </p:normalViewPr>
  <p:slideViewPr>
    <p:cSldViewPr>
      <p:cViewPr varScale="1">
        <p:scale>
          <a:sx n="114" d="100"/>
          <a:sy n="114" d="100"/>
        </p:scale>
        <p:origin x="2214" y="108"/>
      </p:cViewPr>
      <p:guideLst>
        <p:guide orient="horz" pos="2160"/>
        <p:guide pos="2880"/>
        <p:guide orient="horz" pos="7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9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0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3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April 2,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Information Only, Decision Making-No Funding Impact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972682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53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421690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522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40041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1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39589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4650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46103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79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01402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145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61529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50950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6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Working Draft, Pre-Decisional,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4/2/2018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4/2/2018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2,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2,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0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0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6.xml"/><Relationship Id="rId4" Type="http://schemas.openxmlformats.org/officeDocument/2006/relationships/vmlDrawing" Target="../drawings/vmlDrawing25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oleObject" Target="../embeddings/oleObject28.bin"/><Relationship Id="rId5" Type="http://schemas.openxmlformats.org/officeDocument/2006/relationships/tags" Target="../tags/tag29.xml"/><Relationship Id="rId4" Type="http://schemas.openxmlformats.org/officeDocument/2006/relationships/vmlDrawing" Target="../drawings/vmlDrawing28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oleObject" Target="../embeddings/oleObject31.bin"/><Relationship Id="rId5" Type="http://schemas.openxmlformats.org/officeDocument/2006/relationships/tags" Target="../tags/tag32.xml"/><Relationship Id="rId4" Type="http://schemas.openxmlformats.org/officeDocument/2006/relationships/vmlDrawing" Target="../drawings/vmlDrawing31.v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oleObject" Target="../embeddings/oleObject34.bin"/><Relationship Id="rId5" Type="http://schemas.openxmlformats.org/officeDocument/2006/relationships/tags" Target="../tags/tag35.xml"/><Relationship Id="rId4" Type="http://schemas.openxmlformats.org/officeDocument/2006/relationships/vmlDrawing" Target="../drawings/vmlDrawing34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2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2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Information Only,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0571291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482510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648335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531023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April 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9565"/>
            <a:ext cx="7162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Integrated Disability Evaluation System (IDES)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3200" dirty="0">
                <a:solidFill>
                  <a:prstClr val="black"/>
                </a:solidFill>
                <a:latin typeface="Arial"/>
                <a:ea typeface="MS ????"/>
              </a:rPr>
              <a:t>Conference Call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74320" indent="-274320" algn="ctr">
              <a:tabLst>
                <a:tab pos="342265" algn="l"/>
                <a:tab pos="3257550" algn="ctr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/>
                <a:ea typeface="MS ????"/>
              </a:rPr>
              <a:t>February 13, 2018—2 PM EDT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2207" y="44301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Service (212)</a:t>
            </a: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15842"/>
            <a:ext cx="8229600" cy="3428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Updates were published to M21-1 III.i.2.D on January 12, 2018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Please refer to the Key Changes Document (which is found at the bottom of the sections’ webpage)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A summary and explanation of the most significant changes is outlined in the January 2018 IDES Call Notes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January 12, 2018 M21-1 Changes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53" y="1109791"/>
            <a:ext cx="8229600" cy="44528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Date-stamps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reflect the date the document came into VA possession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 Form 21-0819 should be date stamped with the date it was provided by the PEBLO per M21-1 III.i.2.D.3.d (step 1)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date stamp on the 21-526EZ should reflect the date it was submitted by the claimant per III.i.2.D.4.a (step 10)</a:t>
            </a: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Date of Claim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EP 689 should always match the date stamp on the 21-0819 (the date it was provided by the PEBLO), per M21-1 III.i.2.D.3.d (step 2)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Prepare Claim Start Date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VTA must reflect when the complete referral package was provided by the PEBLO per M21-1 III.i.2.D.3.c (step 6)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Date Stamps, Date of Claim, and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Prepare Claim Start Date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12066"/>
            <a:ext cx="8229600" cy="2438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Coaches/Supervisors are reminded to keep the MSC SharePoint Site updated with your RO’s IDES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Contact andrew.reese@va.gov for access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there is a change in the MSC Coach/Supervisor, the new Coach/Supervisor should inform 212D by emailing the DES Mailbox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MSC Coaches/Supervisors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Veterans Tracking Application (VTA) Reminders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128670"/>
            <a:ext cx="75802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/>
                <a:ea typeface="Times New Roman"/>
              </a:rPr>
              <a:t>VTA Training: February 20 (9ET) and 21 (1ET) </a:t>
            </a:r>
          </a:p>
        </p:txBody>
      </p:sp>
    </p:spTree>
    <p:extLst>
      <p:ext uri="{BB962C8B-B14F-4D97-AF65-F5344CB8AC3E}">
        <p14:creationId xmlns:p14="http://schemas.microsoft.com/office/powerpoint/2010/main" val="56636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7975" y="76200"/>
            <a:ext cx="7010399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Call and Open Floor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523" y="1119617"/>
            <a:ext cx="746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TMS #</a:t>
            </a:r>
            <a:r>
              <a:rPr lang="en-US" sz="2600" dirty="0"/>
              <a:t>: 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4413877</a:t>
            </a:r>
          </a:p>
          <a:p>
            <a:pPr marL="0" lvl="1"/>
            <a:endParaRPr lang="en-US" sz="26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Next Teleconference: March 13, 2018</a:t>
            </a:r>
          </a:p>
          <a:p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288925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Open Floor/Questions </a:t>
            </a:r>
          </a:p>
        </p:txBody>
      </p:sp>
    </p:spTree>
    <p:extLst>
      <p:ext uri="{BB962C8B-B14F-4D97-AF65-F5344CB8AC3E}">
        <p14:creationId xmlns:p14="http://schemas.microsoft.com/office/powerpoint/2010/main" val="313156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100" y="0"/>
            <a:ext cx="4163573" cy="6065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208" y="685800"/>
            <a:ext cx="8949886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Topics for Discussion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Information/Benefits Estimate Letter to Servicemember (SM)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Changes to IDES Goals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MSC Responsibility for Adding Dependents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Brokering Claims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VA Form 21-4138 and VA Form 21-526EZ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Five-Day Period to Return IDES Application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 Stamps, Date of Claim, and Prepare Claim Start Date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12, 2018 M21-1 Changes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MSC Coaches/Supervisors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Veterans Tracking Application (VTA) Reminders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Times New Roman"/>
              </a:rPr>
              <a:t>VTA Training: February 20 (9ET) and 21 (1ET)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Next Call</a:t>
            </a:r>
          </a:p>
          <a:p>
            <a:pPr marL="457200" lvl="0" indent="-339725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Times New Roman"/>
              </a:rPr>
              <a:t>Open Floor </a:t>
            </a:r>
            <a:endParaRPr lang="en-US" sz="2400" u="sng" dirty="0">
              <a:solidFill>
                <a:srgbClr val="000000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2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Information/Benefits Estimate Letter to Servicemember (SM)</a:t>
            </a:r>
            <a:endParaRPr lang="en-US" sz="2800" b="0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84776" y="1132447"/>
            <a:ext cx="8229600" cy="22859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should not be providing any benefits determined by the DRAS to the SM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is the responsibility of the PEBLO/PEB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needed, you can discuss this information with the SM after it is provided by the PEBLO/PEB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7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277" y="838201"/>
            <a:ext cx="8229600" cy="31241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 and DoD implementing mandate from Deputy Secretary of Defense/Vice Chairman of the Joint Chiefs of Staff  to reduce IDES times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Reduced from 295 days to 230 days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new standard will be effective March 1, 2018, with a target to reach this standard by March 1, 2019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goals in each stage of VA responsibility: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Changes to IDES Goals</a:t>
            </a:r>
            <a:endParaRPr lang="en-US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36038"/>
              </p:ext>
            </p:extLst>
          </p:nvPr>
        </p:nvGraphicFramePr>
        <p:xfrm>
          <a:off x="914400" y="3962400"/>
          <a:ext cx="7467600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288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Stage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Active Duty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Non-Active Duty*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Claims Development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Medical Evaluation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Proposed Rating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 days 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Rating Reconsideration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 days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 days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VA Benefits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 days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N/A** 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7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1"/>
            <a:ext cx="8229600" cy="52879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Claimants must submit a VA Form 21-686c (or other appropriate prescribed form) to add dependents to their award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 Forms 27-0820 or 21-4138 cannot be used to add dependents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should review the VA Form 21-686c to ensure completion, and take action to obtain any missing information.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Dependents must be entered as a contention under EP 689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Dependency claim for [name of spouse],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Dependency claim for [name of child] </a:t>
            </a:r>
          </a:p>
          <a:p>
            <a:pPr marL="457200" lvl="1" indent="0">
              <a:buNone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should only update the claimant’s corporate record if a dependency claim is received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MSC Responsibility for Adding Dependents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694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24896"/>
            <a:ext cx="8229600" cy="12191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MSCs are reminded that EP 689 must be brokered to the appropriate DRAS when all development is complete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a work queue table view: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Brokering Claims (1 of 2)</a:t>
            </a:r>
            <a:endParaRPr lang="en-US" b="0" dirty="0"/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" y="2448869"/>
            <a:ext cx="9026191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1119"/>
            <a:ext cx="8229600" cy="609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Broker Work Items dialog: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Brokering Claims (2 of 2)</a:t>
            </a:r>
            <a:endParaRPr lang="en-US" dirty="0"/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8" y="2124074"/>
            <a:ext cx="8889189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5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053" y="838201"/>
            <a:ext cx="8229600" cy="52879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 Form 21-4138 may be used to continue the 21-526EZ when additional space is needed to list claimed conditions but   the 21-4138 must be submitted along with the 21-526EZ;  both forms should bare the same date stamp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claim new issues after the VA Form 21-526EZ was initially submitted, the participant must complete to submit a new VA Form 21-526EZ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Participants should return the 21-526EZ during the interview; it should not be provided by the PEBLO with the referral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4138 should only be used to continue a 21-526EZ when additional space is needed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Use of VA Form 21-4138 and VA Form 21-526EZ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4776" y="1112836"/>
            <a:ext cx="8229600" cy="44497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 participants may elect to take up to five days from the initial interview to sign and return IDES applications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However, once the 21-526EZ is signed and returned, the participant can no longer add issues to the IDES claim/application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 participant would like to claim additional issues, at any point after the 21-526EZ was returned to the MSC, the participant must submit a new application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conditions cannot be added to a previously submitted 21-526EZ—even if those issues are raised within five days of the initial interview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Five-Day Period to Return IDES Application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7020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4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4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4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135822C7E9A4FBBC0FB0034D17B0A" ma:contentTypeVersion="0" ma:contentTypeDescription="Create a new document." ma:contentTypeScope="" ma:versionID="fb16c13aa178fec9a33e1bc6140d72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32419-1077-4BA7-92CE-E9F222FAD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12044</TotalTime>
  <Words>955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47" baseType="lpstr">
      <vt:lpstr>Arial</vt:lpstr>
      <vt:lpstr>Calibri</vt:lpstr>
      <vt:lpstr>Courier New</vt:lpstr>
      <vt:lpstr>MS ????</vt:lpstr>
      <vt:lpstr>Times New Roman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10_Office Theme</vt:lpstr>
      <vt:lpstr>12_Office Theme</vt:lpstr>
      <vt:lpstr>36_Office Theme</vt:lpstr>
      <vt:lpstr>39_Office Theme</vt:lpstr>
      <vt:lpstr>14_Office Theme</vt:lpstr>
      <vt:lpstr>OM Standard Slides</vt:lpstr>
      <vt:lpstr>37_Office Theme</vt:lpstr>
      <vt:lpstr>42_Office Theme</vt:lpstr>
      <vt:lpstr>43_Office Theme</vt:lpstr>
      <vt:lpstr>44_Office Theme</vt:lpstr>
      <vt:lpstr>think-cell Slide</vt:lpstr>
      <vt:lpstr>PowerPoint Presentation</vt:lpstr>
      <vt:lpstr>PowerPoint Presentation</vt:lpstr>
      <vt:lpstr>Benefits Information/Benefits Estimate Letter to Servicemember (SM)</vt:lpstr>
      <vt:lpstr>Changes to IDES Goals</vt:lpstr>
      <vt:lpstr>MSC Responsibility for Adding Dependents</vt:lpstr>
      <vt:lpstr>Brokering Claims (1 of 2)</vt:lpstr>
      <vt:lpstr>Brokering Claims (2 of 2)</vt:lpstr>
      <vt:lpstr>Use of VA Form 21-4138 and VA Form 21-526EZ</vt:lpstr>
      <vt:lpstr>Five-Day Period to Return IDES Application</vt:lpstr>
      <vt:lpstr>January 12, 2018 M21-1 Changes</vt:lpstr>
      <vt:lpstr>Date Stamps, Date of Claim, and  Prepare Claim Start Date</vt:lpstr>
      <vt:lpstr>MSC Coaches/Supervisors</vt:lpstr>
      <vt:lpstr>Veterans Tracking Application (VTA) Reminders 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2018 IDES Teleconference PowerPoint Presentation</dc:title>
  <dc:subject>Pre-Discharge (MSC)</dc:subject>
  <dc:creator>Department of Veterans Affairs, Veterans Benefits Administration, Compensation Service, STAFF</dc:creator>
  <dc:description>The Compensation Service VBA/DoD Collaboration Team hosts this monthly teleconference to provide training, announce updates and address issues and questions related to the Integrated Disability Evaluation System (IDES) Program.</dc:description>
  <cp:lastModifiedBy>Kathy Poole</cp:lastModifiedBy>
  <cp:revision>826</cp:revision>
  <cp:lastPrinted>2017-06-05T12:03:36Z</cp:lastPrinted>
  <dcterms:created xsi:type="dcterms:W3CDTF">2016-05-04T17:57:56Z</dcterms:created>
  <dcterms:modified xsi:type="dcterms:W3CDTF">2018-04-02T16:57:21Z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0x010100745135822C7E9A4FBBC0FB0034D17B0A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