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3"/>
  </p:notesMasterIdLst>
  <p:handoutMasterIdLst>
    <p:handoutMasterId r:id="rId14"/>
  </p:handoutMasterIdLst>
  <p:sldIdLst>
    <p:sldId id="256" r:id="rId5"/>
    <p:sldId id="317" r:id="rId6"/>
    <p:sldId id="318" r:id="rId7"/>
    <p:sldId id="342" r:id="rId8"/>
    <p:sldId id="357" r:id="rId9"/>
    <p:sldId id="356" r:id="rId10"/>
    <p:sldId id="314" r:id="rId11"/>
    <p:sldId id="358" r:id="rId12"/>
  </p:sldIdLst>
  <p:sldSz cx="9144000" cy="6858000" type="screen4x3"/>
  <p:notesSz cx="7315200" cy="96012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6" autoAdjust="0"/>
    <p:restoredTop sz="47232" autoAdjust="0"/>
  </p:normalViewPr>
  <p:slideViewPr>
    <p:cSldViewPr>
      <p:cViewPr varScale="1">
        <p:scale>
          <a:sx n="53" d="100"/>
          <a:sy n="53" d="100"/>
        </p:scale>
        <p:origin x="191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6" d="100"/>
          <a:sy n="16" d="100"/>
        </p:scale>
        <p:origin x="-3714" y="-12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159CDD-5C2A-4CF9-AAC7-F1DAF19B46D0}"/>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7F2EABA2-6641-4C6D-B1D4-FC417DAA2060}"/>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2912C727-329B-4171-BF3B-C0510BEBAA52}" type="datetimeFigureOut">
              <a:rPr lang="en-US" smtClean="0"/>
              <a:t>9/20/2018</a:t>
            </a:fld>
            <a:endParaRPr lang="en-US"/>
          </a:p>
        </p:txBody>
      </p:sp>
      <p:sp>
        <p:nvSpPr>
          <p:cNvPr id="4" name="Footer Placeholder 3">
            <a:extLst>
              <a:ext uri="{FF2B5EF4-FFF2-40B4-BE49-F238E27FC236}">
                <a16:creationId xmlns:a16="http://schemas.microsoft.com/office/drawing/2014/main" id="{68953CE7-8D91-4A65-BC14-DAA2C978C628}"/>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DCE37029-327D-4CAC-83A1-0E98476C72EC}"/>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0D6C73E-187A-4E89-A674-D8463BB2B6AC}" type="slidenum">
              <a:rPr lang="en-US" smtClean="0"/>
              <a:t>‹#›</a:t>
            </a:fld>
            <a:endParaRPr lang="en-US"/>
          </a:p>
        </p:txBody>
      </p:sp>
    </p:spTree>
    <p:extLst>
      <p:ext uri="{BB962C8B-B14F-4D97-AF65-F5344CB8AC3E}">
        <p14:creationId xmlns:p14="http://schemas.microsoft.com/office/powerpoint/2010/main" val="2908763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9/20/2018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cfr.gov/cgi-bin/text-idx?SID=82dff702b2ae874716a1f5c2fc249f49&amp;mc=true&amp;node=20180713y1.3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sz="1300" u="sng" dirty="0"/>
              <a:t>Course Description:</a:t>
            </a:r>
          </a:p>
          <a:p>
            <a:endParaRPr lang="en-US" sz="1300" dirty="0"/>
          </a:p>
          <a:p>
            <a:r>
              <a:rPr lang="en-US" sz="1300" dirty="0"/>
              <a:t>The purpose of this lesson is to provide students with an overview of policy relating to VA-fiduciary appointment when court appointments exist, review of historic court appointment information, and documentation of current court appointment in FElux.</a:t>
            </a:r>
          </a:p>
          <a:p>
            <a:pPr defTabSz="966612">
              <a:defRPr/>
            </a:pPr>
            <a:endParaRPr lang="en-US" sz="1300" dirty="0"/>
          </a:p>
          <a:p>
            <a:pPr defTabSz="966612">
              <a:defRPr/>
            </a:pPr>
            <a:r>
              <a:rPr lang="en-US" sz="1300" dirty="0"/>
              <a:t>This is an introductory lesson to court appointments and live demonstration will occur throughout training. </a:t>
            </a:r>
            <a:endParaRPr lang="en-US" dirty="0"/>
          </a:p>
          <a:p>
            <a:pPr defTabSz="966612">
              <a:defRP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pPr>
              <a:defRPr/>
            </a:pPr>
            <a:endParaRPr lang="en-US" dirty="0"/>
          </a:p>
          <a:p>
            <a:pPr marL="181240" indent="-181240">
              <a:buFont typeface="Arial" panose="020B0604020202020204" pitchFamily="34" charset="0"/>
              <a:buChar char="•"/>
              <a:defRPr/>
            </a:pPr>
            <a:r>
              <a:rPr lang="en-US" dirty="0"/>
              <a:t>Recall policy relating to VA fiduciary appointment when a court-appointed conservator or guardian exists</a:t>
            </a:r>
          </a:p>
          <a:p>
            <a:pPr marL="181240" indent="-181240">
              <a:buFont typeface="Arial" panose="020B0604020202020204" pitchFamily="34" charset="0"/>
              <a:buChar char="•"/>
              <a:defRPr/>
            </a:pPr>
            <a:r>
              <a:rPr lang="en-US" dirty="0"/>
              <a:t>Document court appointments properly in FElux</a:t>
            </a:r>
          </a:p>
          <a:p>
            <a:pPr marL="181240" indent="-181240">
              <a:defRPr/>
            </a:pPr>
            <a:endParaRPr lang="en-US" dirty="0"/>
          </a:p>
          <a:p>
            <a:pPr marL="664546" lvl="1" indent="-181240" defTabSz="966612">
              <a:buFont typeface="Arial" panose="020B0604020202020204" pitchFamily="34" charset="0"/>
              <a:buChar char="•"/>
              <a:defRPr/>
            </a:pPr>
            <a:endParaRPr lang="en-US" dirty="0"/>
          </a:p>
          <a:p>
            <a:pPr marL="181240" indent="-181240" defTabSz="966612">
              <a:buFont typeface="Arial" panose="020B0604020202020204" pitchFamily="34" charset="0"/>
              <a:buChar char="•"/>
              <a:defRPr/>
            </a:pPr>
            <a:endParaRPr lang="en-US" dirty="0"/>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to this training:</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R</a:t>
            </a:r>
            <a:r>
              <a:rPr lang="en-US" i="1" dirty="0"/>
              <a:t>ecall policy relating to VA fiduciary appointment when a court-appointed conservator or guardian exists</a:t>
            </a:r>
          </a:p>
          <a:p>
            <a:r>
              <a:rPr lang="en-US" b="0" i="1" u="none" dirty="0"/>
              <a:t>Policy</a:t>
            </a:r>
            <a:r>
              <a:rPr lang="en-US" b="0" i="1" u="none" baseline="0" dirty="0"/>
              <a:t> Reference(s): FPM 2.D.4.l, FPM 2.D.4.m</a:t>
            </a:r>
          </a:p>
          <a:p>
            <a:r>
              <a:rPr lang="en-US" b="0" i="1" u="none" baseline="0" dirty="0"/>
              <a:t>FPG Articles:  Field Examination Interview</a:t>
            </a:r>
          </a:p>
          <a:p>
            <a:endParaRPr lang="en-US" b="0" u="sng" dirty="0"/>
          </a:p>
          <a:p>
            <a:r>
              <a:rPr lang="en-US" b="0" u="sng" dirty="0"/>
              <a:t>Instructor Notes: </a:t>
            </a:r>
          </a:p>
          <a:p>
            <a:r>
              <a:rPr lang="en-US" b="1" u="none" baseline="0" dirty="0">
                <a:solidFill>
                  <a:srgbClr val="FF0000"/>
                </a:solidFill>
              </a:rPr>
              <a:t>Appoint Least Restrictive</a:t>
            </a:r>
          </a:p>
          <a:p>
            <a:r>
              <a:rPr lang="en-US" i="0" u="none" baseline="0" dirty="0"/>
              <a:t>It is VA policy to appoint the least restrictive, most effective fiduciary to manage the benefits for a beneficiary – regardless of any existing court appointment.  Priority consideration should also be given to the preference of the beneficiary. </a:t>
            </a:r>
          </a:p>
          <a:p>
            <a:endParaRPr lang="en-US" i="0" u="sng" baseline="0" dirty="0"/>
          </a:p>
          <a:p>
            <a:r>
              <a:rPr lang="en-US" b="1" i="0" u="none" baseline="0" dirty="0"/>
              <a:t>Considering Existing Court Appointments</a:t>
            </a:r>
          </a:p>
          <a:p>
            <a:r>
              <a:rPr lang="en-US" i="0" u="none" baseline="0" dirty="0"/>
              <a:t>If a State court appointment exists at the time of field examination, the FE is not mandated to automatically consider appointing the same individual as the VA-appointed fiduciary.  Should the FE decide against appointing the court-appointed fiduciary, the FE can propose by-passing the court appointment, justify appointment of a different individual as fiduciary, and have that individual serve under the </a:t>
            </a:r>
            <a:r>
              <a:rPr lang="en-US" b="1" i="0" u="none" baseline="0" dirty="0"/>
              <a:t>VA-appointed fiduciary</a:t>
            </a:r>
            <a:r>
              <a:rPr lang="en-US" i="0" u="none" baseline="0" dirty="0"/>
              <a:t> type.</a:t>
            </a:r>
          </a:p>
          <a:p>
            <a:endParaRPr lang="en-US" i="0" u="none" baseline="0" dirty="0"/>
          </a:p>
          <a:p>
            <a:pPr defTabSz="966612">
              <a:defRPr/>
            </a:pPr>
            <a:r>
              <a:rPr lang="en-US" sz="1300" dirty="0"/>
              <a:t>In cases where a fiduciary is appointed by a State court, and is </a:t>
            </a:r>
            <a:r>
              <a:rPr lang="en-US" sz="1300" u="sng" dirty="0"/>
              <a:t>also</a:t>
            </a:r>
            <a:r>
              <a:rPr lang="en-US" sz="1300" dirty="0"/>
              <a:t> appointed by VA as a VA-appointed fiduciary, the fiduciary must follow VA Fiduciary Program Manual (FPM) guidance for VA-appointed fiduciaries.  </a:t>
            </a:r>
            <a:r>
              <a:rPr lang="en-US" i="0" u="none" baseline="0" dirty="0"/>
              <a:t>This may be in the best interest of the beneficiary since this allows the same person to manage all funds.  </a:t>
            </a:r>
          </a:p>
          <a:p>
            <a:endParaRPr lang="en-US" b="1" i="0" u="none" baseline="0" dirty="0"/>
          </a:p>
          <a:p>
            <a:r>
              <a:rPr lang="en-US" b="1" i="0" u="none" baseline="0" dirty="0"/>
              <a:t>Certified/Original Court Documents</a:t>
            </a:r>
          </a:p>
          <a:p>
            <a:pPr defTabSz="1021806"/>
            <a:r>
              <a:rPr lang="en-US" u="none" baseline="0" dirty="0"/>
              <a:t>VA must obtain c</a:t>
            </a:r>
            <a:r>
              <a:rPr lang="en-US" dirty="0"/>
              <a:t>ertified or original court file-stamped copy of Letters of Appointment for</a:t>
            </a:r>
            <a:r>
              <a:rPr lang="en-US" baseline="0" dirty="0"/>
              <a:t> all court-appointed fiduciaries, regardless if VA recognizes the appointment or not.  This information must be uploaded and maintained in the eFolder, and the FE must input the court appointment information in the Field Examination report.  FEs should also verify the fiduciary appointment type, and corresponding documents proving court appointment, at each field examination.  </a:t>
            </a:r>
            <a:endParaRPr lang="en-US" dirty="0"/>
          </a:p>
          <a:p>
            <a:endParaRPr lang="en-US" u="sng" baseline="0" dirty="0"/>
          </a:p>
          <a:p>
            <a:r>
              <a:rPr lang="en-US" u="none" baseline="0" dirty="0"/>
              <a:t>Other documents that must be uploaded to the eFolder are:</a:t>
            </a:r>
          </a:p>
          <a:p>
            <a:pPr marL="191589" indent="-191589">
              <a:buFont typeface="Arial" panose="020B0604020202020204" pitchFamily="34" charset="0"/>
              <a:buChar char="•"/>
            </a:pPr>
            <a:r>
              <a:rPr lang="en-US" u="none" baseline="0" dirty="0"/>
              <a:t>Any existing bond (also list the bond information within the BFFS beneficiary record)</a:t>
            </a:r>
          </a:p>
          <a:p>
            <a:pPr marL="191589" indent="-191589">
              <a:buFont typeface="Arial" panose="020B0604020202020204" pitchFamily="34" charset="0"/>
              <a:buChar char="•"/>
            </a:pPr>
            <a:r>
              <a:rPr lang="en-US" u="none" baseline="0" dirty="0"/>
              <a:t>Conservator’s inventory</a:t>
            </a:r>
          </a:p>
          <a:p>
            <a:pPr marL="191589" indent="-191589">
              <a:buFont typeface="Arial" panose="020B0604020202020204" pitchFamily="34" charset="0"/>
              <a:buChar char="•"/>
            </a:pPr>
            <a:r>
              <a:rPr lang="en-US" u="none" baseline="0" dirty="0"/>
              <a:t>Any court orders pertaining to expenditure of funds</a:t>
            </a:r>
            <a:endParaRPr lang="en-US" b="1" i="0" u="none"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R</a:t>
            </a:r>
            <a:r>
              <a:rPr lang="en-US" i="1" dirty="0"/>
              <a:t>ecall policy relating to VA fiduciary appointment when a court-appointed conservator or guardian exists</a:t>
            </a:r>
          </a:p>
          <a:p>
            <a:r>
              <a:rPr lang="en-US" b="0" i="1" u="none" dirty="0"/>
              <a:t>Policy</a:t>
            </a:r>
            <a:r>
              <a:rPr lang="en-US" b="0" i="1" u="none" baseline="0" dirty="0"/>
              <a:t> Reference(s): FPM 2.D.4.a, FPM 2.D.4.l, FPM 2.D.4.m</a:t>
            </a:r>
          </a:p>
          <a:p>
            <a:r>
              <a:rPr lang="en-US" b="0" i="1" u="none" baseline="0" dirty="0"/>
              <a:t>FPG Articles:  Field Examination Interview</a:t>
            </a:r>
          </a:p>
          <a:p>
            <a:endParaRPr lang="en-US" b="0" u="sng" dirty="0"/>
          </a:p>
          <a:p>
            <a:r>
              <a:rPr lang="en-US" b="0" u="sng" dirty="0"/>
              <a:t>Instructor Notes: </a:t>
            </a:r>
          </a:p>
          <a:p>
            <a:endParaRPr lang="en-US" sz="1300" dirty="0"/>
          </a:p>
          <a:p>
            <a:r>
              <a:rPr lang="en-US" sz="1300" dirty="0"/>
              <a:t>The Fiduciary Program previously had many different fiduciary appointment types.  </a:t>
            </a:r>
          </a:p>
          <a:p>
            <a:endParaRPr lang="en-US" sz="1300" dirty="0"/>
          </a:p>
          <a:p>
            <a:r>
              <a:rPr lang="en-US" sz="1300" b="1" dirty="0"/>
              <a:t>Court-Appointed - Prior to Sept 10, 2015</a:t>
            </a:r>
          </a:p>
          <a:p>
            <a:r>
              <a:rPr lang="en-US" sz="1300" dirty="0"/>
              <a:t>Prior to September 10, 2015, the VA fiduciary program acknowledged and appointed State court fiduciaries as “Court-appointed fiduciaries.”  Court-appointed fiduciaries whom VA appointed before the Fiduciary Program Manual change of September 10, 2015, were able to maintain their appointment type until it is determined either the fiduciary or fiduciary type should be changed.  </a:t>
            </a:r>
          </a:p>
          <a:p>
            <a:endParaRPr lang="en-US" sz="1300" dirty="0"/>
          </a:p>
          <a:p>
            <a:r>
              <a:rPr lang="en-US" sz="1300" b="1" dirty="0"/>
              <a:t>Court-Appointed (VA Recognized) – After Sept 10, 2015</a:t>
            </a:r>
          </a:p>
          <a:p>
            <a:r>
              <a:rPr lang="en-US" sz="1300" dirty="0"/>
              <a:t>After September 10, 2015, the fiduciary program ceased using the ‘court-appointed fiduciary’ type and sought as much as possible to only recognize fiduciaries as VA-appointed fiduciaries; doing so required the fiduciary (even if also appointed by a state court) to follow the Fiduciary Program Manual procedural guidance in administering beneficiary VA funds under management.  However, VA was still able to recognize the court-appointed fiduciary after September 10, 2015, but only in extenuating circumstances, with specific Hub Manager justification and approval on a memo uploaded to the eFolder, and with the appointment-type “Court-appointed (VA recognized) fiduciary.”</a:t>
            </a:r>
          </a:p>
          <a:p>
            <a:endParaRPr lang="en-US" sz="1300" dirty="0"/>
          </a:p>
          <a:p>
            <a:r>
              <a:rPr lang="en-US" sz="1300" b="1" dirty="0"/>
              <a:t>Fiduciary Types effective August 13, 2018</a:t>
            </a:r>
          </a:p>
          <a:p>
            <a:r>
              <a:rPr lang="en-US" sz="1300" dirty="0"/>
              <a:t>The recognition and appointment of court-appointed fiduciaries changed again on August 13, 2018 – which is the effective date of the updated fiduciary regulations under 38 CFR 13. Those court-appointed fiduciaries whom VA-appointed before August 13, 2018, the effective date of updated fiduciary regulations under </a:t>
            </a:r>
            <a:r>
              <a:rPr lang="en-US" sz="1300" dirty="0">
                <a:hlinkClick r:id="rId3"/>
              </a:rPr>
              <a:t>38 CFR 13</a:t>
            </a:r>
            <a:r>
              <a:rPr lang="en-US" sz="1300" dirty="0"/>
              <a:t>, may maintain their appointment type until the first follow-up field examination on or after August 13, 2018.  </a:t>
            </a:r>
          </a:p>
          <a:p>
            <a:endParaRPr lang="en-US" sz="1300" dirty="0"/>
          </a:p>
          <a:p>
            <a:pPr defTabSz="966612"/>
            <a:r>
              <a:rPr lang="en-US" sz="1300" dirty="0"/>
              <a:t>The first follow-up field examination must be converted to a successor initial appointment to change the fiduciary type and to instruct the court-appoint fiduciary regarding the requirements of a VA-appointed fiduciary. Changes in fiduciary type that impose different requirements regarding the qualification and/or oversight of the fiduciary must be conducted as a successor initial appointment and include all elements of a successor initial appointment field examination.</a:t>
            </a:r>
          </a:p>
          <a:p>
            <a:pPr defTabSz="966612"/>
            <a:endParaRPr lang="en-US" dirty="0">
              <a:effectLst/>
            </a:endParaRPr>
          </a:p>
          <a:p>
            <a:r>
              <a:rPr lang="en-US" sz="1300" dirty="0"/>
              <a:t>For follow-up field examinations existing on August 13, 2018, the received date of the successor initial appointment work item in BFFS is August 13, 2018.  For follow-up field examinations subsequent to August 13, 2018, the received date of the successor initial appointment is the same as the received date of the follow-up field examination.</a:t>
            </a:r>
          </a:p>
          <a:p>
            <a:endParaRPr lang="en-US" sz="1300" dirty="0"/>
          </a:p>
          <a:p>
            <a:r>
              <a:rPr lang="en-US" sz="1300" dirty="0"/>
              <a:t>The only approved fiduciary types post August 13, 2018 are:</a:t>
            </a:r>
            <a:endParaRPr lang="en-US" dirty="0">
              <a:effectLst/>
            </a:endParaRPr>
          </a:p>
          <a:p>
            <a:pPr marL="181240" indent="-181240">
              <a:buFont typeface="Arial" panose="020B0604020202020204" pitchFamily="34" charset="0"/>
              <a:buChar char="•"/>
            </a:pPr>
            <a:r>
              <a:rPr lang="en-US" sz="1300" dirty="0">
                <a:solidFill>
                  <a:srgbClr val="FF0000"/>
                </a:solidFill>
              </a:rPr>
              <a:t>SDP</a:t>
            </a:r>
          </a:p>
          <a:p>
            <a:pPr marL="181240" indent="-181240">
              <a:buFont typeface="Arial" panose="020B0604020202020204" pitchFamily="34" charset="0"/>
              <a:buChar char="•"/>
            </a:pPr>
            <a:r>
              <a:rPr lang="en-US" sz="1300" dirty="0">
                <a:solidFill>
                  <a:srgbClr val="FF0000"/>
                </a:solidFill>
              </a:rPr>
              <a:t>Spouse fiduciary</a:t>
            </a:r>
          </a:p>
          <a:p>
            <a:pPr marL="181240" indent="-181240">
              <a:buFont typeface="Arial" panose="020B0604020202020204" pitchFamily="34" charset="0"/>
              <a:buChar char="•"/>
            </a:pPr>
            <a:r>
              <a:rPr lang="en-US" sz="1300" dirty="0">
                <a:solidFill>
                  <a:srgbClr val="FF0000"/>
                </a:solidFill>
              </a:rPr>
              <a:t>VA-appointed fiduciary</a:t>
            </a:r>
          </a:p>
          <a:p>
            <a:pPr defTabSz="966612">
              <a:defRPr/>
            </a:pPr>
            <a:endParaRPr lang="en-US" sz="1300" dirty="0"/>
          </a:p>
          <a:p>
            <a:pPr defTabSz="966612">
              <a:defRPr/>
            </a:pPr>
            <a:r>
              <a:rPr lang="en-US" sz="1300" b="1" dirty="0"/>
              <a:t>Court Documents</a:t>
            </a:r>
          </a:p>
          <a:p>
            <a:pPr defTabSz="966612">
              <a:defRPr/>
            </a:pPr>
            <a:r>
              <a:rPr lang="en-US" sz="1300" dirty="0"/>
              <a:t>Regardless of VA fiduciary appointment type, all beneficiaries with a fiduciary appointed by a State court, the FE must obtain certified or original court file-stamped copy of Letters of Appointment for inclusion in the eFolder and facilitate the inclusion of this information into the BFFS record.  Additionally, photocopies of any existing bond, the conservator’s inventory, and any orders pertaining to expenditure of funds must be obtained.  </a:t>
            </a:r>
          </a:p>
          <a:p>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dirty="0"/>
              <a:t>Learning</a:t>
            </a:r>
            <a:r>
              <a:rPr lang="en-US" b="0" i="1" u="none" baseline="0" dirty="0"/>
              <a:t> Objective:  </a:t>
            </a:r>
            <a:r>
              <a:rPr lang="en-US" i="1" dirty="0"/>
              <a:t>Document court appointments properly</a:t>
            </a:r>
          </a:p>
          <a:p>
            <a:pPr marL="181240" indent="-181240" defTabSz="966612">
              <a:defRPr/>
            </a:pPr>
            <a:r>
              <a:rPr lang="en-US" b="0" i="1" u="none" dirty="0"/>
              <a:t>Policy</a:t>
            </a:r>
            <a:r>
              <a:rPr lang="en-US" b="0" i="1" u="none" baseline="0" dirty="0"/>
              <a:t> Reference(s): n/a</a:t>
            </a:r>
          </a:p>
          <a:p>
            <a:pPr marL="181240" indent="-181240" defTabSz="966612">
              <a:defRPr/>
            </a:pPr>
            <a:r>
              <a:rPr lang="en-US" b="0" i="1" u="none" baseline="0" dirty="0"/>
              <a:t>FPG Articles: Field Examination Interview</a:t>
            </a:r>
            <a:endParaRPr lang="en-US" b="0" i="1" u="none" dirty="0"/>
          </a:p>
          <a:p>
            <a:endParaRPr lang="en-US" b="0" u="sng" dirty="0"/>
          </a:p>
          <a:p>
            <a:r>
              <a:rPr lang="en-US" b="0" u="sng" dirty="0"/>
              <a:t>Instructor Notes: </a:t>
            </a:r>
          </a:p>
          <a:p>
            <a:endParaRPr lang="en-US" sz="1300" dirty="0"/>
          </a:p>
          <a:p>
            <a:r>
              <a:rPr lang="en-US" sz="1300" dirty="0"/>
              <a:t>Remember, even if VA does not recognize the court-appointed fiduciary as the VA-appointed fiduciary, the fiduciary program still must document all information about the court appointment.  The </a:t>
            </a:r>
            <a:r>
              <a:rPr lang="en-US" sz="1300" b="1" dirty="0"/>
              <a:t>Court Appointed </a:t>
            </a:r>
            <a:r>
              <a:rPr lang="en-US" sz="1300" dirty="0"/>
              <a:t>section of FElux is available and provides the FE the opportunity to record and review the court appointments of the beneficiary.</a:t>
            </a:r>
          </a:p>
          <a:p>
            <a:pPr marL="483306" lvl="1" fontAlgn="t"/>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navigate to </a:t>
            </a:r>
            <a:r>
              <a:rPr lang="en-US" b="1" u="none" baseline="0" dirty="0">
                <a:solidFill>
                  <a:schemeClr val="tx1"/>
                </a:solidFill>
              </a:rPr>
              <a:t>Court Appointed </a:t>
            </a:r>
            <a:r>
              <a:rPr lang="en-US" b="0" u="none" baseline="0" dirty="0">
                <a:solidFill>
                  <a:schemeClr val="tx1"/>
                </a:solidFill>
              </a:rPr>
              <a:t>section in FElux, and demonstrate how to input court appointment information.</a:t>
            </a:r>
          </a:p>
          <a:p>
            <a:pPr defTabSz="966612">
              <a:defRPr/>
            </a:pPr>
            <a:endParaRPr lang="en-US" dirty="0">
              <a:effectLst/>
            </a:endParaRPr>
          </a:p>
          <a:p>
            <a:pPr fontAlgn="t"/>
            <a:endParaRPr lang="en-US" dirty="0">
              <a:effectLst/>
            </a:endParaRP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lvl="1" defTabSz="1021750">
              <a:defRPr/>
            </a:pPr>
            <a:r>
              <a:rPr lang="en-US" u="sng" dirty="0"/>
              <a:t>Instructor Notes:</a:t>
            </a:r>
            <a:endParaRPr lang="en-US" u="none" dirty="0"/>
          </a:p>
          <a:p>
            <a:pPr marL="0" lvl="1" defTabSz="1021750">
              <a:defRPr/>
            </a:pPr>
            <a:endParaRPr lang="en-US" u="sng" dirty="0"/>
          </a:p>
          <a:p>
            <a:r>
              <a:rPr lang="en-US" dirty="0"/>
              <a:t>(Recall)  These</a:t>
            </a:r>
            <a:r>
              <a:rPr lang="en-US" baseline="0" dirty="0"/>
              <a:t> are our learning objectives as stated from the beginning of the training:</a:t>
            </a:r>
          </a:p>
          <a:p>
            <a:pPr marL="181240" indent="-181240">
              <a:buFont typeface="Arial" panose="020B0604020202020204" pitchFamily="34" charset="0"/>
              <a:buChar char="•"/>
              <a:defRPr/>
            </a:pPr>
            <a:r>
              <a:rPr lang="en-US" dirty="0"/>
              <a:t>Recall policy relating to VA fiduciary appointment when a court-appointed conservator or guardian exists</a:t>
            </a:r>
          </a:p>
          <a:p>
            <a:pPr marL="181240" indent="-181240">
              <a:buFont typeface="Arial" panose="020B0604020202020204" pitchFamily="34" charset="0"/>
              <a:buChar char="•"/>
              <a:defRPr/>
            </a:pPr>
            <a:r>
              <a:rPr lang="en-US" dirty="0"/>
              <a:t>Document court appointments properly in FElux</a:t>
            </a:r>
          </a:p>
          <a:p>
            <a:endParaRPr lang="en-US" dirty="0"/>
          </a:p>
          <a:p>
            <a:pPr marL="0" lvl="1" defTabSz="1021750">
              <a:defRPr/>
            </a:pPr>
            <a:r>
              <a:rPr lang="en-US" dirty="0"/>
              <a:t>(Recap)  We discussed each of these learning objectives through the following topics in each slide today:</a:t>
            </a:r>
          </a:p>
          <a:p>
            <a:pPr marL="181240" indent="-181240">
              <a:buFont typeface="Arial" panose="020B0604020202020204" pitchFamily="34" charset="0"/>
              <a:buChar char="•"/>
            </a:pPr>
            <a:r>
              <a:rPr lang="en-US" dirty="0"/>
              <a:t>Court appointments</a:t>
            </a:r>
          </a:p>
          <a:p>
            <a:pPr marL="181240" indent="-181240">
              <a:buFont typeface="Arial" panose="020B0604020202020204" pitchFamily="34" charset="0"/>
              <a:buChar char="•"/>
            </a:pPr>
            <a:r>
              <a:rPr lang="en-US" dirty="0"/>
              <a:t>Court-appointed Fiduciary </a:t>
            </a:r>
          </a:p>
          <a:p>
            <a:pPr marL="181240" indent="-181240">
              <a:buFont typeface="Arial" panose="020B0604020202020204" pitchFamily="34" charset="0"/>
              <a:buChar char="•"/>
            </a:pPr>
            <a:r>
              <a:rPr lang="en-US" dirty="0"/>
              <a:t>FElux Court Appointed</a:t>
            </a:r>
          </a:p>
          <a:p>
            <a:pPr marL="0" lvl="1" defTabSz="1021750">
              <a:defRPr/>
            </a:pPr>
            <a:endParaRPr lang="en-US" dirty="0"/>
          </a:p>
          <a:p>
            <a:pPr marL="0" lvl="1" defTabSz="1021750">
              <a:defRPr/>
            </a:pPr>
            <a:r>
              <a:rPr lang="en-US" b="1" dirty="0"/>
              <a:t>Are there any additional questions?  </a:t>
            </a:r>
          </a:p>
          <a:p>
            <a:pPr marL="0" lvl="1" defTabSz="966559">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7</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solidFill>
                  <a:prstClr val="black"/>
                </a:solidFill>
              </a:rPr>
              <a:t>Instructor Notes:</a:t>
            </a:r>
          </a:p>
          <a:p>
            <a:pPr defTabSz="966612">
              <a:defRPr/>
            </a:pPr>
            <a:endParaRPr lang="en-US" sz="1300" u="sng" dirty="0">
              <a:solidFill>
                <a:prstClr val="black"/>
              </a:solidFill>
            </a:endParaRPr>
          </a:p>
          <a:p>
            <a:pPr defTabSz="966612">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All feedback is welcome!</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666432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 y="1"/>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1"/>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1"/>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7"/>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1"/>
            <a:ext cx="7772400" cy="1470025"/>
          </a:xfrm>
        </p:spPr>
        <p:txBody>
          <a:bodyPr>
            <a:normAutofit/>
          </a:bodyPr>
          <a:lstStyle/>
          <a:p>
            <a:r>
              <a:rPr lang="en-US" dirty="0">
                <a:effectLst>
                  <a:outerShdw blurRad="38100" dist="38100" dir="2700000" algn="tl">
                    <a:srgbClr val="000000">
                      <a:alpha val="43137"/>
                    </a:srgbClr>
                  </a:outerShdw>
                </a:effectLst>
              </a:rPr>
              <a:t>Court Appointments</a:t>
            </a:r>
          </a:p>
        </p:txBody>
      </p:sp>
      <p:sp>
        <p:nvSpPr>
          <p:cNvPr id="3" name="Subtitle 2"/>
          <p:cNvSpPr>
            <a:spLocks noGrp="1"/>
          </p:cNvSpPr>
          <p:nvPr>
            <p:ph type="subTitle" idx="1"/>
          </p:nvPr>
        </p:nvSpPr>
        <p:spPr/>
        <p:txBody>
          <a:bodyPr/>
          <a:lstStyle/>
          <a:p>
            <a:r>
              <a:rPr lang="en-US" dirty="0"/>
              <a:t>Pension and Fiduciary Service</a:t>
            </a:r>
          </a:p>
          <a:p>
            <a:r>
              <a:rPr lang="en-US" dirty="0"/>
              <a:t>July 2018</a:t>
            </a:r>
          </a:p>
        </p:txBody>
      </p:sp>
    </p:spTree>
    <p:extLst>
      <p:ext uri="{BB962C8B-B14F-4D97-AF65-F5344CB8AC3E}">
        <p14:creationId xmlns:p14="http://schemas.microsoft.com/office/powerpoint/2010/main" val="367097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indent="-171450">
              <a:spcBef>
                <a:spcPts val="0"/>
              </a:spcBef>
              <a:defRPr/>
            </a:pPr>
            <a:r>
              <a:rPr lang="en-US" dirty="0"/>
              <a:t>Recall policy relating to VA fiduciary appointment when a court-appointed conservator or guardian exists</a:t>
            </a:r>
          </a:p>
          <a:p>
            <a:pPr marL="171450" indent="-171450">
              <a:spcBef>
                <a:spcPts val="0"/>
              </a:spcBef>
              <a:defRPr/>
            </a:pPr>
            <a:r>
              <a:rPr lang="en-US" dirty="0"/>
              <a:t>Document court appointments properly</a:t>
            </a:r>
          </a:p>
          <a:p>
            <a:pPr marL="171450" lvl="0" indent="-171450">
              <a:spcBef>
                <a:spcPts val="0"/>
              </a:spcBef>
              <a:defRPr/>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FPM 2.D.4, </a:t>
            </a:r>
            <a:r>
              <a:rPr lang="en-US" i="1" dirty="0"/>
              <a:t>Fiduciary Information for all Initial and Successor Initial Appointment Field Examinations</a:t>
            </a:r>
          </a:p>
          <a:p>
            <a:r>
              <a:rPr lang="en-US" dirty="0"/>
              <a:t>FPG, </a:t>
            </a:r>
            <a:r>
              <a:rPr lang="en-US" i="1" dirty="0"/>
              <a:t>Field Examination Interview</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Court Appointments</a:t>
            </a:r>
          </a:p>
        </p:txBody>
      </p:sp>
      <p:sp>
        <p:nvSpPr>
          <p:cNvPr id="3" name="Content Placeholder 2"/>
          <p:cNvSpPr>
            <a:spLocks noGrp="1"/>
          </p:cNvSpPr>
          <p:nvPr>
            <p:ph idx="1"/>
          </p:nvPr>
        </p:nvSpPr>
        <p:spPr>
          <a:xfrm>
            <a:off x="381000" y="1524001"/>
            <a:ext cx="8229600" cy="4525963"/>
          </a:xfrm>
        </p:spPr>
        <p:txBody>
          <a:bodyPr>
            <a:normAutofit/>
          </a:bodyPr>
          <a:lstStyle/>
          <a:p>
            <a:r>
              <a:rPr lang="en-US" dirty="0"/>
              <a:t>Appoint least restrictive – regardless of court</a:t>
            </a:r>
          </a:p>
          <a:p>
            <a:r>
              <a:rPr lang="en-US" dirty="0"/>
              <a:t>Considering existing court appointments</a:t>
            </a:r>
          </a:p>
          <a:p>
            <a:r>
              <a:rPr lang="en-US" dirty="0"/>
              <a:t>Certified or original court documents</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Court-appointed Fiduciary </a:t>
            </a:r>
          </a:p>
        </p:txBody>
      </p:sp>
      <p:sp>
        <p:nvSpPr>
          <p:cNvPr id="3" name="Content Placeholder 2"/>
          <p:cNvSpPr>
            <a:spLocks noGrp="1"/>
          </p:cNvSpPr>
          <p:nvPr>
            <p:ph idx="1"/>
          </p:nvPr>
        </p:nvSpPr>
        <p:spPr>
          <a:xfrm>
            <a:off x="381000" y="1524001"/>
            <a:ext cx="8229600" cy="4525963"/>
          </a:xfrm>
        </p:spPr>
        <p:txBody>
          <a:bodyPr>
            <a:normAutofit lnSpcReduction="10000"/>
          </a:bodyPr>
          <a:lstStyle/>
          <a:p>
            <a:r>
              <a:rPr lang="en-US" dirty="0"/>
              <a:t>Prior court-appointed fiduciary types</a:t>
            </a:r>
          </a:p>
          <a:p>
            <a:pPr lvl="1"/>
            <a:r>
              <a:rPr lang="en-US" dirty="0"/>
              <a:t>Prior to September 10, 2015:  Court-appointed</a:t>
            </a:r>
          </a:p>
          <a:p>
            <a:pPr lvl="1"/>
            <a:r>
              <a:rPr lang="en-US" dirty="0"/>
              <a:t>After September 10, 2015:  Court-appointed (VA Recognized) </a:t>
            </a:r>
          </a:p>
          <a:p>
            <a:r>
              <a:rPr lang="en-US" dirty="0"/>
              <a:t>Fiduciary regulations and fiduciary types effective August 13, 2018</a:t>
            </a:r>
          </a:p>
          <a:p>
            <a:r>
              <a:rPr lang="en-US" dirty="0"/>
              <a:t>Document court information in FElux </a:t>
            </a:r>
          </a:p>
          <a:p>
            <a:r>
              <a:rPr lang="en-US" dirty="0"/>
              <a:t>Certified or original file-stamped court documents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232807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FElux Court Appointed</a:t>
            </a:r>
          </a:p>
        </p:txBody>
      </p:sp>
      <p:sp>
        <p:nvSpPr>
          <p:cNvPr id="3" name="Content Placeholder 2"/>
          <p:cNvSpPr>
            <a:spLocks noGrp="1"/>
          </p:cNvSpPr>
          <p:nvPr>
            <p:ph idx="1"/>
          </p:nvPr>
        </p:nvSpPr>
        <p:spPr>
          <a:xfrm>
            <a:off x="381000" y="1524001"/>
            <a:ext cx="8229600" cy="4525963"/>
          </a:xfrm>
        </p:spPr>
        <p:txBody>
          <a:bodyPr>
            <a:normAutofit/>
          </a:bodyPr>
          <a:lstStyle/>
          <a:p>
            <a:pPr marL="171450" indent="-171450" fontAlgn="t"/>
            <a:r>
              <a:rPr lang="en-US" dirty="0"/>
              <a:t>Court Appointment information</a:t>
            </a:r>
          </a:p>
          <a:p>
            <a:pPr marL="571500" lvl="1" indent="-171450" fontAlgn="t"/>
            <a:r>
              <a:rPr lang="en-US" dirty="0"/>
              <a:t> Financial appointment</a:t>
            </a:r>
          </a:p>
          <a:p>
            <a:pPr marL="571500" lvl="1" indent="-171450" fontAlgn="t"/>
            <a:r>
              <a:rPr lang="en-US" dirty="0"/>
              <a:t> Person appointment</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630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a:bodyPr>
          <a:lstStyle/>
          <a:p>
            <a:r>
              <a:rPr lang="en-US" dirty="0"/>
              <a:t>Court appointments</a:t>
            </a:r>
          </a:p>
          <a:p>
            <a:r>
              <a:rPr lang="en-US" dirty="0"/>
              <a:t>Court-appointed Fiduciary </a:t>
            </a:r>
          </a:p>
          <a:p>
            <a:r>
              <a:rPr lang="en-US" dirty="0"/>
              <a:t>FElux Court Appointed</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1"/>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1"/>
            <a:ext cx="3620771"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21796134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139&quot;&gt;&lt;/object&gt;&lt;object type=&quot;2&quot; unique_id=&quot;10140&quot;&gt;&lt;object type=&quot;3&quot; unique_id=&quot;10141&quot;&gt;&lt;property id=&quot;20148&quot; value=&quot;5&quot;/&gt;&lt;property id=&quot;20300&quot; value=&quot;Slide 1 - &amp;quot;Court Appointments&amp;quot;&quot;/&gt;&lt;property id=&quot;20307&quot; value=&quot;256&quot;/&gt;&lt;/object&gt;&lt;object type=&quot;3&quot; unique_id=&quot;10142&quot;&gt;&lt;property id=&quot;20148&quot; value=&quot;5&quot;/&gt;&lt;property id=&quot;20300&quot; value=&quot;Slide 2 - &amp;quot;Objectives&amp;quot;&quot;/&gt;&lt;property id=&quot;20307&quot; value=&quot;317&quot;/&gt;&lt;/object&gt;&lt;object type=&quot;3&quot; unique_id=&quot;10143&quot;&gt;&lt;property id=&quot;20148&quot; value=&quot;5&quot;/&gt;&lt;property id=&quot;20300&quot; value=&quot;Slide 3 - &amp;quot;References&amp;quot;&quot;/&gt;&lt;property id=&quot;20307&quot; value=&quot;318&quot;/&gt;&lt;/object&gt;&lt;object type=&quot;3&quot; unique_id=&quot;10144&quot;&gt;&lt;property id=&quot;20148&quot; value=&quot;5&quot;/&gt;&lt;property id=&quot;20300&quot; value=&quot;Slide 4 - &amp;quot;Court Appointments&amp;quot;&quot;/&gt;&lt;property id=&quot;20307&quot; value=&quot;342&quot;/&gt;&lt;/object&gt;&lt;object type=&quot;3&quot; unique_id=&quot;10145&quot;&gt;&lt;property id=&quot;20148&quot; value=&quot;5&quot;/&gt;&lt;property id=&quot;20300&quot; value=&quot;Slide 5 - &amp;quot;Court-appointed Fiduciary &amp;quot;&quot;/&gt;&lt;property id=&quot;20307&quot; value=&quot;357&quot;/&gt;&lt;/object&gt;&lt;object type=&quot;3&quot; unique_id=&quot;10146&quot;&gt;&lt;property id=&quot;20148&quot; value=&quot;5&quot;/&gt;&lt;property id=&quot;20300&quot; value=&quot;Slide 6 - &amp;quot;FElux Court Appointed&amp;quot;&quot;/&gt;&lt;property id=&quot;20307&quot; value=&quot;356&quot;/&gt;&lt;/object&gt;&lt;object type=&quot;3&quot; unique_id=&quot;10147&quot;&gt;&lt;property id=&quot;20148&quot; value=&quot;5&quot;/&gt;&lt;property id=&quot;20300&quot; value=&quot;Slide 7 - &amp;quot;31. Questions?&amp;quot;&quot;/&gt;&lt;property id=&quot;20307&quot; value=&quot;314&quot;/&gt;&lt;/object&gt;&lt;object type=&quot;3&quot; unique_id=&quot;10148&quot;&gt;&lt;property id=&quot;20148&quot; value=&quot;5&quot;/&gt;&lt;property id=&quot;20300&quot; value=&quot;Slide 8 - &amp;quot;TMS Survey and Assessment&amp;quot;&quot;/&gt;&lt;property id=&quot;20307&quot; value=&quot;358&quot;/&gt;&lt;/objec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A68EB-98E3-4D47-A734-4B001A006FE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265DD2E-E31D-4F0E-A48E-A594A334B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PFS Template</Template>
  <TotalTime>6330</TotalTime>
  <Words>1294</Words>
  <Application>Microsoft Office PowerPoint</Application>
  <PresentationFormat>On-screen Show (4:3)</PresentationFormat>
  <Paragraphs>139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Century Schoolbook</vt:lpstr>
      <vt:lpstr>PFS Template</vt:lpstr>
      <vt:lpstr>Court Appointments</vt:lpstr>
      <vt:lpstr>Objectives</vt:lpstr>
      <vt:lpstr>References</vt:lpstr>
      <vt:lpstr>Court Appointments</vt:lpstr>
      <vt:lpstr>Court-appointed Fiduciary </vt:lpstr>
      <vt:lpstr>FElux Court Appointed</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 Appointments PowerPoint Presentation</dc:title>
  <dc:subject>FE, FSR, LIE, QRT</dc:subject>
  <dc:creator>Department of Veterans Affairs, Veterans Benefits Administration, Fiduciary Service, STAFF</dc:creator>
  <dc:description>appointments exist, review of historic court appointment information, and documentation of current court appointment in FElux.</dc:description>
  <cp:lastModifiedBy>Kathy Poole</cp:lastModifiedBy>
  <cp:revision>313</cp:revision>
  <cp:lastPrinted>2018-09-19T19:23:58Z</cp:lastPrinted>
  <dcterms:created xsi:type="dcterms:W3CDTF">2016-10-13T19:12:55Z</dcterms:created>
  <dcterms:modified xsi:type="dcterms:W3CDTF">2018-09-20T15:38:20Z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