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13"/>
  </p:notesMasterIdLst>
  <p:handoutMasterIdLst>
    <p:handoutMasterId r:id="rId14"/>
  </p:handoutMasterIdLst>
  <p:sldIdLst>
    <p:sldId id="256" r:id="rId5"/>
    <p:sldId id="317" r:id="rId6"/>
    <p:sldId id="318" r:id="rId7"/>
    <p:sldId id="319" r:id="rId8"/>
    <p:sldId id="322" r:id="rId9"/>
    <p:sldId id="468" r:id="rId10"/>
    <p:sldId id="314" r:id="rId11"/>
    <p:sldId id="292" r:id="rId12"/>
  </p:sldIdLst>
  <p:sldSz cx="9144000" cy="6858000" type="screen4x3"/>
  <p:notesSz cx="7315200" cy="96012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1AE751-A15D-4B96-9F60-5E27B608FE3A}" v="15" dt="2022-06-18T14:31:44.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78" autoAdjust="0"/>
    <p:restoredTop sz="57490" autoAdjust="0"/>
  </p:normalViewPr>
  <p:slideViewPr>
    <p:cSldViewPr>
      <p:cViewPr varScale="1">
        <p:scale>
          <a:sx n="60" d="100"/>
          <a:sy n="60" d="100"/>
        </p:scale>
        <p:origin x="190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6" d="100"/>
          <a:sy n="16" d="100"/>
        </p:scale>
        <p:origin x="-3714" y="-125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0EC872D-7EA2-440F-8FD0-EBFF192A139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76BA1DDB-CA28-4CB3-A80F-B329D51F6A17}"/>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75FF5A7A-6226-4591-B4A0-0C1BD39E4284}" type="datetimeFigureOut">
              <a:rPr lang="en-US" smtClean="0"/>
              <a:t>7/1/2022</a:t>
            </a:fld>
            <a:endParaRPr lang="en-US" dirty="0"/>
          </a:p>
        </p:txBody>
      </p:sp>
      <p:sp>
        <p:nvSpPr>
          <p:cNvPr id="4" name="Footer Placeholder 3">
            <a:extLst>
              <a:ext uri="{FF2B5EF4-FFF2-40B4-BE49-F238E27FC236}">
                <a16:creationId xmlns:a16="http://schemas.microsoft.com/office/drawing/2014/main" id="{B7073E2A-7656-4509-AE2C-3C6781CA4E22}"/>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1523DC48-D508-42F1-AD2C-F467ED2D62DD}"/>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2F017A95-966A-475A-8177-E488320EC313}" type="slidenum">
              <a:rPr lang="en-US" smtClean="0"/>
              <a:t>‹#›</a:t>
            </a:fld>
            <a:endParaRPr lang="en-US" dirty="0"/>
          </a:p>
        </p:txBody>
      </p:sp>
    </p:spTree>
    <p:extLst>
      <p:ext uri="{BB962C8B-B14F-4D97-AF65-F5344CB8AC3E}">
        <p14:creationId xmlns:p14="http://schemas.microsoft.com/office/powerpoint/2010/main" val="707703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52273F2-AC38-4C03-8E5C-2CFF03455D9E}" type="datetimeFigureOut">
              <a:rPr lang="en-US" smtClean="0"/>
              <a:t>7/1/2022</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DB40390-A3B2-46B9-9773-DB13838AA237}" type="slidenum">
              <a:rPr lang="en-US" smtClean="0"/>
              <a:t>‹#›</a:t>
            </a:fld>
            <a:endParaRPr lang="en-US" dirty="0"/>
          </a:p>
        </p:txBody>
      </p:sp>
    </p:spTree>
    <p:extLst>
      <p:ext uri="{BB962C8B-B14F-4D97-AF65-F5344CB8AC3E}">
        <p14:creationId xmlns:p14="http://schemas.microsoft.com/office/powerpoint/2010/main" val="3845624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sz="1300" u="sng" dirty="0"/>
              <a:t>Course Description:</a:t>
            </a:r>
          </a:p>
          <a:p>
            <a:endParaRPr lang="en-US" sz="1300" dirty="0"/>
          </a:p>
          <a:p>
            <a:r>
              <a:rPr lang="en-US" sz="1300" dirty="0"/>
              <a:t>The purpose of this lesson is to provide students with a general overview of fiduciary preference as it applies to the fiduciary appointment process and guidance on how to document fiduciary </a:t>
            </a:r>
            <a:r>
              <a:rPr lang="en-US" sz="1300"/>
              <a:t>preference.</a:t>
            </a:r>
            <a:endParaRPr lang="en-US" sz="1300" dirty="0"/>
          </a:p>
        </p:txBody>
      </p:sp>
      <p:sp>
        <p:nvSpPr>
          <p:cNvPr id="4" name="Slide Number Placeholder 3"/>
          <p:cNvSpPr>
            <a:spLocks noGrp="1"/>
          </p:cNvSpPr>
          <p:nvPr>
            <p:ph type="sldNum" sz="quarter" idx="10"/>
          </p:nvPr>
        </p:nvSpPr>
        <p:spPr/>
        <p:txBody>
          <a:bodyPr/>
          <a:lstStyle/>
          <a:p>
            <a:fld id="{8DB40390-A3B2-46B9-9773-DB13838AA237}" type="slidenum">
              <a:rPr lang="en-US" smtClean="0"/>
              <a:t>1</a:t>
            </a:fld>
            <a:endParaRPr lang="en-US" dirty="0"/>
          </a:p>
        </p:txBody>
      </p:sp>
    </p:spTree>
    <p:extLst>
      <p:ext uri="{BB962C8B-B14F-4D97-AF65-F5344CB8AC3E}">
        <p14:creationId xmlns:p14="http://schemas.microsoft.com/office/powerpoint/2010/main" val="406652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u="sng" dirty="0"/>
              <a:t>Instructor Notes:</a:t>
            </a:r>
            <a:endParaRPr lang="en-US" u="none" dirty="0"/>
          </a:p>
          <a:p>
            <a:endParaRPr lang="en-US" u="none" dirty="0"/>
          </a:p>
          <a:p>
            <a:r>
              <a:rPr lang="en-US" sz="1300" dirty="0"/>
              <a:t>By the end of this lesson, the student will be able to do the following:</a:t>
            </a:r>
            <a:endParaRPr lang="en-US" dirty="0"/>
          </a:p>
          <a:p>
            <a:pPr defTabSz="966612">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Identify fiduciary order of preference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Document fiduciary preference in the Field Exam Report</a:t>
            </a:r>
            <a:endParaRPr lang="en-US" baseline="0" dirty="0"/>
          </a:p>
          <a:p>
            <a:pPr defTabSz="966612">
              <a:defRPr/>
            </a:pPr>
            <a:endParaRPr lang="en-US" dirty="0"/>
          </a:p>
          <a:p>
            <a:endParaRPr lang="en-US" dirty="0"/>
          </a:p>
          <a:p>
            <a:pPr marL="181240" indent="-18124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2</a:t>
            </a:fld>
            <a:endParaRPr lang="en-US" dirty="0"/>
          </a:p>
        </p:txBody>
      </p:sp>
    </p:spTree>
    <p:extLst>
      <p:ext uri="{BB962C8B-B14F-4D97-AF65-F5344CB8AC3E}">
        <p14:creationId xmlns:p14="http://schemas.microsoft.com/office/powerpoint/2010/main" val="54088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u="sng" dirty="0"/>
              <a:t>Instructor Notes:</a:t>
            </a:r>
            <a:endParaRPr lang="en-US" u="none" dirty="0"/>
          </a:p>
          <a:p>
            <a:endParaRPr lang="en-US" u="none" dirty="0"/>
          </a:p>
          <a:p>
            <a:r>
              <a:rPr lang="en-US" u="none" dirty="0"/>
              <a:t>These are the relevant references for this training:</a:t>
            </a:r>
          </a:p>
          <a:p>
            <a:pPr marL="181240" indent="-181240">
              <a:buFont typeface="Arial" panose="020B0604020202020204" pitchFamily="34" charset="0"/>
              <a:buChar char="•"/>
            </a:pPr>
            <a:r>
              <a:rPr lang="en-US" i="0" dirty="0"/>
              <a:t>38 CFR 13.100(e)(1), </a:t>
            </a:r>
            <a:r>
              <a:rPr lang="en-US" i="1" dirty="0"/>
              <a:t>Order of preference in appointing a fiduciary</a:t>
            </a:r>
            <a:r>
              <a:rPr lang="en-US" i="0" dirty="0"/>
              <a:t> </a:t>
            </a:r>
          </a:p>
          <a:p>
            <a:pPr marL="181240" marR="0" lvl="0" indent="-1812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FPM I.2.C.5.b, </a:t>
            </a:r>
            <a:r>
              <a:rPr lang="en-US" i="1" dirty="0"/>
              <a:t>Beneficiary’s Fiduciary Preference</a:t>
            </a:r>
            <a:endParaRPr lang="en-US" dirty="0"/>
          </a:p>
          <a:p>
            <a:pPr marL="181240" indent="-181240">
              <a:buFont typeface="Arial" panose="020B0604020202020204" pitchFamily="34" charset="0"/>
              <a:buChar char="•"/>
            </a:pPr>
            <a:endParaRPr lang="en-US" i="1" dirty="0"/>
          </a:p>
          <a:p>
            <a:endParaRPr lang="en-US" u="sng" dirty="0"/>
          </a:p>
        </p:txBody>
      </p:sp>
      <p:sp>
        <p:nvSpPr>
          <p:cNvPr id="4" name="Slide Number Placeholder 3"/>
          <p:cNvSpPr>
            <a:spLocks noGrp="1"/>
          </p:cNvSpPr>
          <p:nvPr>
            <p:ph type="sldNum" sz="quarter" idx="10"/>
          </p:nvPr>
        </p:nvSpPr>
        <p:spPr/>
        <p:txBody>
          <a:bodyPr/>
          <a:lstStyle/>
          <a:p>
            <a:fld id="{8DB40390-A3B2-46B9-9773-DB13838AA237}" type="slidenum">
              <a:rPr lang="en-US" smtClean="0"/>
              <a:t>3</a:t>
            </a:fld>
            <a:endParaRPr lang="en-US" dirty="0"/>
          </a:p>
        </p:txBody>
      </p:sp>
    </p:spTree>
    <p:extLst>
      <p:ext uri="{BB962C8B-B14F-4D97-AF65-F5344CB8AC3E}">
        <p14:creationId xmlns:p14="http://schemas.microsoft.com/office/powerpoint/2010/main" val="252835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i="1" dirty="0"/>
              <a:t>Learning Objective:  </a:t>
            </a:r>
            <a:r>
              <a:rPr lang="en-US" dirty="0"/>
              <a:t> Identify fiduciary order of preference as it relates to the fiduciary appointment process</a:t>
            </a:r>
          </a:p>
          <a:p>
            <a:pPr marL="171450" indent="-171450"/>
            <a:r>
              <a:rPr lang="en-US" i="1" dirty="0"/>
              <a:t>Policy Reference(s):  38 CFR 13.100(e)(1), </a:t>
            </a:r>
            <a:r>
              <a:rPr lang="en-US" dirty="0"/>
              <a:t>FPM I.2.C.5.b</a:t>
            </a:r>
          </a:p>
          <a:p>
            <a:endParaRPr lang="en-US" dirty="0"/>
          </a:p>
          <a:p>
            <a:r>
              <a:rPr lang="en-US" u="sng" dirty="0"/>
              <a:t>Instructor Notes:</a:t>
            </a:r>
            <a:r>
              <a:rPr lang="en-US" u="none" dirty="0"/>
              <a:t>  </a:t>
            </a:r>
          </a:p>
          <a:p>
            <a:r>
              <a:rPr lang="en-US" u="none" dirty="0"/>
              <a:t>(I.2.C.5.b) </a:t>
            </a:r>
            <a:r>
              <a:rPr lang="en-US" b="1" u="none" dirty="0"/>
              <a:t>Beneficiary’s Fiduciary Preference</a:t>
            </a:r>
          </a:p>
          <a:p>
            <a:pPr marL="628650" lvl="1" indent="-171450">
              <a:buFont typeface="Arial" panose="020B0604020202020204" pitchFamily="34" charset="0"/>
              <a:buChar char="•"/>
            </a:pPr>
            <a:r>
              <a:rPr lang="en-US" sz="1200" b="0" i="0" kern="1200" dirty="0">
                <a:solidFill>
                  <a:schemeClr val="tx1"/>
                </a:solidFill>
                <a:effectLst/>
                <a:latin typeface="+mn-lt"/>
                <a:ea typeface="+mn-ea"/>
                <a:cs typeface="+mn-cs"/>
              </a:rPr>
              <a:t>When selecting a fiduciary, the FE must consider individuals and entities for appointment in the following order of preference, provided that the proposed fiduciary is qualified, willing to serve, and the appointment would serve the beneficiary's interest:</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the beneficiary's preference</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the beneficiary's spouse</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a relative who has care or custody of the beneficiary or his/her funds</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any other relative of the beneficiary</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any friend, acquaintance, or other person who is willing to serve as fiduciary for the beneficiary without a fee</a:t>
            </a:r>
          </a:p>
          <a:p>
            <a:pPr marL="1085850" lvl="2" indent="-171450">
              <a:buFont typeface="Arial" panose="020B0604020202020204" pitchFamily="34" charset="0"/>
              <a:buChar char="•"/>
            </a:pPr>
            <a:r>
              <a:rPr lang="en-US" sz="1200" b="0" i="0" kern="1200" dirty="0">
                <a:solidFill>
                  <a:schemeClr val="tx1"/>
                </a:solidFill>
                <a:effectLst/>
                <a:latin typeface="+mn-lt"/>
                <a:ea typeface="+mn-ea"/>
                <a:cs typeface="+mn-cs"/>
              </a:rPr>
              <a:t>the chief officer of a public or private institution in which the beneficiary receives care or which has custody of the beneficiary</a:t>
            </a:r>
          </a:p>
        </p:txBody>
      </p:sp>
      <p:sp>
        <p:nvSpPr>
          <p:cNvPr id="4" name="Slide Number Placeholder 3"/>
          <p:cNvSpPr>
            <a:spLocks noGrp="1"/>
          </p:cNvSpPr>
          <p:nvPr>
            <p:ph type="sldNum" sz="quarter" idx="10"/>
          </p:nvPr>
        </p:nvSpPr>
        <p:spPr/>
        <p:txBody>
          <a:bodyPr/>
          <a:lstStyle/>
          <a:p>
            <a:fld id="{8DB40390-A3B2-46B9-9773-DB13838AA237}" type="slidenum">
              <a:rPr lang="en-US" smtClean="0"/>
              <a:t>4</a:t>
            </a:fld>
            <a:endParaRPr lang="en-US" dirty="0"/>
          </a:p>
        </p:txBody>
      </p:sp>
    </p:spTree>
    <p:extLst>
      <p:ext uri="{BB962C8B-B14F-4D97-AF65-F5344CB8AC3E}">
        <p14:creationId xmlns:p14="http://schemas.microsoft.com/office/powerpoint/2010/main" val="1500190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r>
              <a:rPr lang="en-US" i="1" dirty="0"/>
              <a:t>Learning Objective:  </a:t>
            </a:r>
            <a:r>
              <a:rPr lang="en-US" dirty="0"/>
              <a:t> Identify fiduciary order of preference as it relates to the fiduciary appointment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Policy Reference(s):  38 CFR 13.100(e)(1), FPM I.2.C.5.b</a:t>
            </a:r>
          </a:p>
          <a:p>
            <a:endParaRPr lang="en-US" dirty="0"/>
          </a:p>
          <a:p>
            <a:r>
              <a:rPr lang="en-US" u="sng" dirty="0"/>
              <a:t>Instructor Notes:</a:t>
            </a:r>
            <a:r>
              <a:rPr lang="en-US" u="none" dirty="0"/>
              <a:t>  (Continued from previous slide)</a:t>
            </a:r>
          </a:p>
          <a:p>
            <a:endParaRPr lang="en-US" u="non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bonded officer of an Indian reservation, if applicable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an individual or entity who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has been appointed by a court with jurisdiction to handle the beneficiary’s affairs, or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is not willing to serve without a fee,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 temporary fiduciary, if necessary. </a:t>
            </a:r>
          </a:p>
          <a:p>
            <a:pPr marL="91440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u="none" dirty="0"/>
          </a:p>
        </p:txBody>
      </p:sp>
      <p:sp>
        <p:nvSpPr>
          <p:cNvPr id="4" name="Slide Number Placeholder 3"/>
          <p:cNvSpPr>
            <a:spLocks noGrp="1"/>
          </p:cNvSpPr>
          <p:nvPr>
            <p:ph type="sldNum" sz="quarter" idx="10"/>
          </p:nvPr>
        </p:nvSpPr>
        <p:spPr/>
        <p:txBody>
          <a:bodyPr/>
          <a:lstStyle/>
          <a:p>
            <a:fld id="{8DB40390-A3B2-46B9-9773-DB13838AA237}" type="slidenum">
              <a:rPr lang="en-US" smtClean="0"/>
              <a:t>5</a:t>
            </a:fld>
            <a:endParaRPr lang="en-US" dirty="0"/>
          </a:p>
        </p:txBody>
      </p:sp>
    </p:spTree>
    <p:extLst>
      <p:ext uri="{BB962C8B-B14F-4D97-AF65-F5344CB8AC3E}">
        <p14:creationId xmlns:p14="http://schemas.microsoft.com/office/powerpoint/2010/main" val="1500190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u="none" dirty="0"/>
              <a:t>Learning</a:t>
            </a:r>
            <a:r>
              <a:rPr lang="en-US" b="0" i="1" u="none" baseline="0" dirty="0"/>
              <a:t> Objective:  </a:t>
            </a:r>
            <a:r>
              <a:rPr lang="en-US" dirty="0"/>
              <a:t>Document fiduciary preference in the Preferred Fiduciary Information section of Field Exam Report</a:t>
            </a:r>
            <a:endParaRPr lang="en-US" b="0" i="1" u="none" dirty="0"/>
          </a:p>
          <a:p>
            <a:r>
              <a:rPr lang="en-US" b="0" i="1" u="none" dirty="0"/>
              <a:t>Policy</a:t>
            </a:r>
            <a:r>
              <a:rPr lang="en-US" b="0" i="1" u="none" baseline="0" dirty="0"/>
              <a:t> Reference(s): FPM I.2.C.5.b</a:t>
            </a:r>
          </a:p>
          <a:p>
            <a:endParaRPr lang="en-US" b="0" u="sng" dirty="0"/>
          </a:p>
          <a:p>
            <a:r>
              <a:rPr lang="en-US" b="0" u="sng" dirty="0"/>
              <a:t>Instructor Notes: </a:t>
            </a:r>
          </a:p>
          <a:p>
            <a:r>
              <a:rPr lang="en-US" sz="1200" kern="1200" dirty="0">
                <a:solidFill>
                  <a:schemeClr val="tx1"/>
                </a:solidFill>
                <a:effectLst/>
                <a:latin typeface="+mn-lt"/>
                <a:ea typeface="+mn-ea"/>
                <a:cs typeface="+mn-cs"/>
              </a:rPr>
              <a:t>Fiduciary Preference—Has the bene expressed (could be in writing or during the exam) a preferred fiduciary?  Drop down menu for yes or no.  Based on this answer, VBMS-Fid shows different follow up questions…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 Fiduciary </a:t>
            </a:r>
            <a:r>
              <a:rPr lang="en-US" sz="1200" kern="1200" dirty="0" err="1">
                <a:solidFill>
                  <a:schemeClr val="tx1"/>
                </a:solidFill>
                <a:effectLst/>
                <a:latin typeface="+mn-lt"/>
                <a:ea typeface="+mn-ea"/>
                <a:cs typeface="+mn-cs"/>
              </a:rPr>
              <a:t>Preference</a:t>
            </a:r>
            <a:r>
              <a:rPr lang="en-US" sz="1200" kern="1200" dirty="0" err="1">
                <a:solidFill>
                  <a:schemeClr val="tx1"/>
                </a:solidFill>
                <a:effectLst/>
                <a:latin typeface="+mn-lt"/>
                <a:ea typeface="+mn-ea"/>
                <a:cs typeface="+mn-cs"/>
                <a:sym typeface="Wingdings" panose="05000000000000000000" pitchFamily="2" charset="2"/>
              </a:rPr>
              <a:t>No</a:t>
            </a:r>
            <a:r>
              <a:rPr lang="en-US" sz="1200" kern="1200" dirty="0">
                <a:solidFill>
                  <a:schemeClr val="tx1"/>
                </a:solidFill>
                <a:effectLst/>
                <a:latin typeface="+mn-lt"/>
                <a:ea typeface="+mn-ea"/>
                <a:cs typeface="+mn-cs"/>
                <a:sym typeface="Wingdings" panose="05000000000000000000" pitchFamily="2" charset="2"/>
              </a:rPr>
              <a:t> follow-up questions.</a:t>
            </a:r>
          </a:p>
          <a:p>
            <a:endParaRPr lang="en-US" sz="1200" kern="1200" dirty="0">
              <a:solidFill>
                <a:schemeClr val="tx1"/>
              </a:solidFill>
              <a:effectLst/>
              <a:latin typeface="+mn-lt"/>
              <a:ea typeface="+mn-ea"/>
              <a:cs typeface="+mn-cs"/>
              <a:sym typeface="Wingdings" panose="05000000000000000000" pitchFamily="2" charset="2"/>
            </a:endParaRPr>
          </a:p>
          <a:p>
            <a:r>
              <a:rPr lang="en-US" sz="1200" kern="1200" dirty="0">
                <a:solidFill>
                  <a:schemeClr val="tx1"/>
                </a:solidFill>
                <a:effectLst/>
                <a:latin typeface="+mn-lt"/>
                <a:ea typeface="+mn-ea"/>
                <a:cs typeface="+mn-cs"/>
                <a:sym typeface="Wingdings" panose="05000000000000000000" pitchFamily="2" charset="2"/>
              </a:rPr>
              <a:t>Yes Fiduciary Preference Does beneficiary have capacity to state their fiduciary preference?</a:t>
            </a:r>
          </a:p>
          <a:p>
            <a:r>
              <a:rPr lang="en-US" sz="1200" kern="1200" dirty="0">
                <a:solidFill>
                  <a:schemeClr val="tx1"/>
                </a:solidFill>
                <a:effectLst/>
                <a:latin typeface="+mn-lt"/>
                <a:ea typeface="+mn-ea"/>
                <a:cs typeface="+mn-cs"/>
                <a:sym typeface="Wingdings" panose="05000000000000000000" pitchFamily="2" charset="2"/>
              </a:rPr>
              <a:t>    ----If Yes, then FE must list the name of preferred fiduciary and whether the person was appointed.  If the FE did not appoint the person, then FE must checkmark one of several pre-programmed reasons the preferred fiduciary was not appointed.</a:t>
            </a:r>
          </a:p>
          <a:p>
            <a:r>
              <a:rPr lang="en-US" sz="1200" kern="1200" dirty="0">
                <a:solidFill>
                  <a:schemeClr val="tx1"/>
                </a:solidFill>
                <a:effectLst/>
                <a:latin typeface="+mn-lt"/>
                <a:ea typeface="+mn-ea"/>
                <a:cs typeface="+mn-cs"/>
              </a:rPr>
              <a:t>    ----If “No”, then FE must state “Reason why fid preference not indicated” from several pre-programmed options in a drop-down menu.</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an “Add Fiduciary Preference” button for the FE to use if the beneficiary gives more than one preferred fiduciary.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If the beneficiary has a legal guardian appointed to handle the beneficiary’s affairs, the FE will presume that the beneficiary does not have the capacity to state a preference and will consider individuals and entities in the order of preference.</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FE must document who the preferred person was and why the person was not appointed, if applicable.</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all cases, FE must determine suitability of the proposed fid and whether the payment type is in the bene’s best interest.  Many factors to consider—Can the proposed fid do accountings?, get bonded?, willing? currently past-due accountings on other benes?, etc.</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minor beneficiaries 12 years or older at the time of an EIA, the FE must ask the minor whom they would like to serve as their fiduciary to manage their funds.  A minor beneficiary’s request to have a fiduciary other than the parent must be documented and considered</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Instructor Actions:</a:t>
            </a:r>
            <a:r>
              <a:rPr lang="en-US" sz="1200" b="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Open VBMS, share your screen and demo the information just discussed.</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D8B75AA-E21F-48B1-96CC-4C83976ADFD3}" type="slidenum">
              <a:rPr lang="en-US" smtClean="0"/>
              <a:pPr>
                <a:defRPr/>
              </a:pPr>
              <a:t>6</a:t>
            </a:fld>
            <a:endParaRPr lang="en-US" dirty="0"/>
          </a:p>
        </p:txBody>
      </p:sp>
    </p:spTree>
    <p:extLst>
      <p:ext uri="{BB962C8B-B14F-4D97-AF65-F5344CB8AC3E}">
        <p14:creationId xmlns:p14="http://schemas.microsoft.com/office/powerpoint/2010/main" val="281541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marL="0" lvl="1" defTabSz="1021750">
              <a:defRPr/>
            </a:pPr>
            <a:r>
              <a:rPr lang="en-US" u="sng" dirty="0"/>
              <a:t>Instructor Notes:</a:t>
            </a:r>
            <a:endParaRPr lang="en-US" u="none" dirty="0"/>
          </a:p>
          <a:p>
            <a:pPr marL="0" lvl="1" defTabSz="1021750">
              <a:defRPr/>
            </a:pPr>
            <a:endParaRPr lang="en-US" u="sng" dirty="0"/>
          </a:p>
          <a:p>
            <a:r>
              <a:rPr lang="en-US" dirty="0"/>
              <a:t>(Recall)  These</a:t>
            </a:r>
            <a:r>
              <a:rPr lang="en-US" baseline="0" dirty="0"/>
              <a:t> are our learning objectives as stated from the beginning of the training: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Identify fiduciary order of preference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Document fiduciary preference in the Field Exam Report</a:t>
            </a:r>
            <a:endParaRPr lang="en-US" baseline="0" dirty="0"/>
          </a:p>
          <a:p>
            <a:endParaRPr lang="en-US" dirty="0"/>
          </a:p>
          <a:p>
            <a:pPr marL="0" lvl="1" defTabSz="1021750">
              <a:defRPr/>
            </a:pPr>
            <a:r>
              <a:rPr lang="en-US" dirty="0"/>
              <a:t>(Recap)  We discussed each of these learning objectives through the following topics in each slide today:</a:t>
            </a:r>
          </a:p>
          <a:p>
            <a:pPr marL="171450" indent="-171450">
              <a:buFont typeface="Arial" panose="020B0604020202020204" pitchFamily="34" charset="0"/>
              <a:buChar char="•"/>
            </a:pPr>
            <a:r>
              <a:rPr lang="en-US" dirty="0">
                <a:highlight>
                  <a:srgbClr val="FFFF00"/>
                </a:highlight>
              </a:rPr>
              <a:t>Order of Preference</a:t>
            </a:r>
          </a:p>
          <a:p>
            <a:pPr marL="171450" indent="-171450">
              <a:buFont typeface="Arial" panose="020B0604020202020204" pitchFamily="34" charset="0"/>
              <a:buChar char="•"/>
            </a:pPr>
            <a:r>
              <a:rPr lang="en-US" dirty="0">
                <a:highlight>
                  <a:srgbClr val="FFFF00"/>
                </a:highlight>
              </a:rPr>
              <a:t>Preferred Fiduciary Information</a:t>
            </a:r>
          </a:p>
          <a:p>
            <a:pPr marL="181240" indent="-181240">
              <a:buFont typeface="Arial" panose="020B0604020202020204" pitchFamily="34" charset="0"/>
              <a:buChar char="•"/>
            </a:pPr>
            <a:endParaRPr lang="en-US" dirty="0"/>
          </a:p>
          <a:p>
            <a:pPr marL="0" lvl="1" defTabSz="966559">
              <a:defRPr/>
            </a:pPr>
            <a:endParaRPr lang="en-US" dirty="0"/>
          </a:p>
        </p:txBody>
      </p:sp>
      <p:sp>
        <p:nvSpPr>
          <p:cNvPr id="4" name="Slide Number Placeholder 3"/>
          <p:cNvSpPr>
            <a:spLocks noGrp="1"/>
          </p:cNvSpPr>
          <p:nvPr>
            <p:ph type="sldNum" sz="quarter" idx="10"/>
          </p:nvPr>
        </p:nvSpPr>
        <p:spPr/>
        <p:txBody>
          <a:bodyPr/>
          <a:lstStyle/>
          <a:p>
            <a:fld id="{03CECF49-2165-4CE7-B39E-10D80CF3C557}" type="slidenum">
              <a:rPr lang="en-US" smtClean="0"/>
              <a:t>7</a:t>
            </a:fld>
            <a:endParaRPr lang="en-US" dirty="0"/>
          </a:p>
        </p:txBody>
      </p:sp>
    </p:spTree>
    <p:extLst>
      <p:ext uri="{BB962C8B-B14F-4D97-AF65-F5344CB8AC3E}">
        <p14:creationId xmlns:p14="http://schemas.microsoft.com/office/powerpoint/2010/main" val="92034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Instructor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r>
              <a:rPr lang="en-US" dirty="0"/>
              <a:t>A satisfaction survey has been assigned to you in TMS.  You should be able to complete the survey within ten minutes.  Completing the survey will allow you to receive credit for this training.</a:t>
            </a:r>
          </a:p>
          <a:p>
            <a:endParaRPr lang="en-US" dirty="0"/>
          </a:p>
        </p:txBody>
      </p:sp>
      <p:sp>
        <p:nvSpPr>
          <p:cNvPr id="4" name="Slide Number Placeholder 3"/>
          <p:cNvSpPr>
            <a:spLocks noGrp="1"/>
          </p:cNvSpPr>
          <p:nvPr>
            <p:ph type="sldNum" sz="quarter" idx="10"/>
          </p:nvPr>
        </p:nvSpPr>
        <p:spPr/>
        <p:txBody>
          <a:bodyPr/>
          <a:lstStyle/>
          <a:p>
            <a:fld id="{8DB40390-A3B2-46B9-9773-DB13838AA237}" type="slidenum">
              <a:rPr lang="en-US" smtClean="0"/>
              <a:t>8</a:t>
            </a:fld>
            <a:endParaRPr lang="en-US" dirty="0"/>
          </a:p>
        </p:txBody>
      </p:sp>
    </p:spTree>
    <p:extLst>
      <p:ext uri="{BB962C8B-B14F-4D97-AF65-F5344CB8AC3E}">
        <p14:creationId xmlns:p14="http://schemas.microsoft.com/office/powerpoint/2010/main" val="16664329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BE90FE-40E7-477F-B886-6AA2496E71C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p:nvPr>
        </p:nvSpPr>
        <p:spPr>
          <a:xfrm>
            <a:off x="2590800" y="1927417"/>
            <a:ext cx="6553200" cy="968184"/>
          </a:xfrm>
        </p:spPr>
        <p:txBody>
          <a:bodyPr>
            <a:normAutofit/>
          </a:bodyPr>
          <a:lstStyle>
            <a:lvl1pPr algn="l">
              <a:defRPr sz="4000">
                <a:solidFill>
                  <a:schemeClr val="bg1"/>
                </a:solidFill>
              </a:defRPr>
            </a:lvl1pPr>
          </a:lstStyle>
          <a:p>
            <a:r>
              <a:rPr lang="en-US"/>
              <a:t>Click to edit Master title style</a:t>
            </a:r>
            <a:endParaRPr lang="en-US" dirty="0"/>
          </a:p>
        </p:txBody>
      </p:sp>
      <p:sp>
        <p:nvSpPr>
          <p:cNvPr id="10" name="Title 1"/>
          <p:cNvSpPr txBox="1">
            <a:spLocks/>
          </p:cNvSpPr>
          <p:nvPr/>
        </p:nvSpPr>
        <p:spPr>
          <a:xfrm>
            <a:off x="838200" y="2819400"/>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1" name="Subtitle 2"/>
          <p:cNvSpPr txBox="1">
            <a:spLocks/>
          </p:cNvSpPr>
          <p:nvPr/>
        </p:nvSpPr>
        <p:spPr>
          <a:xfrm>
            <a:off x="1524000" y="4419600"/>
            <a:ext cx="640080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406273602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162800" cy="381000"/>
          </a:xfrm>
        </p:spPr>
        <p:txBody>
          <a:bodyPr/>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6934200" y="6400800"/>
            <a:ext cx="2133600" cy="365125"/>
          </a:xfrm>
          <a:prstGeom prst="rect">
            <a:avLst/>
          </a:prstGeom>
        </p:spPr>
        <p:txBody>
          <a:bodyPr/>
          <a:lstStyle>
            <a:lvl1pPr algn="r">
              <a:defRPr b="0">
                <a:solidFill>
                  <a:schemeClr val="accent1">
                    <a:lumMod val="75000"/>
                  </a:schemeClr>
                </a:solidFill>
              </a:defRPr>
            </a:lvl1pPr>
          </a:lstStyle>
          <a:p>
            <a:fld id="{31640669-3FD2-4B34-9A2D-584949EF09F8}" type="slidenum">
              <a:rPr lang="en-US" smtClean="0"/>
              <a:pPr/>
              <a:t>‹#›</a:t>
            </a:fld>
            <a:endParaRPr lang="en-US" dirty="0"/>
          </a:p>
        </p:txBody>
      </p:sp>
      <p:sp>
        <p:nvSpPr>
          <p:cNvPr id="7" name="Slide Number Placeholder 5">
            <a:extLst>
              <a:ext uri="{FF2B5EF4-FFF2-40B4-BE49-F238E27FC236}">
                <a16:creationId xmlns:a16="http://schemas.microsoft.com/office/drawing/2014/main" id="{CF466D11-6C64-49E4-BEC0-E77201C91FBB}"/>
              </a:ext>
            </a:extLst>
          </p:cNvPr>
          <p:cNvSpPr txBox="1">
            <a:spLocks/>
          </p:cNvSpPr>
          <p:nvPr/>
        </p:nvSpPr>
        <p:spPr>
          <a:xfrm>
            <a:off x="88392" y="6400800"/>
            <a:ext cx="3035808" cy="365125"/>
          </a:xfrm>
          <a:prstGeom prst="rect">
            <a:avLst/>
          </a:prstGeom>
        </p:spPr>
        <p:txBody>
          <a:bodyPr/>
          <a:lstStyle>
            <a:defPPr>
              <a:defRPr lang="en-US"/>
            </a:defPPr>
            <a:lvl1pPr marL="0" algn="r" defTabSz="914400" rtl="0" eaLnBrk="1" latinLnBrk="0" hangingPunct="1">
              <a:defRPr sz="1800" b="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Pension and Fiduciary Service</a:t>
            </a:r>
          </a:p>
        </p:txBody>
      </p:sp>
    </p:spTree>
    <p:extLst>
      <p:ext uri="{BB962C8B-B14F-4D97-AF65-F5344CB8AC3E}">
        <p14:creationId xmlns:p14="http://schemas.microsoft.com/office/powerpoint/2010/main" val="271818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1"/>
            <a:ext cx="922019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241617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038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90929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6934200" y="6492876"/>
            <a:ext cx="2133600" cy="365125"/>
          </a:xfrm>
          <a:prstGeom prst="rect">
            <a:avLst/>
          </a:prstGeom>
        </p:spPr>
        <p:txBody>
          <a:bodyPr/>
          <a:lstStyle>
            <a:lvl1pPr algn="r">
              <a:defRPr b="0">
                <a:solidFill>
                  <a:schemeClr val="bg1"/>
                </a:solidFill>
              </a:defRPr>
            </a:lvl1pPr>
          </a:lstStyle>
          <a:p>
            <a:fld id="{31640669-3FD2-4B34-9A2D-584949EF09F8}" type="slidenum">
              <a:rPr lang="en-US" smtClean="0"/>
              <a:pPr/>
              <a:t>‹#›</a:t>
            </a:fld>
            <a:endParaRPr lang="en-US" dirty="0"/>
          </a:p>
        </p:txBody>
      </p:sp>
    </p:spTree>
    <p:extLst>
      <p:ext uri="{BB962C8B-B14F-4D97-AF65-F5344CB8AC3E}">
        <p14:creationId xmlns:p14="http://schemas.microsoft.com/office/powerpoint/2010/main" val="9946803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0" y="-2"/>
            <a:ext cx="9144000" cy="104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1563624" y="143256"/>
            <a:ext cx="7162800" cy="381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2C9B0C31-1D58-41AF-AF6C-AC3774E493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295430"/>
            <a:ext cx="9144000" cy="562570"/>
          </a:xfrm>
          <a:prstGeom prst="rect">
            <a:avLst/>
          </a:prstGeom>
        </p:spPr>
      </p:pic>
    </p:spTree>
    <p:extLst>
      <p:ext uri="{BB962C8B-B14F-4D97-AF65-F5344CB8AC3E}">
        <p14:creationId xmlns:p14="http://schemas.microsoft.com/office/powerpoint/2010/main" val="20813701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l" defTabSz="914400" rtl="0" eaLnBrk="1" latinLnBrk="0" hangingPunct="1">
        <a:spcBef>
          <a:spcPct val="0"/>
        </a:spcBef>
        <a:buNone/>
        <a:defRPr sz="2400" b="0" i="0" u="none"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286000"/>
            <a:ext cx="6553200" cy="968184"/>
          </a:xfrm>
        </p:spPr>
        <p:txBody>
          <a:bodyPr>
            <a:normAutofit/>
          </a:bodyPr>
          <a:lstStyle/>
          <a:p>
            <a:r>
              <a:rPr lang="en-US" dirty="0">
                <a:effectLst>
                  <a:outerShdw blurRad="38100" dist="38100" dir="2700000" algn="tl">
                    <a:srgbClr val="000000">
                      <a:alpha val="43137"/>
                    </a:srgbClr>
                  </a:outerShdw>
                </a:effectLst>
              </a:rPr>
              <a:t>Fiduciary Preference</a:t>
            </a:r>
          </a:p>
        </p:txBody>
      </p:sp>
      <p:sp>
        <p:nvSpPr>
          <p:cNvPr id="4" name="TextBox 3">
            <a:extLst>
              <a:ext uri="{FF2B5EF4-FFF2-40B4-BE49-F238E27FC236}">
                <a16:creationId xmlns:a16="http://schemas.microsoft.com/office/drawing/2014/main" id="{AADB35F4-2E59-AC58-89AB-3DC472B2A10A}"/>
              </a:ext>
            </a:extLst>
          </p:cNvPr>
          <p:cNvSpPr txBox="1"/>
          <p:nvPr/>
        </p:nvSpPr>
        <p:spPr>
          <a:xfrm>
            <a:off x="2819400" y="6324600"/>
            <a:ext cx="4640580" cy="369332"/>
          </a:xfrm>
          <a:prstGeom prst="rect">
            <a:avLst/>
          </a:prstGeom>
          <a:noFill/>
        </p:spPr>
        <p:txBody>
          <a:bodyPr wrap="square">
            <a:spAutoFit/>
          </a:bodyPr>
          <a:lstStyle/>
          <a:p>
            <a:pPr marL="0" indent="0" algn="ctr">
              <a:buFont typeface="Arial" panose="020B0604020202020204" pitchFamily="34" charset="0"/>
              <a:buNone/>
            </a:pPr>
            <a:r>
              <a:rPr lang="en-US" sz="1800" dirty="0">
                <a:solidFill>
                  <a:schemeClr val="bg1"/>
                </a:solidFill>
              </a:rPr>
              <a:t>Pension and Fiduciary Service | </a:t>
            </a:r>
            <a:r>
              <a:rPr lang="en-US" dirty="0">
                <a:solidFill>
                  <a:schemeClr val="bg1"/>
                </a:solidFill>
              </a:rPr>
              <a:t>March</a:t>
            </a:r>
            <a:r>
              <a:rPr lang="en-US" sz="1800" dirty="0">
                <a:solidFill>
                  <a:schemeClr val="bg1"/>
                </a:solidFill>
              </a:rPr>
              <a:t> 2021</a:t>
            </a:r>
          </a:p>
        </p:txBody>
      </p:sp>
    </p:spTree>
    <p:extLst>
      <p:ext uri="{BB962C8B-B14F-4D97-AF65-F5344CB8AC3E}">
        <p14:creationId xmlns:p14="http://schemas.microsoft.com/office/powerpoint/2010/main" val="3670970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93A77EA-9C42-E526-AC89-22CBA373182A}"/>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Fiduciary Preference</a:t>
            </a:r>
            <a:endParaRPr lang="en-US" sz="3200" dirty="0"/>
          </a:p>
        </p:txBody>
      </p:sp>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pPr marL="274320">
              <a:spcBef>
                <a:spcPts val="576"/>
              </a:spcBef>
              <a:defRPr/>
            </a:pPr>
            <a:r>
              <a:rPr lang="en-US" dirty="0"/>
              <a:t>Identify fiduciary order of preference</a:t>
            </a:r>
          </a:p>
          <a:p>
            <a:pPr marL="274320">
              <a:spcBef>
                <a:spcPts val="576"/>
              </a:spcBef>
              <a:defRPr/>
            </a:pPr>
            <a:r>
              <a:rPr lang="en-US" dirty="0"/>
              <a:t>Document fiduciary preference in the Field Exam Report</a:t>
            </a:r>
          </a:p>
        </p:txBody>
      </p:sp>
      <p:sp>
        <p:nvSpPr>
          <p:cNvPr id="4" name="Slide Number Placeholder 3"/>
          <p:cNvSpPr>
            <a:spLocks noGrp="1"/>
          </p:cNvSpPr>
          <p:nvPr>
            <p:ph type="sldNum" sz="quarter" idx="12"/>
          </p:nvPr>
        </p:nvSpPr>
        <p:spPr/>
        <p:txBody>
          <a:bodyPr/>
          <a:lstStyle/>
          <a:p>
            <a:fld id="{31640669-3FD2-4B34-9A2D-584949EF09F8}" type="slidenum">
              <a:rPr lang="en-US" smtClean="0"/>
              <a:pPr/>
              <a:t>2</a:t>
            </a:fld>
            <a:endParaRPr lang="en-US" dirty="0"/>
          </a:p>
        </p:txBody>
      </p:sp>
    </p:spTree>
    <p:extLst>
      <p:ext uri="{BB962C8B-B14F-4D97-AF65-F5344CB8AC3E}">
        <p14:creationId xmlns:p14="http://schemas.microsoft.com/office/powerpoint/2010/main" val="233194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083C0A-423C-9344-EC78-0D1CBDDF9EB3}"/>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Fiduciary Preference</a:t>
            </a:r>
            <a:endParaRPr lang="en-US" sz="3200" dirty="0"/>
          </a:p>
        </p:txBody>
      </p:sp>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752600"/>
            <a:ext cx="8610600" cy="4373563"/>
          </a:xfrm>
        </p:spPr>
        <p:txBody>
          <a:bodyPr>
            <a:normAutofit/>
          </a:bodyPr>
          <a:lstStyle/>
          <a:p>
            <a:pPr marL="181240" indent="-181240"/>
            <a:r>
              <a:rPr lang="en-US" dirty="0"/>
              <a:t>  38 CFR 13.100(e)(1), </a:t>
            </a:r>
            <a:r>
              <a:rPr lang="en-US" i="1" dirty="0"/>
              <a:t>Order of preference in appointing a fiduciary</a:t>
            </a:r>
          </a:p>
          <a:p>
            <a:r>
              <a:rPr lang="en-US" dirty="0"/>
              <a:t>FPM I.2.C.5.b, </a:t>
            </a:r>
            <a:r>
              <a:rPr lang="en-US" i="1" dirty="0"/>
              <a:t>Beneficiary’s Fiduciary Preference</a:t>
            </a:r>
            <a:endParaRPr lang="en-US" i="1" dirty="0">
              <a:highlight>
                <a:srgbClr val="FFFF00"/>
              </a:highlight>
            </a:endParaRPr>
          </a:p>
          <a:p>
            <a:endParaRPr lang="en-US" dirty="0"/>
          </a:p>
        </p:txBody>
      </p:sp>
      <p:sp>
        <p:nvSpPr>
          <p:cNvPr id="4" name="Slide Number Placeholder 3"/>
          <p:cNvSpPr>
            <a:spLocks noGrp="1"/>
          </p:cNvSpPr>
          <p:nvPr>
            <p:ph type="sldNum" sz="quarter" idx="12"/>
          </p:nvPr>
        </p:nvSpPr>
        <p:spPr/>
        <p:txBody>
          <a:bodyPr/>
          <a:lstStyle/>
          <a:p>
            <a:fld id="{31640669-3FD2-4B34-9A2D-584949EF09F8}" type="slidenum">
              <a:rPr lang="en-US" smtClean="0"/>
              <a:pPr/>
              <a:t>3</a:t>
            </a:fld>
            <a:endParaRPr lang="en-US" dirty="0"/>
          </a:p>
        </p:txBody>
      </p:sp>
    </p:spTree>
    <p:extLst>
      <p:ext uri="{BB962C8B-B14F-4D97-AF65-F5344CB8AC3E}">
        <p14:creationId xmlns:p14="http://schemas.microsoft.com/office/powerpoint/2010/main" val="843494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7B7619-EC58-924C-EC75-759EA33BD64E}"/>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Fiduciary Preference</a:t>
            </a:r>
            <a:endParaRPr lang="en-US" sz="3200" dirty="0"/>
          </a:p>
        </p:txBody>
      </p:sp>
      <p:sp>
        <p:nvSpPr>
          <p:cNvPr id="2" name="Title 1"/>
          <p:cNvSpPr>
            <a:spLocks noGrp="1"/>
          </p:cNvSpPr>
          <p:nvPr>
            <p:ph type="title"/>
          </p:nvPr>
        </p:nvSpPr>
        <p:spPr/>
        <p:txBody>
          <a:bodyPr>
            <a:noAutofit/>
          </a:bodyPr>
          <a:lstStyle/>
          <a:p>
            <a:r>
              <a:rPr lang="en-US" dirty="0"/>
              <a:t>Order of Preference</a:t>
            </a:r>
          </a:p>
        </p:txBody>
      </p:sp>
      <p:sp>
        <p:nvSpPr>
          <p:cNvPr id="3" name="Content Placeholder 2"/>
          <p:cNvSpPr>
            <a:spLocks noGrp="1"/>
          </p:cNvSpPr>
          <p:nvPr>
            <p:ph idx="1"/>
          </p:nvPr>
        </p:nvSpPr>
        <p:spPr/>
        <p:txBody>
          <a:bodyPr>
            <a:normAutofit/>
          </a:bodyPr>
          <a:lstStyle/>
          <a:p>
            <a:r>
              <a:rPr lang="en-US" dirty="0"/>
              <a:t>Beneficiary’s preference</a:t>
            </a:r>
          </a:p>
          <a:p>
            <a:r>
              <a:rPr lang="en-US" dirty="0"/>
              <a:t>Spouse</a:t>
            </a:r>
          </a:p>
          <a:p>
            <a:r>
              <a:rPr lang="en-US" dirty="0"/>
              <a:t>Relative who has care/custody </a:t>
            </a:r>
          </a:p>
          <a:p>
            <a:r>
              <a:rPr lang="en-US" dirty="0"/>
              <a:t>Other relative of beneficiary </a:t>
            </a:r>
          </a:p>
          <a:p>
            <a:r>
              <a:rPr lang="en-US" dirty="0"/>
              <a:t>Friend, acquaintance, other</a:t>
            </a:r>
          </a:p>
          <a:p>
            <a:r>
              <a:rPr lang="en-US" dirty="0"/>
              <a:t>Chief officer of institution</a:t>
            </a:r>
          </a:p>
        </p:txBody>
      </p:sp>
      <p:sp>
        <p:nvSpPr>
          <p:cNvPr id="4" name="Slide Number Placeholder 3"/>
          <p:cNvSpPr>
            <a:spLocks noGrp="1"/>
          </p:cNvSpPr>
          <p:nvPr>
            <p:ph type="sldNum" sz="quarter" idx="12"/>
          </p:nvPr>
        </p:nvSpPr>
        <p:spPr/>
        <p:txBody>
          <a:bodyPr/>
          <a:lstStyle/>
          <a:p>
            <a:fld id="{31640669-3FD2-4B34-9A2D-584949EF09F8}" type="slidenum">
              <a:rPr lang="en-US" smtClean="0"/>
              <a:pPr/>
              <a:t>4</a:t>
            </a:fld>
            <a:endParaRPr lang="en-US" dirty="0"/>
          </a:p>
        </p:txBody>
      </p:sp>
    </p:spTree>
    <p:extLst>
      <p:ext uri="{BB962C8B-B14F-4D97-AF65-F5344CB8AC3E}">
        <p14:creationId xmlns:p14="http://schemas.microsoft.com/office/powerpoint/2010/main" val="401940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1D2875-BA4B-860B-B491-EC59A167C02C}"/>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Fiduciary Preference</a:t>
            </a:r>
            <a:endParaRPr lang="en-US" sz="3200" dirty="0"/>
          </a:p>
        </p:txBody>
      </p:sp>
      <p:sp>
        <p:nvSpPr>
          <p:cNvPr id="2" name="Title 1"/>
          <p:cNvSpPr>
            <a:spLocks noGrp="1"/>
          </p:cNvSpPr>
          <p:nvPr>
            <p:ph type="title"/>
          </p:nvPr>
        </p:nvSpPr>
        <p:spPr/>
        <p:txBody>
          <a:bodyPr>
            <a:noAutofit/>
          </a:bodyPr>
          <a:lstStyle/>
          <a:p>
            <a:r>
              <a:rPr lang="en-US" dirty="0"/>
              <a:t>Order of Preference (Continued)</a:t>
            </a:r>
          </a:p>
        </p:txBody>
      </p:sp>
      <p:sp>
        <p:nvSpPr>
          <p:cNvPr id="3" name="Content Placeholder 2"/>
          <p:cNvSpPr>
            <a:spLocks noGrp="1"/>
          </p:cNvSpPr>
          <p:nvPr>
            <p:ph idx="1"/>
          </p:nvPr>
        </p:nvSpPr>
        <p:spPr/>
        <p:txBody>
          <a:bodyPr>
            <a:normAutofit/>
          </a:bodyPr>
          <a:lstStyle/>
          <a:p>
            <a:r>
              <a:rPr lang="en-US" dirty="0"/>
              <a:t>Bonded officer of Indian reservation</a:t>
            </a:r>
          </a:p>
          <a:p>
            <a:r>
              <a:rPr lang="en-US" dirty="0"/>
              <a:t>Court appointed fiduciary</a:t>
            </a:r>
          </a:p>
          <a:p>
            <a:r>
              <a:rPr lang="en-US" dirty="0"/>
              <a:t>Paid federal fiduciary</a:t>
            </a:r>
          </a:p>
          <a:p>
            <a:r>
              <a:rPr lang="en-US" dirty="0"/>
              <a:t>Temporary fiduciary</a:t>
            </a:r>
          </a:p>
        </p:txBody>
      </p:sp>
      <p:sp>
        <p:nvSpPr>
          <p:cNvPr id="4" name="Slide Number Placeholder 3"/>
          <p:cNvSpPr>
            <a:spLocks noGrp="1"/>
          </p:cNvSpPr>
          <p:nvPr>
            <p:ph type="sldNum" sz="quarter" idx="12"/>
          </p:nvPr>
        </p:nvSpPr>
        <p:spPr/>
        <p:txBody>
          <a:bodyPr/>
          <a:lstStyle/>
          <a:p>
            <a:fld id="{31640669-3FD2-4B34-9A2D-584949EF09F8}" type="slidenum">
              <a:rPr lang="en-US" smtClean="0"/>
              <a:pPr/>
              <a:t>5</a:t>
            </a:fld>
            <a:endParaRPr lang="en-US" dirty="0"/>
          </a:p>
        </p:txBody>
      </p:sp>
    </p:spTree>
    <p:extLst>
      <p:ext uri="{BB962C8B-B14F-4D97-AF65-F5344CB8AC3E}">
        <p14:creationId xmlns:p14="http://schemas.microsoft.com/office/powerpoint/2010/main" val="386138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75AA228-D6C9-19C9-3305-6C0410493DA8}"/>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Fiduciary Preference</a:t>
            </a:r>
            <a:endParaRPr lang="en-US" sz="3200" dirty="0"/>
          </a:p>
        </p:txBody>
      </p:sp>
      <p:sp>
        <p:nvSpPr>
          <p:cNvPr id="2" name="Title 1"/>
          <p:cNvSpPr>
            <a:spLocks noGrp="1"/>
          </p:cNvSpPr>
          <p:nvPr>
            <p:ph type="title"/>
          </p:nvPr>
        </p:nvSpPr>
        <p:spPr/>
        <p:txBody>
          <a:bodyPr/>
          <a:lstStyle/>
          <a:p>
            <a:pPr>
              <a:defRPr/>
            </a:pPr>
            <a:r>
              <a:rPr lang="en-US" i="0" dirty="0"/>
              <a:t>Preferred Fiduciary Information</a:t>
            </a:r>
          </a:p>
        </p:txBody>
      </p:sp>
      <p:sp>
        <p:nvSpPr>
          <p:cNvPr id="3" name="Content Placeholder 2"/>
          <p:cNvSpPr>
            <a:spLocks noGrp="1"/>
          </p:cNvSpPr>
          <p:nvPr>
            <p:ph idx="1"/>
          </p:nvPr>
        </p:nvSpPr>
        <p:spPr/>
        <p:txBody>
          <a:bodyPr/>
          <a:lstStyle/>
          <a:p>
            <a:pPr lvl="0"/>
            <a:r>
              <a:rPr lang="en-US" dirty="0"/>
              <a:t>Preferred fiduciary?</a:t>
            </a:r>
            <a:endParaRPr lang="en-US" b="0" dirty="0"/>
          </a:p>
          <a:p>
            <a:pPr lvl="0"/>
            <a:r>
              <a:rPr lang="en-US" b="0" dirty="0"/>
              <a:t>Follow </a:t>
            </a:r>
            <a:r>
              <a:rPr lang="en-US" dirty="0"/>
              <a:t>up</a:t>
            </a:r>
            <a:r>
              <a:rPr lang="en-US" b="0" dirty="0"/>
              <a:t> questions (if applicable)</a:t>
            </a:r>
          </a:p>
          <a:p>
            <a:pPr lvl="1"/>
            <a:r>
              <a:rPr lang="en-US" dirty="0"/>
              <a:t>Beneficiary able to state fiduciary preference?</a:t>
            </a:r>
          </a:p>
          <a:p>
            <a:pPr lvl="1"/>
            <a:r>
              <a:rPr lang="en-US" b="0" dirty="0"/>
              <a:t>Name of </a:t>
            </a:r>
            <a:r>
              <a:rPr lang="en-US" dirty="0"/>
              <a:t>preferred fiduciary?</a:t>
            </a:r>
          </a:p>
          <a:p>
            <a:pPr lvl="1"/>
            <a:r>
              <a:rPr lang="en-US" dirty="0"/>
              <a:t>Preferred fiduciary appointed?</a:t>
            </a:r>
          </a:p>
          <a:p>
            <a:pPr lvl="1"/>
            <a:r>
              <a:rPr lang="en-US" dirty="0"/>
              <a:t>If no, select reason for non-selection</a:t>
            </a:r>
          </a:p>
          <a:p>
            <a:pPr lvl="0"/>
            <a:r>
              <a:rPr lang="en-US" dirty="0"/>
              <a:t>Add Fiduciary Preference</a:t>
            </a:r>
          </a:p>
          <a:p>
            <a:pPr marL="0" lvl="0" indent="0">
              <a:buNone/>
            </a:pPr>
            <a:endParaRPr lang="en-US" b="0" dirty="0"/>
          </a:p>
          <a:p>
            <a:pPr>
              <a:buFont typeface="Wingdings" panose="05000000000000000000" pitchFamily="2" charset="2"/>
              <a:buChar char="§"/>
              <a:defRPr/>
            </a:pPr>
            <a:endParaRPr lang="en-US" sz="2000" dirty="0"/>
          </a:p>
          <a:p>
            <a:pPr>
              <a:defRPr/>
            </a:pPr>
            <a:endParaRPr lang="en-US" sz="2000" dirty="0"/>
          </a:p>
        </p:txBody>
      </p:sp>
      <p:pic>
        <p:nvPicPr>
          <p:cNvPr id="4" name="Picture 3" descr="Picture of a computer monitor screen with text on the screen stating &quot;Instructor Demonstration.&quot;" title="Computer Monitor Screen with text &quot;Instructor Demonstration&quot;">
            <a:extLst>
              <a:ext uri="{FF2B5EF4-FFF2-40B4-BE49-F238E27FC236}">
                <a16:creationId xmlns:a16="http://schemas.microsoft.com/office/drawing/2014/main" id="{8FBB6922-B19C-44E9-92E4-0238C9225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672" y="4187952"/>
            <a:ext cx="2228850" cy="179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a:extLst>
              <a:ext uri="{FF2B5EF4-FFF2-40B4-BE49-F238E27FC236}">
                <a16:creationId xmlns:a16="http://schemas.microsoft.com/office/drawing/2014/main" id="{701E1A1C-F164-DBCC-6A0B-19074ED235D0}"/>
              </a:ext>
            </a:extLst>
          </p:cNvPr>
          <p:cNvSpPr>
            <a:spLocks noGrp="1"/>
          </p:cNvSpPr>
          <p:nvPr>
            <p:ph type="sldNum" sz="quarter" idx="12"/>
          </p:nvPr>
        </p:nvSpPr>
        <p:spPr>
          <a:xfrm>
            <a:off x="6934200" y="6400800"/>
            <a:ext cx="2133600" cy="365125"/>
          </a:xfrm>
        </p:spPr>
        <p:txBody>
          <a:bodyPr/>
          <a:lstStyle/>
          <a:p>
            <a:fld id="{31640669-3FD2-4B34-9A2D-584949EF09F8}" type="slidenum">
              <a:rPr lang="en-US" smtClean="0"/>
              <a:pPr/>
              <a:t>6</a:t>
            </a:fld>
            <a:endParaRPr lang="en-US" dirty="0"/>
          </a:p>
        </p:txBody>
      </p:sp>
    </p:spTree>
    <p:extLst>
      <p:ext uri="{BB962C8B-B14F-4D97-AF65-F5344CB8AC3E}">
        <p14:creationId xmlns:p14="http://schemas.microsoft.com/office/powerpoint/2010/main" val="842683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70E9260-921D-9443-BC5E-20DBBC7C1581}"/>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Fiduciary Preference</a:t>
            </a:r>
            <a:endParaRPr lang="en-US" sz="3200" dirty="0"/>
          </a:p>
        </p:txBody>
      </p:sp>
      <p:sp>
        <p:nvSpPr>
          <p:cNvPr id="2" name="Title 1"/>
          <p:cNvSpPr>
            <a:spLocks noGrp="1"/>
          </p:cNvSpPr>
          <p:nvPr>
            <p:ph type="title"/>
          </p:nvPr>
        </p:nvSpPr>
        <p:spPr/>
        <p:txBody>
          <a:bodyPr>
            <a:noAutofit/>
          </a:bodyPr>
          <a:lstStyle/>
          <a:p>
            <a:r>
              <a:rPr lang="en-US" dirty="0"/>
              <a:t>Questions?</a:t>
            </a:r>
          </a:p>
        </p:txBody>
      </p:sp>
      <p:pic>
        <p:nvPicPr>
          <p:cNvPr id="1026" name="Picture 2" descr="C:\Users\CAPGLAUD\AppData\Local\Microsoft\Windows\Temporary Internet Files\Content.IE5\PRYJZ112\Questionmark[1].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22960" y="1752600"/>
            <a:ext cx="3498850" cy="43735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4294967295"/>
          </p:nvPr>
        </p:nvSpPr>
        <p:spPr>
          <a:xfrm>
            <a:off x="4535103" y="1600200"/>
            <a:ext cx="4495800" cy="4525963"/>
          </a:xfrm>
        </p:spPr>
        <p:txBody>
          <a:bodyPr>
            <a:normAutofit/>
          </a:bodyPr>
          <a:lstStyle/>
          <a:p>
            <a:r>
              <a:rPr lang="en-US" sz="2400" dirty="0"/>
              <a:t>Order of Preference</a:t>
            </a:r>
          </a:p>
          <a:p>
            <a:r>
              <a:rPr lang="en-US" sz="2400" dirty="0"/>
              <a:t>Preferred Fiduciary Information</a:t>
            </a:r>
            <a:endParaRPr lang="en-US" dirty="0"/>
          </a:p>
          <a:p>
            <a:endParaRPr lang="en-US" dirty="0"/>
          </a:p>
        </p:txBody>
      </p:sp>
      <p:sp>
        <p:nvSpPr>
          <p:cNvPr id="7" name="Slide Number Placeholder 3">
            <a:extLst>
              <a:ext uri="{FF2B5EF4-FFF2-40B4-BE49-F238E27FC236}">
                <a16:creationId xmlns:a16="http://schemas.microsoft.com/office/drawing/2014/main" id="{841F9873-61B7-0254-91BA-8FDD4CD4AB49}"/>
              </a:ext>
            </a:extLst>
          </p:cNvPr>
          <p:cNvSpPr>
            <a:spLocks noGrp="1"/>
          </p:cNvSpPr>
          <p:nvPr>
            <p:ph type="sldNum" sz="quarter" idx="12"/>
          </p:nvPr>
        </p:nvSpPr>
        <p:spPr>
          <a:xfrm>
            <a:off x="6934200" y="6400800"/>
            <a:ext cx="2133600" cy="365125"/>
          </a:xfrm>
        </p:spPr>
        <p:txBody>
          <a:bodyPr/>
          <a:lstStyle/>
          <a:p>
            <a:fld id="{31640669-3FD2-4B34-9A2D-584949EF09F8}" type="slidenum">
              <a:rPr lang="en-US" smtClean="0"/>
              <a:pPr/>
              <a:t>7</a:t>
            </a:fld>
            <a:endParaRPr lang="en-US" dirty="0"/>
          </a:p>
        </p:txBody>
      </p:sp>
    </p:spTree>
    <p:extLst>
      <p:ext uri="{BB962C8B-B14F-4D97-AF65-F5344CB8AC3E}">
        <p14:creationId xmlns:p14="http://schemas.microsoft.com/office/powerpoint/2010/main" val="2430843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5382C2E-1924-3D5D-3527-80D0068935D8}"/>
              </a:ext>
              <a:ext uri="{C183D7F6-B498-43B3-948B-1728B52AA6E4}">
                <adec:decorative xmlns:adec="http://schemas.microsoft.com/office/drawing/2017/decorative" val="1"/>
              </a:ext>
            </a:extLst>
          </p:cNvPr>
          <p:cNvSpPr txBox="1">
            <a:spLocks/>
          </p:cNvSpPr>
          <p:nvPr/>
        </p:nvSpPr>
        <p:spPr>
          <a:xfrm>
            <a:off x="1600200" y="123824"/>
            <a:ext cx="7162800" cy="6858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u="none" kern="1200">
                <a:solidFill>
                  <a:schemeClr val="bg1"/>
                </a:solidFill>
                <a:latin typeface="+mj-lt"/>
                <a:ea typeface="+mj-ea"/>
                <a:cs typeface="+mj-cs"/>
              </a:defRPr>
            </a:lvl1pPr>
          </a:lstStyle>
          <a:p>
            <a:r>
              <a:rPr lang="en-US" sz="3200" dirty="0">
                <a:effectLst>
                  <a:outerShdw blurRad="38100" dist="38100" dir="2700000" algn="tl">
                    <a:srgbClr val="000000">
                      <a:alpha val="43137"/>
                    </a:srgbClr>
                  </a:outerShdw>
                </a:effectLst>
              </a:rPr>
              <a:t>Fiduciary Preference</a:t>
            </a:r>
            <a:endParaRPr lang="en-US" sz="3200" dirty="0"/>
          </a:p>
        </p:txBody>
      </p:sp>
      <p:sp>
        <p:nvSpPr>
          <p:cNvPr id="2" name="Title 1"/>
          <p:cNvSpPr>
            <a:spLocks noGrp="1"/>
          </p:cNvSpPr>
          <p:nvPr>
            <p:ph type="title"/>
          </p:nvPr>
        </p:nvSpPr>
        <p:spPr/>
        <p:txBody>
          <a:bodyPr/>
          <a:lstStyle/>
          <a:p>
            <a:r>
              <a:rPr lang="en-US" dirty="0"/>
              <a:t>TMS Survey</a:t>
            </a:r>
          </a:p>
        </p:txBody>
      </p:sp>
      <p:sp>
        <p:nvSpPr>
          <p:cNvPr id="3" name="Content Placeholder 2"/>
          <p:cNvSpPr>
            <a:spLocks noGrp="1"/>
          </p:cNvSpPr>
          <p:nvPr>
            <p:ph idx="1"/>
          </p:nvPr>
        </p:nvSpPr>
        <p:spPr/>
        <p:txBody>
          <a:bodyPr/>
          <a:lstStyle/>
          <a:p>
            <a:r>
              <a:rPr lang="en-US" dirty="0"/>
              <a:t>A satisfaction survey has been assigned to you in TMS.</a:t>
            </a:r>
          </a:p>
          <a:p>
            <a:r>
              <a:rPr lang="en-US" dirty="0"/>
              <a:t>You should be able to complete the survey within ten minutes.</a:t>
            </a:r>
          </a:p>
          <a:p>
            <a:r>
              <a:rPr lang="en-US" dirty="0"/>
              <a:t>Be sure to complete the survey in TMS to receive credit for this training.</a:t>
            </a:r>
          </a:p>
        </p:txBody>
      </p:sp>
      <p:sp>
        <p:nvSpPr>
          <p:cNvPr id="4" name="Slide Number Placeholder 3"/>
          <p:cNvSpPr>
            <a:spLocks noGrp="1"/>
          </p:cNvSpPr>
          <p:nvPr>
            <p:ph type="sldNum" sz="quarter" idx="12"/>
          </p:nvPr>
        </p:nvSpPr>
        <p:spPr/>
        <p:txBody>
          <a:bodyPr/>
          <a:lstStyle/>
          <a:p>
            <a:fld id="{31640669-3FD2-4B34-9A2D-584949EF09F8}" type="slidenum">
              <a:rPr lang="en-US" smtClean="0"/>
              <a:pPr/>
              <a:t>8</a:t>
            </a:fld>
            <a:endParaRPr lang="en-US" dirty="0"/>
          </a:p>
        </p:txBody>
      </p:sp>
    </p:spTree>
    <p:extLst>
      <p:ext uri="{BB962C8B-B14F-4D97-AF65-F5344CB8AC3E}">
        <p14:creationId xmlns:p14="http://schemas.microsoft.com/office/powerpoint/2010/main" val="2250312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39&quot;&gt;&lt;/object&gt;&lt;object type=&quot;2&quot; unique_id=&quot;10140&quot;&gt;&lt;object type=&quot;3&quot; unique_id=&quot;10141&quot;&gt;&lt;property id=&quot;20148&quot; value=&quot;5&quot;/&gt;&lt;property id=&quot;20300&quot; value=&quot;Slide 1 - &amp;quot;Fiduciary Preference&amp;quot;&quot;/&gt;&lt;property id=&quot;20307&quot; value=&quot;256&quot;/&gt;&lt;/object&gt;&lt;object type=&quot;3&quot; unique_id=&quot;10142&quot;&gt;&lt;property id=&quot;20148&quot; value=&quot;5&quot;/&gt;&lt;property id=&quot;20300&quot; value=&quot;Slide 2 - &amp;quot;Objectives&amp;quot;&quot;/&gt;&lt;property id=&quot;20307&quot; value=&quot;317&quot;/&gt;&lt;/object&gt;&lt;object type=&quot;3&quot; unique_id=&quot;10143&quot;&gt;&lt;property id=&quot;20148&quot; value=&quot;5&quot;/&gt;&lt;property id=&quot;20300&quot; value=&quot;Slide 3 - &amp;quot;References&amp;quot;&quot;/&gt;&lt;property id=&quot;20307&quot; value=&quot;318&quot;/&gt;&lt;/object&gt;&lt;object type=&quot;3&quot; unique_id=&quot;10144&quot;&gt;&lt;property id=&quot;20148&quot; value=&quot;5&quot;/&gt;&lt;property id=&quot;20300&quot; value=&quot;Slide 4 - &amp;quot;Fiduciary Preference&amp;quot;&quot;/&gt;&lt;property id=&quot;20307&quot; value=&quot;342&quot;/&gt;&lt;/object&gt;&lt;object type=&quot;3&quot; unique_id=&quot;10145&quot;&gt;&lt;property id=&quot;20148&quot; value=&quot;5&quot;/&gt;&lt;property id=&quot;20300&quot; value=&quot;Slide 5 - &amp;quot;Order of Preference&amp;quot;&quot;/&gt;&lt;property id=&quot;20307&quot; value=&quot;357&quot;/&gt;&lt;/object&gt;&lt;object type=&quot;3&quot; unique_id=&quot;10146&quot;&gt;&lt;property id=&quot;20148&quot; value=&quot;5&quot;/&gt;&lt;property id=&quot;20300&quot; value=&quot;Slide 6 - &amp;quot;Document Preference&amp;quot;&quot;/&gt;&lt;property id=&quot;20307&quot; value=&quot;356&quot;/&gt;&lt;/object&gt;&lt;object type=&quot;3&quot; unique_id=&quot;10147&quot;&gt;&lt;property id=&quot;20148&quot; value=&quot;5&quot;/&gt;&lt;property id=&quot;20300&quot; value=&quot;Slide 7 - &amp;quot;31. Questions?&amp;quot;&quot;/&gt;&lt;property id=&quot;20307&quot; value=&quot;314&quot;/&gt;&lt;/object&gt;&lt;object type=&quot;3&quot; unique_id=&quot;10148&quot;&gt;&lt;property id=&quot;20148&quot; value=&quot;5&quot;/&gt;&lt;property id=&quot;20300&quot; value=&quot;Slide 8 - &amp;quot;TMS Survey and Assessment&amp;quot;&quot;/&gt;&lt;property id=&quot;20307&quot; value=&quot;358&quot;/&gt;&lt;/object&gt;&lt;/object&gt;&lt;/object&gt;&lt;/database&gt;"/>
  <p:tag name="SECTOMILLISECCONVERTED" val="1"/>
</p:tagLst>
</file>

<file path=ppt/theme/theme1.xml><?xml version="1.0" encoding="utf-8"?>
<a:theme xmlns:a="http://schemas.openxmlformats.org/drawingml/2006/main" name="PF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F_Template" id="{C0158694-9F50-47F7-8F1A-A55D2B17BDC3}" vid="{A5F604E5-6AA2-4727-B985-0DC12C15A1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A950D09F91E74D9357889C208E271B" ma:contentTypeVersion="8" ma:contentTypeDescription="Create a new document." ma:contentTypeScope="" ma:versionID="898eb478fdd337fc00291b3789a60605">
  <xsd:schema xmlns:xsd="http://www.w3.org/2001/XMLSchema" xmlns:xs="http://www.w3.org/2001/XMLSchema" xmlns:p="http://schemas.microsoft.com/office/2006/metadata/properties" xmlns:ns2="2ca98164-cd8c-4ccf-863c-4d844e8e0fae" xmlns:ns3="74592f5e-0930-4211-930c-b7fa09b0ad91" targetNamespace="http://schemas.microsoft.com/office/2006/metadata/properties" ma:root="true" ma:fieldsID="db6746234ffe01a9954a89a80d049126" ns2:_="" ns3:_="">
    <xsd:import namespace="2ca98164-cd8c-4ccf-863c-4d844e8e0fae"/>
    <xsd:import namespace="74592f5e-0930-4211-930c-b7fa09b0ad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98164-cd8c-4ccf-863c-4d844e8e0f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592f5e-0930-4211-930c-b7fa09b0ad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027EED-8D25-498B-8F38-654F13AFE7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a98164-cd8c-4ccf-863c-4d844e8e0fae"/>
    <ds:schemaRef ds:uri="74592f5e-0930-4211-930c-b7fa09b0ad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4A68EB-98E3-4D47-A734-4B001A006FEE}">
  <ds:schemaRefs>
    <ds:schemaRef ds:uri="http://schemas.microsoft.com/office/2006/documentManagement/types"/>
    <ds:schemaRef ds:uri="http://schemas.microsoft.com/office/infopath/2007/PartnerControls"/>
    <ds:schemaRef ds:uri="http://purl.org/dc/dcmitype/"/>
    <ds:schemaRef ds:uri="2ca98164-cd8c-4ccf-863c-4d844e8e0fae"/>
    <ds:schemaRef ds:uri="http://purl.org/dc/terms/"/>
    <ds:schemaRef ds:uri="http://schemas.microsoft.com/office/2006/metadata/properties"/>
    <ds:schemaRef ds:uri="http://purl.org/dc/elements/1.1/"/>
    <ds:schemaRef ds:uri="http://www.w3.org/XML/1998/namespace"/>
    <ds:schemaRef ds:uri="http://schemas.openxmlformats.org/package/2006/metadata/core-properties"/>
    <ds:schemaRef ds:uri="74592f5e-0930-4211-930c-b7fa09b0ad91"/>
  </ds:schemaRefs>
</ds:datastoreItem>
</file>

<file path=customXml/itemProps3.xml><?xml version="1.0" encoding="utf-8"?>
<ds:datastoreItem xmlns:ds="http://schemas.openxmlformats.org/officeDocument/2006/customXml" ds:itemID="{92B111BF-D692-4928-8D39-00A048D89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PF_Template</Template>
  <TotalTime>6239</TotalTime>
  <Words>1058</Words>
  <Application>Microsoft Office PowerPoint</Application>
  <PresentationFormat>On-screen Show (4:3)</PresentationFormat>
  <Paragraphs>132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Wingdings</vt:lpstr>
      <vt:lpstr>PF_Template</vt:lpstr>
      <vt:lpstr>Fiduciary Preference</vt:lpstr>
      <vt:lpstr>Objectives</vt:lpstr>
      <vt:lpstr>References</vt:lpstr>
      <vt:lpstr>Order of Preference</vt:lpstr>
      <vt:lpstr>Order of Preference (Continued)</vt:lpstr>
      <vt:lpstr>Preferred Fiduciary Information</vt:lpstr>
      <vt:lpstr>Questions?</vt:lpstr>
      <vt:lpstr>TMS Survey</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Fiduciary Preference PowerPoint Presentation</dc:title>
  <dc:subject>FE, FSR, LIE, QRT, Misuse Team</dc:subject>
  <dc:creator>Department of Veterans Affairs, Veterans Benefits Administration, Fiduciary Service, STAFF</dc:creator>
  <dc:description>The purpose of this lesson is to provide students with a general overview of fiduciary preference as it applies to the fiduciary appointment process and guidance on how to document fiduciary preference.</dc:description>
  <cp:lastModifiedBy>Kathy Poole</cp:lastModifiedBy>
  <cp:revision>317</cp:revision>
  <cp:lastPrinted>2018-09-19T18:22:01Z</cp:lastPrinted>
  <dcterms:created xsi:type="dcterms:W3CDTF">2016-10-13T19:12:55Z</dcterms:created>
  <dcterms:modified xsi:type="dcterms:W3CDTF">2022-07-01T13:48:32Z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0x010100D9A950D09F91E74D9357889C208E271B</vt:lpwstr>
  </property>
  <property fmtid="{D5CDD505-2E9C-101B-9397-08002B2CF9AE}" pid="3" name="Language">
    <vt:lpwstr>en</vt:lpwstr>
  </property>
  <property fmtid="{D5CDD505-2E9C-101B-9397-08002B2CF9AE}" pid="4" name="Type">
    <vt:lpwstr>Presentation</vt:lpwstr>
  </property>
</Properties>
</file>