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handoutMasterIdLst>
    <p:handoutMasterId r:id="rId16"/>
  </p:handoutMasterIdLst>
  <p:sldIdLst>
    <p:sldId id="256" r:id="rId5"/>
    <p:sldId id="317" r:id="rId6"/>
    <p:sldId id="318" r:id="rId7"/>
    <p:sldId id="342" r:id="rId8"/>
    <p:sldId id="356" r:id="rId9"/>
    <p:sldId id="351" r:id="rId10"/>
    <p:sldId id="346" r:id="rId11"/>
    <p:sldId id="353" r:id="rId12"/>
    <p:sldId id="314" r:id="rId13"/>
    <p:sldId id="357" r:id="rId14"/>
  </p:sldIdLst>
  <p:sldSz cx="9144000" cy="6858000" type="screen4x3"/>
  <p:notesSz cx="7315200" cy="96012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4" autoAdjust="0"/>
    <p:restoredTop sz="40221" autoAdjust="0"/>
  </p:normalViewPr>
  <p:slideViewPr>
    <p:cSldViewPr>
      <p:cViewPr varScale="1">
        <p:scale>
          <a:sx n="45" d="100"/>
          <a:sy n="45" d="100"/>
        </p:scale>
        <p:origin x="209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6" d="100"/>
          <a:sy n="16" d="100"/>
        </p:scale>
        <p:origin x="-3714" y="-12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A89D81-FE1D-460B-810F-1BC3C3EF84AC}"/>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E3F22165-4077-4A4F-897D-DAE58DCB829E}"/>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C1ECD4FA-E7AA-4512-AD89-16D4B5855FC1}" type="datetimeFigureOut">
              <a:rPr lang="en-US" smtClean="0"/>
              <a:t>9/20/2018</a:t>
            </a:fld>
            <a:endParaRPr lang="en-US"/>
          </a:p>
        </p:txBody>
      </p:sp>
      <p:sp>
        <p:nvSpPr>
          <p:cNvPr id="4" name="Footer Placeholder 3">
            <a:extLst>
              <a:ext uri="{FF2B5EF4-FFF2-40B4-BE49-F238E27FC236}">
                <a16:creationId xmlns:a16="http://schemas.microsoft.com/office/drawing/2014/main" id="{6403CFBB-DC63-4600-8735-CD8F23032A0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765A7364-AD01-4AC1-A131-CAB39C37E74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8E82757D-CDF2-4B83-AD7A-76DB2370EF13}" type="slidenum">
              <a:rPr lang="en-US" smtClean="0"/>
              <a:t>‹#›</a:t>
            </a:fld>
            <a:endParaRPr lang="en-US"/>
          </a:p>
        </p:txBody>
      </p:sp>
    </p:spTree>
    <p:extLst>
      <p:ext uri="{BB962C8B-B14F-4D97-AF65-F5344CB8AC3E}">
        <p14:creationId xmlns:p14="http://schemas.microsoft.com/office/powerpoint/2010/main" val="795679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9/20/2018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vbaw.vba.va.gov/bl/20/cio/20s5/forms/VBA-21P-555-AR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sz="1300" u="sng" dirty="0"/>
              <a:t>Course Description:</a:t>
            </a:r>
          </a:p>
          <a:p>
            <a:endParaRPr lang="en-US" sz="1300" dirty="0"/>
          </a:p>
          <a:p>
            <a:r>
              <a:rPr lang="en-US" sz="1300" dirty="0"/>
              <a:t>The purpose of this lesson is to provide trainees with the applicable skills necessary to apply existing knowledge of VA policy on fiduciary fees using VA systems to process fiduciary hub casework.</a:t>
            </a:r>
          </a:p>
          <a:p>
            <a:pPr defTabSz="966612">
              <a:defRPr/>
            </a:pPr>
            <a:endParaRPr lang="en-US" sz="1300" dirty="0"/>
          </a:p>
          <a:p>
            <a:pPr defTabSz="966612">
              <a:defRPr/>
            </a:pPr>
            <a:r>
              <a:rPr lang="en-US" sz="1300" dirty="0"/>
              <a:t>This is a lesson on documenting fiduciary fees in VA systems and live demonstration will occur throughout training.  </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26">
              <a:defRPr/>
            </a:pPr>
            <a:r>
              <a:rPr lang="en-US" u="sng" dirty="0">
                <a:solidFill>
                  <a:prstClr val="black"/>
                </a:solidFill>
              </a:rPr>
              <a:t>Instructor Notes:</a:t>
            </a:r>
          </a:p>
          <a:p>
            <a:pPr defTabSz="966526">
              <a:defRPr/>
            </a:pPr>
            <a:endParaRPr lang="en-US" u="sng" dirty="0">
              <a:solidFill>
                <a:prstClr val="black"/>
              </a:solidFill>
            </a:endParaRPr>
          </a:p>
          <a:p>
            <a:r>
              <a:rPr lang="en-US" u="none" dirty="0"/>
              <a:t>An</a:t>
            </a:r>
            <a:r>
              <a:rPr lang="en-US" u="none" baseline="0" dirty="0"/>
              <a:t> assessment and satisfaction survey have been assigned to you in TMS.  You should be able to complete both within ten minutes.  </a:t>
            </a:r>
          </a:p>
          <a:p>
            <a:endParaRPr lang="en-US" u="none" baseline="0" dirty="0"/>
          </a:p>
          <a:p>
            <a:r>
              <a:rPr lang="en-US" u="none" baseline="0" dirty="0"/>
              <a:t>Completing both will allow you to receive credit for this training.</a:t>
            </a:r>
            <a:endParaRPr lang="en-US" u="none"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At the end of this lesson, given the training and corresponding references, the learner will be able to do the following:</a:t>
            </a:r>
          </a:p>
          <a:p>
            <a:pPr>
              <a:defRPr/>
            </a:pPr>
            <a:endParaRPr lang="en-US" dirty="0"/>
          </a:p>
          <a:p>
            <a:pPr marL="181240" indent="-181240">
              <a:buFont typeface="Arial" panose="020B0604020202020204" pitchFamily="34" charset="0"/>
              <a:buChar char="•"/>
              <a:defRPr/>
            </a:pPr>
            <a:r>
              <a:rPr lang="en-US" dirty="0"/>
              <a:t>Recall VA fiduciary fee policy</a:t>
            </a:r>
          </a:p>
          <a:p>
            <a:pPr marL="181240" indent="-181240">
              <a:buFont typeface="Arial" panose="020B0604020202020204" pitchFamily="34" charset="0"/>
              <a:buChar char="•"/>
              <a:defRPr/>
            </a:pPr>
            <a:r>
              <a:rPr lang="en-US" dirty="0"/>
              <a:t>Demonstrate how to document fees in BFFS</a:t>
            </a:r>
          </a:p>
          <a:p>
            <a:pPr marL="181240" indent="-181240">
              <a:buFont typeface="Arial" panose="020B0604020202020204" pitchFamily="34" charset="0"/>
              <a:buChar char="•"/>
              <a:defRPr/>
            </a:pPr>
            <a:r>
              <a:rPr lang="en-US" dirty="0"/>
              <a:t>Discuss reasons to document fee on paper</a:t>
            </a:r>
          </a:p>
          <a:p>
            <a:pPr marL="181240" indent="-181240">
              <a:buFont typeface="Arial" panose="020B0604020202020204" pitchFamily="34" charset="0"/>
              <a:buChar char="•"/>
              <a:defRPr/>
            </a:pPr>
            <a:r>
              <a:rPr lang="en-US" dirty="0"/>
              <a:t>Explain proper notification procedures</a:t>
            </a:r>
          </a:p>
          <a:p>
            <a:pPr defTabSz="966612">
              <a:defRPr/>
            </a:pPr>
            <a:endParaRPr lang="en-US" sz="1300" dirty="0"/>
          </a:p>
          <a:p>
            <a:pPr marL="483306" lvl="1" defTabSz="966612">
              <a:defRPr/>
            </a:pPr>
            <a:endParaRPr lang="en-US" dirty="0"/>
          </a:p>
          <a:p>
            <a:pPr marL="181240" indent="-181240" defTabSz="966612">
              <a:buFont typeface="Arial" panose="020B0604020202020204" pitchFamily="34" charset="0"/>
              <a:buChar char="•"/>
              <a:defRPr/>
            </a:pPr>
            <a:endParaRPr lang="en-US" dirty="0"/>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p>
          <a:p>
            <a:r>
              <a:rPr lang="en-US" u="none" dirty="0"/>
              <a:t>The following are relevant reference for Fiduciary Fees:</a:t>
            </a:r>
          </a:p>
          <a:p>
            <a:endParaRPr lang="en-US" u="sng" dirty="0"/>
          </a:p>
          <a:p>
            <a:pPr marL="181240" indent="-181240">
              <a:buFont typeface="Arial" panose="020B0604020202020204" pitchFamily="34" charset="0"/>
              <a:buChar char="•"/>
            </a:pPr>
            <a:r>
              <a:rPr lang="en-US" dirty="0"/>
              <a:t>38 CFR 13.220, </a:t>
            </a:r>
            <a:r>
              <a:rPr lang="en-US" i="1" dirty="0"/>
              <a:t>Fiduciary Fees</a:t>
            </a:r>
          </a:p>
          <a:p>
            <a:pPr marL="181240" indent="-181240">
              <a:buFont typeface="Arial" panose="020B0604020202020204" pitchFamily="34" charset="0"/>
              <a:buChar char="•"/>
            </a:pPr>
            <a:r>
              <a:rPr lang="en-US" dirty="0"/>
              <a:t>FPM 2.D.3, </a:t>
            </a:r>
            <a:r>
              <a:rPr lang="en-US" i="1" dirty="0"/>
              <a:t>Financial Information of the Beneficiary</a:t>
            </a:r>
          </a:p>
          <a:p>
            <a:pPr marL="181240" indent="-181240">
              <a:buFont typeface="Arial" panose="020B0604020202020204" pitchFamily="34" charset="0"/>
              <a:buChar char="•"/>
            </a:pPr>
            <a:r>
              <a:rPr lang="en-US" dirty="0"/>
              <a:t>FPM 2.D.7</a:t>
            </a:r>
            <a:r>
              <a:rPr lang="en-US" i="1" dirty="0"/>
              <a:t>, Authorizing Fees for Fiduciaries</a:t>
            </a:r>
          </a:p>
          <a:p>
            <a:pPr marL="181240" indent="-181240">
              <a:buFont typeface="Arial" panose="020B0604020202020204" pitchFamily="34" charset="0"/>
              <a:buChar char="•"/>
            </a:pPr>
            <a:r>
              <a:rPr lang="en-US" dirty="0"/>
              <a:t>FPM 2.I.3</a:t>
            </a:r>
            <a:r>
              <a:rPr lang="en-US" i="1" dirty="0"/>
              <a:t>, Field Examination Notifications</a:t>
            </a:r>
          </a:p>
          <a:p>
            <a:pPr marL="181240" indent="-181240">
              <a:buFont typeface="Arial" panose="020B0604020202020204" pitchFamily="34" charset="0"/>
              <a:buChar char="•"/>
            </a:pPr>
            <a:r>
              <a:rPr lang="en-US" dirty="0"/>
              <a:t>FPG, </a:t>
            </a:r>
            <a:r>
              <a:rPr lang="en-US" i="1" dirty="0"/>
              <a:t>Fiduciary Appointment, Fiduciary Fee Approval, and Review</a:t>
            </a:r>
          </a:p>
          <a:p>
            <a:pPr marL="181240" indent="-181240">
              <a:buFont typeface="Arial" panose="020B0604020202020204" pitchFamily="34" charset="0"/>
              <a:buChar char="•"/>
            </a:pPr>
            <a:r>
              <a:rPr lang="en-US" dirty="0"/>
              <a:t>FPG, </a:t>
            </a:r>
            <a:r>
              <a:rPr lang="en-US" i="1" dirty="0"/>
              <a:t>Field Examination Analysis</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dirty="0"/>
              <a:t>Recall VA fiduciary fee policy</a:t>
            </a:r>
          </a:p>
          <a:p>
            <a:pPr marL="181240" indent="-181240" defTabSz="966612">
              <a:defRPr/>
            </a:pPr>
            <a:r>
              <a:rPr lang="en-US" b="0" i="1" u="none" dirty="0"/>
              <a:t>Policy</a:t>
            </a:r>
            <a:r>
              <a:rPr lang="en-US" b="0" i="1" u="none" baseline="0" dirty="0"/>
              <a:t> Reference(s): </a:t>
            </a:r>
            <a:r>
              <a:rPr lang="en-US" i="1" dirty="0"/>
              <a:t>38 CFR 13.220, FPM 2.D.3.d</a:t>
            </a:r>
            <a:r>
              <a:rPr lang="en-US" i="1" baseline="0" dirty="0"/>
              <a:t>, </a:t>
            </a:r>
            <a:r>
              <a:rPr lang="en-US" b="0" i="1" u="none" baseline="0" dirty="0"/>
              <a:t>FPM 2.D.7.a, FPM 2.D.7.c</a:t>
            </a:r>
          </a:p>
          <a:p>
            <a:pPr marL="181240" indent="-181240">
              <a:defRPr/>
            </a:pPr>
            <a:r>
              <a:rPr lang="en-US" b="0" i="1" u="none" baseline="0" dirty="0"/>
              <a:t>FPG Articles: Field Examination Analysis</a:t>
            </a:r>
            <a:endParaRPr lang="en-US" b="0" i="1" u="none" dirty="0"/>
          </a:p>
          <a:p>
            <a:endParaRPr lang="en-US" b="0" u="sng" dirty="0"/>
          </a:p>
          <a:p>
            <a:r>
              <a:rPr lang="en-US" b="0" u="sng" dirty="0"/>
              <a:t>Instructor Notes: </a:t>
            </a:r>
          </a:p>
          <a:p>
            <a:pPr fontAlgn="t"/>
            <a:endParaRPr lang="en-US" sz="1300" dirty="0"/>
          </a:p>
          <a:p>
            <a:pPr fontAlgn="t"/>
            <a:r>
              <a:rPr lang="en-US" sz="1300" b="1" dirty="0"/>
              <a:t>Definition</a:t>
            </a:r>
          </a:p>
          <a:p>
            <a:pPr fontAlgn="t"/>
            <a:r>
              <a:rPr lang="en-US" sz="1300" dirty="0"/>
              <a:t>For VA Purposes, a fiduciary fee is, “payment made to a VA-appointed fiduciary for services rendered in exchange for managing VA benefits.”</a:t>
            </a:r>
          </a:p>
          <a:p>
            <a:pPr fontAlgn="t"/>
            <a:endParaRPr lang="en-US" sz="1300" dirty="0"/>
          </a:p>
          <a:p>
            <a:pPr fontAlgn="t"/>
            <a:r>
              <a:rPr lang="en-US" dirty="0"/>
              <a:t>Generally, a VA appointed fiduciary is to be encouraged to serve without fee.</a:t>
            </a:r>
            <a:r>
              <a:rPr lang="en-US" baseline="0" dirty="0"/>
              <a:t> </a:t>
            </a:r>
            <a:r>
              <a:rPr lang="en-US" sz="1300" dirty="0"/>
              <a:t>The Fiduciary Hub Manager is permitted to authorize a reasonable monthly fee if necessary in order to obtain the services of a qualified fiduciary.  A fee is necessary only if no other person or entity is qualified and willing to serve without a fee and the beneficiary’s interest would be served by the appointment of a qualified paid fiduciary.  Paying a fee should be the last resort for an FE as fees are paid from the VA benefit the beneficiary receives; reducing their net benefit.</a:t>
            </a:r>
          </a:p>
          <a:p>
            <a:pPr fontAlgn="t"/>
            <a:endParaRPr lang="en-US" sz="1300" dirty="0"/>
          </a:p>
          <a:p>
            <a:pPr fontAlgn="t"/>
            <a:r>
              <a:rPr lang="en-US" sz="1300" b="1" dirty="0"/>
              <a:t>Note: </a:t>
            </a:r>
            <a:r>
              <a:rPr lang="en-US" sz="1300" dirty="0"/>
              <a:t>The Expenses section of FElux must reflect authorized fiduciary fees as it is an expense the beneficiary pays each month. </a:t>
            </a:r>
            <a:endParaRPr lang="en-US" dirty="0">
              <a:effectLst/>
            </a:endParaRPr>
          </a:p>
          <a:p>
            <a:pPr fontAlgn="t"/>
            <a:endParaRPr lang="en-US" sz="1300" dirty="0"/>
          </a:p>
          <a:p>
            <a:pPr defTabSz="966612" fontAlgn="t">
              <a:defRPr/>
            </a:pPr>
            <a:r>
              <a:rPr lang="en-US" sz="1300" dirty="0"/>
              <a:t>The </a:t>
            </a:r>
            <a:r>
              <a:rPr lang="en-US" sz="1300" b="1" dirty="0"/>
              <a:t>Commission and Estate Protection (Bond)</a:t>
            </a:r>
            <a:r>
              <a:rPr lang="en-US" sz="1300" dirty="0"/>
              <a:t> section of FElux is where the FE documents a fiduciary fee and amount of fiduciary fee.</a:t>
            </a:r>
          </a:p>
          <a:p>
            <a:pPr fontAlgn="t"/>
            <a:endParaRPr lang="en-US" sz="1300" dirty="0"/>
          </a:p>
          <a:p>
            <a:pPr defTabSz="966612" fontAlgn="t">
              <a:defRPr/>
            </a:pPr>
            <a:r>
              <a:rPr lang="en-US" sz="1300" b="1" dirty="0"/>
              <a:t>Evaluate and Justify Need</a:t>
            </a:r>
            <a:endParaRPr lang="en-US" sz="1300" dirty="0"/>
          </a:p>
          <a:p>
            <a:pPr fontAlgn="t"/>
            <a:r>
              <a:rPr lang="en-US" sz="1300" dirty="0"/>
              <a:t>When recommending a fiduciary receive a fee for services rendered to a beneficiary, the FE is responsible to fully document justification for the fee.  The FElux auto populates, “No family member is qualified and/or willing to take this case and no other firm/agency/individual is willing to take this case for less or free.” in the “Justification of fee/continuation of fee” field.  The field is editable and it is highly recommended that the FE also provide a bit of context to the beneficiary’s individual situation in this field.</a:t>
            </a:r>
          </a:p>
          <a:p>
            <a:pPr fontAlgn="t"/>
            <a:endParaRPr lang="en-US" sz="1300" dirty="0"/>
          </a:p>
          <a:p>
            <a:pPr defTabSz="966612" fontAlgn="t">
              <a:defRPr/>
            </a:pPr>
            <a:r>
              <a:rPr lang="en-US" sz="1300" dirty="0"/>
              <a:t>The justification field is what the local fiduciary hub fee approving authority will review.  The more persuasive the justification, the more likely the FE is to receive approval to authorize a fiduciary fee. In every case where a fee is to be allowed, the field examination reports must thoroughly document the reason(s) the fee is necessary.  </a:t>
            </a:r>
          </a:p>
          <a:p>
            <a:pPr fontAlgn="t"/>
            <a:endParaRPr lang="en-US" sz="1300" dirty="0"/>
          </a:p>
          <a:p>
            <a:pPr fontAlgn="t"/>
            <a:r>
              <a:rPr lang="en-US" sz="1300" b="1" dirty="0"/>
              <a:t>Accounting Requirement</a:t>
            </a:r>
          </a:p>
          <a:p>
            <a:pPr fontAlgn="t"/>
            <a:r>
              <a:rPr lang="en-US" sz="1300" dirty="0"/>
              <a:t>Payment of a fiduciary fee automatically adds additional fiduciary responsibilities, therefore, in every instance where a fee is recommended, the FE must:</a:t>
            </a:r>
          </a:p>
          <a:p>
            <a:pPr fontAlgn="t"/>
            <a:endParaRPr lang="en-US" dirty="0">
              <a:effectLst/>
            </a:endParaRPr>
          </a:p>
          <a:p>
            <a:pPr marL="181240" indent="-181240" fontAlgn="t">
              <a:buFont typeface="Arial" panose="020B0604020202020204" pitchFamily="34" charset="0"/>
              <a:buChar char="•"/>
            </a:pPr>
            <a:r>
              <a:rPr lang="en-US" sz="1300" dirty="0"/>
              <a:t>explain to the fiduciary the requirement and procedures for annual written accountings,</a:t>
            </a:r>
            <a:endParaRPr lang="en-US" dirty="0">
              <a:effectLst/>
            </a:endParaRPr>
          </a:p>
          <a:p>
            <a:pPr marL="181240" indent="-181240" fontAlgn="t">
              <a:buFont typeface="Arial" panose="020B0604020202020204" pitchFamily="34" charset="0"/>
              <a:buChar char="•"/>
            </a:pPr>
            <a:r>
              <a:rPr lang="en-US" sz="1300" dirty="0"/>
              <a:t>provide the diary date for the accounting, and</a:t>
            </a:r>
            <a:endParaRPr lang="en-US" dirty="0">
              <a:effectLst/>
            </a:endParaRPr>
          </a:p>
          <a:p>
            <a:pPr marL="181240" indent="-181240" fontAlgn="t">
              <a:buFont typeface="Arial" panose="020B0604020202020204" pitchFamily="34" charset="0"/>
              <a:buChar char="•"/>
            </a:pPr>
            <a:r>
              <a:rPr lang="en-US" sz="1300" dirty="0"/>
              <a:t>require an accounting no less than annually. </a:t>
            </a: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dirty="0"/>
              <a:t>Recall VA fiduciary fee policy</a:t>
            </a:r>
            <a:endParaRPr lang="en-US" i="1" dirty="0"/>
          </a:p>
          <a:p>
            <a:pPr marL="181240" indent="-181240" defTabSz="966612">
              <a:defRPr/>
            </a:pPr>
            <a:r>
              <a:rPr lang="en-US" b="0" i="1" u="none" dirty="0"/>
              <a:t>Policy</a:t>
            </a:r>
            <a:r>
              <a:rPr lang="en-US" b="0" i="1" u="none" baseline="0" dirty="0"/>
              <a:t> Reference(s): </a:t>
            </a:r>
            <a:r>
              <a:rPr lang="en-US" i="1" dirty="0"/>
              <a:t>38 CFR 13.220, </a:t>
            </a:r>
            <a:r>
              <a:rPr lang="en-US" b="0" i="1" u="none" baseline="0" dirty="0"/>
              <a:t>FPM 2.D.7.a, FPM 2.D.7.b</a:t>
            </a:r>
          </a:p>
          <a:p>
            <a:pPr marL="181240" indent="-181240">
              <a:defRPr/>
            </a:pPr>
            <a:r>
              <a:rPr lang="en-US" b="0" i="1" u="none" baseline="0" dirty="0"/>
              <a:t>FPG Articles: Field Examination Analysis</a:t>
            </a:r>
            <a:endParaRPr lang="en-US" b="0" i="1" u="none" dirty="0"/>
          </a:p>
          <a:p>
            <a:endParaRPr lang="en-US" b="0" u="sng" dirty="0"/>
          </a:p>
          <a:p>
            <a:r>
              <a:rPr lang="en-US" b="0" u="sng" dirty="0"/>
              <a:t>Instructor Notes: </a:t>
            </a:r>
          </a:p>
          <a:p>
            <a:endParaRPr lang="en-US" sz="1300" dirty="0"/>
          </a:p>
          <a:p>
            <a:r>
              <a:rPr lang="en-US" sz="1300" dirty="0"/>
              <a:t>Because paying a fee is an option available (but must be utilized as a last resort) to the FE, the FE must also understand restrictions surrounding authorization of a fee.</a:t>
            </a:r>
          </a:p>
          <a:p>
            <a:r>
              <a:rPr lang="en-US" sz="1300" dirty="0"/>
              <a:t> </a:t>
            </a:r>
          </a:p>
          <a:p>
            <a:r>
              <a:rPr lang="en-US" sz="1300" dirty="0"/>
              <a:t>The Fiduciary Hub Manager will not authorize a fee if the fiduciary:</a:t>
            </a:r>
          </a:p>
          <a:p>
            <a:endParaRPr lang="en-US" dirty="0">
              <a:effectLst/>
            </a:endParaRPr>
          </a:p>
          <a:p>
            <a:pPr marL="181240" indent="-181240">
              <a:buFont typeface="Arial" panose="020B0604020202020204" pitchFamily="34" charset="0"/>
              <a:buChar char="•"/>
            </a:pPr>
            <a:r>
              <a:rPr lang="en-US" sz="1300" dirty="0"/>
              <a:t>is a spouse, dependent, or other relative of the beneficiary or</a:t>
            </a:r>
            <a:endParaRPr lang="en-US" dirty="0">
              <a:effectLst/>
            </a:endParaRPr>
          </a:p>
          <a:p>
            <a:pPr marL="181240" indent="-181240">
              <a:buFont typeface="Arial" panose="020B0604020202020204" pitchFamily="34" charset="0"/>
              <a:buChar char="•"/>
            </a:pPr>
            <a:r>
              <a:rPr lang="en-US" sz="1300" dirty="0"/>
              <a:t>is appointed as a temporary fiduciary.</a:t>
            </a:r>
            <a:endParaRPr lang="en-US" dirty="0">
              <a:effectLst/>
            </a:endParaRPr>
          </a:p>
          <a:p>
            <a:pPr fontAlgn="t"/>
            <a:endParaRPr lang="en-US" sz="1300" dirty="0"/>
          </a:p>
          <a:p>
            <a:pPr fontAlgn="t"/>
            <a:r>
              <a:rPr lang="en-US" sz="1300" dirty="0"/>
              <a:t>The fiduciary hub manager may not authorize a fee in excess of 4 percent of the monetary benefits paid by VA on behalf of the beneficiary to the fiduciary during a year.  A year is defined as the 12-month period following the anniversary date of the appointment of the fiduciary.  While 4 percent is the maximum allowable fee approved by the fiduciary hub manager, effort should be made to limit the amount to less than the maximum.  The FE must attempt to negotiate a smaller fee at every field examination.  VA authorization of a fee above the statutory maximum (4 percent) is not allowed under any circumstances.  </a:t>
            </a:r>
          </a:p>
          <a:p>
            <a:pPr fontAlgn="t"/>
            <a:endParaRPr lang="en-US" dirty="0">
              <a:effectLst/>
            </a:endParaRPr>
          </a:p>
          <a:p>
            <a:pPr defTabSz="966612" fontAlgn="t">
              <a:defRPr/>
            </a:pPr>
            <a:r>
              <a:rPr lang="en-US" sz="1300" b="1" i="1" dirty="0"/>
              <a:t>Note:</a:t>
            </a:r>
            <a:r>
              <a:rPr lang="en-US" sz="1300" dirty="0"/>
              <a:t> Take care when calculating a fiduciary fee based on a monthly award to round down to the nearest penny which prevents the fee exceeding the authorized percentage.</a:t>
            </a:r>
          </a:p>
          <a:p>
            <a:pPr defTabSz="966612" fontAlgn="t">
              <a:defRPr/>
            </a:pPr>
            <a:endParaRPr lang="en-US" sz="1300" dirty="0"/>
          </a:p>
          <a:p>
            <a:pPr fontAlgn="t"/>
            <a:r>
              <a:rPr lang="en-US" sz="1300" dirty="0"/>
              <a:t>A fiduciary fee must not be based on:</a:t>
            </a:r>
          </a:p>
          <a:p>
            <a:pPr fontAlgn="t"/>
            <a:endParaRPr lang="en-US" dirty="0">
              <a:effectLst/>
            </a:endParaRPr>
          </a:p>
          <a:p>
            <a:pPr marL="181240" indent="-181240" fontAlgn="t">
              <a:buFont typeface="Arial" panose="020B0604020202020204" pitchFamily="34" charset="0"/>
              <a:buChar char="•"/>
            </a:pPr>
            <a:r>
              <a:rPr lang="en-US" sz="1300" dirty="0"/>
              <a:t>any one-time, retroactive, or lump sum payment made to the fiduciary on behalf of the beneficiary UNLESS, </a:t>
            </a:r>
          </a:p>
          <a:p>
            <a:pPr marL="664546" lvl="1" indent="-181240" fontAlgn="t">
              <a:buFont typeface="Arial" panose="020B0604020202020204" pitchFamily="34" charset="0"/>
              <a:buChar char="•"/>
            </a:pPr>
            <a:r>
              <a:rPr lang="en-US" sz="1300" dirty="0"/>
              <a:t>When a fiduciary continues to render necessary fiduciary services to a beneficiary during a period when a running award is temporarily withheld or suspended, and</a:t>
            </a:r>
          </a:p>
          <a:p>
            <a:pPr marL="664546" lvl="1" indent="-181240" fontAlgn="t">
              <a:buFont typeface="Arial" panose="020B0604020202020204" pitchFamily="34" charset="0"/>
              <a:buChar char="•"/>
            </a:pPr>
            <a:r>
              <a:rPr lang="en-US" sz="1300" dirty="0"/>
              <a:t>Period benefit payments are resumed, AND</a:t>
            </a:r>
          </a:p>
          <a:p>
            <a:pPr marL="664546" lvl="1" indent="-181240" fontAlgn="t">
              <a:buFont typeface="Arial" panose="020B0604020202020204" pitchFamily="34" charset="0"/>
              <a:buChar char="•"/>
            </a:pPr>
            <a:r>
              <a:rPr lang="en-US" sz="1300" dirty="0"/>
              <a:t>The retroactive fees are approved by Pension and Fiduciary (P&amp;F) Service,</a:t>
            </a:r>
            <a:endParaRPr lang="en-US" dirty="0">
              <a:effectLst/>
            </a:endParaRPr>
          </a:p>
          <a:p>
            <a:pPr marL="181240" indent="-181240" fontAlgn="t">
              <a:buFont typeface="Arial" panose="020B0604020202020204" pitchFamily="34" charset="0"/>
              <a:buChar char="•"/>
            </a:pPr>
            <a:r>
              <a:rPr lang="en-US" sz="1300" dirty="0"/>
              <a:t>any funds conserved or invested by the fiduciary for the beneficiary, including interest income and return on investment, or </a:t>
            </a:r>
          </a:p>
          <a:p>
            <a:pPr marL="181240" indent="-181240" fontAlgn="t">
              <a:buFont typeface="Arial" panose="020B0604020202020204" pitchFamily="34" charset="0"/>
              <a:buChar char="•"/>
            </a:pPr>
            <a:r>
              <a:rPr lang="en-US" sz="1300" dirty="0"/>
              <a:t>any funds transferred to the fiduciary from a preceding fiduciary, or from the personal funds of patients or any other source.</a:t>
            </a:r>
            <a:endParaRPr lang="en-US" dirty="0">
              <a:effectLst/>
            </a:endParaRPr>
          </a:p>
          <a:p>
            <a:pPr fontAlgn="t"/>
            <a:endParaRPr lang="en-US" sz="1300" dirty="0"/>
          </a:p>
          <a:p>
            <a:pPr fontAlgn="t"/>
            <a:r>
              <a:rPr lang="en-US" sz="1300" dirty="0"/>
              <a:t>A fiduciary fee is applicable for months in which the fiduciary:</a:t>
            </a:r>
          </a:p>
          <a:p>
            <a:pPr fontAlgn="t"/>
            <a:endParaRPr lang="en-US" dirty="0">
              <a:effectLst/>
            </a:endParaRPr>
          </a:p>
          <a:p>
            <a:pPr marL="181240" indent="-181240" fontAlgn="t">
              <a:buFont typeface="Arial" panose="020B0604020202020204" pitchFamily="34" charset="0"/>
              <a:buChar char="•"/>
            </a:pPr>
            <a:r>
              <a:rPr lang="en-US" sz="1300" dirty="0"/>
              <a:t>provides fiduciary services,</a:t>
            </a:r>
            <a:endParaRPr lang="en-US" dirty="0">
              <a:effectLst/>
            </a:endParaRPr>
          </a:p>
          <a:p>
            <a:pPr marL="181240" indent="-181240" fontAlgn="t">
              <a:buFont typeface="Arial" panose="020B0604020202020204" pitchFamily="34" charset="0"/>
              <a:buChar char="•"/>
            </a:pPr>
            <a:r>
              <a:rPr lang="en-US" sz="1300" dirty="0"/>
              <a:t>receives benefits for the beneficiary for that month,</a:t>
            </a:r>
            <a:endParaRPr lang="en-US" dirty="0">
              <a:effectLst/>
            </a:endParaRPr>
          </a:p>
          <a:p>
            <a:pPr marL="181240" indent="-181240" fontAlgn="t">
              <a:buFont typeface="Arial" panose="020B0604020202020204" pitchFamily="34" charset="0"/>
              <a:buChar char="•"/>
            </a:pPr>
            <a:r>
              <a:rPr lang="en-US" sz="1300" dirty="0"/>
              <a:t>is authorized to receive a fee by the Fiduciary Hub Manager, and</a:t>
            </a:r>
          </a:p>
          <a:p>
            <a:pPr marL="181240" indent="-181240" fontAlgn="t">
              <a:buFont typeface="Arial" panose="020B0604020202020204" pitchFamily="34" charset="0"/>
              <a:buChar char="•"/>
            </a:pPr>
            <a:r>
              <a:rPr lang="en-US" sz="1300" dirty="0"/>
              <a:t>has not been found to have misused VA benefits.</a:t>
            </a:r>
            <a:endParaRPr lang="en-US" dirty="0">
              <a:effectLst/>
            </a:endParaRPr>
          </a:p>
          <a:p>
            <a:pPr defTabSz="966612" fontAlgn="t">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baseline="0" dirty="0"/>
              <a:t>Learning Objective: </a:t>
            </a:r>
            <a:r>
              <a:rPr lang="en-US" dirty="0"/>
              <a:t>Demonstrate how to document fees in BFFS</a:t>
            </a:r>
            <a:endParaRPr lang="en-US" i="1" dirty="0"/>
          </a:p>
          <a:p>
            <a:pPr marL="181240" indent="-181240">
              <a:defRPr/>
            </a:pPr>
            <a:r>
              <a:rPr lang="en-US" b="0" i="1" u="none" dirty="0"/>
              <a:t>Policy</a:t>
            </a:r>
            <a:r>
              <a:rPr lang="en-US" b="0" i="1" u="none" baseline="0" dirty="0"/>
              <a:t> Reference(s): FPM 2.D.7.d</a:t>
            </a:r>
          </a:p>
          <a:p>
            <a:pPr marL="181240" indent="-181240" defTabSz="966612">
              <a:defRPr/>
            </a:pPr>
            <a:r>
              <a:rPr lang="en-US" b="0" i="1" u="none" baseline="0" dirty="0"/>
              <a:t>FPG Articles: </a:t>
            </a:r>
            <a:r>
              <a:rPr lang="en-US" b="0" i="1" u="none" baseline="0" dirty="0">
                <a:solidFill>
                  <a:schemeClr val="tx1"/>
                </a:solidFill>
              </a:rPr>
              <a:t>Fiduciary Appointment, Fiduciary Fee Approval, and Review; </a:t>
            </a:r>
            <a:r>
              <a:rPr lang="en-US" b="0" i="1" u="none" baseline="0" dirty="0"/>
              <a:t>Field Examination Analysis</a:t>
            </a:r>
            <a:endParaRPr lang="en-US" b="0" i="1" u="none" dirty="0"/>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sz="1300" dirty="0"/>
              <a:t>The FE is responsible for recommending whether a fee is to be allowed.  The fiduciary hub manager or designee, must approve the FE’s recommendation before it may be effected, although the fiduciary hub manager’s authority may be delegated.  This authority may not be delegated to an individual lower than the coach or assistant coach of the fiduciary hub.  </a:t>
            </a:r>
          </a:p>
          <a:p>
            <a:endParaRPr lang="en-US" sz="1300" dirty="0"/>
          </a:p>
          <a:p>
            <a:r>
              <a:rPr lang="en-US" sz="1300" b="1" dirty="0"/>
              <a:t>Note: </a:t>
            </a:r>
            <a:r>
              <a:rPr lang="en-US" sz="1300" dirty="0"/>
              <a:t>The coach may not authorize a fee for a VA-appointed fiduciary selected in the course of, or designated as a result of, a field examination conducted by that delegated individual. </a:t>
            </a:r>
          </a:p>
          <a:p>
            <a:pPr marL="664546" lvl="1" indent="-181240">
              <a:buFont typeface="Arial" panose="020B0604020202020204" pitchFamily="34" charset="0"/>
              <a:buChar char="•"/>
            </a:pPr>
            <a:r>
              <a:rPr lang="en-US" sz="1300" dirty="0"/>
              <a:t>If the coach is conducting a field examination and recommending a fiduciary fee, the coach can not approve his/her own fiduciary fee request.</a:t>
            </a:r>
          </a:p>
          <a:p>
            <a:endParaRPr lang="en-US" sz="1300" dirty="0"/>
          </a:p>
          <a:p>
            <a:r>
              <a:rPr lang="en-US" sz="1300" dirty="0"/>
              <a:t>On IA/SIA, The FE must complete the fee section of the field examination report and submit the case to the fiduciary hub manager or designee for approval of the fee. </a:t>
            </a:r>
          </a:p>
          <a:p>
            <a:endParaRPr lang="en-US" dirty="0">
              <a:effectLst/>
            </a:endParaRPr>
          </a:p>
          <a:p>
            <a:pPr marL="181240" indent="-181240">
              <a:buFont typeface="Arial" panose="020B0604020202020204" pitchFamily="34" charset="0"/>
              <a:buChar char="•"/>
            </a:pPr>
            <a:r>
              <a:rPr lang="en-US" sz="1300" dirty="0"/>
              <a:t>If the fiduciary hub manager or designated supervisor does not approve the recommendation to allow a fee, the FE and intended fiduciary must be promptly notified. </a:t>
            </a:r>
            <a:endParaRPr lang="en-US" dirty="0">
              <a:effectLst/>
            </a:endParaRPr>
          </a:p>
          <a:p>
            <a:pPr marL="181240" indent="-181240">
              <a:buFont typeface="Arial" panose="020B0604020202020204" pitchFamily="34" charset="0"/>
              <a:buChar char="•"/>
            </a:pPr>
            <a:r>
              <a:rPr lang="en-US" sz="1300" dirty="0"/>
              <a:t>A written explanation of the reasons for not approving the FE’s recommendation must be filed in the </a:t>
            </a:r>
            <a:r>
              <a:rPr lang="en-US" sz="1300" dirty="0" err="1"/>
              <a:t>eFolder</a:t>
            </a:r>
            <a:r>
              <a:rPr lang="en-US" sz="1300" dirty="0"/>
              <a:t> and documented in the field examination report.</a:t>
            </a:r>
          </a:p>
          <a:p>
            <a:pPr marL="483306" lvl="1" fontAlgn="t"/>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navigate to  </a:t>
            </a:r>
            <a:r>
              <a:rPr lang="en-US" sz="1300" b="1" dirty="0"/>
              <a:t>Commission and Estate Protection (Bond)</a:t>
            </a:r>
            <a:r>
              <a:rPr lang="en-US" sz="1300" dirty="0"/>
              <a:t> section of FElux and demonstrate how to complete sections relating to fiduciary fee. Next, </a:t>
            </a:r>
            <a:r>
              <a:rPr lang="en-US" b="0" u="none" baseline="0" dirty="0">
                <a:solidFill>
                  <a:schemeClr val="tx1"/>
                </a:solidFill>
              </a:rPr>
              <a:t>demonstrate how to request fee in BFFS and submit to fiduciary hub manager or delegated official for fiduciary fee approval.</a:t>
            </a:r>
          </a:p>
          <a:p>
            <a:pPr defTabSz="966612">
              <a:defRPr/>
            </a:pPr>
            <a:endParaRPr lang="en-US" b="0" u="none" baseline="0" dirty="0">
              <a:solidFill>
                <a:schemeClr val="tx1"/>
              </a:solidFill>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baseline="0" dirty="0">
                <a:solidFill>
                  <a:schemeClr val="tx1"/>
                </a:solidFill>
              </a:rPr>
              <a:t>Learning Objective: </a:t>
            </a:r>
            <a:r>
              <a:rPr lang="en-US" i="1" dirty="0"/>
              <a:t>Discuss reasons to document fee on paper</a:t>
            </a:r>
          </a:p>
          <a:p>
            <a:pPr marL="181240" indent="-181240">
              <a:defRPr/>
            </a:pPr>
            <a:r>
              <a:rPr lang="en-US" b="0" i="1" u="none" dirty="0">
                <a:solidFill>
                  <a:schemeClr val="tx1"/>
                </a:solidFill>
              </a:rPr>
              <a:t>Policy</a:t>
            </a:r>
            <a:r>
              <a:rPr lang="en-US" b="0" i="1" u="none" baseline="0" dirty="0">
                <a:solidFill>
                  <a:schemeClr val="tx1"/>
                </a:solidFill>
              </a:rPr>
              <a:t> Reference(s): </a:t>
            </a:r>
          </a:p>
          <a:p>
            <a:pPr marL="181240" indent="-181240">
              <a:defRPr/>
            </a:pPr>
            <a:r>
              <a:rPr lang="en-US" b="0" i="1" u="none" baseline="0" dirty="0">
                <a:solidFill>
                  <a:schemeClr val="tx1"/>
                </a:solidFill>
              </a:rPr>
              <a:t>FPG Articles: Fiduciary Appointment, Fiduciary Fee Approval, and Review</a:t>
            </a:r>
          </a:p>
          <a:p>
            <a:pPr marL="181240" indent="-181240">
              <a:defRPr/>
            </a:pPr>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fontAlgn="t"/>
            <a:r>
              <a:rPr lang="en-US" sz="1300" dirty="0"/>
              <a:t>The Initial Appointment (IA) and Successor Initial Appointment (SIA) work items act as the primary system of record for fiduciary appointment and fiduciary fee approval. </a:t>
            </a:r>
          </a:p>
          <a:p>
            <a:pPr fontAlgn="t"/>
            <a:endParaRPr lang="en-US" sz="1300" dirty="0"/>
          </a:p>
          <a:p>
            <a:pPr fontAlgn="t"/>
            <a:r>
              <a:rPr lang="en-US" sz="1300" dirty="0"/>
              <a:t>There are situations when the FE may be required to generate and complete a </a:t>
            </a:r>
            <a:r>
              <a:rPr lang="en-US" sz="1300" dirty="0">
                <a:hlinkClick r:id="rId3"/>
              </a:rPr>
              <a:t>VA Form 21P-555</a:t>
            </a:r>
            <a:r>
              <a:rPr lang="en-US" sz="1300" i="1" dirty="0">
                <a:hlinkClick r:id="rId3"/>
              </a:rPr>
              <a:t>, Certificate of Legal Capacity to Receive and Disburse Benefits and Fee Authorization</a:t>
            </a:r>
            <a:r>
              <a:rPr lang="en-US" sz="1300" i="1" dirty="0"/>
              <a:t>; </a:t>
            </a:r>
            <a:r>
              <a:rPr lang="en-US" sz="1300" dirty="0"/>
              <a:t>though it is not a common occurrence.</a:t>
            </a:r>
          </a:p>
          <a:p>
            <a:pPr fontAlgn="t"/>
            <a:endParaRPr lang="en-US" sz="1300" i="1" dirty="0"/>
          </a:p>
          <a:p>
            <a:pPr fontAlgn="t"/>
            <a:r>
              <a:rPr lang="en-US" sz="1300" dirty="0"/>
              <a:t>The FE should generate a VA Form 21P-555 (updated MAR 2017 available VA Forms website) when an organization without BFFS access needs the information, or the fiduciary fee approval occurs outside the IA/SIA workflow.  </a:t>
            </a:r>
          </a:p>
          <a:p>
            <a:pPr fontAlgn="t"/>
            <a:endParaRPr lang="en-US" sz="1300" dirty="0"/>
          </a:p>
          <a:p>
            <a:pPr fontAlgn="t"/>
            <a:r>
              <a:rPr lang="en-US" sz="1300" dirty="0"/>
              <a:t>Common situations requiring generation of the VA Form 21P-555 include:</a:t>
            </a:r>
          </a:p>
          <a:p>
            <a:pPr fontAlgn="t"/>
            <a:endParaRPr lang="en-US" dirty="0">
              <a:effectLst/>
            </a:endParaRPr>
          </a:p>
          <a:p>
            <a:pPr marL="181240" indent="-181240" fontAlgn="t">
              <a:buFont typeface="Arial" panose="020B0604020202020204" pitchFamily="34" charset="0"/>
              <a:buChar char="•"/>
            </a:pPr>
            <a:r>
              <a:rPr lang="en-US" sz="1300" dirty="0"/>
              <a:t>Forwarding an insurance case to the Insurance Center</a:t>
            </a:r>
            <a:endParaRPr lang="en-US" dirty="0">
              <a:effectLst/>
            </a:endParaRPr>
          </a:p>
          <a:p>
            <a:pPr marL="181240" indent="-181240" fontAlgn="t">
              <a:buFont typeface="Arial" panose="020B0604020202020204" pitchFamily="34" charset="0"/>
              <a:buChar char="•"/>
            </a:pPr>
            <a:r>
              <a:rPr lang="en-US" sz="1300" dirty="0"/>
              <a:t>When the VA-appointed fiduciary is the Director of a VA Medical Center</a:t>
            </a:r>
            <a:endParaRPr lang="en-US" dirty="0">
              <a:effectLst/>
            </a:endParaRPr>
          </a:p>
          <a:p>
            <a:pPr marL="181240" indent="-181240" fontAlgn="t">
              <a:buFont typeface="Arial" panose="020B0604020202020204" pitchFamily="34" charset="0"/>
              <a:buChar char="•"/>
            </a:pPr>
            <a:r>
              <a:rPr lang="en-US" sz="1300" dirty="0"/>
              <a:t>An outside agency or department requests the appointment documentation</a:t>
            </a:r>
            <a:endParaRPr lang="en-US" dirty="0">
              <a:effectLst/>
            </a:endParaRPr>
          </a:p>
          <a:p>
            <a:pPr marL="181240" indent="-181240" fontAlgn="t">
              <a:buFont typeface="Arial" panose="020B0604020202020204" pitchFamily="34" charset="0"/>
              <a:buChar char="•"/>
            </a:pPr>
            <a:r>
              <a:rPr lang="en-US" sz="1300" dirty="0"/>
              <a:t>Hub actions outside of the IA/SIA work item (fiduciary fee change, award action)</a:t>
            </a:r>
            <a:endParaRPr lang="en-US" dirty="0">
              <a:effectLst/>
            </a:endParaRPr>
          </a:p>
          <a:p>
            <a:pPr defTabSz="966612">
              <a:defRPr/>
            </a:pPr>
            <a:endParaRPr lang="en-US" sz="1300" u="sng"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demonstrate how to populate </a:t>
            </a:r>
            <a:r>
              <a:rPr lang="en-US" sz="1300" dirty="0">
                <a:hlinkClick r:id="rId3"/>
              </a:rPr>
              <a:t>VA Form 21P-555</a:t>
            </a:r>
            <a:r>
              <a:rPr lang="en-US" sz="1300" i="1" dirty="0">
                <a:hlinkClick r:id="rId3"/>
              </a:rPr>
              <a:t>, Certificate of Legal Capacity to Receive and Disburse Benefits and Fee Authorization</a:t>
            </a:r>
            <a:r>
              <a:rPr lang="en-US" sz="1300" dirty="0"/>
              <a:t>, to notify an organization without BFFS access about fiduciary information and how to document fiduciary fee actions taken outside of the IA/SIA workflow.  </a:t>
            </a: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baseline="0" dirty="0">
                <a:solidFill>
                  <a:schemeClr val="tx1"/>
                </a:solidFill>
              </a:rPr>
              <a:t>Learning Objective: </a:t>
            </a:r>
            <a:r>
              <a:rPr lang="en-US" i="1" dirty="0"/>
              <a:t>Explain proper notification procedures</a:t>
            </a:r>
          </a:p>
          <a:p>
            <a:pPr marL="181240" indent="-181240" defTabSz="966612">
              <a:defRPr/>
            </a:pPr>
            <a:r>
              <a:rPr lang="en-US" b="0" i="1" u="none" dirty="0">
                <a:solidFill>
                  <a:schemeClr val="tx1"/>
                </a:solidFill>
              </a:rPr>
              <a:t>Policy</a:t>
            </a:r>
            <a:r>
              <a:rPr lang="en-US" b="0" i="1" u="none" baseline="0" dirty="0">
                <a:solidFill>
                  <a:schemeClr val="tx1"/>
                </a:solidFill>
              </a:rPr>
              <a:t> Reference(s): </a:t>
            </a:r>
            <a:r>
              <a:rPr lang="en-US" i="1" dirty="0"/>
              <a:t>FPM 2.D.3.d</a:t>
            </a:r>
            <a:r>
              <a:rPr lang="en-US" i="1" baseline="0" dirty="0"/>
              <a:t>, </a:t>
            </a:r>
            <a:r>
              <a:rPr lang="en-US" b="0" i="1" u="none" baseline="0" dirty="0">
                <a:solidFill>
                  <a:schemeClr val="tx1"/>
                </a:solidFill>
              </a:rPr>
              <a:t>FPM </a:t>
            </a:r>
            <a:r>
              <a:rPr lang="en-US" i="1" dirty="0"/>
              <a:t>2.D.7.e, FPM</a:t>
            </a:r>
            <a:r>
              <a:rPr lang="en-US" i="1" baseline="0" dirty="0"/>
              <a:t> 2.I.3.d</a:t>
            </a:r>
            <a:endParaRPr lang="en-US" i="1" dirty="0"/>
          </a:p>
          <a:p>
            <a:pPr marL="181240" indent="-181240">
              <a:defRPr/>
            </a:pPr>
            <a:r>
              <a:rPr lang="en-US" b="0" i="1" u="none" baseline="0" dirty="0">
                <a:solidFill>
                  <a:schemeClr val="tx1"/>
                </a:solidFill>
              </a:rPr>
              <a:t>FPG Articles: </a:t>
            </a:r>
            <a:r>
              <a:rPr lang="en-US" b="0" i="1" u="none" baseline="0" dirty="0"/>
              <a:t>Field Examination Analysis</a:t>
            </a:r>
            <a:endParaRPr lang="en-US" b="0" i="1" u="none" dirty="0"/>
          </a:p>
          <a:p>
            <a:endParaRPr lang="en-US" b="0" i="1" u="none" baseline="0" dirty="0">
              <a:solidFill>
                <a:schemeClr val="tx1"/>
              </a:solidFill>
            </a:endParaRPr>
          </a:p>
          <a:p>
            <a:r>
              <a:rPr lang="en-US" b="0" i="0" u="sng" baseline="0" dirty="0">
                <a:solidFill>
                  <a:schemeClr val="tx1"/>
                </a:solidFill>
              </a:rPr>
              <a:t>Instructor Notes:</a:t>
            </a:r>
            <a:endParaRPr lang="en-US" sz="1300" dirty="0"/>
          </a:p>
          <a:p>
            <a:endParaRPr lang="en-US" sz="1300" dirty="0"/>
          </a:p>
          <a:p>
            <a:pPr fontAlgn="t"/>
            <a:r>
              <a:rPr lang="en-US" sz="1300" dirty="0"/>
              <a:t>Each beneficiary whose fiduciary will be permitted to charge a fee must be notified of that decision.  The beneficiary may be verbally notified of the possibility of paying a fee for his/her fiduciary during the field examination.  In instances where the beneficiary does not have the capability to understand the fees, the person caring for the beneficiary may receive notice of the fees.  The beneficiary must receive written notification following approval by the Fiduciary Hub Manager or designee for the authorized fee.  </a:t>
            </a:r>
          </a:p>
          <a:p>
            <a:pPr fontAlgn="t"/>
            <a:endParaRPr lang="en-US" sz="1300" dirty="0"/>
          </a:p>
          <a:p>
            <a:pPr marL="664546" lvl="1" indent="-181240" fontAlgn="t">
              <a:buFont typeface="Arial" panose="020B0604020202020204" pitchFamily="34" charset="0"/>
              <a:buChar char="•"/>
            </a:pPr>
            <a:r>
              <a:rPr lang="en-US" sz="1300" dirty="0"/>
              <a:t>The notice sent to the beneficiary is generated through BFFS; the letter title is “Bene Fee Notice”.</a:t>
            </a:r>
          </a:p>
          <a:p>
            <a:pPr fontAlgn="t"/>
            <a:endParaRPr lang="en-US" dirty="0">
              <a:effectLst/>
            </a:endParaRPr>
          </a:p>
          <a:p>
            <a:pPr fontAlgn="t"/>
            <a:r>
              <a:rPr lang="en-US" sz="1300" dirty="0"/>
              <a:t>When the Fiduciary Hub Manager or designated supervisor approves the Field Examiner’s recommendation to allow a fee,  a letter must be sent to the fiduciary informing him/her of the fee approval as well as any limitations imposed (e.g., percentage, no fee for managing lump sum retroactive payment).</a:t>
            </a:r>
          </a:p>
          <a:p>
            <a:pPr fontAlgn="t"/>
            <a:endParaRPr lang="en-US" sz="1300" dirty="0"/>
          </a:p>
          <a:p>
            <a:pPr marL="664546" lvl="1" indent="-181240" fontAlgn="t">
              <a:buFont typeface="Arial" panose="020B0604020202020204" pitchFamily="34" charset="0"/>
              <a:buChar char="•"/>
            </a:pPr>
            <a:r>
              <a:rPr lang="en-US" sz="1300" dirty="0"/>
              <a:t>The notice sent to the fiduciary is generated through BFFS; the letter title is “IA Commission Letter”.</a:t>
            </a:r>
            <a:endParaRPr lang="en-US" dirty="0">
              <a:effectLst/>
            </a:endParaRPr>
          </a:p>
          <a:p>
            <a:pPr fontAlgn="t"/>
            <a:endParaRPr lang="en-US" sz="1300" dirty="0"/>
          </a:p>
          <a:p>
            <a:pPr fontAlgn="t"/>
            <a:r>
              <a:rPr lang="en-US" sz="1300" dirty="0"/>
              <a:t>The Field Examiner should annotate the field examination report to indicate who was provided with notification regarding the authorization of the fee.</a:t>
            </a:r>
          </a:p>
          <a:p>
            <a:pPr lvl="1" fontAlgn="t"/>
            <a:endParaRPr lang="en-US" sz="1300" dirty="0"/>
          </a:p>
          <a:p>
            <a:pPr marL="664546" lvl="1" indent="-181240" fontAlgn="t">
              <a:buFont typeface="Arial" panose="020B0604020202020204" pitchFamily="34" charset="0"/>
              <a:buChar char="•"/>
            </a:pPr>
            <a:r>
              <a:rPr lang="en-US" sz="1300" dirty="0"/>
              <a:t>This annotation may take place in the “VA Forms completed or left with fiduciary” field in FElux.  We will go over that field in more depth during the “Submitting a Field Examination” lesson.</a:t>
            </a:r>
          </a:p>
          <a:p>
            <a:pPr marL="664546" lvl="1" indent="-181240" fontAlgn="t">
              <a:buFont typeface="Arial" panose="020B0604020202020204" pitchFamily="34" charset="0"/>
              <a:buChar char="•"/>
            </a:pPr>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demonstrate how to generate the fee notification letters.</a:t>
            </a:r>
            <a:endParaRPr lang="en-US" dirty="0">
              <a:effectLst/>
            </a:endParaRP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lvl="1" defTabSz="1021750">
              <a:defRPr/>
            </a:pPr>
            <a:r>
              <a:rPr lang="en-US" u="sng" dirty="0"/>
              <a:t>Instructor Notes:</a:t>
            </a:r>
            <a:endParaRPr lang="en-US" u="none" dirty="0"/>
          </a:p>
          <a:p>
            <a:pPr marL="0" lvl="1" defTabSz="1021750">
              <a:defRPr/>
            </a:pPr>
            <a:endParaRPr lang="en-US" u="sng" dirty="0"/>
          </a:p>
          <a:p>
            <a:r>
              <a:rPr lang="en-US" dirty="0"/>
              <a:t>(Recall)  These</a:t>
            </a:r>
            <a:r>
              <a:rPr lang="en-US" baseline="0" dirty="0"/>
              <a:t> are our learning objectives as stated from the beginning of the training:</a:t>
            </a:r>
          </a:p>
          <a:p>
            <a:pPr marL="181240" indent="-181240">
              <a:buFont typeface="Arial" panose="020B0604020202020204" pitchFamily="34" charset="0"/>
              <a:buChar char="•"/>
              <a:defRPr/>
            </a:pPr>
            <a:r>
              <a:rPr lang="en-US" dirty="0"/>
              <a:t>Recall VA fiduciary fee policy</a:t>
            </a:r>
          </a:p>
          <a:p>
            <a:pPr marL="181240" indent="-181240">
              <a:buFont typeface="Arial" panose="020B0604020202020204" pitchFamily="34" charset="0"/>
              <a:buChar char="•"/>
              <a:defRPr/>
            </a:pPr>
            <a:r>
              <a:rPr lang="en-US" dirty="0"/>
              <a:t>Demonstrate how to document fees in BFFS</a:t>
            </a:r>
          </a:p>
          <a:p>
            <a:pPr marL="181240" indent="-181240">
              <a:buFont typeface="Arial" panose="020B0604020202020204" pitchFamily="34" charset="0"/>
              <a:buChar char="•"/>
              <a:defRPr/>
            </a:pPr>
            <a:r>
              <a:rPr lang="en-US" dirty="0"/>
              <a:t>Discuss reasons to document fee on paper</a:t>
            </a:r>
          </a:p>
          <a:p>
            <a:pPr marL="181240" indent="-181240">
              <a:buFont typeface="Arial" panose="020B0604020202020204" pitchFamily="34" charset="0"/>
              <a:buChar char="•"/>
              <a:defRPr/>
            </a:pPr>
            <a:r>
              <a:rPr lang="en-US" dirty="0"/>
              <a:t>Explain proper notification procedures</a:t>
            </a:r>
          </a:p>
          <a:p>
            <a:endParaRPr lang="en-US" dirty="0"/>
          </a:p>
          <a:p>
            <a:pPr marL="0" lvl="1" defTabSz="1021750">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Fiduciary Fee</a:t>
            </a:r>
          </a:p>
          <a:p>
            <a:pPr marL="181240" indent="-181240">
              <a:buFont typeface="Arial" panose="020B0604020202020204" pitchFamily="34" charset="0"/>
              <a:buChar char="•"/>
            </a:pPr>
            <a:r>
              <a:rPr lang="en-US" dirty="0"/>
              <a:t>Fee Limitations</a:t>
            </a:r>
          </a:p>
          <a:p>
            <a:pPr marL="181240" indent="-181240">
              <a:buFont typeface="Arial" panose="020B0604020202020204" pitchFamily="34" charset="0"/>
              <a:buChar char="•"/>
            </a:pPr>
            <a:r>
              <a:rPr lang="en-US" dirty="0"/>
              <a:t>BFFS Workflow</a:t>
            </a:r>
          </a:p>
          <a:p>
            <a:pPr marL="181240" indent="-181240">
              <a:buFont typeface="Arial" panose="020B0604020202020204" pitchFamily="34" charset="0"/>
              <a:buChar char="•"/>
            </a:pPr>
            <a:r>
              <a:rPr lang="en-US" dirty="0"/>
              <a:t>Fee Authorization Form</a:t>
            </a:r>
          </a:p>
          <a:p>
            <a:pPr marL="181240" indent="-181240">
              <a:buFont typeface="Arial" panose="020B0604020202020204" pitchFamily="34" charset="0"/>
              <a:buChar char="•"/>
            </a:pPr>
            <a:r>
              <a:rPr lang="en-US" dirty="0"/>
              <a:t>Fee Notification </a:t>
            </a:r>
          </a:p>
          <a:p>
            <a:pPr marL="0" lvl="1" defTabSz="1021750">
              <a:defRPr/>
            </a:pPr>
            <a:endParaRPr lang="en-US" dirty="0"/>
          </a:p>
          <a:p>
            <a:pPr marL="0" lvl="1" defTabSz="1021750">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 y="1"/>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1"/>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1"/>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7"/>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1"/>
            <a:ext cx="7772400" cy="1470025"/>
          </a:xfrm>
        </p:spPr>
        <p:txBody>
          <a:bodyPr>
            <a:normAutofit/>
          </a:bodyPr>
          <a:lstStyle/>
          <a:p>
            <a:r>
              <a:rPr lang="en-US" dirty="0">
                <a:effectLst>
                  <a:outerShdw blurRad="38100" dist="38100" dir="2700000" algn="tl">
                    <a:srgbClr val="000000">
                      <a:alpha val="43137"/>
                    </a:srgbClr>
                  </a:outerShdw>
                </a:effectLst>
              </a:rPr>
              <a:t>Fiduciary Fees</a:t>
            </a:r>
          </a:p>
        </p:txBody>
      </p:sp>
      <p:sp>
        <p:nvSpPr>
          <p:cNvPr id="3" name="Subtitle 2"/>
          <p:cNvSpPr>
            <a:spLocks noGrp="1"/>
          </p:cNvSpPr>
          <p:nvPr>
            <p:ph type="subTitle" idx="1"/>
          </p:nvPr>
        </p:nvSpPr>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spTree>
    <p:extLst>
      <p:ext uri="{BB962C8B-B14F-4D97-AF65-F5344CB8AC3E}">
        <p14:creationId xmlns:p14="http://schemas.microsoft.com/office/powerpoint/2010/main" val="325646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lvl="0" indent="-171450">
              <a:spcBef>
                <a:spcPts val="0"/>
              </a:spcBef>
              <a:defRPr/>
            </a:pPr>
            <a:r>
              <a:rPr lang="en-US" dirty="0"/>
              <a:t>Recall VA fiduciary fee policy</a:t>
            </a:r>
          </a:p>
          <a:p>
            <a:pPr marL="171450" lvl="0" indent="-171450">
              <a:spcBef>
                <a:spcPts val="0"/>
              </a:spcBef>
              <a:defRPr/>
            </a:pPr>
            <a:r>
              <a:rPr lang="en-US" dirty="0"/>
              <a:t>Demonstrate how to document fees in BFFS</a:t>
            </a:r>
          </a:p>
          <a:p>
            <a:pPr marL="171450" lvl="0" indent="-171450">
              <a:spcBef>
                <a:spcPts val="0"/>
              </a:spcBef>
              <a:defRPr/>
            </a:pPr>
            <a:r>
              <a:rPr lang="en-US" dirty="0"/>
              <a:t>Discuss reasons to document fee on paper</a:t>
            </a:r>
          </a:p>
          <a:p>
            <a:pPr marL="171450" lvl="0" indent="-171450">
              <a:spcBef>
                <a:spcPts val="0"/>
              </a:spcBef>
              <a:defRPr/>
            </a:pPr>
            <a:r>
              <a:rPr lang="en-US" dirty="0"/>
              <a:t>Explain proper notification procedures</a:t>
            </a:r>
          </a:p>
          <a:p>
            <a:pPr marL="0" lvl="0" indent="0">
              <a:spcBef>
                <a:spcPts val="0"/>
              </a:spcBef>
              <a:buNone/>
              <a:defRPr/>
            </a:pPr>
            <a:endParaRPr lang="en-US" dirty="0"/>
          </a:p>
          <a:p>
            <a:pPr marL="0" lvl="0" indent="0">
              <a:spcBef>
                <a:spcPts val="0"/>
              </a:spcBef>
              <a:buNone/>
              <a:defRPr/>
            </a:pPr>
            <a:endParaRPr lang="en-US" dirty="0"/>
          </a:p>
          <a:p>
            <a:pPr marL="171450" lvl="0" indent="-171450">
              <a:spcBef>
                <a:spcPts val="0"/>
              </a:spcBef>
              <a:defRPr/>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38 CFR 13.220, </a:t>
            </a:r>
            <a:r>
              <a:rPr lang="en-US" i="1" dirty="0"/>
              <a:t>Fiduciary Fees</a:t>
            </a:r>
          </a:p>
          <a:p>
            <a:r>
              <a:rPr lang="en-US" dirty="0"/>
              <a:t>FPM 2.D.3, </a:t>
            </a:r>
            <a:r>
              <a:rPr lang="en-US" i="1" dirty="0"/>
              <a:t>Financial Information of the Beneficiary</a:t>
            </a:r>
          </a:p>
          <a:p>
            <a:r>
              <a:rPr lang="en-US" dirty="0"/>
              <a:t>FPM 2.D.7</a:t>
            </a:r>
            <a:r>
              <a:rPr lang="en-US" i="1" dirty="0"/>
              <a:t>, Authorizing Fees for Fiduciaries</a:t>
            </a:r>
          </a:p>
          <a:p>
            <a:r>
              <a:rPr lang="en-US" dirty="0"/>
              <a:t>FPM 2.I.3</a:t>
            </a:r>
            <a:r>
              <a:rPr lang="en-US" i="1" dirty="0"/>
              <a:t>, Field Examination Notifications</a:t>
            </a:r>
          </a:p>
          <a:p>
            <a:pPr lvl="0"/>
            <a:r>
              <a:rPr lang="en-US" dirty="0"/>
              <a:t>FPG, </a:t>
            </a:r>
            <a:r>
              <a:rPr lang="en-US" i="1" dirty="0"/>
              <a:t>Fiduciary Appointment, Fiduciary Fee Approval, and Review</a:t>
            </a:r>
          </a:p>
          <a:p>
            <a:r>
              <a:rPr lang="en-US" dirty="0"/>
              <a:t>FPG, </a:t>
            </a:r>
            <a:r>
              <a:rPr lang="en-US" i="1" dirty="0"/>
              <a:t>Field Examination Analysis</a:t>
            </a:r>
          </a:p>
          <a:p>
            <a:pPr marL="0" lvl="0" indent="0">
              <a:buNone/>
            </a:pPr>
            <a:endParaRPr lang="en-US" i="1" dirty="0"/>
          </a:p>
          <a:p>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Fiduciary Fee</a:t>
            </a:r>
          </a:p>
        </p:txBody>
      </p:sp>
      <p:sp>
        <p:nvSpPr>
          <p:cNvPr id="3" name="Content Placeholder 2"/>
          <p:cNvSpPr>
            <a:spLocks noGrp="1"/>
          </p:cNvSpPr>
          <p:nvPr>
            <p:ph idx="1"/>
          </p:nvPr>
        </p:nvSpPr>
        <p:spPr>
          <a:xfrm>
            <a:off x="381000" y="1524001"/>
            <a:ext cx="8229600" cy="4525963"/>
          </a:xfrm>
        </p:spPr>
        <p:txBody>
          <a:bodyPr>
            <a:normAutofit/>
          </a:bodyPr>
          <a:lstStyle/>
          <a:p>
            <a:pPr marL="171450" indent="-171450" fontAlgn="t"/>
            <a:r>
              <a:rPr lang="en-US" dirty="0"/>
              <a:t>Define fiduciary fee</a:t>
            </a:r>
          </a:p>
          <a:p>
            <a:pPr marL="171450" indent="-171450" fontAlgn="t"/>
            <a:r>
              <a:rPr lang="en-US" dirty="0"/>
              <a:t>Evaluate and justify need</a:t>
            </a:r>
          </a:p>
          <a:p>
            <a:pPr marL="171450" indent="-171450" fontAlgn="t"/>
            <a:r>
              <a:rPr lang="en-US" dirty="0"/>
              <a:t>Explain annual accounting requirement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Fee Limitations</a:t>
            </a:r>
          </a:p>
        </p:txBody>
      </p:sp>
      <p:sp>
        <p:nvSpPr>
          <p:cNvPr id="3" name="Content Placeholder 2"/>
          <p:cNvSpPr>
            <a:spLocks noGrp="1"/>
          </p:cNvSpPr>
          <p:nvPr>
            <p:ph idx="1"/>
          </p:nvPr>
        </p:nvSpPr>
        <p:spPr>
          <a:xfrm>
            <a:off x="381000" y="1524001"/>
            <a:ext cx="8229600" cy="4525963"/>
          </a:xfrm>
        </p:spPr>
        <p:txBody>
          <a:bodyPr>
            <a:normAutofit/>
          </a:bodyPr>
          <a:lstStyle/>
          <a:p>
            <a:pPr fontAlgn="t"/>
            <a:r>
              <a:rPr lang="en-US" dirty="0"/>
              <a:t>Family </a:t>
            </a:r>
          </a:p>
          <a:p>
            <a:pPr marL="171450" indent="-171450" fontAlgn="t"/>
            <a:r>
              <a:rPr lang="en-US" dirty="0"/>
              <a:t> Temporary fiduciary</a:t>
            </a:r>
          </a:p>
          <a:p>
            <a:pPr marL="171450" indent="-171450" fontAlgn="t"/>
            <a:r>
              <a:rPr lang="en-US" dirty="0"/>
              <a:t> Negotiate fee</a:t>
            </a:r>
          </a:p>
          <a:p>
            <a:pPr marL="171450" indent="-171450" fontAlgn="t"/>
            <a:r>
              <a:rPr lang="en-US" dirty="0"/>
              <a:t> Cannot exceed 4% of monetary VA benefits</a:t>
            </a:r>
          </a:p>
          <a:p>
            <a:pPr marL="171450" indent="-171450" fontAlgn="t"/>
            <a:r>
              <a:rPr lang="en-US" dirty="0"/>
              <a:t> No calculation from lump sum VA benefits </a:t>
            </a:r>
          </a:p>
          <a:p>
            <a:pPr marL="571500" lvl="1" indent="-171450" fontAlgn="t"/>
            <a:r>
              <a:rPr lang="en-US" dirty="0"/>
              <a:t> Approval from Pension and Fiduciary Service </a:t>
            </a:r>
          </a:p>
          <a:p>
            <a:pPr marL="171450" indent="-171450" fontAlgn="t"/>
            <a:r>
              <a:rPr lang="en-US" dirty="0"/>
              <a:t> No calculation from investment profits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274363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BFFS Workflow</a:t>
            </a:r>
          </a:p>
        </p:txBody>
      </p:sp>
      <p:sp>
        <p:nvSpPr>
          <p:cNvPr id="3" name="Content Placeholder 2"/>
          <p:cNvSpPr>
            <a:spLocks noGrp="1"/>
          </p:cNvSpPr>
          <p:nvPr>
            <p:ph idx="1"/>
          </p:nvPr>
        </p:nvSpPr>
        <p:spPr/>
        <p:txBody>
          <a:bodyPr>
            <a:normAutofit/>
          </a:bodyPr>
          <a:lstStyle/>
          <a:p>
            <a:r>
              <a:rPr lang="en-US" dirty="0"/>
              <a:t>Request fee</a:t>
            </a:r>
          </a:p>
          <a:p>
            <a:r>
              <a:rPr lang="en-US" dirty="0"/>
              <a:t>Document in FElux</a:t>
            </a:r>
          </a:p>
          <a:p>
            <a:pPr lvl="1"/>
            <a:r>
              <a:rPr lang="en-US" dirty="0"/>
              <a:t> Fee authorization</a:t>
            </a:r>
          </a:p>
          <a:p>
            <a:pPr lvl="1"/>
            <a:r>
              <a:rPr lang="en-US" dirty="0"/>
              <a:t> Justification</a:t>
            </a:r>
          </a:p>
          <a:p>
            <a:pPr lvl="1"/>
            <a:r>
              <a:rPr lang="en-US" dirty="0"/>
              <a:t> Percent authorized</a:t>
            </a:r>
          </a:p>
          <a:p>
            <a:pPr lvl="1"/>
            <a:r>
              <a:rPr lang="en-US" dirty="0"/>
              <a:t> Fee dollar amount</a:t>
            </a:r>
          </a:p>
          <a:p>
            <a:r>
              <a:rPr lang="en-US" dirty="0"/>
              <a:t>Send for approval</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498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Fee Authorization Form</a:t>
            </a:r>
          </a:p>
        </p:txBody>
      </p:sp>
      <p:sp>
        <p:nvSpPr>
          <p:cNvPr id="3" name="Content Placeholder 2"/>
          <p:cNvSpPr>
            <a:spLocks noGrp="1"/>
          </p:cNvSpPr>
          <p:nvPr>
            <p:ph idx="1"/>
          </p:nvPr>
        </p:nvSpPr>
        <p:spPr/>
        <p:txBody>
          <a:bodyPr>
            <a:normAutofit/>
          </a:bodyPr>
          <a:lstStyle/>
          <a:p>
            <a:r>
              <a:rPr lang="en-US" dirty="0"/>
              <a:t>Initial appointment work item primary system of record for fee approval</a:t>
            </a:r>
          </a:p>
          <a:p>
            <a:r>
              <a:rPr lang="en-US" dirty="0"/>
              <a:t>VA Form 21P-555, </a:t>
            </a:r>
            <a:r>
              <a:rPr lang="en-US" i="1" dirty="0"/>
              <a:t>Certificate of Legal Capacity to Receive and Disburse Benefits and Fee Authorization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Fee Notification</a:t>
            </a:r>
          </a:p>
        </p:txBody>
      </p:sp>
      <p:sp>
        <p:nvSpPr>
          <p:cNvPr id="3" name="Content Placeholder 2"/>
          <p:cNvSpPr>
            <a:spLocks noGrp="1"/>
          </p:cNvSpPr>
          <p:nvPr>
            <p:ph idx="1"/>
          </p:nvPr>
        </p:nvSpPr>
        <p:spPr/>
        <p:txBody>
          <a:bodyPr>
            <a:normAutofit/>
          </a:bodyPr>
          <a:lstStyle/>
          <a:p>
            <a:r>
              <a:rPr lang="en-US" dirty="0"/>
              <a:t>Verbal conversation</a:t>
            </a:r>
          </a:p>
          <a:p>
            <a:r>
              <a:rPr lang="en-US" dirty="0"/>
              <a:t>Beneficiary Notification Letter</a:t>
            </a:r>
          </a:p>
          <a:p>
            <a:pPr lvl="1"/>
            <a:r>
              <a:rPr lang="en-US" dirty="0"/>
              <a:t>Bene Fee Notice</a:t>
            </a:r>
          </a:p>
          <a:p>
            <a:r>
              <a:rPr lang="en-US" dirty="0"/>
              <a:t>Fiduciary Notification Letter</a:t>
            </a:r>
          </a:p>
          <a:p>
            <a:pPr lvl="1"/>
            <a:r>
              <a:rPr lang="en-US" dirty="0"/>
              <a:t>IA Commission Letter</a:t>
            </a:r>
          </a:p>
          <a:p>
            <a:pPr marL="0" indent="0">
              <a:buNone/>
            </a:pPr>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976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a:bodyPr>
          <a:lstStyle/>
          <a:p>
            <a:r>
              <a:rPr lang="en-US" dirty="0"/>
              <a:t>Fiduciary Fee</a:t>
            </a:r>
          </a:p>
          <a:p>
            <a:r>
              <a:rPr lang="en-US" dirty="0"/>
              <a:t>Fee Limitations</a:t>
            </a:r>
          </a:p>
          <a:p>
            <a:r>
              <a:rPr lang="en-US" dirty="0"/>
              <a:t>BFFS Workflow</a:t>
            </a:r>
          </a:p>
          <a:p>
            <a:r>
              <a:rPr lang="en-US" dirty="0"/>
              <a:t>Fee Authorization Form</a:t>
            </a:r>
          </a:p>
          <a:p>
            <a:r>
              <a:rPr lang="en-US" dirty="0"/>
              <a:t>Fee Notification </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1"/>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1"/>
            <a:ext cx="3620771"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139&quot;&gt;&lt;/object&gt;&lt;object type=&quot;2&quot; unique_id=&quot;10140&quot;&gt;&lt;object type=&quot;3&quot; unique_id=&quot;10141&quot;&gt;&lt;property id=&quot;20148&quot; value=&quot;5&quot;/&gt;&lt;property id=&quot;20300&quot; value=&quot;Slide 1 - &amp;quot;Fiduciary Fees&amp;quot;&quot;/&gt;&lt;property id=&quot;20307&quot; value=&quot;256&quot;/&gt;&lt;/object&gt;&lt;object type=&quot;3&quot; unique_id=&quot;10142&quot;&gt;&lt;property id=&quot;20148&quot; value=&quot;5&quot;/&gt;&lt;property id=&quot;20300&quot; value=&quot;Slide 2 - &amp;quot;Objectives&amp;quot;&quot;/&gt;&lt;property id=&quot;20307&quot; value=&quot;317&quot;/&gt;&lt;/object&gt;&lt;object type=&quot;3&quot; unique_id=&quot;10143&quot;&gt;&lt;property id=&quot;20148&quot; value=&quot;5&quot;/&gt;&lt;property id=&quot;20300&quot; value=&quot;Slide 3 - &amp;quot;References&amp;quot;&quot;/&gt;&lt;property id=&quot;20307&quot; value=&quot;318&quot;/&gt;&lt;/object&gt;&lt;object type=&quot;3&quot; unique_id=&quot;10144&quot;&gt;&lt;property id=&quot;20148&quot; value=&quot;5&quot;/&gt;&lt;property id=&quot;20300&quot; value=&quot;Slide 4 - &amp;quot;Fiduciary Fee&amp;quot;&quot;/&gt;&lt;property id=&quot;20307&quot; value=&quot;342&quot;/&gt;&lt;/object&gt;&lt;object type=&quot;3&quot; unique_id=&quot;10145&quot;&gt;&lt;property id=&quot;20148&quot; value=&quot;5&quot;/&gt;&lt;property id=&quot;20300&quot; value=&quot;Slide 5 - &amp;quot;Fee Limitations&amp;quot;&quot;/&gt;&lt;property id=&quot;20307&quot; value=&quot;356&quot;/&gt;&lt;/object&gt;&lt;object type=&quot;3&quot; unique_id=&quot;10146&quot;&gt;&lt;property id=&quot;20148&quot; value=&quot;5&quot;/&gt;&lt;property id=&quot;20300&quot; value=&quot;Slide 6 - &amp;quot;BFFS Workflow&amp;quot;&quot;/&gt;&lt;property id=&quot;20307&quot; value=&quot;351&quot;/&gt;&lt;/object&gt;&lt;object type=&quot;3&quot; unique_id=&quot;10147&quot;&gt;&lt;property id=&quot;20148&quot; value=&quot;5&quot;/&gt;&lt;property id=&quot;20300&quot; value=&quot;Slide 7 - &amp;quot;Fee Authorization Form&amp;quot;&quot;/&gt;&lt;property id=&quot;20307&quot; value=&quot;346&quot;/&gt;&lt;/object&gt;&lt;object type=&quot;3&quot; unique_id=&quot;10148&quot;&gt;&lt;property id=&quot;20148&quot; value=&quot;5&quot;/&gt;&lt;property id=&quot;20300&quot; value=&quot;Slide 8 - &amp;quot;Fee Notification&amp;quot;&quot;/&gt;&lt;property id=&quot;20307&quot; value=&quot;353&quot;/&gt;&lt;/object&gt;&lt;object type=&quot;3&quot; unique_id=&quot;10149&quot;&gt;&lt;property id=&quot;20148&quot; value=&quot;5&quot;/&gt;&lt;property id=&quot;20300&quot; value=&quot;Slide 9 - &amp;quot;31. Questions?&amp;quot;&quot;/&gt;&lt;property id=&quot;20307&quot; value=&quot;314&quot;/&gt;&lt;/object&gt;&lt;object type=&quot;3&quot; unique_id=&quot;10150&quot;&gt;&lt;property id=&quot;20148&quot; value=&quot;5&quot;/&gt;&lt;property id=&quot;20300&quot; value=&quot;Slide 10 - &amp;quot;TMS Survey and Assessment&amp;quot;&quot;/&gt;&lt;property id=&quot;20307&quot; value=&quot;357&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A68EB-98E3-4D47-A734-4B001A006FEE}">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s>
</ds:datastoreItem>
</file>

<file path=customXml/itemProps2.xml><?xml version="1.0" encoding="utf-8"?>
<ds:datastoreItem xmlns:ds="http://schemas.openxmlformats.org/officeDocument/2006/customXml" ds:itemID="{E78BE4EE-4C9D-4904-AE69-E8560C055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6261</TotalTime>
  <Words>1018</Words>
  <Application>Microsoft Office PowerPoint</Application>
  <PresentationFormat>On-screen Show (4:3)</PresentationFormat>
  <Paragraphs>241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Schoolbook</vt:lpstr>
      <vt:lpstr>PFS Template</vt:lpstr>
      <vt:lpstr>Fiduciary Fees</vt:lpstr>
      <vt:lpstr>Objectives</vt:lpstr>
      <vt:lpstr>References</vt:lpstr>
      <vt:lpstr>Fiduciary Fee</vt:lpstr>
      <vt:lpstr>Fee Limitations</vt:lpstr>
      <vt:lpstr>BFFS Workflow</vt:lpstr>
      <vt:lpstr>Fee Authorization Form</vt:lpstr>
      <vt:lpstr>Fee Notification</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Fees PowerPoint Presentation</dc:title>
  <dc:subject>FE, FSR, LIE, QRT</dc:subject>
  <dc:creator>Department of Veterans Affairs, Veterans Benefits Administration, Fiduciary Service, STAFF</dc:creator>
  <dc:description>The purpose of this lesson is to provide students with an overview on: fiduciary fees, fiduciary fee restrictions, how to request and document fiduciary fees, and appropriate notification requirements.</dc:description>
  <cp:lastModifiedBy>Kathy Poole</cp:lastModifiedBy>
  <cp:revision>323</cp:revision>
  <cp:lastPrinted>2018-09-19T20:49:50Z</cp:lastPrinted>
  <dcterms:created xsi:type="dcterms:W3CDTF">2016-10-13T19:12:55Z</dcterms:created>
  <dcterms:modified xsi:type="dcterms:W3CDTF">2018-09-20T15:44:03Z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