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28"/>
  </p:notesMasterIdLst>
  <p:handoutMasterIdLst>
    <p:handoutMasterId r:id="rId29"/>
  </p:handoutMasterIdLst>
  <p:sldIdLst>
    <p:sldId id="257" r:id="rId6"/>
    <p:sldId id="258" r:id="rId7"/>
    <p:sldId id="259" r:id="rId8"/>
    <p:sldId id="260" r:id="rId9"/>
    <p:sldId id="261" r:id="rId10"/>
    <p:sldId id="271" r:id="rId11"/>
    <p:sldId id="272" r:id="rId12"/>
    <p:sldId id="263" r:id="rId13"/>
    <p:sldId id="265" r:id="rId14"/>
    <p:sldId id="273" r:id="rId15"/>
    <p:sldId id="268" r:id="rId16"/>
    <p:sldId id="279" r:id="rId17"/>
    <p:sldId id="281" r:id="rId18"/>
    <p:sldId id="275" r:id="rId19"/>
    <p:sldId id="276" r:id="rId20"/>
    <p:sldId id="278" r:id="rId21"/>
    <p:sldId id="277" r:id="rId22"/>
    <p:sldId id="280" r:id="rId23"/>
    <p:sldId id="269" r:id="rId24"/>
    <p:sldId id="282" r:id="rId25"/>
    <p:sldId id="284" r:id="rId26"/>
    <p:sldId id="283" r:id="rId27"/>
  </p:sldIdLst>
  <p:sldSz cx="12192000" cy="6858000"/>
  <p:notesSz cx="9296400" cy="70104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8" clrIdx="0"/>
  <p:cmAuthor id="1" name="Department of Veterans Affairs" initials="MS VBADEN" lastIdx="0" clrIdx="1"/>
  <p:cmAuthor id="2" name="Lee, Christina, VBADENV/Trng Facility" initials="CL"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5" autoAdjust="0"/>
    <p:restoredTop sz="91079" autoAdjust="0"/>
  </p:normalViewPr>
  <p:slideViewPr>
    <p:cSldViewPr snapToGrid="0">
      <p:cViewPr varScale="1">
        <p:scale>
          <a:sx n="114" d="100"/>
          <a:sy n="114" d="100"/>
        </p:scale>
        <p:origin x="22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latin typeface="Times New Roman" panose="02020603050405020304" pitchFamily="18" charset="0"/>
            </a:endParaRPr>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ED30A90E-FF0E-44F4-AA65-8DF23A81BB29}" type="datetimeFigureOut">
              <a:rPr lang="en-US" smtClean="0">
                <a:latin typeface="Times New Roman" panose="02020603050405020304" pitchFamily="18" charset="0"/>
              </a:rPr>
              <a:t>2/9/2018</a:t>
            </a:fld>
            <a:endParaRPr lang="en-US" dirty="0">
              <a:latin typeface="Times New Roman" panose="02020603050405020304" pitchFamily="18" charset="0"/>
            </a:endParaRPr>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latin typeface="Times New Roman" panose="02020603050405020304" pitchFamily="18" charset="0"/>
            </a:endParaRPr>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0FE219BF-D5E4-4EA6-BF15-C43A6B112507}" type="slidenum">
              <a:rPr lang="en-US" smtClean="0">
                <a:latin typeface="Times New Roman" panose="02020603050405020304" pitchFamily="18" charset="0"/>
              </a:rPr>
              <a:t>‹#›</a:t>
            </a:fld>
            <a:endParaRPr lang="en-US" dirty="0">
              <a:latin typeface="Times New Roman" panose="02020603050405020304" pitchFamily="18" charset="0"/>
            </a:endParaRPr>
          </a:p>
        </p:txBody>
      </p:sp>
    </p:spTree>
    <p:extLst>
      <p:ext uri="{BB962C8B-B14F-4D97-AF65-F5344CB8AC3E}">
        <p14:creationId xmlns:p14="http://schemas.microsoft.com/office/powerpoint/2010/main" val="4096973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atin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atin typeface="Times New Roman" panose="02020603050405020304" pitchFamily="18" charset="0"/>
              </a:defRPr>
            </a:lvl1pPr>
          </a:lstStyle>
          <a:p>
            <a:fld id="{3DF05838-7BCA-4652-9007-BD0302928936}" type="datetimeFigureOut">
              <a:rPr lang="en-US" smtClean="0"/>
              <a:pPr/>
              <a:t>2/9/2018</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atin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atin typeface="Times New Roman" panose="02020603050405020304" pitchFamily="18" charset="0"/>
              </a:defRPr>
            </a:lvl1pPr>
          </a:lstStyle>
          <a:p>
            <a:fld id="{0E7C618C-DDD3-4DC9-ADAB-73264023D4F2}" type="slidenum">
              <a:rPr lang="en-US" smtClean="0"/>
              <a:pPr/>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35126" y="220663"/>
            <a:ext cx="8921749" cy="831639"/>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imes New Roman" panose="02020603050405020304" pitchFamily="18" charset="0"/>
              </a:rPr>
              <a:t>Veterans Benefits Administration</a:t>
            </a: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dirty="0"/>
              <a:t>Click to edit Master title style</a:t>
            </a:r>
          </a:p>
        </p:txBody>
      </p:sp>
      <p:sp>
        <p:nvSpPr>
          <p:cNvPr id="3" name="Content Placeholder 2"/>
          <p:cNvSpPr>
            <a:spLocks noGrp="1"/>
          </p:cNvSpPr>
          <p:nvPr>
            <p:ph idx="1"/>
          </p:nvPr>
        </p:nvSpPr>
        <p:spPr>
          <a:xfrm>
            <a:off x="847165" y="1789114"/>
            <a:ext cx="10945906" cy="4262437"/>
          </a:xfrm>
        </p:spPr>
        <p:txBody>
          <a:bodyPr/>
          <a:lstStyle>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atin typeface="Times New Roman" panose="02020603050405020304" pitchFamily="18" charset="0"/>
              </a:defRPr>
            </a:lvl2pPr>
            <a:lvl3pPr>
              <a:defRPr sz="2400">
                <a:latin typeface="Times New Roman" panose="02020603050405020304" pitchFamily="18" charset="0"/>
              </a:defRPr>
            </a:lvl3pPr>
            <a:lvl4pPr>
              <a:defRPr sz="2000">
                <a:latin typeface="Times New Roman" panose="02020603050405020304" pitchFamily="18" charset="0"/>
              </a:defRPr>
            </a:lvl4pPr>
            <a:lvl5pPr>
              <a:defRPr sz="2000">
                <a:latin typeface="Times New Roman" panose="02020603050405020304" pitchFamily="18"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66515" y="1490218"/>
            <a:ext cx="11020685" cy="4584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Times New Roman" panose="02020603050405020304" pitchFamily="18" charset="0"/>
              </a:defRPr>
            </a:lvl1pPr>
          </a:lstStyle>
          <a:p>
            <a:fld id="{36A6A193-2FDC-48DD-8023-1C75B05EEA9A}" type="slidenum">
              <a:rPr lang="en-US" smtClean="0"/>
              <a:pPr/>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859367" y="6400800"/>
            <a:ext cx="2127185"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Times New Roman" panose="02020603050405020304"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406" y="-2520"/>
            <a:ext cx="1634999" cy="139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xStyles>
    <p:titleStyle>
      <a:lvl1pPr algn="ctr" rtl="0" eaLnBrk="1" fontAlgn="base" hangingPunct="1">
        <a:spcBef>
          <a:spcPct val="0"/>
        </a:spcBef>
        <a:spcAft>
          <a:spcPct val="0"/>
        </a:spcAft>
        <a:defRPr sz="40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32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232/M21-1,-Part-III,-Subpart-v,-Chapter-3,-Section-A---Apportionment-Proces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vba.va.gov/pubs/forms/VBA-21-0788-AR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vba.va.gov/pubs/forms/VBA-21-0788-ARE.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32435/M21-1-Part-III-Subpart-i-Chapter-4-Section-E-Processing-of-Claims-for-and-Correspondence-Affecting-a-Beneficiarys-Entitlement-to-Additional-Compensation-Benefits-for-Dependents" TargetMode="External"/><Relationship Id="rId2" Type="http://schemas.openxmlformats.org/officeDocument/2006/relationships/hyperlink" Target="https://vaww.vrm.km.va.gov/system/templates/selfservice/va_kanew/help/agent/locale/en-US/portal/554400000001034/content/554400000015798/M21-1-Part-III-Subpart-iii-Chapter-5-Section-A-General-Information-on-Relationship-and-Dependency#1" TargetMode="External"/><Relationship Id="rId1" Type="http://schemas.openxmlformats.org/officeDocument/2006/relationships/slideLayout" Target="../slideLayouts/slideLayout2.xml"/><Relationship Id="rId6" Type="http://schemas.openxmlformats.org/officeDocument/2006/relationships/hyperlink" Target="https://vaww.vrm.km.va.gov/system/templates/selfservice/va_kanew/help/agent/locale/en-US/portal/554400000001034/content/554400000011474/Appendix%20B.%20End%20Product%20Codes%20and%20Work-Rate%20Standards%20for%20Quantitative%20Measurementshttps:/vaww.vrm.km.va.gov/system/templates/selfservice/va_kanew/help/agent/locale/en-US/portal/554400000001034/content/554400000011474/Appendix%20B.%20End%20Product%20Codes%20and%20Work-Rate%20Standards%20for%20Quantitative%20Measurements" TargetMode="External"/><Relationship Id="rId5" Type="http://schemas.openxmlformats.org/officeDocument/2006/relationships/hyperlink" Target="https://vaww.vrm.km.va.gov/system/templates/selfservice/va_kanew/help/agent/locale/en-US/portal/554400000001034/content/554400000071983/M21-1-Part-III-Subpart-iii-Chapter-1-Section-F-Record-Maintenance-During-the-Development-Process#2" TargetMode="External"/><Relationship Id="rId4" Type="http://schemas.openxmlformats.org/officeDocument/2006/relationships/hyperlink" Target="https://vaww.vrm.km.va.gov/system/templates/selfservice/va_kanew/help/agent/locale/en-US/portal/554400000001034/content/554400000031819/M21-1-Part-III-Subpart-ii-Chapter-3-Section-D-Claims-Establishment#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vba.va.gov/pubs/forms/VBA-21-686c-ARE.pdf" TargetMode="External"/><Relationship Id="rId2" Type="http://schemas.openxmlformats.org/officeDocument/2006/relationships/hyperlink" Target="http://www.ecfr.gov/cgi-bin/text-idx?SID=accb3ca3a01f1ce4e9a2c87cbd2748fe&amp;mc=true&amp;node=se38.1.3_1160&amp;rgn=div8"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hyperlink" Target="http://www.vba.va.gov/pubs/forms/VBA-21-534-ARE.pdf" TargetMode="External"/><Relationship Id="rId3" Type="http://schemas.openxmlformats.org/officeDocument/2006/relationships/hyperlink" Target="http://www.vba.va.gov/pubs/forms/VBA-21-526b-ARE.pdf" TargetMode="External"/><Relationship Id="rId7" Type="http://schemas.openxmlformats.org/officeDocument/2006/relationships/hyperlink" Target="http://www.vba.va.gov/pubs/forms/VBA-21P-527EZ-ARE.pdf" TargetMode="External"/><Relationship Id="rId2" Type="http://schemas.openxmlformats.org/officeDocument/2006/relationships/hyperlink" Target="http://www.vba.va.gov/pubs/forms/VBA-21-526-ARE.pdf" TargetMode="External"/><Relationship Id="rId1" Type="http://schemas.openxmlformats.org/officeDocument/2006/relationships/slideLayout" Target="../slideLayouts/slideLayout2.xml"/><Relationship Id="rId6" Type="http://schemas.openxmlformats.org/officeDocument/2006/relationships/hyperlink" Target="http://www.vba.va.gov/pubs/forms/VBA-21P-527-ARE.pdf" TargetMode="External"/><Relationship Id="rId5" Type="http://schemas.openxmlformats.org/officeDocument/2006/relationships/hyperlink" Target="http://www.vba.va.gov/pubs/forms/VBA-21-686c-ARE.pdf" TargetMode="External"/><Relationship Id="rId10" Type="http://schemas.openxmlformats.org/officeDocument/2006/relationships/hyperlink" Target="http://www.vba.va.gov/pubs/forms/VBA-21P-534a-ARE.pdf" TargetMode="External"/><Relationship Id="rId4" Type="http://schemas.openxmlformats.org/officeDocument/2006/relationships/hyperlink" Target="http://www.vba.va.gov/pubs/forms/VBA-21-526ez-ARE.pdf" TargetMode="External"/><Relationship Id="rId9" Type="http://schemas.openxmlformats.org/officeDocument/2006/relationships/hyperlink" Target="http://www.vba.va.gov/pubs/forms/VBA-21P-534EZ-ARE.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vbaw.vba.va.gov/bl/20/cio/20s5/forms/VBA-21-0538-AR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Times New Roman" panose="02020603050405020304"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Times New Roman" panose="02020603050405020304" pitchFamily="18" charset="0"/>
              </a:rPr>
              <a:t>January 2018</a:t>
            </a:r>
          </a:p>
        </p:txBody>
      </p:sp>
      <p:sp>
        <p:nvSpPr>
          <p:cNvPr id="4" name="Rectangle 2"/>
          <p:cNvSpPr txBox="1">
            <a:spLocks noChangeArrowheads="1"/>
          </p:cNvSpPr>
          <p:nvPr/>
        </p:nvSpPr>
        <p:spPr bwMode="auto">
          <a:xfrm>
            <a:off x="969264" y="4753670"/>
            <a:ext cx="10058400" cy="153740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hangingPunct="0"/>
            <a:r>
              <a:rPr lang="en-US" sz="3600" b="1" cap="small" dirty="0">
                <a:effectLst/>
                <a:latin typeface="Times New Roman" panose="02020603050405020304" pitchFamily="18" charset="0"/>
                <a:cs typeface="Times New Roman" panose="02020603050405020304" pitchFamily="18" charset="0"/>
              </a:rPr>
              <a:t>Dependency and Apportionment Claims Establishment</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3030" y="100208"/>
            <a:ext cx="9711540" cy="1151592"/>
          </a:xfrm>
        </p:spPr>
        <p:txBody>
          <a:bodyPr/>
          <a:lstStyle/>
          <a:p>
            <a:pPr hangingPunct="0"/>
            <a:r>
              <a:rPr lang="en-US" dirty="0">
                <a:effectLst>
                  <a:outerShdw blurRad="38100" dist="38100" dir="2700000" algn="tl">
                    <a:srgbClr val="000000">
                      <a:alpha val="43137"/>
                    </a:srgbClr>
                  </a:outerShdw>
                </a:effectLst>
              </a:rPr>
              <a:t>Establishing Dependency Claims in VBMS</a:t>
            </a:r>
          </a:p>
        </p:txBody>
      </p:sp>
      <p:sp>
        <p:nvSpPr>
          <p:cNvPr id="3" name="Content Placeholder 2"/>
          <p:cNvSpPr>
            <a:spLocks noGrp="1"/>
          </p:cNvSpPr>
          <p:nvPr>
            <p:ph idx="1"/>
          </p:nvPr>
        </p:nvSpPr>
        <p:spPr>
          <a:xfrm>
            <a:off x="734430" y="1764062"/>
            <a:ext cx="10945906" cy="4561582"/>
          </a:xfrm>
        </p:spPr>
        <p:txBody>
          <a:bodyPr/>
          <a:lstStyle/>
          <a:p>
            <a:r>
              <a:rPr lang="en-US" dirty="0"/>
              <a:t>When a substantially complete claim for dependency has been received the appropriate end product (EP) will be established in VBMS.</a:t>
            </a:r>
          </a:p>
          <a:p>
            <a:r>
              <a:rPr lang="en-US" b="1" dirty="0"/>
              <a:t>Use of contentions for each claim is mandatory</a:t>
            </a:r>
            <a:r>
              <a:rPr lang="en-US" dirty="0"/>
              <a:t>.</a:t>
            </a:r>
          </a:p>
          <a:p>
            <a:pPr lvl="0"/>
            <a:r>
              <a:rPr lang="en-US" dirty="0"/>
              <a:t>A Veteran submits a claim to add a spouse and a child to a running award.  Create separate contentions for the spouse and child as follows:</a:t>
            </a:r>
          </a:p>
          <a:p>
            <a:pPr lvl="1"/>
            <a:r>
              <a:rPr lang="en-US" i="1" dirty="0"/>
              <a:t>Dependency claim for </a:t>
            </a:r>
            <a:r>
              <a:rPr lang="en-US" b="1" dirty="0"/>
              <a:t>[</a:t>
            </a:r>
            <a:r>
              <a:rPr lang="en-US" b="1" i="1" dirty="0"/>
              <a:t>name of spouse</a:t>
            </a:r>
            <a:r>
              <a:rPr lang="en-US" b="1" dirty="0"/>
              <a:t>]</a:t>
            </a:r>
            <a:r>
              <a:rPr lang="en-US" dirty="0"/>
              <a:t>, and</a:t>
            </a:r>
          </a:p>
          <a:p>
            <a:pPr lvl="1"/>
            <a:r>
              <a:rPr lang="en-US" i="1" dirty="0"/>
              <a:t>Dependency claim for </a:t>
            </a:r>
            <a:r>
              <a:rPr lang="en-US" b="1" dirty="0"/>
              <a:t>[</a:t>
            </a:r>
            <a:r>
              <a:rPr lang="en-US" b="1" i="1" dirty="0"/>
              <a:t>name of child</a:t>
            </a:r>
            <a:r>
              <a:rPr lang="en-US" b="1" dirty="0"/>
              <a:t>]</a:t>
            </a:r>
            <a:r>
              <a:rPr lang="en-US" dirty="0"/>
              <a:t>.</a:t>
            </a:r>
          </a:p>
          <a:p>
            <a:pPr lvl="1"/>
            <a:endParaRPr lang="en-US" dirty="0"/>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9742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dirty="0">
                <a:effectLst>
                  <a:outerShdw blurRad="38100" dist="38100" dir="2700000" algn="tl">
                    <a:srgbClr val="000000">
                      <a:alpha val="43137"/>
                    </a:srgbClr>
                  </a:outerShdw>
                </a:effectLst>
              </a:rPr>
              <a:t>End Products (EP)</a:t>
            </a:r>
          </a:p>
        </p:txBody>
      </p:sp>
      <p:sp>
        <p:nvSpPr>
          <p:cNvPr id="3" name="Content Placeholder 2"/>
          <p:cNvSpPr>
            <a:spLocks noGrp="1"/>
          </p:cNvSpPr>
          <p:nvPr>
            <p:ph idx="1"/>
          </p:nvPr>
        </p:nvSpPr>
        <p:spPr/>
        <p:txBody>
          <a:bodyPr/>
          <a:lstStyle/>
          <a:p>
            <a:r>
              <a:rPr lang="en-US" dirty="0"/>
              <a:t>Most dependency claims are controlled using EP 130 series.</a:t>
            </a:r>
          </a:p>
          <a:p>
            <a:pPr lvl="1">
              <a:buFont typeface="Wingdings" panose="05000000000000000000" pitchFamily="2" charset="2"/>
              <a:buChar char="Ø"/>
            </a:pPr>
            <a:r>
              <a:rPr lang="en-US" dirty="0"/>
              <a:t>An EP 120 would be established for an initial claim on a child incapable of self-support based on </a:t>
            </a:r>
            <a:r>
              <a:rPr lang="en-US" b="1" dirty="0"/>
              <a:t>pension</a:t>
            </a:r>
            <a:r>
              <a:rPr lang="en-US" dirty="0"/>
              <a:t> entitlement.  </a:t>
            </a:r>
          </a:p>
          <a:p>
            <a:pPr lvl="1">
              <a:buFont typeface="Wingdings" panose="05000000000000000000" pitchFamily="2" charset="2"/>
              <a:buChar char="Ø"/>
            </a:pPr>
            <a:r>
              <a:rPr lang="en-US" dirty="0"/>
              <a:t>An EP 020 would be established for an initial claim on a child incapable of self-support based on </a:t>
            </a:r>
            <a:r>
              <a:rPr lang="en-US" b="1" dirty="0"/>
              <a:t>compensation</a:t>
            </a:r>
            <a:r>
              <a:rPr lang="en-US" dirty="0"/>
              <a:t> entitlement.</a:t>
            </a:r>
          </a:p>
          <a:p>
            <a:pPr lvl="1">
              <a:buFont typeface="Wingdings" panose="05000000000000000000" pitchFamily="2" charset="2"/>
              <a:buChar char="Ø"/>
            </a:pPr>
            <a:r>
              <a:rPr lang="en-US" dirty="0"/>
              <a:t>When information is received that suggests a potential under/overpayment may exist, Veterans Service Centers (VSCs) must establish an </a:t>
            </a:r>
            <a:r>
              <a:rPr lang="en-US" b="1" i="1" dirty="0"/>
              <a:t>EP 693 </a:t>
            </a:r>
            <a:r>
              <a:rPr lang="en-US" dirty="0"/>
              <a:t>concurrently with a controlling EP to monitor timeliness in completing action on potential under/overpayments. </a:t>
            </a:r>
            <a:r>
              <a:rPr lang="en-US" b="1" dirty="0"/>
              <a:t>Therefore an EP 693 would also be established when a claimant is requesting that their dependent be removed from their award. </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4166612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dirty="0">
                <a:effectLst>
                  <a:outerShdw blurRad="38100" dist="38100" dir="2700000" algn="tl">
                    <a:srgbClr val="000000">
                      <a:alpha val="43137"/>
                    </a:srgbClr>
                  </a:outerShdw>
                </a:effectLst>
              </a:rPr>
              <a:t>End Products (EP)</a:t>
            </a:r>
          </a:p>
        </p:txBody>
      </p:sp>
      <p:sp>
        <p:nvSpPr>
          <p:cNvPr id="3" name="Content Placeholder 2"/>
          <p:cNvSpPr>
            <a:spLocks noGrp="1"/>
          </p:cNvSpPr>
          <p:nvPr>
            <p:ph idx="1"/>
          </p:nvPr>
        </p:nvSpPr>
        <p:spPr/>
        <p:txBody>
          <a:bodyPr/>
          <a:lstStyle/>
          <a:p>
            <a:r>
              <a:rPr lang="en-US" dirty="0"/>
              <a:t>Ensure the correct claim label and segmented lane are selected when establishing the EP in VBMS.</a:t>
            </a:r>
          </a:p>
          <a:p>
            <a:endParaRPr lang="en-US" dirty="0"/>
          </a:p>
        </p:txBody>
      </p:sp>
      <p:pic>
        <p:nvPicPr>
          <p:cNvPr id="4" name="Picture 3"/>
          <p:cNvPicPr/>
          <p:nvPr/>
        </p:nvPicPr>
        <p:blipFill>
          <a:blip r:embed="rId2"/>
          <a:stretch>
            <a:fillRect/>
          </a:stretch>
        </p:blipFill>
        <p:spPr>
          <a:xfrm>
            <a:off x="3941849" y="2896770"/>
            <a:ext cx="5210175" cy="3319145"/>
          </a:xfrm>
          <a:prstGeom prst="rect">
            <a:avLst/>
          </a:prstGeom>
        </p:spPr>
      </p:pic>
    </p:spTree>
    <p:extLst>
      <p:ext uri="{BB962C8B-B14F-4D97-AF65-F5344CB8AC3E}">
        <p14:creationId xmlns:p14="http://schemas.microsoft.com/office/powerpoint/2010/main" val="136694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340943" cy="1151592"/>
          </a:xfrm>
        </p:spPr>
        <p:txBody>
          <a:bodyPr/>
          <a:lstStyle/>
          <a:p>
            <a:pPr hangingPunct="0"/>
            <a:r>
              <a:rPr lang="en-US" dirty="0">
                <a:effectLst>
                  <a:outerShdw blurRad="38100" dist="38100" dir="2700000" algn="tl">
                    <a:srgbClr val="000000">
                      <a:alpha val="43137"/>
                    </a:srgbClr>
                  </a:outerShdw>
                </a:effectLst>
              </a:rPr>
              <a:t>Establishing an Apportionment Claim</a:t>
            </a:r>
          </a:p>
        </p:txBody>
      </p:sp>
      <p:sp>
        <p:nvSpPr>
          <p:cNvPr id="3" name="Content Placeholder 2"/>
          <p:cNvSpPr>
            <a:spLocks noGrp="1"/>
          </p:cNvSpPr>
          <p:nvPr>
            <p:ph idx="1"/>
          </p:nvPr>
        </p:nvSpPr>
        <p:spPr/>
        <p:txBody>
          <a:bodyPr/>
          <a:lstStyle/>
          <a:p>
            <a:pPr hangingPunct="0"/>
            <a:r>
              <a:rPr lang="en-US" dirty="0"/>
              <a:t>An apportionment claim can be filed against the Veteran’s benefit, as described in </a:t>
            </a:r>
            <a:r>
              <a:rPr lang="en-US" u="sng" dirty="0">
                <a:hlinkClick r:id="rId2"/>
              </a:rPr>
              <a:t>M21-1, Part III, Subpart v, 3.A</a:t>
            </a:r>
            <a:r>
              <a:rPr lang="en-US" dirty="0"/>
              <a:t>.</a:t>
            </a:r>
          </a:p>
          <a:p>
            <a:pPr hangingPunct="0"/>
            <a:r>
              <a:rPr lang="en-US" dirty="0"/>
              <a:t>Apportionment claims must be established in VBMS, unless otherwise directed by the Office of Field Operations (OFO). </a:t>
            </a:r>
          </a:p>
          <a:p>
            <a:pPr marL="457200" lvl="1" indent="0">
              <a:buNone/>
            </a:pPr>
            <a:endParaRPr lang="en-US" dirty="0"/>
          </a:p>
        </p:txBody>
      </p:sp>
    </p:spTree>
    <p:extLst>
      <p:ext uri="{BB962C8B-B14F-4D97-AF65-F5344CB8AC3E}">
        <p14:creationId xmlns:p14="http://schemas.microsoft.com/office/powerpoint/2010/main" val="1543607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977332" cy="1151592"/>
          </a:xfrm>
        </p:spPr>
        <p:txBody>
          <a:bodyPr/>
          <a:lstStyle/>
          <a:p>
            <a:pPr hangingPunct="0"/>
            <a:r>
              <a:rPr lang="en-US" dirty="0">
                <a:effectLst>
                  <a:outerShdw blurRad="38100" dist="38100" dir="2700000" algn="tl">
                    <a:srgbClr val="000000">
                      <a:alpha val="43137"/>
                    </a:srgbClr>
                  </a:outerShdw>
                </a:effectLst>
              </a:rPr>
              <a:t>General Information on Establishing Apportionment Claims</a:t>
            </a:r>
          </a:p>
        </p:txBody>
      </p:sp>
      <p:sp>
        <p:nvSpPr>
          <p:cNvPr id="3" name="Content Placeholder 2"/>
          <p:cNvSpPr>
            <a:spLocks noGrp="1"/>
          </p:cNvSpPr>
          <p:nvPr>
            <p:ph idx="1"/>
          </p:nvPr>
        </p:nvSpPr>
        <p:spPr/>
        <p:txBody>
          <a:bodyPr/>
          <a:lstStyle/>
          <a:p>
            <a:r>
              <a:rPr lang="en-US" dirty="0"/>
              <a:t>An apportionment </a:t>
            </a:r>
            <a:r>
              <a:rPr lang="en-US" u="sng" dirty="0"/>
              <a:t>may</a:t>
            </a:r>
            <a:r>
              <a:rPr lang="en-US" dirty="0"/>
              <a:t> be paid to</a:t>
            </a:r>
          </a:p>
          <a:p>
            <a:pPr lvl="0"/>
            <a:r>
              <a:rPr lang="en-US" dirty="0"/>
              <a:t>an estranged spouse and child</a:t>
            </a:r>
          </a:p>
          <a:p>
            <a:pPr lvl="0"/>
            <a:r>
              <a:rPr lang="en-US" dirty="0"/>
              <a:t>children in an estranged spouse’s custody</a:t>
            </a:r>
          </a:p>
          <a:p>
            <a:pPr lvl="0"/>
            <a:r>
              <a:rPr lang="en-US" dirty="0"/>
              <a:t>a child or children not living with the primary beneficiary or surviving spouse and to whom the primary beneficiary or surviving spouse is not reasonably contributing, or</a:t>
            </a:r>
          </a:p>
          <a:p>
            <a:pPr lvl="0"/>
            <a:r>
              <a:rPr lang="en-US" dirty="0"/>
              <a:t>a dependent parent (in compensation cases).</a:t>
            </a:r>
          </a:p>
        </p:txBody>
      </p:sp>
    </p:spTree>
    <p:extLst>
      <p:ext uri="{BB962C8B-B14F-4D97-AF65-F5344CB8AC3E}">
        <p14:creationId xmlns:p14="http://schemas.microsoft.com/office/powerpoint/2010/main" val="822619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pPr hangingPunct="0"/>
            <a:r>
              <a:rPr lang="en-US" dirty="0">
                <a:effectLst>
                  <a:outerShdw blurRad="38100" dist="38100" dir="2700000" algn="tl">
                    <a:srgbClr val="000000">
                      <a:alpha val="43137"/>
                    </a:srgbClr>
                  </a:outerShdw>
                </a:effectLst>
              </a:rPr>
              <a:t>Establishing a Claim for Apportionment</a:t>
            </a:r>
          </a:p>
        </p:txBody>
      </p:sp>
      <p:sp>
        <p:nvSpPr>
          <p:cNvPr id="3" name="Content Placeholder 2"/>
          <p:cNvSpPr>
            <a:spLocks noGrp="1"/>
          </p:cNvSpPr>
          <p:nvPr>
            <p:ph idx="1"/>
          </p:nvPr>
        </p:nvSpPr>
        <p:spPr>
          <a:xfrm>
            <a:off x="834286" y="1498439"/>
            <a:ext cx="10945906" cy="4765183"/>
          </a:xfrm>
        </p:spPr>
        <p:txBody>
          <a:bodyPr/>
          <a:lstStyle/>
          <a:p>
            <a:r>
              <a:rPr lang="en-US" sz="2400" dirty="0"/>
              <a:t>In order for a claimant to receive an apportionment of a competent primary beneficiary’s benefits, the claimant must file a claim on </a:t>
            </a:r>
            <a:r>
              <a:rPr lang="en-US" sz="2400" i="1" u="sng" dirty="0">
                <a:hlinkClick r:id="rId2"/>
              </a:rPr>
              <a:t>VA Form 21-0788, Information Regarding Apportionment of Beneficiary’s Award</a:t>
            </a:r>
            <a:r>
              <a:rPr lang="en-US" sz="2400" dirty="0"/>
              <a:t>.</a:t>
            </a:r>
          </a:p>
          <a:p>
            <a:endParaRPr lang="en-US" sz="2000" dirty="0"/>
          </a:p>
          <a:p>
            <a:r>
              <a:rPr lang="en-US" sz="2400" dirty="0"/>
              <a:t>If a request for an apportionment is received and it is not on the prescribed form you would establish an EP 400 with the claim label </a:t>
            </a:r>
            <a:r>
              <a:rPr lang="en-US" sz="2400" i="1" dirty="0"/>
              <a:t>Request for Application</a:t>
            </a:r>
            <a:r>
              <a:rPr lang="en-US" sz="2400" dirty="0"/>
              <a:t> and use VBMS to generate the letter titled </a:t>
            </a:r>
            <a:r>
              <a:rPr lang="en-US" sz="2400" i="1" dirty="0"/>
              <a:t>Request for Application – Apportionment</a:t>
            </a:r>
            <a:endParaRPr lang="en-US" sz="2400" dirty="0"/>
          </a:p>
          <a:p>
            <a:endParaRPr lang="en-US" sz="2000" dirty="0"/>
          </a:p>
        </p:txBody>
      </p:sp>
    </p:spTree>
    <p:extLst>
      <p:ext uri="{BB962C8B-B14F-4D97-AF65-F5344CB8AC3E}">
        <p14:creationId xmlns:p14="http://schemas.microsoft.com/office/powerpoint/2010/main" val="36690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2" y="100209"/>
            <a:ext cx="10053918" cy="1151592"/>
          </a:xfrm>
        </p:spPr>
        <p:txBody>
          <a:bodyPr/>
          <a:lstStyle/>
          <a:p>
            <a:pPr hangingPunct="0"/>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a:xfrm>
            <a:off x="834286" y="1506828"/>
            <a:ext cx="10945906" cy="4765183"/>
          </a:xfrm>
        </p:spPr>
        <p:txBody>
          <a:bodyPr/>
          <a:lstStyle/>
          <a:p>
            <a:pPr marL="0" indent="0">
              <a:buNone/>
            </a:pPr>
            <a:r>
              <a:rPr lang="en-US" sz="2400" dirty="0"/>
              <a:t>Step 1:  Open the Veteran’s profile page.</a:t>
            </a:r>
          </a:p>
          <a:p>
            <a:pPr marL="0" indent="0">
              <a:buNone/>
            </a:pPr>
            <a:r>
              <a:rPr lang="en-US" sz="2400" dirty="0"/>
              <a:t>Step 2:  From the ACTIONS drop-down menu, select NEW CLAIM.</a:t>
            </a:r>
          </a:p>
          <a:p>
            <a:pPr marL="0" indent="0">
              <a:buNone/>
            </a:pPr>
            <a:r>
              <a:rPr lang="en-US" sz="2400" dirty="0"/>
              <a:t>Step 3:  </a:t>
            </a:r>
            <a:r>
              <a:rPr lang="en-US" sz="2400" b="1" dirty="0"/>
              <a:t>Select the PAYEE code that identifies the individual who will receive the apportioned funds.</a:t>
            </a:r>
          </a:p>
          <a:p>
            <a:pPr marL="0" indent="0">
              <a:buNone/>
            </a:pPr>
            <a:r>
              <a:rPr lang="en-US" sz="2400" dirty="0"/>
              <a:t>Step 4:  Click the drop-down menu after ensuring the</a:t>
            </a:r>
          </a:p>
          <a:p>
            <a:pPr lvl="1"/>
            <a:r>
              <a:rPr lang="en-US" dirty="0"/>
              <a:t>CLAIMANT field is set to </a:t>
            </a:r>
            <a:r>
              <a:rPr lang="en-US" i="1" dirty="0"/>
              <a:t>Person</a:t>
            </a:r>
            <a:r>
              <a:rPr lang="en-US" dirty="0"/>
              <a:t>, and</a:t>
            </a:r>
          </a:p>
          <a:p>
            <a:pPr lvl="1"/>
            <a:r>
              <a:rPr lang="en-US" dirty="0"/>
              <a:t>SHOW ALL DEPENDENTS/CLAIMANTS radio button is selected. </a:t>
            </a:r>
          </a:p>
          <a:p>
            <a:pPr marL="57150" indent="0">
              <a:buNone/>
            </a:pPr>
            <a:endParaRPr lang="en-US" dirty="0"/>
          </a:p>
          <a:p>
            <a:pPr marL="514350" indent="-514350">
              <a:buFont typeface="+mj-lt"/>
              <a:buAutoNum type="arabicPeriod"/>
            </a:pPr>
            <a:endParaRPr lang="en-US"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958481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0" y="0"/>
            <a:ext cx="10053919" cy="1151592"/>
          </a:xfrm>
        </p:spPr>
        <p:txBody>
          <a:bodyPr/>
          <a:lstStyle/>
          <a:p>
            <a:pPr hangingPunct="0"/>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a:xfrm>
            <a:off x="847165" y="1532586"/>
            <a:ext cx="10945906" cy="4765183"/>
          </a:xfrm>
        </p:spPr>
        <p:txBody>
          <a:bodyPr/>
          <a:lstStyle/>
          <a:p>
            <a:pPr marL="0" indent="0">
              <a:buNone/>
            </a:pPr>
            <a:r>
              <a:rPr lang="en-US" sz="2400" dirty="0"/>
              <a:t>Step 5: </a:t>
            </a:r>
          </a:p>
          <a:p>
            <a:r>
              <a:rPr lang="en-US" sz="2400" dirty="0"/>
              <a:t>If the individual to receive the apportioned funds </a:t>
            </a:r>
            <a:r>
              <a:rPr lang="en-US" sz="2400" b="1" dirty="0"/>
              <a:t>is available </a:t>
            </a:r>
            <a:r>
              <a:rPr lang="en-US" sz="2400" dirty="0"/>
              <a:t>select the individual from the list verify and/or update the required claimant contact information fields, and proceed to Step 7.</a:t>
            </a:r>
          </a:p>
          <a:p>
            <a:r>
              <a:rPr lang="en-US" sz="2400" dirty="0"/>
              <a:t>If the individual to receive the apportioned funds </a:t>
            </a:r>
            <a:r>
              <a:rPr lang="en-US" sz="2400" b="1" dirty="0"/>
              <a:t>is not available </a:t>
            </a:r>
            <a:r>
              <a:rPr lang="en-US" sz="2400" dirty="0"/>
              <a:t>the individual will need to be added to the corporate record. Proceed to the next step.</a:t>
            </a:r>
          </a:p>
          <a:p>
            <a:pPr marL="0" indent="0">
              <a:buNone/>
            </a:pPr>
            <a:r>
              <a:rPr lang="en-US" sz="2400" dirty="0"/>
              <a:t>Step 6: </a:t>
            </a:r>
          </a:p>
          <a:p>
            <a:r>
              <a:rPr lang="en-US" sz="2400" dirty="0"/>
              <a:t>Click the SEARCH FOR PERSON button and attempt to lookup the individual by SSN and other details. If found select EXISTING CLAIMANT BUTTON. If not found click the CREATE NEW CLAIMANT button and complete the required fields.</a:t>
            </a:r>
          </a:p>
          <a:p>
            <a:pPr marL="0" indent="0">
              <a:buNone/>
            </a:pPr>
            <a:endParaRPr lang="en-US" sz="2400" dirty="0"/>
          </a:p>
        </p:txBody>
      </p:sp>
    </p:spTree>
    <p:extLst>
      <p:ext uri="{BB962C8B-B14F-4D97-AF65-F5344CB8AC3E}">
        <p14:creationId xmlns:p14="http://schemas.microsoft.com/office/powerpoint/2010/main" val="3166536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0" y="0"/>
            <a:ext cx="10053919" cy="1151592"/>
          </a:xfrm>
        </p:spPr>
        <p:txBody>
          <a:bodyPr/>
          <a:lstStyle/>
          <a:p>
            <a:pPr hangingPunct="0"/>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a:xfrm>
            <a:off x="847165" y="1532586"/>
            <a:ext cx="10945906" cy="4765183"/>
          </a:xfrm>
        </p:spPr>
        <p:txBody>
          <a:bodyPr/>
          <a:lstStyle/>
          <a:p>
            <a:pPr marL="0" lvl="0" indent="0" hangingPunct="0">
              <a:buNone/>
            </a:pPr>
            <a:r>
              <a:rPr lang="en-US" dirty="0"/>
              <a:t>Step 7:  Enter the DATE OF CLAIM.</a:t>
            </a:r>
          </a:p>
          <a:p>
            <a:pPr marL="0" lvl="0" indent="0" hangingPunct="0">
              <a:buNone/>
            </a:pPr>
            <a:r>
              <a:rPr lang="en-US" dirty="0"/>
              <a:t>Step 8:  Assign the claim to the </a:t>
            </a:r>
            <a:r>
              <a:rPr lang="en-US" i="1" dirty="0"/>
              <a:t>Non-Rating (National)</a:t>
            </a:r>
            <a:r>
              <a:rPr lang="en-US" dirty="0"/>
              <a:t> segmented lane.</a:t>
            </a:r>
          </a:p>
          <a:p>
            <a:pPr marL="0" lvl="0" indent="0" hangingPunct="0">
              <a:buNone/>
            </a:pPr>
            <a:r>
              <a:rPr lang="en-US" dirty="0"/>
              <a:t>Step 9:  Click SUBMIT at the bottom of the page.</a:t>
            </a:r>
          </a:p>
          <a:p>
            <a:pPr marL="0" lvl="0" indent="0" hangingPunct="0">
              <a:buNone/>
            </a:pPr>
            <a:r>
              <a:rPr lang="en-US" dirty="0"/>
              <a:t>Step 10:  Ensure the mailing address is valid and in the proper mailing format on the address verification pop-up screen that appears.</a:t>
            </a:r>
          </a:p>
          <a:p>
            <a:pPr marL="857250" lvl="1" indent="-457200" hangingPunct="0"/>
            <a:r>
              <a:rPr lang="en-US" dirty="0"/>
              <a:t>VBMS will automatically open the CONTENTIONS LIST. Using the table below, complete the NEW CONTENTION fields then click the SAVE button.</a:t>
            </a:r>
          </a:p>
          <a:p>
            <a:pPr marL="0" lvl="0" indent="0" hangingPunct="0">
              <a:buNone/>
            </a:pPr>
            <a:endParaRPr lang="en-US" dirty="0"/>
          </a:p>
          <a:p>
            <a:pPr lvl="0" hangingPunct="0"/>
            <a:endParaRPr lang="en-US" dirty="0"/>
          </a:p>
          <a:p>
            <a:pPr marL="0" indent="0">
              <a:buNone/>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49556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p:txBody>
          <a:bodyPr/>
          <a:lstStyle/>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r>
              <a:rPr lang="en-US" sz="120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rPr>
              <a:t>Review</a:t>
            </a: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0715374"/>
              </p:ext>
            </p:extLst>
          </p:nvPr>
        </p:nvGraphicFramePr>
        <p:xfrm>
          <a:off x="1503123" y="1816271"/>
          <a:ext cx="9206630" cy="3444660"/>
        </p:xfrm>
        <a:graphic>
          <a:graphicData uri="http://schemas.openxmlformats.org/drawingml/2006/table">
            <a:tbl>
              <a:tblPr firstRow="1" firstCol="1" bandRow="1">
                <a:tableStyleId>{5C22544A-7EE6-4342-B048-85BDC9FD1C3A}</a:tableStyleId>
              </a:tblPr>
              <a:tblGrid>
                <a:gridCol w="4654124">
                  <a:extLst>
                    <a:ext uri="{9D8B030D-6E8A-4147-A177-3AD203B41FA5}">
                      <a16:colId xmlns:a16="http://schemas.microsoft.com/office/drawing/2014/main" val="20000"/>
                    </a:ext>
                  </a:extLst>
                </a:gridCol>
                <a:gridCol w="4552506">
                  <a:extLst>
                    <a:ext uri="{9D8B030D-6E8A-4147-A177-3AD203B41FA5}">
                      <a16:colId xmlns:a16="http://schemas.microsoft.com/office/drawing/2014/main" val="20001"/>
                    </a:ext>
                  </a:extLst>
                </a:gridCol>
              </a:tblGrid>
              <a:tr h="574110">
                <a:tc>
                  <a:txBody>
                    <a:bodyPr/>
                    <a:lstStyle/>
                    <a:p>
                      <a:pPr marL="0" marR="0" hangingPunct="1">
                        <a:lnSpc>
                          <a:spcPct val="115000"/>
                        </a:lnSpc>
                        <a:spcBef>
                          <a:spcPts val="600"/>
                        </a:spcBef>
                        <a:spcAft>
                          <a:spcPts val="0"/>
                        </a:spcAft>
                      </a:pPr>
                      <a:r>
                        <a:rPr lang="en-US" sz="1400" dirty="0">
                          <a:solidFill>
                            <a:schemeClr val="tx1"/>
                          </a:solidFill>
                          <a:effectLst/>
                        </a:rPr>
                        <a:t>In the field ...</a:t>
                      </a:r>
                      <a:endParaRPr lang="en-US" sz="1400" dirty="0">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dirty="0">
                          <a:solidFill>
                            <a:schemeClr val="tx1"/>
                          </a:solidFill>
                          <a:effectLst/>
                        </a:rPr>
                        <a:t>Enter ...</a:t>
                      </a:r>
                      <a:endParaRPr lang="en-US" sz="1400" dirty="0">
                        <a:solidFill>
                          <a:schemeClr val="tx1"/>
                        </a:solidFill>
                        <a:effectLst/>
                        <a:latin typeface="Times New Roman"/>
                        <a:ea typeface="Times New Roman"/>
                      </a:endParaRPr>
                    </a:p>
                  </a:txBody>
                  <a:tcPr marL="0" marR="0" marT="0" marB="0" anchor="ctr"/>
                </a:tc>
                <a:extLst>
                  <a:ext uri="{0D108BD9-81ED-4DB2-BD59-A6C34878D82A}">
                    <a16:rowId xmlns:a16="http://schemas.microsoft.com/office/drawing/2014/main" val="10000"/>
                  </a:ext>
                </a:extLst>
              </a:tr>
              <a:tr h="574110">
                <a:tc>
                  <a:txBody>
                    <a:bodyPr/>
                    <a:lstStyle/>
                    <a:p>
                      <a:pPr marL="0" marR="0" hangingPunct="1">
                        <a:lnSpc>
                          <a:spcPct val="115000"/>
                        </a:lnSpc>
                        <a:spcBef>
                          <a:spcPts val="600"/>
                        </a:spcBef>
                        <a:spcAft>
                          <a:spcPts val="0"/>
                        </a:spcAft>
                      </a:pPr>
                      <a:r>
                        <a:rPr lang="en-US" sz="1400" b="1">
                          <a:solidFill>
                            <a:schemeClr val="tx1"/>
                          </a:solidFill>
                          <a:effectLst/>
                        </a:rPr>
                        <a:t>CONTENTION</a:t>
                      </a:r>
                      <a:endParaRPr lang="en-US" sz="1400" b="1">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b="1">
                          <a:effectLst/>
                        </a:rPr>
                        <a:t>Apportionment Claim.</a:t>
                      </a:r>
                      <a:endParaRPr lang="en-US" sz="1400" b="1">
                        <a:effectLst/>
                        <a:latin typeface="Times New Roman"/>
                        <a:ea typeface="Times New Roman"/>
                      </a:endParaRPr>
                    </a:p>
                  </a:txBody>
                  <a:tcPr marL="0" marR="0" marT="0" marB="0" anchor="ctr"/>
                </a:tc>
                <a:extLst>
                  <a:ext uri="{0D108BD9-81ED-4DB2-BD59-A6C34878D82A}">
                    <a16:rowId xmlns:a16="http://schemas.microsoft.com/office/drawing/2014/main" val="10001"/>
                  </a:ext>
                </a:extLst>
              </a:tr>
              <a:tr h="574110">
                <a:tc>
                  <a:txBody>
                    <a:bodyPr/>
                    <a:lstStyle/>
                    <a:p>
                      <a:pPr marL="0" marR="0" hangingPunct="1">
                        <a:lnSpc>
                          <a:spcPct val="115000"/>
                        </a:lnSpc>
                        <a:spcBef>
                          <a:spcPts val="600"/>
                        </a:spcBef>
                        <a:spcAft>
                          <a:spcPts val="0"/>
                        </a:spcAft>
                      </a:pPr>
                      <a:r>
                        <a:rPr lang="en-US" sz="1400" b="1">
                          <a:solidFill>
                            <a:schemeClr val="tx1"/>
                          </a:solidFill>
                          <a:effectLst/>
                        </a:rPr>
                        <a:t>CLASSIFICATION</a:t>
                      </a:r>
                      <a:endParaRPr lang="en-US" sz="1400" b="1">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b="1" dirty="0">
                          <a:effectLst/>
                        </a:rPr>
                        <a:t>Administrative Issue.</a:t>
                      </a:r>
                      <a:endParaRPr lang="en-US" sz="1400" b="1" dirty="0">
                        <a:effectLst/>
                        <a:latin typeface="Times New Roman"/>
                        <a:ea typeface="Times New Roman"/>
                      </a:endParaRPr>
                    </a:p>
                  </a:txBody>
                  <a:tcPr marL="0" marR="0" marT="0" marB="0" anchor="ctr"/>
                </a:tc>
                <a:extLst>
                  <a:ext uri="{0D108BD9-81ED-4DB2-BD59-A6C34878D82A}">
                    <a16:rowId xmlns:a16="http://schemas.microsoft.com/office/drawing/2014/main" val="10002"/>
                  </a:ext>
                </a:extLst>
              </a:tr>
              <a:tr h="574110">
                <a:tc>
                  <a:txBody>
                    <a:bodyPr/>
                    <a:lstStyle/>
                    <a:p>
                      <a:pPr marL="0" marR="0" hangingPunct="1">
                        <a:lnSpc>
                          <a:spcPct val="115000"/>
                        </a:lnSpc>
                        <a:spcBef>
                          <a:spcPts val="600"/>
                        </a:spcBef>
                        <a:spcAft>
                          <a:spcPts val="0"/>
                        </a:spcAft>
                      </a:pPr>
                      <a:r>
                        <a:rPr lang="en-US" sz="1400" b="1">
                          <a:solidFill>
                            <a:schemeClr val="tx1"/>
                          </a:solidFill>
                          <a:effectLst/>
                        </a:rPr>
                        <a:t>DATE OF CONTENTION</a:t>
                      </a:r>
                      <a:endParaRPr lang="en-US" sz="1400" b="1">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b="1">
                          <a:effectLst/>
                        </a:rPr>
                        <a:t>date the claim was received.</a:t>
                      </a:r>
                      <a:endParaRPr lang="en-US" sz="1400" b="1">
                        <a:effectLst/>
                        <a:latin typeface="Times New Roman"/>
                        <a:ea typeface="Times New Roman"/>
                      </a:endParaRPr>
                    </a:p>
                  </a:txBody>
                  <a:tcPr marL="0" marR="0" marT="0" marB="0" anchor="ctr"/>
                </a:tc>
                <a:extLst>
                  <a:ext uri="{0D108BD9-81ED-4DB2-BD59-A6C34878D82A}">
                    <a16:rowId xmlns:a16="http://schemas.microsoft.com/office/drawing/2014/main" val="10003"/>
                  </a:ext>
                </a:extLst>
              </a:tr>
              <a:tr h="574110">
                <a:tc>
                  <a:txBody>
                    <a:bodyPr/>
                    <a:lstStyle/>
                    <a:p>
                      <a:pPr marL="0" marR="0" hangingPunct="1">
                        <a:lnSpc>
                          <a:spcPct val="115000"/>
                        </a:lnSpc>
                        <a:spcBef>
                          <a:spcPts val="600"/>
                        </a:spcBef>
                        <a:spcAft>
                          <a:spcPts val="0"/>
                        </a:spcAft>
                      </a:pPr>
                      <a:r>
                        <a:rPr lang="en-US" sz="1400" b="1">
                          <a:solidFill>
                            <a:schemeClr val="tx1"/>
                          </a:solidFill>
                          <a:effectLst/>
                        </a:rPr>
                        <a:t>TYPE</a:t>
                      </a:r>
                      <a:endParaRPr lang="en-US" sz="1400" b="1">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b="1" dirty="0">
                          <a:effectLst/>
                        </a:rPr>
                        <a:t>New.</a:t>
                      </a:r>
                      <a:endParaRPr lang="en-US" sz="1400" b="1" dirty="0">
                        <a:effectLst/>
                        <a:latin typeface="Times New Roman"/>
                        <a:ea typeface="Times New Roman"/>
                      </a:endParaRPr>
                    </a:p>
                  </a:txBody>
                  <a:tcPr marL="0" marR="0" marT="0" marB="0" anchor="ctr"/>
                </a:tc>
                <a:extLst>
                  <a:ext uri="{0D108BD9-81ED-4DB2-BD59-A6C34878D82A}">
                    <a16:rowId xmlns:a16="http://schemas.microsoft.com/office/drawing/2014/main" val="10004"/>
                  </a:ext>
                </a:extLst>
              </a:tr>
              <a:tr h="574110">
                <a:tc>
                  <a:txBody>
                    <a:bodyPr/>
                    <a:lstStyle/>
                    <a:p>
                      <a:pPr marL="0" marR="0" hangingPunct="1">
                        <a:lnSpc>
                          <a:spcPct val="115000"/>
                        </a:lnSpc>
                        <a:spcBef>
                          <a:spcPts val="600"/>
                        </a:spcBef>
                        <a:spcAft>
                          <a:spcPts val="0"/>
                        </a:spcAft>
                      </a:pPr>
                      <a:r>
                        <a:rPr lang="en-US" sz="1400" b="1" dirty="0">
                          <a:solidFill>
                            <a:schemeClr val="tx1"/>
                          </a:solidFill>
                          <a:effectLst/>
                        </a:rPr>
                        <a:t>MEDICAL</a:t>
                      </a:r>
                      <a:endParaRPr lang="en-US" sz="1400" b="1" dirty="0">
                        <a:solidFill>
                          <a:schemeClr val="tx1"/>
                        </a:solidFill>
                        <a:effectLst/>
                        <a:latin typeface="Times New Roman"/>
                        <a:ea typeface="Times New Roman"/>
                      </a:endParaRPr>
                    </a:p>
                  </a:txBody>
                  <a:tcPr marL="0" marR="0" marT="0" marB="0" anchor="ctr"/>
                </a:tc>
                <a:tc>
                  <a:txBody>
                    <a:bodyPr/>
                    <a:lstStyle/>
                    <a:p>
                      <a:pPr marL="0" marR="0" hangingPunct="1">
                        <a:lnSpc>
                          <a:spcPct val="115000"/>
                        </a:lnSpc>
                        <a:spcBef>
                          <a:spcPts val="600"/>
                        </a:spcBef>
                        <a:spcAft>
                          <a:spcPts val="0"/>
                        </a:spcAft>
                      </a:pPr>
                      <a:r>
                        <a:rPr lang="en-US" sz="1400" b="1" dirty="0">
                          <a:effectLst/>
                        </a:rPr>
                        <a:t>No.</a:t>
                      </a:r>
                      <a:endParaRPr lang="en-US" sz="1400" b="1" dirty="0">
                        <a:effectLst/>
                        <a:latin typeface="Times New Roman"/>
                        <a:ea typeface="Times New Roman"/>
                      </a:endParaRPr>
                    </a:p>
                  </a:txBody>
                  <a:tcPr marL="0" marR="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6746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03199" cy="1151592"/>
          </a:xfrm>
        </p:spPr>
        <p:txBody>
          <a:bodyPr/>
          <a:lstStyle/>
          <a:p>
            <a:r>
              <a:rPr lang="en-US" sz="4000" dirty="0">
                <a:latin typeface="Times New Roman" panose="02020603050405020304" pitchFamily="18" charset="0"/>
                <a:cs typeface="Times New Roman" panose="02020603050405020304" pitchFamily="18" charset="0"/>
              </a:rPr>
              <a:t>Lesson Objectives</a:t>
            </a:r>
          </a:p>
        </p:txBody>
      </p:sp>
      <p:sp>
        <p:nvSpPr>
          <p:cNvPr id="3" name="Content Placeholder 2"/>
          <p:cNvSpPr>
            <a:spLocks noGrp="1"/>
          </p:cNvSpPr>
          <p:nvPr>
            <p:ph idx="1"/>
          </p:nvPr>
        </p:nvSpPr>
        <p:spPr/>
        <p:txBody>
          <a:bodyPr/>
          <a:lstStyle/>
          <a:p>
            <a:pPr lvl="0" hangingPunct="0"/>
            <a:r>
              <a:rPr lang="en-US" sz="2800" dirty="0"/>
              <a:t>To understand the procedures for and how to effectively establish a dependency claim.</a:t>
            </a:r>
          </a:p>
          <a:p>
            <a:pPr lvl="0" hangingPunct="0"/>
            <a:r>
              <a:rPr lang="en-US" sz="2800" dirty="0"/>
              <a:t>To understand the procedures for and how to effectively establish a claim for apportionment.</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37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p:txBody>
          <a:bodyPr/>
          <a:lstStyle/>
          <a:p>
            <a:pPr marL="0" lvl="0" indent="0">
              <a:buNone/>
            </a:pPr>
            <a:r>
              <a:rPr lang="en-US" dirty="0"/>
              <a:t>Step 12:  Navigate back to the Veteran’s profile screen, and select MANAGE EVIDENCE from the ACTIONS drop-down menu. </a:t>
            </a:r>
          </a:p>
          <a:p>
            <a:pPr marL="0" indent="0">
              <a:buNone/>
            </a:pPr>
            <a:r>
              <a:rPr lang="en-US" dirty="0"/>
              <a:t>Step 13:  Add each piece of mail or mail packet by selecting the ADD unsolicited tab </a:t>
            </a:r>
          </a:p>
          <a:p>
            <a:r>
              <a:rPr lang="en-US" dirty="0"/>
              <a:t>entering the required information and clicking the ADD EVIDENCE button, repeating until all evidence has been entered, and</a:t>
            </a:r>
          </a:p>
          <a:p>
            <a:r>
              <a:rPr lang="en-US" dirty="0"/>
              <a:t>selecting COMPLETE.</a:t>
            </a: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endParaRPr lang="en-US" sz="120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buNone/>
            </a:pPr>
            <a:endParaRPr lang="en-US" dirty="0"/>
          </a:p>
        </p:txBody>
      </p:sp>
    </p:spTree>
    <p:extLst>
      <p:ext uri="{BB962C8B-B14F-4D97-AF65-F5344CB8AC3E}">
        <p14:creationId xmlns:p14="http://schemas.microsoft.com/office/powerpoint/2010/main" val="1256377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dirty="0">
                <a:effectLst>
                  <a:outerShdw blurRad="38100" dist="38100" dir="2700000" algn="tl">
                    <a:srgbClr val="000000">
                      <a:alpha val="43137"/>
                    </a:srgbClr>
                  </a:outerShdw>
                </a:effectLst>
              </a:rPr>
              <a:t>Establishing a Claim for Apportionment (continued)</a:t>
            </a:r>
          </a:p>
        </p:txBody>
      </p:sp>
      <p:sp>
        <p:nvSpPr>
          <p:cNvPr id="3" name="Content Placeholder 2"/>
          <p:cNvSpPr>
            <a:spLocks noGrp="1"/>
          </p:cNvSpPr>
          <p:nvPr>
            <p:ph idx="1"/>
          </p:nvPr>
        </p:nvSpPr>
        <p:spPr/>
        <p:txBody>
          <a:bodyPr/>
          <a:lstStyle/>
          <a:p>
            <a:pPr marL="0" lvl="0" indent="0">
              <a:buNone/>
            </a:pPr>
            <a:r>
              <a:rPr lang="en-US" dirty="0"/>
              <a:t>If you receive a claim for apportionment on </a:t>
            </a:r>
            <a:r>
              <a:rPr lang="en-US" i="1" u="sng" dirty="0">
                <a:hlinkClick r:id="rId2"/>
              </a:rPr>
              <a:t>VA Form 21-0788, Information Regarding Apportionment of Beneficiary’s Award</a:t>
            </a:r>
            <a:r>
              <a:rPr lang="en-US" dirty="0"/>
              <a:t> for more than one child (claimant) you would establish a separate EP for each payee code.</a:t>
            </a: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endParaRPr lang="en-US" sz="120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buNone/>
            </a:pPr>
            <a:endParaRPr lang="en-US" dirty="0"/>
          </a:p>
        </p:txBody>
      </p:sp>
    </p:spTree>
    <p:extLst>
      <p:ext uri="{BB962C8B-B14F-4D97-AF65-F5344CB8AC3E}">
        <p14:creationId xmlns:p14="http://schemas.microsoft.com/office/powerpoint/2010/main" val="1171474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030047" cy="1151592"/>
          </a:xfrm>
        </p:spPr>
        <p:txBody>
          <a:bodyPr/>
          <a:lstStyle/>
          <a:p>
            <a:r>
              <a:rPr lang="en-US" dirty="0">
                <a:effectLst>
                  <a:outerShdw blurRad="38100" dist="38100" dir="2700000" algn="tl">
                    <a:srgbClr val="000000">
                      <a:alpha val="43137"/>
                    </a:srgbClr>
                  </a:outerShdw>
                </a:effectLst>
              </a:rPr>
              <a:t>Summary</a:t>
            </a:r>
          </a:p>
        </p:txBody>
      </p:sp>
      <p:sp>
        <p:nvSpPr>
          <p:cNvPr id="3" name="Content Placeholder 2"/>
          <p:cNvSpPr>
            <a:spLocks noGrp="1"/>
          </p:cNvSpPr>
          <p:nvPr>
            <p:ph idx="1"/>
          </p:nvPr>
        </p:nvSpPr>
        <p:spPr/>
        <p:txBody>
          <a:bodyPr/>
          <a:lstStyle/>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lgn="ctr">
              <a:buNone/>
            </a:pPr>
            <a:r>
              <a:rPr lang="en-US" sz="120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rPr>
              <a:t>Review</a:t>
            </a:r>
          </a:p>
          <a:p>
            <a:pPr marL="0" indent="0" algn="ctr">
              <a:buNone/>
            </a:pPr>
            <a:endParaRPr lang="en-US"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ndParaRPr>
          </a:p>
          <a:p>
            <a:pPr marL="0" indent="0">
              <a:buNone/>
            </a:pPr>
            <a:endParaRPr lang="en-US" dirty="0"/>
          </a:p>
        </p:txBody>
      </p:sp>
    </p:spTree>
    <p:extLst>
      <p:ext uri="{BB962C8B-B14F-4D97-AF65-F5344CB8AC3E}">
        <p14:creationId xmlns:p14="http://schemas.microsoft.com/office/powerpoint/2010/main" val="2753956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39775" cy="1151592"/>
          </a:xfrm>
        </p:spPr>
        <p:txBody>
          <a:bodyPr/>
          <a:lstStyle/>
          <a:p>
            <a:r>
              <a:rPr lang="en-US" sz="4000"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p:txBody>
          <a:bodyPr/>
          <a:lstStyle/>
          <a:p>
            <a:pPr lvl="0" hangingPunct="0"/>
            <a:r>
              <a:rPr lang="en-US" sz="2800" u="sng" dirty="0">
                <a:hlinkClick r:id="rId2"/>
              </a:rPr>
              <a:t>M21-1, Part III, Subpart iii, Chapter 5, Section A</a:t>
            </a:r>
            <a:endParaRPr lang="en-US" sz="2800" dirty="0"/>
          </a:p>
          <a:p>
            <a:pPr lvl="0" hangingPunct="0"/>
            <a:r>
              <a:rPr lang="en-US" sz="2800" u="sng" dirty="0">
                <a:hlinkClick r:id="rId3"/>
              </a:rPr>
              <a:t>M21-1, Part III, Subpart i, Chapter 4, Section E</a:t>
            </a:r>
            <a:endParaRPr lang="en-US" sz="2800" dirty="0"/>
          </a:p>
          <a:p>
            <a:pPr lvl="0" hangingPunct="0"/>
            <a:r>
              <a:rPr lang="en-US" sz="2800" u="sng" dirty="0">
                <a:hlinkClick r:id="rId4"/>
              </a:rPr>
              <a:t>M21-1, Part III, Subpart ii, Chapter 3, Section D</a:t>
            </a:r>
            <a:endParaRPr lang="en-US" sz="2800" dirty="0"/>
          </a:p>
          <a:p>
            <a:pPr lvl="0" hangingPunct="0"/>
            <a:r>
              <a:rPr lang="en-US" sz="2800" u="sng" dirty="0">
                <a:hlinkClick r:id="rId5"/>
              </a:rPr>
              <a:t>M21-1, Part III, Subpart iii, Chapter 1, Section F</a:t>
            </a:r>
            <a:endParaRPr lang="en-US" sz="2800" dirty="0"/>
          </a:p>
          <a:p>
            <a:pPr lvl="0" hangingPunct="0"/>
            <a:r>
              <a:rPr lang="en-US" sz="2800" u="sng" dirty="0">
                <a:hlinkClick r:id="rId6"/>
              </a:rPr>
              <a:t>M21-4, Appendix B</a:t>
            </a:r>
            <a:endParaRPr lang="en-US" sz="2800" dirty="0"/>
          </a:p>
          <a:p>
            <a:pPr marL="0" indent="0">
              <a:buNone/>
            </a:pPr>
            <a:endParaRPr lang="en-US" dirty="0"/>
          </a:p>
        </p:txBody>
      </p:sp>
    </p:spTree>
    <p:extLst>
      <p:ext uri="{BB962C8B-B14F-4D97-AF65-F5344CB8AC3E}">
        <p14:creationId xmlns:p14="http://schemas.microsoft.com/office/powerpoint/2010/main" val="163953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194639" cy="1151592"/>
          </a:xfrm>
        </p:spPr>
        <p:txBody>
          <a:bodyPr/>
          <a:lstStyle/>
          <a:p>
            <a:pPr hangingPunct="0"/>
            <a:r>
              <a:rPr lang="en-US" dirty="0">
                <a:effectLst>
                  <a:outerShdw blurRad="38100" dist="38100" dir="2700000" algn="tl">
                    <a:srgbClr val="000000">
                      <a:alpha val="43137"/>
                    </a:srgbClr>
                  </a:outerShdw>
                </a:effectLst>
              </a:rPr>
              <a:t>Dependency Claim Overview</a:t>
            </a:r>
          </a:p>
        </p:txBody>
      </p:sp>
      <p:sp>
        <p:nvSpPr>
          <p:cNvPr id="3" name="Content Placeholder 2"/>
          <p:cNvSpPr>
            <a:spLocks noGrp="1"/>
          </p:cNvSpPr>
          <p:nvPr>
            <p:ph idx="1"/>
          </p:nvPr>
        </p:nvSpPr>
        <p:spPr>
          <a:xfrm>
            <a:off x="618565" y="1738314"/>
            <a:ext cx="10945906" cy="4262437"/>
          </a:xfrm>
        </p:spPr>
        <p:txBody>
          <a:bodyPr/>
          <a:lstStyle/>
          <a:p>
            <a:pPr lvl="0"/>
            <a:r>
              <a:rPr lang="en-US" dirty="0"/>
              <a:t>The VA may pay additional disability compensation to a Veteran for his/her dependent(s) if the Veteran has a combined disability rating of at least 30 percent</a:t>
            </a:r>
            <a:endParaRPr lang="en-US" sz="4000" dirty="0"/>
          </a:p>
          <a:p>
            <a:pPr lvl="0"/>
            <a:r>
              <a:rPr lang="en-US" dirty="0"/>
              <a:t>VA may pay additional Dependency and Indemnity Compensation (DIC) to a surviving spouse for any of his/her children that VA recognizes as children of the Veteran on whose death the DIC award is based</a:t>
            </a:r>
            <a:endParaRPr lang="en-US" sz="4000" dirty="0"/>
          </a:p>
          <a:p>
            <a:pPr lvl="1">
              <a:buClr>
                <a:srgbClr val="1D3275"/>
              </a:buClr>
              <a:buFont typeface="Wingdings" pitchFamily="2" charset="2"/>
              <a:buChar char="Ø"/>
            </a:pPr>
            <a:endParaRPr lang="en-US" altLang="en-US" sz="1000" dirty="0"/>
          </a:p>
          <a:p>
            <a:endParaRPr lang="en-US" dirty="0"/>
          </a:p>
        </p:txBody>
      </p:sp>
    </p:spTree>
    <p:extLst>
      <p:ext uri="{BB962C8B-B14F-4D97-AF65-F5344CB8AC3E}">
        <p14:creationId xmlns:p14="http://schemas.microsoft.com/office/powerpoint/2010/main" val="333937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543057" cy="1151592"/>
          </a:xfrm>
        </p:spPr>
        <p:txBody>
          <a:bodyPr/>
          <a:lstStyle/>
          <a:p>
            <a:pPr hangingPunct="0"/>
            <a:r>
              <a:rPr lang="en-US" dirty="0">
                <a:effectLst>
                  <a:outerShdw blurRad="38100" dist="38100" dir="2700000" algn="tl">
                    <a:srgbClr val="000000">
                      <a:alpha val="43137"/>
                    </a:srgbClr>
                  </a:outerShdw>
                </a:effectLst>
              </a:rPr>
              <a:t>Dependency Claim Overview (continued)</a:t>
            </a:r>
          </a:p>
        </p:txBody>
      </p:sp>
      <p:sp>
        <p:nvSpPr>
          <p:cNvPr id="3" name="Content Placeholder 2"/>
          <p:cNvSpPr>
            <a:spLocks noGrp="1"/>
          </p:cNvSpPr>
          <p:nvPr>
            <p:ph idx="1"/>
          </p:nvPr>
        </p:nvSpPr>
        <p:spPr/>
        <p:txBody>
          <a:bodyPr/>
          <a:lstStyle/>
          <a:p>
            <a:pPr lvl="0"/>
            <a:r>
              <a:rPr lang="en-US" dirty="0"/>
              <a:t>The existence of dependents and the amount of their income is a factor in determining entitlement in both Veterans pension and survivors pension cases</a:t>
            </a:r>
          </a:p>
          <a:p>
            <a:pPr lvl="0"/>
            <a:r>
              <a:rPr lang="en-US" dirty="0"/>
              <a:t>A claimant’s entitlement to survivors benefits, such as DIC and survivors pension, is contingent on his/her relationship to the Veteran on whose death the benefit is based</a:t>
            </a:r>
            <a:endParaRPr lang="en-US" sz="4000" dirty="0"/>
          </a:p>
          <a:p>
            <a:pPr marL="0" indent="0">
              <a:buClr>
                <a:srgbClr val="1D3275"/>
              </a:buClr>
              <a:buNone/>
              <a:defRPr/>
            </a:pPr>
            <a:endParaRPr lang="en-US" sz="1050" dirty="0">
              <a:latin typeface="Times New Roman" panose="02020603050405020304" pitchFamily="18" charset="0"/>
              <a:cs typeface="Times New Roman" panose="02020603050405020304" pitchFamily="18" charset="0"/>
            </a:endParaRPr>
          </a:p>
          <a:p>
            <a:pPr marL="0" indent="0">
              <a:buClr>
                <a:srgbClr val="1D3275"/>
              </a:buClr>
              <a:buNone/>
              <a:defRPr/>
            </a:pPr>
            <a:endParaRPr lang="en-US" sz="105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1539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9603" y="0"/>
            <a:ext cx="8194639" cy="1151592"/>
          </a:xfrm>
        </p:spPr>
        <p:txBody>
          <a:bodyPr/>
          <a:lstStyle/>
          <a:p>
            <a:pPr hangingPunct="0"/>
            <a:r>
              <a:rPr lang="en-US" dirty="0">
                <a:effectLst>
                  <a:outerShdw blurRad="38100" dist="38100" dir="2700000" algn="tl">
                    <a:srgbClr val="000000">
                      <a:alpha val="43137"/>
                    </a:srgbClr>
                  </a:outerShdw>
                </a:effectLst>
              </a:rPr>
              <a:t>Prescribed Forms for Dependency</a:t>
            </a:r>
          </a:p>
        </p:txBody>
      </p:sp>
      <p:sp>
        <p:nvSpPr>
          <p:cNvPr id="3" name="Content Placeholder 2"/>
          <p:cNvSpPr>
            <a:spLocks noGrp="1"/>
          </p:cNvSpPr>
          <p:nvPr>
            <p:ph idx="1"/>
          </p:nvPr>
        </p:nvSpPr>
        <p:spPr/>
        <p:txBody>
          <a:bodyPr/>
          <a:lstStyle/>
          <a:p>
            <a:pPr>
              <a:buClr>
                <a:srgbClr val="1D3275"/>
              </a:buClr>
              <a:defRPr/>
            </a:pPr>
            <a:r>
              <a:rPr lang="en-US" dirty="0"/>
              <a:t>Effective March 24, 2015, a claimant must submit a dependency claim on the prescribed form.</a:t>
            </a:r>
          </a:p>
          <a:p>
            <a:pPr lvl="1">
              <a:buClr>
                <a:srgbClr val="1D3275"/>
              </a:buClr>
              <a:buFont typeface="Wingdings" panose="05000000000000000000" pitchFamily="2" charset="2"/>
              <a:buChar char="Ø"/>
              <a:defRPr/>
            </a:pPr>
            <a:r>
              <a:rPr lang="en-US" dirty="0"/>
              <a:t>M21-1, Part III, Subpart ii, Chapter 2, lists the prescribed forms which can be used.</a:t>
            </a:r>
          </a:p>
          <a:p>
            <a:pPr>
              <a:buClr>
                <a:srgbClr val="1D3275"/>
              </a:buClr>
              <a:defRPr/>
            </a:pPr>
            <a:r>
              <a:rPr lang="en-US" dirty="0"/>
              <a:t>The most common form used is the VA Form 21-686c, Declaration of Status of Dependents.  </a:t>
            </a:r>
          </a:p>
          <a:p>
            <a:pPr>
              <a:buClr>
                <a:srgbClr val="1D3275"/>
              </a:buClr>
              <a:defRPr/>
            </a:pPr>
            <a:endParaRPr lang="en-US" sz="105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011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0" y="0"/>
            <a:ext cx="10053920" cy="1151592"/>
          </a:xfrm>
        </p:spPr>
        <p:txBody>
          <a:bodyPr/>
          <a:lstStyle/>
          <a:p>
            <a:pPr hangingPunct="0"/>
            <a:r>
              <a:rPr lang="en-US" dirty="0">
                <a:effectLst>
                  <a:outerShdw blurRad="38100" dist="38100" dir="2700000" algn="tl">
                    <a:srgbClr val="000000">
                      <a:alpha val="43137"/>
                    </a:srgbClr>
                  </a:outerShdw>
                </a:effectLst>
              </a:rPr>
              <a:t>Dependency Claims Signed by VA Employees</a:t>
            </a:r>
          </a:p>
        </p:txBody>
      </p:sp>
      <p:sp>
        <p:nvSpPr>
          <p:cNvPr id="3" name="Content Placeholder 2"/>
          <p:cNvSpPr>
            <a:spLocks noGrp="1"/>
          </p:cNvSpPr>
          <p:nvPr>
            <p:ph idx="1"/>
          </p:nvPr>
        </p:nvSpPr>
        <p:spPr>
          <a:xfrm>
            <a:off x="707464" y="1700214"/>
            <a:ext cx="11357535" cy="4262437"/>
          </a:xfrm>
        </p:spPr>
        <p:txBody>
          <a:bodyPr/>
          <a:lstStyle/>
          <a:p>
            <a:pPr lvl="1">
              <a:buClr>
                <a:srgbClr val="1D3275"/>
              </a:buClr>
              <a:buFont typeface="Wingdings" panose="05000000000000000000" pitchFamily="2" charset="2"/>
              <a:buChar char="Ø"/>
              <a:defRPr/>
            </a:pPr>
            <a:r>
              <a:rPr lang="en-US" sz="2800" dirty="0"/>
              <a:t>A call center or Regional Office employee can complete and sign a VA Form 21-686c and VA Form 21-674. </a:t>
            </a:r>
          </a:p>
          <a:p>
            <a:pPr lvl="2">
              <a:buClr>
                <a:srgbClr val="1D3275"/>
              </a:buClr>
              <a:buFont typeface="Wingdings" panose="05000000000000000000" pitchFamily="2" charset="2"/>
              <a:buChar char="Ø"/>
              <a:defRPr/>
            </a:pPr>
            <a:r>
              <a:rPr lang="en-US" dirty="0"/>
              <a:t>The form must include clear identification of the employee executing the form through a digital signature or a wet signature, when electronic submission is </a:t>
            </a:r>
            <a:r>
              <a:rPr lang="en-US" i="1" dirty="0"/>
              <a:t>not </a:t>
            </a:r>
            <a:r>
              <a:rPr lang="en-US" dirty="0"/>
              <a:t>available.</a:t>
            </a:r>
          </a:p>
          <a:p>
            <a:pPr lvl="1">
              <a:buClr>
                <a:srgbClr val="1D3275"/>
              </a:buClr>
              <a:buFont typeface="Wingdings" panose="05000000000000000000" pitchFamily="2" charset="2"/>
              <a:buChar char="Ø"/>
              <a:defRPr/>
            </a:pPr>
            <a:endParaRPr lang="en-US" sz="2800" dirty="0"/>
          </a:p>
          <a:p>
            <a:pPr lvl="1">
              <a:buClr>
                <a:srgbClr val="1D3275"/>
              </a:buClr>
              <a:buFont typeface="Wingdings" panose="05000000000000000000" pitchFamily="2" charset="2"/>
              <a:buChar char="Ø"/>
              <a:defRPr/>
            </a:pPr>
            <a:endParaRPr lang="en-US" sz="2800" dirty="0"/>
          </a:p>
          <a:p>
            <a:pPr marL="457200" lvl="1" indent="0">
              <a:buClr>
                <a:srgbClr val="1D3275"/>
              </a:buClr>
              <a:buNone/>
              <a:defRPr/>
            </a:pPr>
            <a:endParaRPr lang="en-US" sz="2800" dirty="0"/>
          </a:p>
          <a:p>
            <a:pPr lvl="1">
              <a:buClr>
                <a:srgbClr val="1D3275"/>
              </a:buClr>
              <a:buFont typeface="Wingdings" panose="05000000000000000000" pitchFamily="2" charset="2"/>
              <a:buChar char="Ø"/>
              <a:defRPr/>
            </a:pPr>
            <a:r>
              <a:rPr lang="en-US" sz="2800" dirty="0"/>
              <a:t> </a:t>
            </a:r>
            <a:r>
              <a:rPr lang="en-US" sz="2800" u="sng" dirty="0">
                <a:hlinkClick r:id="rId2"/>
              </a:rPr>
              <a:t>38 CFR 3.160(a)(2)</a:t>
            </a:r>
            <a:r>
              <a:rPr lang="en-US" sz="2800" dirty="0">
                <a:hlinkClick r:id="rId2"/>
              </a:rPr>
              <a:t> </a:t>
            </a:r>
            <a:r>
              <a:rPr lang="en-US" sz="2800" dirty="0"/>
              <a:t>allows VA to accept a </a:t>
            </a:r>
            <a:r>
              <a:rPr lang="en-US" sz="2800" i="1" dirty="0">
                <a:hlinkClick r:id="rId3"/>
              </a:rPr>
              <a:t>VA Form 21-686c</a:t>
            </a:r>
            <a:r>
              <a:rPr lang="en-US" sz="2800" dirty="0"/>
              <a:t>  that a VA –recognized representative (power of attorney) signs and submits to VA on a claimant’s behalf as if the claimant submitted it himself/herself.</a:t>
            </a:r>
          </a:p>
          <a:p>
            <a:pPr lvl="2">
              <a:buClr>
                <a:srgbClr val="1D3275"/>
              </a:buClr>
              <a:buFont typeface="Wingdings" panose="05000000000000000000" pitchFamily="2" charset="2"/>
              <a:buChar char="Ø"/>
              <a:defRPr/>
            </a:pPr>
            <a:endParaRPr lang="en-US" dirty="0"/>
          </a:p>
          <a:p>
            <a:pPr lvl="2">
              <a:buClr>
                <a:srgbClr val="1D3275"/>
              </a:buClr>
              <a:buFont typeface="Wingdings" panose="05000000000000000000" pitchFamily="2" charset="2"/>
              <a:buChar char="Ø"/>
              <a:defRPr/>
            </a:pPr>
            <a:endParaRPr lang="en-US" dirty="0"/>
          </a:p>
          <a:p>
            <a:pPr lvl="1">
              <a:buClr>
                <a:srgbClr val="1D3275"/>
              </a:buClr>
              <a:buFont typeface="Wingdings" panose="05000000000000000000" pitchFamily="2" charset="2"/>
              <a:buChar char="Ø"/>
              <a:defRPr/>
            </a:pPr>
            <a:endParaRPr lang="en-US" dirty="0"/>
          </a:p>
          <a:p>
            <a:pPr lvl="2">
              <a:buClr>
                <a:srgbClr val="1D3275"/>
              </a:buClr>
              <a:buFont typeface="Wingdings" panose="05000000000000000000" pitchFamily="2" charset="2"/>
              <a:buChar char="Ø"/>
              <a:defRPr/>
            </a:pPr>
            <a:endParaRPr lang="en-US" dirty="0">
              <a:solidFill>
                <a:srgbClr val="00206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239" y="3268055"/>
            <a:ext cx="335280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795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8972505" cy="1151592"/>
          </a:xfrm>
        </p:spPr>
        <p:txBody>
          <a:bodyPr/>
          <a:lstStyle/>
          <a:p>
            <a:pPr hangingPunct="0"/>
            <a:r>
              <a:rPr lang="en-US" dirty="0">
                <a:effectLst>
                  <a:outerShdw blurRad="38100" dist="38100" dir="2700000" algn="tl">
                    <a:srgbClr val="000000">
                      <a:alpha val="43137"/>
                    </a:srgbClr>
                  </a:outerShdw>
                </a:effectLst>
              </a:rPr>
              <a:t>A Claim for a Child Incapable of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Self-support </a:t>
            </a:r>
          </a:p>
        </p:txBody>
      </p:sp>
      <p:sp>
        <p:nvSpPr>
          <p:cNvPr id="3" name="Content Placeholder 2"/>
          <p:cNvSpPr>
            <a:spLocks noGrp="1"/>
          </p:cNvSpPr>
          <p:nvPr>
            <p:ph idx="1"/>
          </p:nvPr>
        </p:nvSpPr>
        <p:spPr>
          <a:xfrm>
            <a:off x="797061" y="1576171"/>
            <a:ext cx="10945906" cy="4536530"/>
          </a:xfrm>
        </p:spPr>
        <p:txBody>
          <a:bodyPr/>
          <a:lstStyle/>
          <a:p>
            <a:pPr lvl="0"/>
            <a:r>
              <a:rPr lang="en-US" dirty="0"/>
              <a:t>A claim for a child incapable of self-support (helpless child) can be submitted on one of the following forms:</a:t>
            </a:r>
          </a:p>
          <a:p>
            <a:pPr lvl="0"/>
            <a:r>
              <a:rPr lang="en-US" sz="1800" i="1" dirty="0">
                <a:hlinkClick r:id="rId2"/>
              </a:rPr>
              <a:t>21-526</a:t>
            </a:r>
            <a:endParaRPr lang="en-US" sz="1800" dirty="0"/>
          </a:p>
          <a:p>
            <a:pPr lvl="0"/>
            <a:r>
              <a:rPr lang="en-US" sz="1800" i="1" dirty="0">
                <a:hlinkClick r:id="rId3"/>
              </a:rPr>
              <a:t>21-526b</a:t>
            </a:r>
            <a:endParaRPr lang="en-US" sz="1800" dirty="0"/>
          </a:p>
          <a:p>
            <a:pPr lvl="0"/>
            <a:r>
              <a:rPr lang="en-US" sz="1800" i="1" dirty="0">
                <a:hlinkClick r:id="rId4"/>
              </a:rPr>
              <a:t>21-526EZ</a:t>
            </a:r>
            <a:endParaRPr lang="en-US" sz="1800" dirty="0"/>
          </a:p>
          <a:p>
            <a:pPr lvl="0"/>
            <a:r>
              <a:rPr lang="en-US" sz="1800" i="1" dirty="0">
                <a:hlinkClick r:id="rId5"/>
              </a:rPr>
              <a:t>21-686c</a:t>
            </a:r>
            <a:r>
              <a:rPr lang="en-US" sz="1800" dirty="0">
                <a:hlinkClick r:id="rId5"/>
              </a:rPr>
              <a:t>, </a:t>
            </a:r>
            <a:r>
              <a:rPr lang="en-US" sz="1800" i="1" dirty="0">
                <a:hlinkClick r:id="rId5"/>
              </a:rPr>
              <a:t>Declaration of Status of Dependents</a:t>
            </a:r>
            <a:endParaRPr lang="en-US" sz="1800" dirty="0"/>
          </a:p>
          <a:p>
            <a:pPr lvl="0"/>
            <a:r>
              <a:rPr lang="en-US" sz="1800" i="1" dirty="0">
                <a:hlinkClick r:id="rId6"/>
              </a:rPr>
              <a:t>21P-527</a:t>
            </a:r>
            <a:endParaRPr lang="en-US" sz="1800" dirty="0"/>
          </a:p>
          <a:p>
            <a:pPr lvl="0"/>
            <a:r>
              <a:rPr lang="en-US" sz="1800" i="1" dirty="0">
                <a:hlinkClick r:id="rId7"/>
              </a:rPr>
              <a:t>21P-527EZ</a:t>
            </a:r>
            <a:endParaRPr lang="en-US" sz="1800" dirty="0"/>
          </a:p>
          <a:p>
            <a:pPr lvl="0"/>
            <a:r>
              <a:rPr lang="en-US" sz="1800" i="1" dirty="0">
                <a:hlinkClick r:id="rId8"/>
              </a:rPr>
              <a:t>21-534</a:t>
            </a:r>
            <a:r>
              <a:rPr lang="en-US" sz="1800" dirty="0">
                <a:hlinkClick r:id="rId8"/>
              </a:rPr>
              <a:t>, </a:t>
            </a:r>
            <a:r>
              <a:rPr lang="en-US" sz="1800" i="1" dirty="0">
                <a:hlinkClick r:id="rId8"/>
              </a:rPr>
              <a:t>Application for Dependency and Indemnity Compensation, Death Pension and Accrued Benefits by a Surviving Spouse or Child (Including Death Compensation if Applicable)</a:t>
            </a:r>
            <a:endParaRPr lang="en-US" sz="1800" dirty="0"/>
          </a:p>
          <a:p>
            <a:pPr lvl="0"/>
            <a:r>
              <a:rPr lang="en-US" sz="1800" dirty="0">
                <a:hlinkClick r:id="rId9"/>
              </a:rPr>
              <a:t>21P-534EZ, Application for DIC, Death Pension, and/or Accrued Benefits</a:t>
            </a:r>
            <a:endParaRPr lang="en-US" sz="1800" dirty="0"/>
          </a:p>
          <a:p>
            <a:pPr lvl="0"/>
            <a:r>
              <a:rPr lang="en-US" sz="1800" i="1" dirty="0">
                <a:hlinkClick r:id="rId10"/>
              </a:rPr>
              <a:t>21P-534a</a:t>
            </a:r>
            <a:r>
              <a:rPr lang="en-US" sz="1800" dirty="0">
                <a:hlinkClick r:id="rId10"/>
              </a:rPr>
              <a:t>, </a:t>
            </a:r>
            <a:r>
              <a:rPr lang="en-US" sz="1800" i="1" dirty="0">
                <a:hlinkClick r:id="rId10"/>
              </a:rPr>
              <a:t>Application for Dependency and Indemnity Compensation by a Surviving Spouse or Child - In-Service Death Only</a:t>
            </a:r>
            <a:endParaRPr lang="en-US" sz="1800" dirty="0"/>
          </a:p>
          <a:p>
            <a:pPr hangingPunct="0"/>
            <a:endParaRPr lang="en-US" dirty="0"/>
          </a:p>
        </p:txBody>
      </p:sp>
    </p:spTree>
    <p:extLst>
      <p:ext uri="{BB962C8B-B14F-4D97-AF65-F5344CB8AC3E}">
        <p14:creationId xmlns:p14="http://schemas.microsoft.com/office/powerpoint/2010/main" val="3301073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0" y="0"/>
            <a:ext cx="10053920" cy="1151592"/>
          </a:xfrm>
        </p:spPr>
        <p:txBody>
          <a:bodyPr/>
          <a:lstStyle/>
          <a:p>
            <a:pPr hangingPunct="0"/>
            <a:r>
              <a:rPr lang="en-US" dirty="0">
                <a:effectLst>
                  <a:outerShdw blurRad="38100" dist="38100" dir="2700000" algn="tl">
                    <a:srgbClr val="000000">
                      <a:alpha val="43137"/>
                    </a:srgbClr>
                  </a:outerShdw>
                </a:effectLst>
              </a:rPr>
              <a:t>A Claim for a Child Incapable of Self-support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(continued) </a:t>
            </a:r>
          </a:p>
        </p:txBody>
      </p:sp>
      <p:sp>
        <p:nvSpPr>
          <p:cNvPr id="3" name="Content Placeholder 2"/>
          <p:cNvSpPr>
            <a:spLocks noGrp="1"/>
          </p:cNvSpPr>
          <p:nvPr>
            <p:ph idx="1"/>
          </p:nvPr>
        </p:nvSpPr>
        <p:spPr>
          <a:xfrm>
            <a:off x="732864" y="1776414"/>
            <a:ext cx="11154335" cy="4262437"/>
          </a:xfrm>
        </p:spPr>
        <p:txBody>
          <a:bodyPr/>
          <a:lstStyle/>
          <a:p>
            <a:r>
              <a:rPr lang="en-US" dirty="0"/>
              <a:t>A </a:t>
            </a:r>
            <a:r>
              <a:rPr lang="en-US" i="1" u="sng" dirty="0">
                <a:hlinkClick r:id="rId2"/>
              </a:rPr>
              <a:t>VA Form 21-0538</a:t>
            </a:r>
            <a:r>
              <a:rPr lang="en-US" u="sng" dirty="0">
                <a:hlinkClick r:id="rId2"/>
              </a:rPr>
              <a:t>, </a:t>
            </a:r>
            <a:r>
              <a:rPr lang="en-US" i="1" u="sng" dirty="0">
                <a:hlinkClick r:id="rId2"/>
              </a:rPr>
              <a:t>Status of Dependents Questionnaire</a:t>
            </a:r>
            <a:r>
              <a:rPr lang="en-US" dirty="0"/>
              <a:t>, will also be accepted as a claim to add the dependent(s) to the Veteran’s award.</a:t>
            </a:r>
          </a:p>
          <a:p>
            <a:r>
              <a:rPr lang="en-US" dirty="0"/>
              <a:t>End products needed to add child incapable of self-support to a Veteran’s award:</a:t>
            </a:r>
          </a:p>
          <a:p>
            <a:pPr lvl="1"/>
            <a:r>
              <a:rPr lang="en-US" dirty="0"/>
              <a:t>Veteran in receipt of pension.  EP 120</a:t>
            </a:r>
          </a:p>
          <a:p>
            <a:pPr lvl="1"/>
            <a:r>
              <a:rPr lang="en-US" dirty="0"/>
              <a:t>Veteran in receipt of compensation. EP 020</a:t>
            </a:r>
          </a:p>
        </p:txBody>
      </p:sp>
    </p:spTree>
    <p:extLst>
      <p:ext uri="{BB962C8B-B14F-4D97-AF65-F5344CB8AC3E}">
        <p14:creationId xmlns:p14="http://schemas.microsoft.com/office/powerpoint/2010/main" val="1754385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RO317-839076992-10572</_dlc_DocId>
    <_dlc_DocIdUrl xmlns="b62c6c12-24c5-4d47-ac4d-c5cc93bcdf7b">
      <Url>https://vaww.vashare.vba.va.gov/sites/SPTNCIO/focusedveterans/training/VSRvirtualtraining/_layouts/15/DocIdRedir.aspx?ID=RO317-839076992-10572</Url>
      <Description>RO317-839076992-10572</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A35E050F-F6DD-446A-BC54-722BE857956D}">
  <ds:schemaRefs>
    <ds:schemaRef ds:uri="http://schemas.openxmlformats.org/package/2006/metadata/core-properties"/>
    <ds:schemaRef ds:uri="http://purl.org/dc/dcmitype/"/>
    <ds:schemaRef ds:uri="http://schemas.microsoft.com/office/infopath/2007/PartnerControls"/>
    <ds:schemaRef ds:uri="b62c6c12-24c5-4d47-ac4d-c5cc93bcdf7b"/>
    <ds:schemaRef ds:uri="http://schemas.microsoft.com/office/2006/documentManagement/types"/>
    <ds:schemaRef ds:uri="http://purl.org/dc/elements/1.1/"/>
    <ds:schemaRef ds:uri="http://schemas.microsoft.com/office/2006/metadata/properties"/>
    <ds:schemaRef ds:uri="http://purl.org/dc/terms/"/>
    <ds:schemaRef ds:uri="http://www.w3.org/XML/1998/namespace"/>
  </ds:schemaRefs>
</ds:datastoreItem>
</file>

<file path=customXml/itemProps3.xml><?xml version="1.0" encoding="utf-8"?>
<ds:datastoreItem xmlns:ds="http://schemas.openxmlformats.org/officeDocument/2006/customXml" ds:itemID="{FAE53E92-5067-4C83-A971-9016F5E730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E4B34C6-7B08-4598-8E14-266CA7C2243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7616</TotalTime>
  <Words>1311</Words>
  <Application>Microsoft Office PowerPoint</Application>
  <PresentationFormat>Widescreen</PresentationFormat>
  <Paragraphs>128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Tahoma</vt:lpstr>
      <vt:lpstr>Times New Roman</vt:lpstr>
      <vt:lpstr>Wingdings</vt:lpstr>
      <vt:lpstr>Ppt0000000</vt:lpstr>
      <vt:lpstr>PowerPoint Presentation</vt:lpstr>
      <vt:lpstr>Lesson Objectives</vt:lpstr>
      <vt:lpstr>References</vt:lpstr>
      <vt:lpstr>Dependency Claim Overview</vt:lpstr>
      <vt:lpstr>Dependency Claim Overview (continued)</vt:lpstr>
      <vt:lpstr>Prescribed Forms for Dependency</vt:lpstr>
      <vt:lpstr>Dependency Claims Signed by VA Employees</vt:lpstr>
      <vt:lpstr>A Claim for a Child Incapable of  Self-support </vt:lpstr>
      <vt:lpstr>A Claim for a Child Incapable of Self-support (continued) </vt:lpstr>
      <vt:lpstr>Establishing Dependency Claims in VBMS</vt:lpstr>
      <vt:lpstr>End Products (EP)</vt:lpstr>
      <vt:lpstr>End Products (EP)</vt:lpstr>
      <vt:lpstr>Establishing an Apportionment Claim</vt:lpstr>
      <vt:lpstr>General Information on Establishing Apportionment Claims</vt:lpstr>
      <vt:lpstr>Establishing a Claim for Apportionment</vt:lpstr>
      <vt:lpstr>Establishing a Claim for Apportionment (continued)</vt:lpstr>
      <vt:lpstr>Establishing a Claim for Apportionment (continued)</vt:lpstr>
      <vt:lpstr>Establishing a Claim for Apportionment (continued)</vt:lpstr>
      <vt:lpstr>Establishing a Claim for Apportionment (continued)</vt:lpstr>
      <vt:lpstr>Establishing a Claim for Apportionment (continued)</vt:lpstr>
      <vt:lpstr>Establishing a Claim for Apportionment (continued)</vt:lpstr>
      <vt:lpstr>Summary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Dependency and Apportionment Claims Establishment PowerPoint Presentation</dc:title>
  <dc:subject>Claims Assistant</dc:subject>
  <dc:creator>Department of Veterans Affairs, Veterans Benefits Administration, Compensation Service, STAFF</dc:creator>
  <cp:keywords>EP130,130,dependency,apportionment,claims establishment,claims assistant</cp:keywords>
  <dc:description>This lesson provides an overview of Dependency and Apportionment Claims Establishment. </dc:description>
  <cp:lastModifiedBy>Kathy Poole</cp:lastModifiedBy>
  <cp:revision>465</cp:revision>
  <cp:lastPrinted>2016-02-17T15:06:37Z</cp:lastPrinted>
  <dcterms:created xsi:type="dcterms:W3CDTF">2014-04-30T02:32:11Z</dcterms:created>
  <dcterms:modified xsi:type="dcterms:W3CDTF">2018-02-09T17:36:25Z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y fmtid="{D5CDD505-2E9C-101B-9397-08002B2CF9AE}" pid="10" name="_dlc_DocIdItemGuid">
    <vt:lpwstr>b63d6ec1-2608-43e9-bcda-6469c3837e7c</vt:lpwstr>
  </property>
</Properties>
</file>