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5"/>
  </p:notesMasterIdLst>
  <p:handoutMasterIdLst>
    <p:handoutMasterId r:id="rId16"/>
  </p:handoutMasterIdLst>
  <p:sldIdLst>
    <p:sldId id="256" r:id="rId5"/>
    <p:sldId id="317" r:id="rId6"/>
    <p:sldId id="318" r:id="rId7"/>
    <p:sldId id="470" r:id="rId8"/>
    <p:sldId id="483" r:id="rId9"/>
    <p:sldId id="484" r:id="rId10"/>
    <p:sldId id="485" r:id="rId11"/>
    <p:sldId id="472" r:id="rId12"/>
    <p:sldId id="314" r:id="rId13"/>
    <p:sldId id="292" r:id="rId14"/>
  </p:sldIdLst>
  <p:sldSz cx="9144000" cy="6858000" type="screen4x3"/>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F99BC-ED0C-40B0-961E-532278BD2FE8}" v="29" dt="2022-06-18T14:20:34.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04" autoAdjust="0"/>
    <p:restoredTop sz="55849" autoAdjust="0"/>
  </p:normalViewPr>
  <p:slideViewPr>
    <p:cSldViewPr>
      <p:cViewPr varScale="1">
        <p:scale>
          <a:sx n="37" d="100"/>
          <a:sy n="37" d="100"/>
        </p:scale>
        <p:origin x="1768" y="32"/>
      </p:cViewPr>
      <p:guideLst>
        <p:guide orient="horz" pos="2160"/>
        <p:guide pos="2880"/>
      </p:guideLst>
    </p:cSldViewPr>
  </p:slideViewPr>
  <p:notesTextViewPr>
    <p:cViewPr>
      <p:scale>
        <a:sx n="1" d="1"/>
        <a:sy n="1" d="1"/>
      </p:scale>
      <p:origin x="0" y="0"/>
    </p:cViewPr>
  </p:notesTextViewPr>
  <p:sorterViewPr>
    <p:cViewPr>
      <p:scale>
        <a:sx n="100" d="100"/>
        <a:sy n="100" d="100"/>
      </p:scale>
      <p:origin x="0" y="-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D71A5CB-A686-468D-8475-B7B099C10C91}" type="datetimeFigureOut">
              <a:rPr lang="en-US" smtClean="0"/>
              <a:t>06/28/2022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B565BD7-B92E-4DE4-AF72-E8A3565C0467}" type="slidenum">
              <a:rPr lang="en-US" smtClean="0"/>
              <a:t>‹#›</a:t>
            </a:fld>
            <a:endParaRPr lang="en-US" dirty="0"/>
          </a:p>
        </p:txBody>
      </p:sp>
    </p:spTree>
    <p:extLst>
      <p:ext uri="{BB962C8B-B14F-4D97-AF65-F5344CB8AC3E}">
        <p14:creationId xmlns:p14="http://schemas.microsoft.com/office/powerpoint/2010/main" val="102233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2273F2-AC38-4C03-8E5C-2CFF03455D9E}" type="datetimeFigureOut">
              <a:rPr lang="en-US" smtClean="0"/>
              <a:t>06/28/2022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DB40390-A3B2-46B9-9773-DB13838AA237}" type="slidenum">
              <a:rPr lang="en-US" smtClean="0"/>
              <a:t>‹#›</a:t>
            </a:fld>
            <a:endParaRPr lang="en-US" dirty="0"/>
          </a:p>
        </p:txBody>
      </p:sp>
    </p:spTree>
    <p:extLst>
      <p:ext uri="{BB962C8B-B14F-4D97-AF65-F5344CB8AC3E}">
        <p14:creationId xmlns:p14="http://schemas.microsoft.com/office/powerpoint/2010/main" val="38456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u="sng" dirty="0"/>
              <a:t>Course Description:</a:t>
            </a:r>
          </a:p>
          <a:p>
            <a:pPr defTabSz="966612">
              <a:defRPr/>
            </a:pPr>
            <a:endParaRPr lang="en-US" sz="1300" dirty="0"/>
          </a:p>
          <a:p>
            <a:pPr defTabSz="966612">
              <a:defRPr/>
            </a:pPr>
            <a:r>
              <a:rPr lang="en-US" sz="1300" dirty="0"/>
              <a:t>The purpose of this lesson is to provide students with an overview of how to document beneficiary and dependent assets and fiduciary fees in a VBMS-Fid Field Exam </a:t>
            </a:r>
            <a:r>
              <a:rPr lang="en-US" sz="1300"/>
              <a:t>Report.</a:t>
            </a:r>
            <a:endParaRPr lang="en-US" sz="1300" dirty="0"/>
          </a:p>
          <a:p>
            <a:pPr defTabSz="966612">
              <a:defRPr/>
            </a:pPr>
            <a:endParaRPr lang="en-US" sz="1300" dirty="0"/>
          </a:p>
        </p:txBody>
      </p:sp>
      <p:sp>
        <p:nvSpPr>
          <p:cNvPr id="4" name="Slide Number Placeholder 3"/>
          <p:cNvSpPr>
            <a:spLocks noGrp="1"/>
          </p:cNvSpPr>
          <p:nvPr>
            <p:ph type="sldNum" sz="quarter" idx="10"/>
          </p:nvPr>
        </p:nvSpPr>
        <p:spPr/>
        <p:txBody>
          <a:bodyPr/>
          <a:lstStyle/>
          <a:p>
            <a:fld id="{8DB40390-A3B2-46B9-9773-DB13838AA237}" type="slidenum">
              <a:rPr lang="en-US" smtClean="0"/>
              <a:t>1</a:t>
            </a:fld>
            <a:endParaRPr lang="en-US" dirty="0"/>
          </a:p>
        </p:txBody>
      </p:sp>
    </p:spTree>
    <p:extLst>
      <p:ext uri="{BB962C8B-B14F-4D97-AF65-F5344CB8AC3E}">
        <p14:creationId xmlns:p14="http://schemas.microsoft.com/office/powerpoint/2010/main" val="283062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r>
              <a:rPr lang="en-US" dirty="0"/>
              <a:t>A satisfaction survey has been assigned to you in TMS.  You should be able to complete the survey within ten minutes.  Completing the survey will allow you to receive credit for this training.</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10</a:t>
            </a:fld>
            <a:endParaRPr lang="en-US" dirty="0"/>
          </a:p>
        </p:txBody>
      </p:sp>
    </p:spTree>
    <p:extLst>
      <p:ext uri="{BB962C8B-B14F-4D97-AF65-F5344CB8AC3E}">
        <p14:creationId xmlns:p14="http://schemas.microsoft.com/office/powerpoint/2010/main" val="166643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endParaRPr lang="en-US" u="none" dirty="0"/>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At the conclusion of this training, learners should be able to do the following:</a:t>
            </a:r>
          </a:p>
          <a:p>
            <a:pPr marL="181240" indent="-181240" defTabSz="966612">
              <a:buFont typeface="Arial" panose="020B0604020202020204" pitchFamily="34" charset="0"/>
              <a:buChar char="•"/>
              <a:defRPr/>
            </a:pPr>
            <a:endParaRPr lang="en-US" dirty="0"/>
          </a:p>
          <a:p>
            <a:pPr marL="342900" marR="0" lvl="0" indent="-34290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Populate assets in the Field Exam Report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Document a VA-authorized fiduciary fee</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2</a:t>
            </a:fld>
            <a:endParaRPr lang="en-US" dirty="0"/>
          </a:p>
        </p:txBody>
      </p:sp>
    </p:spTree>
    <p:extLst>
      <p:ext uri="{BB962C8B-B14F-4D97-AF65-F5344CB8AC3E}">
        <p14:creationId xmlns:p14="http://schemas.microsoft.com/office/powerpoint/2010/main" val="54088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Instructor Notes:</a:t>
            </a:r>
            <a:endParaRPr lang="en-US" u="none" dirty="0"/>
          </a:p>
          <a:p>
            <a:endParaRPr lang="en-US" u="none" dirty="0"/>
          </a:p>
          <a:p>
            <a:r>
              <a:rPr lang="en-US" u="none" dirty="0"/>
              <a:t>These are the relevant references for this training:</a:t>
            </a:r>
          </a:p>
          <a:p>
            <a:pPr marL="171450" indent="-171450">
              <a:buFont typeface="Arial" panose="020B0604020202020204" pitchFamily="34" charset="0"/>
              <a:buChar char="•"/>
            </a:pPr>
            <a:r>
              <a:rPr lang="en-US" u="none" dirty="0"/>
              <a:t>FPM I.2.C.4, </a:t>
            </a:r>
            <a:r>
              <a:rPr lang="en-US" i="1" u="none" dirty="0"/>
              <a:t>Financial Information of the Beneficiary</a:t>
            </a:r>
          </a:p>
          <a:p>
            <a:pPr marL="181240" indent="-181240">
              <a:buFont typeface="Arial" panose="020B0604020202020204" pitchFamily="34" charset="0"/>
              <a:buChar char="•"/>
            </a:pPr>
            <a:r>
              <a:rPr lang="en-US" b="0" i="0" u="none" baseline="0" dirty="0"/>
              <a:t>FPM I.3.C.4.b, </a:t>
            </a:r>
            <a:r>
              <a:rPr lang="en-US" b="0" i="1" u="none" baseline="0" dirty="0"/>
              <a:t>Guardianship Fees for VA-Appointed Fiduciaries Who are Also Court-Appointed</a:t>
            </a:r>
            <a:endParaRPr lang="en-US" b="0" i="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FPM II.1.C.6, </a:t>
            </a:r>
            <a:r>
              <a:rPr lang="en-US" b="0" i="1" u="none" baseline="0" dirty="0"/>
              <a:t>Authorizing Fees for Fiduciaries</a:t>
            </a:r>
            <a:endParaRPr lang="en-US" b="0" i="0" u="none" baseline="0" dirty="0"/>
          </a:p>
        </p:txBody>
      </p:sp>
      <p:sp>
        <p:nvSpPr>
          <p:cNvPr id="4" name="Slide Number Placeholder 3"/>
          <p:cNvSpPr>
            <a:spLocks noGrp="1"/>
          </p:cNvSpPr>
          <p:nvPr>
            <p:ph type="sldNum" sz="quarter" idx="10"/>
          </p:nvPr>
        </p:nvSpPr>
        <p:spPr/>
        <p:txBody>
          <a:bodyPr/>
          <a:lstStyle/>
          <a:p>
            <a:fld id="{8DB40390-A3B2-46B9-9773-DB13838AA237}" type="slidenum">
              <a:rPr lang="en-US" smtClean="0"/>
              <a:t>3</a:t>
            </a:fld>
            <a:endParaRPr lang="en-US" dirty="0"/>
          </a:p>
        </p:txBody>
      </p:sp>
    </p:spTree>
    <p:extLst>
      <p:ext uri="{BB962C8B-B14F-4D97-AF65-F5344CB8AC3E}">
        <p14:creationId xmlns:p14="http://schemas.microsoft.com/office/powerpoint/2010/main" val="334834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u="none" dirty="0"/>
              <a:t>Learning</a:t>
            </a:r>
            <a:r>
              <a:rPr lang="en-US" b="0" i="1" u="none" baseline="0" dirty="0"/>
              <a:t> Objective:  </a:t>
            </a:r>
            <a:r>
              <a:rPr lang="en-US" dirty="0"/>
              <a:t>Learn how to properly document beneficiary’s and dependent’s assets in the VBMS-Fid Field Exam Report.</a:t>
            </a:r>
          </a:p>
          <a:p>
            <a:r>
              <a:rPr lang="en-US" b="0" i="1" u="none" dirty="0"/>
              <a:t>Policy</a:t>
            </a:r>
            <a:r>
              <a:rPr lang="en-US" b="0" i="1" u="none" baseline="0" dirty="0"/>
              <a:t> Reference(s): I.2.C.4.e for Liquid assets and I.2.C.4.g for non-liquid assets</a:t>
            </a:r>
          </a:p>
          <a:p>
            <a:endParaRPr lang="en-US" b="0" u="sng" dirty="0"/>
          </a:p>
          <a:p>
            <a:r>
              <a:rPr lang="en-US" b="0" u="sng" dirty="0"/>
              <a:t>Instructor Notes: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Adding any Asset to the Field Exam Report begins with selecting the Add Asset button and then selecting the type of Asset from the drop-down menu that the FE wishes to add.  Drop-down menu options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Checking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Savings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IRA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Money Market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Mutual Funds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Personal Funds of the Patient (PFOP)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Resident Trust Account (RTA)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Vehicle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Non-VA Life Insurance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Pre-Need Burial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Real Estate</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Relevant boxes appear based on the type of asset selected.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Instructor Actions: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Open VBMS, share your screen and demo the information just discussed.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D8B75AA-E21F-48B1-96CC-4C83976ADFD3}" type="slidenum">
              <a:rPr lang="en-US" smtClean="0"/>
              <a:pPr>
                <a:defRPr/>
              </a:pPr>
              <a:t>4</a:t>
            </a:fld>
            <a:endParaRPr lang="en-US" dirty="0"/>
          </a:p>
        </p:txBody>
      </p:sp>
    </p:spTree>
    <p:extLst>
      <p:ext uri="{BB962C8B-B14F-4D97-AF65-F5344CB8AC3E}">
        <p14:creationId xmlns:p14="http://schemas.microsoft.com/office/powerpoint/2010/main" val="74988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u="none" dirty="0"/>
              <a:t>Learning</a:t>
            </a:r>
            <a:r>
              <a:rPr lang="en-US" b="0" i="1" u="none" baseline="0" dirty="0"/>
              <a:t> Objective:  </a:t>
            </a:r>
            <a:r>
              <a:rPr lang="en-US" dirty="0"/>
              <a:t>Learn how to properly document beneficiary’s and dependent’s assets in the VBMS-Fid Field Exam Report.</a:t>
            </a:r>
          </a:p>
          <a:p>
            <a:r>
              <a:rPr lang="en-US" b="0" i="1" u="none" dirty="0"/>
              <a:t>Policy</a:t>
            </a:r>
            <a:r>
              <a:rPr lang="en-US" b="0" i="1" u="none" baseline="0" dirty="0"/>
              <a:t> Reference(s): I.2.C.4.e for Liquid assets</a:t>
            </a:r>
          </a:p>
          <a:p>
            <a:endParaRPr lang="en-US" b="0" u="sng" dirty="0"/>
          </a:p>
          <a:p>
            <a:r>
              <a:rPr lang="en-US" b="0" u="sng" dirty="0"/>
              <a:t>Instructor Notes: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 FE must review and document in the Field Examination Report all the beneficiary’s liquid assets on each IA and SIA field examination.  A liquid asset is an item that may easily be converted into cash.</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Liquid Assets:  Checking Account, Savings Account, CD, IRA, Money Market, Mutual Funds, Personal Funds of the Patient (PFOP), and Resident Trust Account (RTA) all have the same data fields available.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the Asset Type from the drop-down menu: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Checking/Savings account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CD – A Certificate of Deposit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IRA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Money Market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Mutual Funds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Personal Funds of the Patient (PFOP) – These are personal accounts normally held or managed by the VAMC during long-term inpatient stays.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Residential Accounts (RTA) – This is for any account held by an ALF, Nursing Home, or facility that is used to hold and dispense the beneficiary's funds.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non-VA Life Insurance policy--If a beneficiary has a non-VA life insurance policy that has a cash value, document the policy using the liquid asset requirements.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VA derived--FE must use the pull-down menu to state whether the funds are VA-derived, partially VA-derived, or not VA-derived.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Fully derived - This is when all funds in the account are from the VA. No other sources fund this account.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Partially derived – This is when there are funds that are part from the VA and part from another source.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For example: The beneficiary receives $3,000 a month from the VA each month and $2,000 a month from the SS. VA funds and SSA funds are going into the same account each month and VA and SS funds are split for the expenses. The account would be partially derived of VA and partially derived of SSA.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Not derived - This is when no VA funds are deposited into the account. The account must be made solely of funds from non-VA sources.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“Name of Institution” block, fill in the name of the financial institution holding the account.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“Account Number” block, fill in the account number.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the pull-down to indicate who has control over the asset.  Choices are: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Current Fiduciary – Asset is controlled by the current fiduciary or proposed fiduciary.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Beneficiary – Asset is controlled by the beneficiary.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Other Party – Asset is under the control of a third party.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Previous Fiduciary – Asset is under the control of the outgoing or previous fiduciary (used most often during EP590SIAFE – Successor Initial Appointment Field Exam).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Unknown – FE is unable to ascertain who controls the asset.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pull-down to select whether the asset is properly titled (for VA Fid Hub purposes) or not.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Reminder:  Exceptions to the requirement of getting a properly titled account are listed in FPM II.1.B.2.a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record does not show the asset is properly titled, FE must take corrective action.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Balance Date—The calendar date matching the Balance Amount.  Note:  This balance date may or may not be the date of the document.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Balance Amount—The value of the liquid asset.</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IMPORTANT:</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(I.2.C.4.e) Verbal verification of liquid assets is not acceptable.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(I.2.C.4.e) Acceptable methods of asset verification include the following items: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an original, photocopied, or computer-generated financial institution document which does not exhibit any signs of altercation, not older than 90 days from the date of the field examination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an online statement viewed from the financial institution's website, or a</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VA Form 21P-4718a, </a:t>
            </a:r>
            <a:r>
              <a:rPr lang="en-US" sz="1200" i="1" kern="1200" dirty="0">
                <a:solidFill>
                  <a:schemeClr val="tx1"/>
                </a:solidFill>
                <a:effectLst/>
                <a:latin typeface="+mn-lt"/>
                <a:ea typeface="+mn-ea"/>
                <a:cs typeface="+mn-cs"/>
              </a:rPr>
              <a:t>Certificate of Balance on Deposit and Authorization to Disclose Financial Records,</a:t>
            </a:r>
            <a:r>
              <a:rPr lang="en-US" sz="1200" kern="1200" dirty="0">
                <a:solidFill>
                  <a:schemeClr val="tx1"/>
                </a:solidFill>
                <a:effectLst/>
                <a:latin typeface="+mn-lt"/>
                <a:ea typeface="+mn-ea"/>
                <a:cs typeface="+mn-cs"/>
              </a:rPr>
              <a:t> obtained from the financial institutions.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SIA--must verify liquid assets listed in the previous field examination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Document the amount, sale, distribution or condition of asset(s) from previous exam</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Instructor Actions: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Open VBMS, share your screen and demo the information just discussed.</a:t>
            </a:r>
          </a:p>
        </p:txBody>
      </p:sp>
      <p:sp>
        <p:nvSpPr>
          <p:cNvPr id="4" name="Slide Number Placeholder 3"/>
          <p:cNvSpPr>
            <a:spLocks noGrp="1"/>
          </p:cNvSpPr>
          <p:nvPr>
            <p:ph type="sldNum" sz="quarter" idx="5"/>
          </p:nvPr>
        </p:nvSpPr>
        <p:spPr/>
        <p:txBody>
          <a:bodyPr/>
          <a:lstStyle/>
          <a:p>
            <a:pPr>
              <a:defRPr/>
            </a:pPr>
            <a:fld id="{FD8B75AA-E21F-48B1-96CC-4C83976ADFD3}" type="slidenum">
              <a:rPr lang="en-US" smtClean="0"/>
              <a:pPr>
                <a:defRPr/>
              </a:pPr>
              <a:t>5</a:t>
            </a:fld>
            <a:endParaRPr lang="en-US" dirty="0"/>
          </a:p>
        </p:txBody>
      </p:sp>
    </p:spTree>
    <p:extLst>
      <p:ext uri="{BB962C8B-B14F-4D97-AF65-F5344CB8AC3E}">
        <p14:creationId xmlns:p14="http://schemas.microsoft.com/office/powerpoint/2010/main" val="59626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u="none" dirty="0"/>
              <a:t>Learning</a:t>
            </a:r>
            <a:r>
              <a:rPr lang="en-US" b="0" i="1" u="none" baseline="0" dirty="0"/>
              <a:t> Objective:  </a:t>
            </a:r>
            <a:r>
              <a:rPr lang="en-US" dirty="0"/>
              <a:t>Learn how to properly document beneficiary’s and dependent’s assets in the VBMS-Fid Field Exam Report.</a:t>
            </a:r>
          </a:p>
          <a:p>
            <a:r>
              <a:rPr lang="en-US" b="0" i="1" u="none" dirty="0"/>
              <a:t>Policy</a:t>
            </a:r>
            <a:r>
              <a:rPr lang="en-US" b="0" i="1" u="none" baseline="0" dirty="0"/>
              <a:t> Reference(s): I.2.C.4.g for non-liquid assets</a:t>
            </a:r>
          </a:p>
          <a:p>
            <a:endParaRPr lang="en-US" b="0" u="sng" dirty="0"/>
          </a:p>
          <a:p>
            <a:r>
              <a:rPr lang="en-US" b="0" u="sng" dirty="0"/>
              <a:t>Instructor Notes: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non-liquid asset is an item or possession not easily converted into cash and generally requires the buyer to change the asset into cash.</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Non-Liquid Assets (excluding Real Estate): Vehicle, Non-VA Life Insurance (with no cash value), and Pre-Need Burial all have the same data fields available.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Select the non-liquid Asset type from the drop-down menu:</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Vehicle – These are vehicles (cars, trucks, etc.) owned by the beneficiary.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Non-VA Life Insurance – Documents any non-VA life insurance policy that has no cash value.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Pre-Need Burial—Documents a burial policy purchased for the beneficiary.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 the time of this training, there is no “Luxury Item” type for use with items such as boats, baseball card collections, etc.  For such items, the FE should put the information in the Comments and Observations section.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the free text “Description” box to document required items.   There are no individual boxes (like for liquid assets) for the information; only a 100-character limit free text box.</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Asset Description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Asset value—it is a good idea to include a brief statement noting how the value was determined, so future valuations may use the same source, for consistency purposes.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Amount owed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Percent owned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Co-owner’s name, if any</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Instructor Actions: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Open VBMS, share your screen and demo the information just discussed.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D8B75AA-E21F-48B1-96CC-4C83976ADFD3}" type="slidenum">
              <a:rPr lang="en-US" smtClean="0"/>
              <a:pPr>
                <a:defRPr/>
              </a:pPr>
              <a:t>6</a:t>
            </a:fld>
            <a:endParaRPr lang="en-US" dirty="0"/>
          </a:p>
        </p:txBody>
      </p:sp>
    </p:spTree>
    <p:extLst>
      <p:ext uri="{BB962C8B-B14F-4D97-AF65-F5344CB8AC3E}">
        <p14:creationId xmlns:p14="http://schemas.microsoft.com/office/powerpoint/2010/main" val="403689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6661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u="none" dirty="0"/>
              <a:t>Learning</a:t>
            </a:r>
            <a:r>
              <a:rPr lang="en-US" b="0" i="1" u="none" baseline="0" dirty="0"/>
              <a:t> Objective: </a:t>
            </a:r>
            <a:r>
              <a:rPr lang="en-US" dirty="0"/>
              <a:t>Learn how to properly document beneficiary’s and dependent’s assets in the VBMS-Fid Field Exam Report.</a:t>
            </a:r>
          </a:p>
          <a:p>
            <a:r>
              <a:rPr lang="en-US" b="0" i="1" u="none" dirty="0"/>
              <a:t>Policy</a:t>
            </a:r>
            <a:r>
              <a:rPr lang="en-US" b="0" i="1" u="none" baseline="0" dirty="0"/>
              <a:t> Reference(s): I.2.C.4.g for non-liquid assets</a:t>
            </a:r>
          </a:p>
          <a:p>
            <a:endParaRPr lang="en-US" b="0" u="sng" dirty="0"/>
          </a:p>
          <a:p>
            <a:r>
              <a:rPr lang="en-US" b="0" u="sng" dirty="0"/>
              <a:t>Instructor Notes: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 must review and document all the beneficiary’s liquid and non-liquid assets on each IA and SIA field examination.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Real Estate:  Personal property (residences, undeveloped land, and manufactured homes) owned by the beneficiary.</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Select Real Estate from the Asset Type drop-down menu.</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Select the most appropriate description of the property from the Property Type drop-down menu:</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Primary Residence – Select this choice when the beneficiary resides in the real estate you are listing in this section.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Investment – Select this choice if the beneficiary owns the real estate but does not reside in it.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Dependent’s Residence – Select this if the dependent resides at the location and the beneficiary does not.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Land Asset – Select this choice when the real estate is an undeveloped piece of land.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Other – Select this option if you have an asset that does not quite fit another category. One example might be manufactured homes (mobile homes). You can input “Mobile Home” in the Description block. NOTE: If the beneficiary is renting the manufactured home, it is not listed as an asset because it is not owned or mortgaged.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Property address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the property is occupied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NOTE:  At the time of this training, there is no individual block for the co-owner’s name, if any.  However, FPM I.2.C.4.g requires the FE to list the information.</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Instructor Actions: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Open VBMS, share your screen and demo the information just discussed.</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D8B75AA-E21F-48B1-96CC-4C83976ADFD3}" type="slidenum">
              <a:rPr lang="en-US" smtClean="0"/>
              <a:pPr>
                <a:defRPr/>
              </a:pPr>
              <a:t>7</a:t>
            </a:fld>
            <a:endParaRPr lang="en-US" dirty="0"/>
          </a:p>
        </p:txBody>
      </p:sp>
    </p:spTree>
    <p:extLst>
      <p:ext uri="{BB962C8B-B14F-4D97-AF65-F5344CB8AC3E}">
        <p14:creationId xmlns:p14="http://schemas.microsoft.com/office/powerpoint/2010/main" val="353173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r>
              <a:rPr lang="en-US" b="0" i="1" u="none" dirty="0"/>
              <a:t>Learning</a:t>
            </a:r>
            <a:r>
              <a:rPr lang="en-US" b="0" i="1" u="none" baseline="0" dirty="0"/>
              <a:t> Objective:  </a:t>
            </a:r>
            <a:r>
              <a:rPr lang="en-US" dirty="0"/>
              <a:t>Demonstrate how to document a VA-authorized fiduciary fee</a:t>
            </a:r>
          </a:p>
          <a:p>
            <a:r>
              <a:rPr lang="en-US" b="0" i="1" u="none" dirty="0"/>
              <a:t>Policy</a:t>
            </a:r>
            <a:r>
              <a:rPr lang="en-US" b="0" i="1" u="none" baseline="0" dirty="0"/>
              <a:t> Reference(s): FPM I.3.C.4.b, FPM II.1.C.6.a-.c, </a:t>
            </a:r>
          </a:p>
          <a:p>
            <a:endParaRPr lang="en-US" b="0" u="sng" dirty="0"/>
          </a:p>
          <a:p>
            <a:r>
              <a:rPr lang="en-US" b="0" u="sng" dirty="0"/>
              <a:t>Instructor Notes: </a:t>
            </a:r>
          </a:p>
          <a:p>
            <a:endParaRPr lang="en-US" b="0" u="sng"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Fiduciary fee recommended?  Drop down yes or no menu.  The FE must document whether a fiduciary fee is recommended or not.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yes is chosen, a new menu of “percentage fee recommended” shows up with a drop-down menu of 0, 1, 2, 3 or 4.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NOTES</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(II.1.C.6.a) Only authorized when no other person or entity is qualified and willing to serve without a fiduciary fee and the beneficiary’s interest would be served by the appointment of a qualified paid fiduciary.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(II.1.C.6.a) 4% of monthly VA benefit is maximum fiduciary fee.  FE should attempt to negotiate a smaller fee.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(II.1.C.6.a) </a:t>
            </a:r>
            <a:r>
              <a:rPr lang="en-US" sz="1200" b="0" i="0" kern="1200" dirty="0">
                <a:solidFill>
                  <a:schemeClr val="tx1"/>
                </a:solidFill>
                <a:effectLst/>
                <a:latin typeface="+mn-lt"/>
                <a:ea typeface="+mn-ea"/>
                <a:cs typeface="+mn-cs"/>
              </a:rPr>
              <a:t>The fee must not be based on:</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any one-time, retroactive, or lump sum payment made to the fiduciary on behalf of the beneficiary unless approved by P&amp;F Service or by the FHM in the scenario meeting the criteria provided later in this block</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any funds conserved or invested by the fiduciary for the beneficiary, including interest income and return on investment, or</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any funds transferred to the fiduciary from</a:t>
            </a:r>
          </a:p>
          <a:p>
            <a:pPr marL="1543050" lvl="3" indent="-171450">
              <a:buFont typeface="Arial" panose="020B0604020202020204" pitchFamily="34" charset="0"/>
              <a:buChar char="•"/>
            </a:pPr>
            <a:r>
              <a:rPr lang="en-US" sz="1200" b="0" i="0" kern="1200" dirty="0">
                <a:solidFill>
                  <a:schemeClr val="tx1"/>
                </a:solidFill>
                <a:effectLst/>
                <a:latin typeface="+mn-lt"/>
                <a:ea typeface="+mn-ea"/>
                <a:cs typeface="+mn-cs"/>
              </a:rPr>
              <a:t>a preceding fiduciary</a:t>
            </a:r>
          </a:p>
          <a:p>
            <a:pPr marL="1543050" lvl="3" indent="-171450">
              <a:buFont typeface="Arial" panose="020B0604020202020204" pitchFamily="34" charset="0"/>
              <a:buChar char="•"/>
            </a:pPr>
            <a:r>
              <a:rPr lang="en-US" sz="1200" b="0" i="0" kern="1200" dirty="0">
                <a:solidFill>
                  <a:schemeClr val="tx1"/>
                </a:solidFill>
                <a:effectLst/>
                <a:latin typeface="+mn-lt"/>
                <a:ea typeface="+mn-ea"/>
                <a:cs typeface="+mn-cs"/>
              </a:rPr>
              <a:t>the PFOP, or</a:t>
            </a:r>
          </a:p>
          <a:p>
            <a:pPr marL="1543050" lvl="3" indent="-171450">
              <a:buFont typeface="Arial" panose="020B0604020202020204" pitchFamily="34" charset="0"/>
              <a:buChar char="•"/>
            </a:pPr>
            <a:r>
              <a:rPr lang="en-US" sz="1200" b="0" i="0" kern="1200" dirty="0">
                <a:solidFill>
                  <a:schemeClr val="tx1"/>
                </a:solidFill>
                <a:effectLst/>
                <a:latin typeface="+mn-lt"/>
                <a:ea typeface="+mn-ea"/>
                <a:cs typeface="+mn-cs"/>
              </a:rPr>
              <a:t>any other source.</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(II.1.C.6.b)</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 VA-authorized fiduciary fee to a family member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(II.1.C.6.a)  Fees for VA-appointed fiduciaries of minors should rarely be authorized.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Instructor Actions: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Open VBMS, share your screen and demo the information just discussed.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D8B75AA-E21F-48B1-96CC-4C83976ADFD3}" type="slidenum">
              <a:rPr lang="en-US" smtClean="0"/>
              <a:pPr>
                <a:defRPr/>
              </a:pPr>
              <a:t>8</a:t>
            </a:fld>
            <a:endParaRPr lang="en-US" dirty="0"/>
          </a:p>
        </p:txBody>
      </p:sp>
    </p:spTree>
    <p:extLst>
      <p:ext uri="{BB962C8B-B14F-4D97-AF65-F5344CB8AC3E}">
        <p14:creationId xmlns:p14="http://schemas.microsoft.com/office/powerpoint/2010/main" val="17806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59">
              <a:defRPr/>
            </a:pPr>
            <a:r>
              <a:rPr lang="en-US" u="sng" dirty="0"/>
              <a:t>Instructor Notes:</a:t>
            </a:r>
            <a:endParaRPr lang="en-US" u="none" dirty="0"/>
          </a:p>
          <a:p>
            <a:pPr marL="0" lvl="1" defTabSz="966559">
              <a:defRPr/>
            </a:pPr>
            <a:endParaRPr lang="en-US" u="sng" dirty="0"/>
          </a:p>
          <a:p>
            <a:r>
              <a:rPr lang="en-US" dirty="0"/>
              <a:t>(Recall)  These</a:t>
            </a:r>
            <a:r>
              <a:rPr lang="en-US" baseline="0" dirty="0"/>
              <a:t> are our learning objectives as stated from the beginning of the training:</a:t>
            </a:r>
          </a:p>
          <a:p>
            <a:pPr marL="181240" marR="0" lvl="0"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Learn how to properly document beneficiary’s and dependent’s assets in the VBMS-Fid Field Exam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Demonstrate how to document a VA-authorized fiduciary fee</a:t>
            </a:r>
          </a:p>
          <a:p>
            <a:endParaRPr lang="en-US" dirty="0"/>
          </a:p>
          <a:p>
            <a:pPr marL="0" lvl="1" defTabSz="966559">
              <a:defRPr/>
            </a:pPr>
            <a:r>
              <a:rPr lang="en-US" dirty="0"/>
              <a:t>(Recap)  We discussed each of these learning objectives through the following topics in each slide today:</a:t>
            </a:r>
          </a:p>
          <a:p>
            <a:pPr marL="171450" indent="-171450">
              <a:buFont typeface="Arial" panose="020B0604020202020204" pitchFamily="34" charset="0"/>
              <a:buChar char="•"/>
            </a:pPr>
            <a:r>
              <a:rPr lang="en-US" dirty="0"/>
              <a:t>Assets</a:t>
            </a:r>
          </a:p>
          <a:p>
            <a:pPr marL="171450" indent="-171450">
              <a:buFont typeface="Arial" panose="020B0604020202020204" pitchFamily="34" charset="0"/>
              <a:buChar char="•"/>
            </a:pPr>
            <a:r>
              <a:rPr lang="en-US" dirty="0"/>
              <a:t>Liquid Assets</a:t>
            </a:r>
          </a:p>
          <a:p>
            <a:pPr marL="171450" indent="-171450">
              <a:buFont typeface="Arial" panose="020B0604020202020204" pitchFamily="34" charset="0"/>
              <a:buChar char="•"/>
            </a:pPr>
            <a:r>
              <a:rPr lang="en-US" dirty="0"/>
              <a:t>Non-liquid Assets</a:t>
            </a:r>
          </a:p>
          <a:p>
            <a:pPr marL="171450" indent="-171450">
              <a:buFont typeface="Arial" panose="020B0604020202020204" pitchFamily="34" charset="0"/>
              <a:buChar char="•"/>
            </a:pPr>
            <a:r>
              <a:rPr lang="en-US" dirty="0"/>
              <a:t>Real Estate</a:t>
            </a:r>
          </a:p>
          <a:p>
            <a:pPr marL="171450" indent="-171450">
              <a:buFont typeface="Arial" panose="020B0604020202020204" pitchFamily="34" charset="0"/>
              <a:buChar char="•"/>
            </a:pPr>
            <a:r>
              <a:rPr lang="en-US" dirty="0"/>
              <a:t>Fiduciary Fee</a:t>
            </a:r>
          </a:p>
          <a:p>
            <a:pPr marL="0" lvl="1" defTabSz="966559">
              <a:defRPr/>
            </a:pPr>
            <a:endParaRPr lang="en-US" dirty="0"/>
          </a:p>
          <a:p>
            <a:pPr marL="0" lvl="1" defTabSz="966559">
              <a:defRPr/>
            </a:pPr>
            <a:r>
              <a:rPr lang="en-US" b="1" dirty="0"/>
              <a:t>Are there any additional questions?  </a:t>
            </a:r>
          </a:p>
          <a:p>
            <a:pPr marL="0" lvl="1" defTabSz="966559">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920349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E90FE-40E7-477F-B886-6AA2496E71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2590800" y="1927417"/>
            <a:ext cx="6553200" cy="968184"/>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10" name="Title 1"/>
          <p:cNvSpPr txBox="1">
            <a:spLocks/>
          </p:cNvSpPr>
          <p:nvPr/>
        </p:nvSpPr>
        <p:spPr>
          <a:xfrm>
            <a:off x="8382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Subtitle 2"/>
          <p:cNvSpPr txBox="1">
            <a:spLocks/>
          </p:cNvSpPr>
          <p:nvPr/>
        </p:nvSpPr>
        <p:spPr>
          <a:xfrm>
            <a:off x="1524000" y="4419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23232664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162800" cy="381000"/>
          </a:xfrm>
        </p:spPr>
        <p:txBody>
          <a:bodyPr/>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34200" y="6400800"/>
            <a:ext cx="2133600" cy="365125"/>
          </a:xfrm>
          <a:prstGeom prst="rect">
            <a:avLst/>
          </a:prstGeom>
        </p:spPr>
        <p:txBody>
          <a:bodyPr/>
          <a:lstStyle>
            <a:lvl1pPr algn="r">
              <a:defRPr b="0">
                <a:solidFill>
                  <a:schemeClr val="accent1">
                    <a:lumMod val="75000"/>
                  </a:schemeClr>
                </a:solidFill>
              </a:defRPr>
            </a:lvl1pPr>
          </a:lstStyle>
          <a:p>
            <a:fld id="{31640669-3FD2-4B34-9A2D-584949EF09F8}" type="slidenum">
              <a:rPr lang="en-US" smtClean="0"/>
              <a:pPr/>
              <a:t>‹#›</a:t>
            </a:fld>
            <a:endParaRPr lang="en-US" dirty="0"/>
          </a:p>
        </p:txBody>
      </p:sp>
      <p:sp>
        <p:nvSpPr>
          <p:cNvPr id="7" name="Slide Number Placeholder 5">
            <a:extLst>
              <a:ext uri="{FF2B5EF4-FFF2-40B4-BE49-F238E27FC236}">
                <a16:creationId xmlns:a16="http://schemas.microsoft.com/office/drawing/2014/main" id="{CF466D11-6C64-49E4-BEC0-E77201C91FBB}"/>
              </a:ext>
            </a:extLst>
          </p:cNvPr>
          <p:cNvSpPr txBox="1">
            <a:spLocks/>
          </p:cNvSpPr>
          <p:nvPr/>
        </p:nvSpPr>
        <p:spPr>
          <a:xfrm>
            <a:off x="88392" y="6400800"/>
            <a:ext cx="3035808" cy="365125"/>
          </a:xfrm>
          <a:prstGeom prst="rect">
            <a:avLst/>
          </a:prstGeom>
        </p:spPr>
        <p:txBody>
          <a:bodyPr/>
          <a:lstStyle>
            <a:defPPr>
              <a:defRPr lang="en-US"/>
            </a:defPPr>
            <a:lvl1pPr marL="0" algn="r" defTabSz="914400" rtl="0" eaLnBrk="1" latinLnBrk="0" hangingPunct="1">
              <a:defRPr sz="1800" b="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Pension and Fiduciary Service</a:t>
            </a:r>
          </a:p>
        </p:txBody>
      </p:sp>
    </p:spTree>
    <p:extLst>
      <p:ext uri="{BB962C8B-B14F-4D97-AF65-F5344CB8AC3E}">
        <p14:creationId xmlns:p14="http://schemas.microsoft.com/office/powerpoint/2010/main" val="203896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220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4161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5372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934200" y="6492875"/>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1484442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0" y="-2"/>
            <a:ext cx="9144000" cy="1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1563624" y="143256"/>
            <a:ext cx="7162800" cy="381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C9B0C31-1D58-41AF-AF6C-AC3774E493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95430"/>
            <a:ext cx="9144000" cy="562570"/>
          </a:xfrm>
          <a:prstGeom prst="rect">
            <a:avLst/>
          </a:prstGeom>
        </p:spPr>
      </p:pic>
    </p:spTree>
    <p:extLst>
      <p:ext uri="{BB962C8B-B14F-4D97-AF65-F5344CB8AC3E}">
        <p14:creationId xmlns:p14="http://schemas.microsoft.com/office/powerpoint/2010/main" val="52494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spcBef>
          <a:spcPct val="0"/>
        </a:spcBef>
        <a:buNone/>
        <a:defRPr sz="2400" b="0" i="0" u="none"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7727" y="2286000"/>
            <a:ext cx="6553200" cy="968184"/>
          </a:xfrm>
        </p:spPr>
        <p:txBody>
          <a:bodyPr/>
          <a:lstStyle/>
          <a:p>
            <a:r>
              <a:rPr lang="en-US" dirty="0">
                <a:effectLst>
                  <a:outerShdw blurRad="38100" dist="38100" dir="2700000" algn="tl">
                    <a:srgbClr val="000000">
                      <a:alpha val="43137"/>
                    </a:srgbClr>
                  </a:outerShdw>
                </a:effectLst>
              </a:rPr>
              <a:t>Assets and Fiduciary Fees</a:t>
            </a:r>
            <a:endParaRPr lang="en-US" dirty="0"/>
          </a:p>
        </p:txBody>
      </p:sp>
      <p:sp>
        <p:nvSpPr>
          <p:cNvPr id="4" name="TextBox 3">
            <a:extLst>
              <a:ext uri="{FF2B5EF4-FFF2-40B4-BE49-F238E27FC236}">
                <a16:creationId xmlns:a16="http://schemas.microsoft.com/office/drawing/2014/main" id="{EED83026-937F-DB66-0DCB-7DEA2A464E04}"/>
              </a:ext>
            </a:extLst>
          </p:cNvPr>
          <p:cNvSpPr txBox="1"/>
          <p:nvPr/>
        </p:nvSpPr>
        <p:spPr>
          <a:xfrm>
            <a:off x="2819400" y="6324600"/>
            <a:ext cx="4640580" cy="369332"/>
          </a:xfrm>
          <a:prstGeom prst="rect">
            <a:avLst/>
          </a:prstGeom>
          <a:noFill/>
        </p:spPr>
        <p:txBody>
          <a:bodyPr wrap="square">
            <a:spAutoFit/>
          </a:bodyPr>
          <a:lstStyle/>
          <a:p>
            <a:pPr marL="0" indent="0" algn="ctr">
              <a:buFont typeface="Arial" panose="020B0604020202020204" pitchFamily="34" charset="0"/>
              <a:buNone/>
            </a:pPr>
            <a:r>
              <a:rPr lang="en-US" sz="1800" dirty="0">
                <a:solidFill>
                  <a:schemeClr val="bg1"/>
                </a:solidFill>
              </a:rPr>
              <a:t>Pension and Fiduciary Service | </a:t>
            </a:r>
            <a:r>
              <a:rPr lang="en-US" dirty="0">
                <a:solidFill>
                  <a:schemeClr val="bg1"/>
                </a:solidFill>
              </a:rPr>
              <a:t>March</a:t>
            </a:r>
            <a:r>
              <a:rPr lang="en-US" sz="1800" dirty="0">
                <a:solidFill>
                  <a:schemeClr val="bg1"/>
                </a:solidFill>
              </a:rPr>
              <a:t> 2021</a:t>
            </a:r>
          </a:p>
        </p:txBody>
      </p:sp>
    </p:spTree>
    <p:extLst>
      <p:ext uri="{BB962C8B-B14F-4D97-AF65-F5344CB8AC3E}">
        <p14:creationId xmlns:p14="http://schemas.microsoft.com/office/powerpoint/2010/main" val="367097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4C1304-7C92-61ED-CE35-A8C52374A485}"/>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lstStyle/>
          <a:p>
            <a:r>
              <a:rPr lang="en-US" dirty="0"/>
              <a:t>TMS Survey</a:t>
            </a:r>
          </a:p>
        </p:txBody>
      </p:sp>
      <p:sp>
        <p:nvSpPr>
          <p:cNvPr id="3" name="Content Placeholder 2"/>
          <p:cNvSpPr>
            <a:spLocks noGrp="1"/>
          </p:cNvSpPr>
          <p:nvPr>
            <p:ph idx="1"/>
          </p:nvPr>
        </p:nvSpPr>
        <p:spPr/>
        <p:txBody>
          <a:bodyPr/>
          <a:lstStyle/>
          <a:p>
            <a:r>
              <a:rPr lang="en-US" dirty="0"/>
              <a:t>A satisfaction survey has been assigned to you in TMS.</a:t>
            </a:r>
          </a:p>
          <a:p>
            <a:r>
              <a:rPr lang="en-US" dirty="0"/>
              <a:t>You should be able to complete the survey within ten minutes.</a:t>
            </a:r>
          </a:p>
          <a:p>
            <a:r>
              <a:rPr lang="en-US" dirty="0"/>
              <a:t>Be sure to complete the survey in TMS to receive credit for this training.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10</a:t>
            </a:fld>
            <a:endParaRPr lang="en-US" dirty="0"/>
          </a:p>
        </p:txBody>
      </p:sp>
    </p:spTree>
    <p:extLst>
      <p:ext uri="{BB962C8B-B14F-4D97-AF65-F5344CB8AC3E}">
        <p14:creationId xmlns:p14="http://schemas.microsoft.com/office/powerpoint/2010/main" val="22503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AEA83E-4E2A-48F5-6934-8CE728E37400}"/>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defTabSz="966612">
              <a:spcBef>
                <a:spcPts val="0"/>
              </a:spcBef>
              <a:defRPr/>
            </a:pPr>
            <a:r>
              <a:rPr lang="en-US" dirty="0"/>
              <a:t>Populate assets in the Field Exam Report</a:t>
            </a:r>
          </a:p>
          <a:p>
            <a:r>
              <a:rPr lang="en-US" dirty="0"/>
              <a:t>Document a VA-authorized fiduciary fee</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2</a:t>
            </a:fld>
            <a:endParaRPr lang="en-US" dirty="0"/>
          </a:p>
        </p:txBody>
      </p:sp>
    </p:spTree>
    <p:extLst>
      <p:ext uri="{BB962C8B-B14F-4D97-AF65-F5344CB8AC3E}">
        <p14:creationId xmlns:p14="http://schemas.microsoft.com/office/powerpoint/2010/main" val="23319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FDF7F5-9759-E816-9F66-E302B1D0B578}"/>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171450" indent="-171450"/>
            <a:r>
              <a:rPr lang="en-US" dirty="0"/>
              <a:t>  FPM I.2.C.4</a:t>
            </a:r>
          </a:p>
          <a:p>
            <a:pPr marL="171450" indent="-171450"/>
            <a:r>
              <a:rPr lang="en-US" dirty="0"/>
              <a:t>  FPM I.3.C.4.b</a:t>
            </a:r>
          </a:p>
          <a:p>
            <a:pPr marL="171450" lvl="0" indent="-171450">
              <a:spcBef>
                <a:spcPts val="0"/>
              </a:spcBef>
              <a:defRPr/>
            </a:pPr>
            <a:r>
              <a:rPr lang="en-US" dirty="0"/>
              <a:t>  FPM II.1.C.6</a:t>
            </a:r>
          </a:p>
        </p:txBody>
      </p:sp>
      <p:sp>
        <p:nvSpPr>
          <p:cNvPr id="4" name="Slide Number Placeholder 3"/>
          <p:cNvSpPr>
            <a:spLocks noGrp="1"/>
          </p:cNvSpPr>
          <p:nvPr>
            <p:ph type="sldNum" sz="quarter" idx="12"/>
          </p:nvPr>
        </p:nvSpPr>
        <p:spPr/>
        <p:txBody>
          <a:bodyPr/>
          <a:lstStyle/>
          <a:p>
            <a:fld id="{31640669-3FD2-4B34-9A2D-584949EF09F8}" type="slidenum">
              <a:rPr lang="en-US" smtClean="0"/>
              <a:pPr/>
              <a:t>3</a:t>
            </a:fld>
            <a:endParaRPr lang="en-US" dirty="0"/>
          </a:p>
        </p:txBody>
      </p:sp>
    </p:spTree>
    <p:extLst>
      <p:ext uri="{BB962C8B-B14F-4D97-AF65-F5344CB8AC3E}">
        <p14:creationId xmlns:p14="http://schemas.microsoft.com/office/powerpoint/2010/main" val="84349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95724E-6FBD-12FF-72BF-4555894B95DC}"/>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lstStyle/>
          <a:p>
            <a:pPr>
              <a:defRPr/>
            </a:pPr>
            <a:r>
              <a:rPr lang="en-US" i="0" dirty="0"/>
              <a:t>Assets</a:t>
            </a:r>
          </a:p>
        </p:txBody>
      </p:sp>
      <p:sp>
        <p:nvSpPr>
          <p:cNvPr id="3" name="Content Placeholder 2"/>
          <p:cNvSpPr>
            <a:spLocks noGrp="1"/>
          </p:cNvSpPr>
          <p:nvPr>
            <p:ph idx="1"/>
          </p:nvPr>
        </p:nvSpPr>
        <p:spPr/>
        <p:txBody>
          <a:bodyPr/>
          <a:lstStyle/>
          <a:p>
            <a:r>
              <a:rPr lang="en-US" dirty="0"/>
              <a:t>Add Asset</a:t>
            </a:r>
          </a:p>
          <a:p>
            <a:r>
              <a:rPr lang="en-US" b="0" dirty="0"/>
              <a:t>Select Type of Asset from drop down menu</a:t>
            </a:r>
          </a:p>
          <a:p>
            <a:r>
              <a:rPr lang="en-US" b="0" dirty="0"/>
              <a:t>Complete corresponding fields</a:t>
            </a:r>
          </a:p>
          <a:p>
            <a:pPr lvl="0"/>
            <a:endParaRPr lang="en-US" b="0" dirty="0"/>
          </a:p>
          <a:p>
            <a:pPr>
              <a:buFont typeface="Wingdings" panose="05000000000000000000" pitchFamily="2" charset="2"/>
              <a:buChar char="§"/>
              <a:defRPr/>
            </a:pPr>
            <a:endParaRPr lang="en-US" sz="2000" dirty="0"/>
          </a:p>
          <a:p>
            <a:pPr>
              <a:defRPr/>
            </a:pPr>
            <a:endParaRPr lang="en-US" sz="2000" dirty="0"/>
          </a:p>
        </p:txBody>
      </p:sp>
      <p:pic>
        <p:nvPicPr>
          <p:cNvPr id="4" name="Picture 3" descr="Picture of a computer monitor screen with text on the screen stating &quot;Instructor Demonstration.&quot;" title="Computer Monitor Screen with text &quot;Instructor Demonstration&quot;">
            <a:extLst>
              <a:ext uri="{FF2B5EF4-FFF2-40B4-BE49-F238E27FC236}">
                <a16:creationId xmlns:a16="http://schemas.microsoft.com/office/drawing/2014/main" id="{8FBB6922-B19C-44E9-92E4-0238C922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672" y="4187952"/>
            <a:ext cx="2228850" cy="179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4E6281FC-586B-95B9-A1E5-E662BAD81724}"/>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4</a:t>
            </a:fld>
            <a:endParaRPr lang="en-US" dirty="0"/>
          </a:p>
        </p:txBody>
      </p:sp>
    </p:spTree>
    <p:extLst>
      <p:ext uri="{BB962C8B-B14F-4D97-AF65-F5344CB8AC3E}">
        <p14:creationId xmlns:p14="http://schemas.microsoft.com/office/powerpoint/2010/main" val="410806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390A93-E15E-5A48-A5AC-10B01997D299}"/>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lstStyle/>
          <a:p>
            <a:pPr>
              <a:defRPr/>
            </a:pPr>
            <a:r>
              <a:rPr lang="en-US" i="0" dirty="0"/>
              <a:t>Liquid Assets</a:t>
            </a:r>
          </a:p>
        </p:txBody>
      </p:sp>
      <p:sp>
        <p:nvSpPr>
          <p:cNvPr id="3" name="Content Placeholder 2"/>
          <p:cNvSpPr>
            <a:spLocks noGrp="1"/>
          </p:cNvSpPr>
          <p:nvPr>
            <p:ph idx="1"/>
          </p:nvPr>
        </p:nvSpPr>
        <p:spPr/>
        <p:txBody>
          <a:bodyPr>
            <a:normAutofit/>
          </a:bodyPr>
          <a:lstStyle/>
          <a:p>
            <a:r>
              <a:rPr lang="en-US" b="0" dirty="0"/>
              <a:t>Description</a:t>
            </a:r>
          </a:p>
          <a:p>
            <a:r>
              <a:rPr lang="en-US" b="0" dirty="0"/>
              <a:t>VA Derived?</a:t>
            </a:r>
          </a:p>
          <a:p>
            <a:r>
              <a:rPr lang="en-US" b="0" dirty="0"/>
              <a:t>Name of Institution</a:t>
            </a:r>
          </a:p>
          <a:p>
            <a:r>
              <a:rPr lang="en-US" b="0" dirty="0"/>
              <a:t>Account Number</a:t>
            </a:r>
          </a:p>
          <a:p>
            <a:r>
              <a:rPr lang="en-US" b="0" dirty="0"/>
              <a:t>Managed By</a:t>
            </a:r>
          </a:p>
          <a:p>
            <a:r>
              <a:rPr lang="en-US" b="0" dirty="0"/>
              <a:t>Properly Titled</a:t>
            </a:r>
          </a:p>
          <a:p>
            <a:r>
              <a:rPr lang="en-US" dirty="0"/>
              <a:t>Balance Date</a:t>
            </a:r>
          </a:p>
          <a:p>
            <a:r>
              <a:rPr lang="en-US" b="0" dirty="0"/>
              <a:t>Balance</a:t>
            </a:r>
          </a:p>
          <a:p>
            <a:pPr lvl="0">
              <a:buFont typeface="Wingdings" panose="05000000000000000000" pitchFamily="2" charset="2"/>
              <a:buChar char="§"/>
            </a:pPr>
            <a:endParaRPr lang="en-US" b="0" dirty="0"/>
          </a:p>
          <a:p>
            <a:pPr lvl="0">
              <a:buFont typeface="Wingdings" panose="05000000000000000000" pitchFamily="2" charset="2"/>
              <a:buChar char="§"/>
            </a:pPr>
            <a:endParaRPr lang="en-US" b="0" dirty="0"/>
          </a:p>
          <a:p>
            <a:pPr lvl="0">
              <a:buFont typeface="Wingdings" panose="05000000000000000000" pitchFamily="2" charset="2"/>
              <a:buChar char="§"/>
            </a:pPr>
            <a:endParaRPr lang="en-US" b="0" dirty="0"/>
          </a:p>
          <a:p>
            <a:pPr lvl="0">
              <a:buFont typeface="Wingdings" panose="05000000000000000000" pitchFamily="2" charset="2"/>
              <a:buChar char="§"/>
            </a:pPr>
            <a:endParaRPr lang="en-US" b="0" dirty="0"/>
          </a:p>
          <a:p>
            <a:pPr lvl="0">
              <a:buFont typeface="Wingdings" panose="05000000000000000000" pitchFamily="2" charset="2"/>
              <a:buChar char="§"/>
            </a:pPr>
            <a:endParaRPr lang="en-US" b="0" dirty="0"/>
          </a:p>
          <a:p>
            <a:pPr>
              <a:buFont typeface="Wingdings" panose="05000000000000000000" pitchFamily="2" charset="2"/>
              <a:buChar char="§"/>
              <a:defRPr/>
            </a:pPr>
            <a:endParaRPr lang="en-US" sz="2000" dirty="0"/>
          </a:p>
          <a:p>
            <a:pPr>
              <a:defRPr/>
            </a:pPr>
            <a:endParaRPr lang="en-US" sz="2000" dirty="0"/>
          </a:p>
        </p:txBody>
      </p:sp>
      <p:pic>
        <p:nvPicPr>
          <p:cNvPr id="4" name="Picture 3" descr="Picture of a computer monitor screen with text on the screen stating &quot;Instructor Demonstration.&quot;" title="Computer Monitor Screen with text &quot;Instructor Demonstration&quot;">
            <a:extLst>
              <a:ext uri="{FF2B5EF4-FFF2-40B4-BE49-F238E27FC236}">
                <a16:creationId xmlns:a16="http://schemas.microsoft.com/office/drawing/2014/main" id="{8FBB6922-B19C-44E9-92E4-0238C922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672" y="4187952"/>
            <a:ext cx="2228850" cy="179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60DC21E6-9696-BD5D-4B65-482B9301E4F6}"/>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5</a:t>
            </a:fld>
            <a:endParaRPr lang="en-US" dirty="0"/>
          </a:p>
        </p:txBody>
      </p:sp>
    </p:spTree>
    <p:extLst>
      <p:ext uri="{BB962C8B-B14F-4D97-AF65-F5344CB8AC3E}">
        <p14:creationId xmlns:p14="http://schemas.microsoft.com/office/powerpoint/2010/main" val="222243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5F0818-F92E-83EE-8EB1-3FCEDD4A47F8}"/>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noAutofit/>
          </a:bodyPr>
          <a:lstStyle/>
          <a:p>
            <a:pPr>
              <a:defRPr/>
            </a:pPr>
            <a:r>
              <a:rPr lang="en-US" i="0" dirty="0"/>
              <a:t>Non-liquid Assets </a:t>
            </a:r>
          </a:p>
        </p:txBody>
      </p:sp>
      <p:sp>
        <p:nvSpPr>
          <p:cNvPr id="3" name="Content Placeholder 2"/>
          <p:cNvSpPr>
            <a:spLocks noGrp="1"/>
          </p:cNvSpPr>
          <p:nvPr>
            <p:ph idx="1"/>
          </p:nvPr>
        </p:nvSpPr>
        <p:spPr/>
        <p:txBody>
          <a:bodyPr/>
          <a:lstStyle/>
          <a:p>
            <a:r>
              <a:rPr lang="en-US" b="0" dirty="0"/>
              <a:t>Excluding real estate</a:t>
            </a:r>
          </a:p>
          <a:p>
            <a:r>
              <a:rPr lang="en-US" b="0" dirty="0"/>
              <a:t>Description</a:t>
            </a:r>
          </a:p>
          <a:p>
            <a:pPr lvl="1"/>
            <a:r>
              <a:rPr lang="en-US" b="0" dirty="0"/>
              <a:t>Value</a:t>
            </a:r>
          </a:p>
          <a:p>
            <a:pPr lvl="1"/>
            <a:r>
              <a:rPr lang="en-US" b="0" dirty="0"/>
              <a:t>Amount owed</a:t>
            </a:r>
          </a:p>
          <a:p>
            <a:pPr lvl="1"/>
            <a:r>
              <a:rPr lang="en-US" b="0" dirty="0"/>
              <a:t>Percent owned</a:t>
            </a:r>
          </a:p>
          <a:p>
            <a:pPr lvl="1"/>
            <a:r>
              <a:rPr lang="en-US" b="0" dirty="0"/>
              <a:t>Co-owner’s name, if any</a:t>
            </a:r>
          </a:p>
          <a:p>
            <a:pPr lvl="0">
              <a:buFont typeface="Arial" panose="020B0604020202020204" pitchFamily="34" charset="0"/>
              <a:buChar char="–"/>
            </a:pPr>
            <a:endParaRPr lang="en-US" b="0" dirty="0"/>
          </a:p>
          <a:p>
            <a:pPr>
              <a:buFont typeface="Arial" panose="020B0604020202020204" pitchFamily="34" charset="0"/>
              <a:buChar char="–"/>
              <a:defRPr/>
            </a:pPr>
            <a:endParaRPr lang="en-US" sz="2000" dirty="0"/>
          </a:p>
          <a:p>
            <a:pPr>
              <a:defRPr/>
            </a:pPr>
            <a:endParaRPr lang="en-US" sz="2000" dirty="0"/>
          </a:p>
        </p:txBody>
      </p:sp>
      <p:pic>
        <p:nvPicPr>
          <p:cNvPr id="4" name="Picture 3" descr="Picture of a computer monitor screen with text on the screen stating &quot;Instructor Demonstration.&quot;" title="Computer Monitor Screen with text &quot;Instructor Demonstration&quot;">
            <a:extLst>
              <a:ext uri="{FF2B5EF4-FFF2-40B4-BE49-F238E27FC236}">
                <a16:creationId xmlns:a16="http://schemas.microsoft.com/office/drawing/2014/main" id="{8FBB6922-B19C-44E9-92E4-0238C922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672" y="4187952"/>
            <a:ext cx="2228850" cy="179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F02DE2B4-BCA4-1658-C344-B4B46B16ADE3}"/>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6</a:t>
            </a:fld>
            <a:endParaRPr lang="en-US" dirty="0"/>
          </a:p>
        </p:txBody>
      </p:sp>
    </p:spTree>
    <p:extLst>
      <p:ext uri="{BB962C8B-B14F-4D97-AF65-F5344CB8AC3E}">
        <p14:creationId xmlns:p14="http://schemas.microsoft.com/office/powerpoint/2010/main" val="349500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E12F59-8B48-5699-876D-3F360B4954CE}"/>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lstStyle/>
          <a:p>
            <a:pPr>
              <a:defRPr/>
            </a:pPr>
            <a:r>
              <a:rPr lang="en-US" i="0" dirty="0"/>
              <a:t>Real Estate</a:t>
            </a:r>
          </a:p>
        </p:txBody>
      </p:sp>
      <p:sp>
        <p:nvSpPr>
          <p:cNvPr id="3" name="Content Placeholder 2"/>
          <p:cNvSpPr>
            <a:spLocks noGrp="1"/>
          </p:cNvSpPr>
          <p:nvPr>
            <p:ph idx="1"/>
          </p:nvPr>
        </p:nvSpPr>
        <p:spPr/>
        <p:txBody>
          <a:bodyPr/>
          <a:lstStyle/>
          <a:p>
            <a:pPr lvl="0"/>
            <a:r>
              <a:rPr lang="en-US" b="0" dirty="0"/>
              <a:t>Property Type</a:t>
            </a:r>
          </a:p>
          <a:p>
            <a:pPr lvl="0"/>
            <a:r>
              <a:rPr lang="en-US" b="0" dirty="0"/>
              <a:t>Address</a:t>
            </a:r>
          </a:p>
          <a:p>
            <a:pPr lvl="0"/>
            <a:r>
              <a:rPr lang="en-US" b="0" dirty="0"/>
              <a:t>Occupied</a:t>
            </a:r>
          </a:p>
          <a:p>
            <a:pPr lvl="0"/>
            <a:r>
              <a:rPr lang="en-US" dirty="0"/>
              <a:t>Co-owner’s name, if any</a:t>
            </a:r>
            <a:endParaRPr lang="en-US" b="0" dirty="0"/>
          </a:p>
          <a:p>
            <a:pPr lvl="1">
              <a:buFont typeface="Wingdings" panose="05000000000000000000" pitchFamily="2" charset="2"/>
              <a:buChar char="§"/>
            </a:pPr>
            <a:endParaRPr lang="en-US" b="0" dirty="0"/>
          </a:p>
          <a:p>
            <a:pPr lvl="0">
              <a:buFont typeface="Wingdings" panose="05000000000000000000" pitchFamily="2" charset="2"/>
              <a:buChar char="§"/>
            </a:pPr>
            <a:endParaRPr lang="en-US" b="0" dirty="0"/>
          </a:p>
          <a:p>
            <a:pPr>
              <a:buFont typeface="Wingdings" panose="05000000000000000000" pitchFamily="2" charset="2"/>
              <a:buChar char="§"/>
              <a:defRPr/>
            </a:pPr>
            <a:endParaRPr lang="en-US" sz="2000" dirty="0"/>
          </a:p>
          <a:p>
            <a:pPr>
              <a:defRPr/>
            </a:pPr>
            <a:endParaRPr lang="en-US" sz="2000" dirty="0"/>
          </a:p>
        </p:txBody>
      </p:sp>
      <p:pic>
        <p:nvPicPr>
          <p:cNvPr id="4" name="Picture 3" descr="Picture of a computer monitor screen with text on the screen stating &quot;Instructor Demonstration.&quot;" title="Computer Monitor Screen with text &quot;Instructor Demonstration&quot;">
            <a:extLst>
              <a:ext uri="{FF2B5EF4-FFF2-40B4-BE49-F238E27FC236}">
                <a16:creationId xmlns:a16="http://schemas.microsoft.com/office/drawing/2014/main" id="{8FBB6922-B19C-44E9-92E4-0238C922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78506"/>
            <a:ext cx="2228850" cy="179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DE4DE42A-FB12-3B7B-EFBB-0D5C6DAF6D29}"/>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7</a:t>
            </a:fld>
            <a:endParaRPr lang="en-US" dirty="0"/>
          </a:p>
        </p:txBody>
      </p:sp>
    </p:spTree>
    <p:extLst>
      <p:ext uri="{BB962C8B-B14F-4D97-AF65-F5344CB8AC3E}">
        <p14:creationId xmlns:p14="http://schemas.microsoft.com/office/powerpoint/2010/main" val="237613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F5050F-CE7F-5BA1-0D22-F4CA4ADBE172}"/>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lstStyle/>
          <a:p>
            <a:pPr>
              <a:defRPr/>
            </a:pPr>
            <a:r>
              <a:rPr lang="en-US" i="0" dirty="0"/>
              <a:t>Fiduciary Fee</a:t>
            </a:r>
          </a:p>
        </p:txBody>
      </p:sp>
      <p:sp>
        <p:nvSpPr>
          <p:cNvPr id="3" name="Content Placeholder 2"/>
          <p:cNvSpPr>
            <a:spLocks noGrp="1"/>
          </p:cNvSpPr>
          <p:nvPr>
            <p:ph idx="1"/>
          </p:nvPr>
        </p:nvSpPr>
        <p:spPr/>
        <p:txBody>
          <a:bodyPr/>
          <a:lstStyle/>
          <a:p>
            <a:pPr lvl="0"/>
            <a:r>
              <a:rPr lang="en-US" b="0" dirty="0"/>
              <a:t>Fiduciary Fee recommended?</a:t>
            </a:r>
          </a:p>
          <a:p>
            <a:pPr lvl="0"/>
            <a:r>
              <a:rPr lang="en-US" dirty="0"/>
              <a:t>Percentage fee recommended</a:t>
            </a:r>
            <a:endParaRPr lang="en-US" b="0" dirty="0"/>
          </a:p>
          <a:p>
            <a:pPr>
              <a:buFont typeface="Wingdings" panose="05000000000000000000" pitchFamily="2" charset="2"/>
              <a:buChar char="§"/>
              <a:defRPr/>
            </a:pPr>
            <a:endParaRPr lang="en-US" sz="2000" dirty="0"/>
          </a:p>
          <a:p>
            <a:pPr>
              <a:defRPr/>
            </a:pPr>
            <a:endParaRPr lang="en-US" sz="2000" dirty="0"/>
          </a:p>
        </p:txBody>
      </p:sp>
      <p:pic>
        <p:nvPicPr>
          <p:cNvPr id="4" name="Picture 3" descr="Picture of a computer monitor screen with text on the screen stating &quot;Instructor Demonstration.&quot;" title="Computer Monitor Screen with text &quot;Instructor Demonstration&quot;">
            <a:extLst>
              <a:ext uri="{FF2B5EF4-FFF2-40B4-BE49-F238E27FC236}">
                <a16:creationId xmlns:a16="http://schemas.microsoft.com/office/drawing/2014/main" id="{8FBB6922-B19C-44E9-92E4-0238C922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78506"/>
            <a:ext cx="2228850" cy="179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891F8D5A-9531-A590-12DB-D426836D5ED2}"/>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8</a:t>
            </a:fld>
            <a:endParaRPr lang="en-US" dirty="0"/>
          </a:p>
        </p:txBody>
      </p:sp>
    </p:spTree>
    <p:extLst>
      <p:ext uri="{BB962C8B-B14F-4D97-AF65-F5344CB8AC3E}">
        <p14:creationId xmlns:p14="http://schemas.microsoft.com/office/powerpoint/2010/main" val="47439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1B8A91-EF2E-E55F-A9E4-65C3E06EBD0A}"/>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Assets and Fiduciary Fees</a:t>
            </a:r>
            <a:endParaRPr lang="en-US" sz="3200" dirty="0"/>
          </a:p>
        </p:txBody>
      </p:sp>
      <p:sp>
        <p:nvSpPr>
          <p:cNvPr id="2" name="Title 1"/>
          <p:cNvSpPr>
            <a:spLocks noGrp="1"/>
          </p:cNvSpPr>
          <p:nvPr>
            <p:ph type="title"/>
          </p:nvPr>
        </p:nvSpPr>
        <p:spPr/>
        <p:txBody>
          <a:bodyPr>
            <a:noAutofit/>
          </a:bodyPr>
          <a:lstStyle/>
          <a:p>
            <a:r>
              <a:rPr lang="en-US" dirty="0"/>
              <a:t>Questions?</a:t>
            </a:r>
          </a:p>
        </p:txBody>
      </p:sp>
      <p:pic>
        <p:nvPicPr>
          <p:cNvPr id="1026" name="Picture 2" descr="C:\Users\CAPGLAUD\AppData\Local\Microsoft\Windows\Temporary Internet Files\Content.IE5\PRYJZ112\Questionmark[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22960" y="1752600"/>
            <a:ext cx="3498850" cy="43735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4294967295"/>
          </p:nvPr>
        </p:nvSpPr>
        <p:spPr>
          <a:xfrm>
            <a:off x="4495800" y="1600200"/>
            <a:ext cx="4267200" cy="4525963"/>
          </a:xfrm>
        </p:spPr>
        <p:txBody>
          <a:bodyPr>
            <a:normAutofit/>
          </a:bodyPr>
          <a:lstStyle/>
          <a:p>
            <a:r>
              <a:rPr lang="en-US" sz="2400" dirty="0"/>
              <a:t>Assets</a:t>
            </a:r>
          </a:p>
          <a:p>
            <a:r>
              <a:rPr lang="en-US" sz="2400" dirty="0"/>
              <a:t>Liquid Assets</a:t>
            </a:r>
          </a:p>
          <a:p>
            <a:r>
              <a:rPr lang="en-US" sz="2400" dirty="0"/>
              <a:t>Non-liquid Assets</a:t>
            </a:r>
          </a:p>
          <a:p>
            <a:r>
              <a:rPr lang="en-US" sz="2400" dirty="0"/>
              <a:t>Real Estate</a:t>
            </a:r>
          </a:p>
          <a:p>
            <a:r>
              <a:rPr lang="en-US" sz="2400" dirty="0"/>
              <a:t>Fiduciary Fee</a:t>
            </a:r>
          </a:p>
        </p:txBody>
      </p:sp>
      <p:sp>
        <p:nvSpPr>
          <p:cNvPr id="8" name="Slide Number Placeholder 3">
            <a:extLst>
              <a:ext uri="{FF2B5EF4-FFF2-40B4-BE49-F238E27FC236}">
                <a16:creationId xmlns:a16="http://schemas.microsoft.com/office/drawing/2014/main" id="{28C9C4F2-6F01-D462-20D6-8A6989B1FEE5}"/>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9</a:t>
            </a:fld>
            <a:endParaRPr lang="en-US" dirty="0"/>
          </a:p>
        </p:txBody>
      </p:sp>
    </p:spTree>
    <p:extLst>
      <p:ext uri="{BB962C8B-B14F-4D97-AF65-F5344CB8AC3E}">
        <p14:creationId xmlns:p14="http://schemas.microsoft.com/office/powerpoint/2010/main" val="2430843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39&quot;&gt;&lt;/object&gt;&lt;object type=&quot;2&quot; unique_id=&quot;10140&quot;&gt;&lt;object type=&quot;3&quot; unique_id=&quot;10141&quot;&gt;&lt;property id=&quot;20148&quot; value=&quot;5&quot;/&gt;&lt;property id=&quot;20300&quot; value=&quot;Slide 1 - &amp;quot;Assets&amp;quot;&quot;/&gt;&lt;property id=&quot;20307&quot; value=&quot;256&quot;/&gt;&lt;/object&gt;&lt;object type=&quot;3&quot; unique_id=&quot;10142&quot;&gt;&lt;property id=&quot;20148&quot; value=&quot;5&quot;/&gt;&lt;property id=&quot;20300&quot; value=&quot;Slide 2 - &amp;quot;Objectives&amp;quot;&quot;/&gt;&lt;property id=&quot;20307&quot; value=&quot;317&quot;/&gt;&lt;/object&gt;&lt;object type=&quot;3&quot; unique_id=&quot;10143&quot;&gt;&lt;property id=&quot;20148&quot; value=&quot;5&quot;/&gt;&lt;property id=&quot;20300&quot; value=&quot;Slide 3 - &amp;quot;References&amp;quot;&quot;/&gt;&lt;property id=&quot;20307&quot; value=&quot;318&quot;/&gt;&lt;/object&gt;&lt;object type=&quot;3&quot; unique_id=&quot;10144&quot;&gt;&lt;property id=&quot;20148&quot; value=&quot;5&quot;/&gt;&lt;property id=&quot;20300&quot; value=&quot;Slide 4 - &amp;quot;Definitions&amp;quot;&quot;/&gt;&lt;property id=&quot;20307&quot; value=&quot;319&quot;/&gt;&lt;/object&gt;&lt;object type=&quot;3&quot; unique_id=&quot;10145&quot;&gt;&lt;property id=&quot;20148&quot; value=&quot;5&quot;/&gt;&lt;property id=&quot;20300&quot; value=&quot;Slide 5 - &amp;quot;Assets Section in FELux&amp;quot;&quot;/&gt;&lt;property id=&quot;20307&quot; value=&quot;326&quot;/&gt;&lt;/object&gt;&lt;object type=&quot;3&quot; unique_id=&quot;10146&quot;&gt;&lt;property id=&quot;20148&quot; value=&quot;5&quot;/&gt;&lt;property id=&quot;20300&quot; value=&quot;Slide 6 - &amp;quot;Document and Verify Assets&amp;quot;&quot;/&gt;&lt;property id=&quot;20307&quot; value=&quot;322&quot;/&gt;&lt;/object&gt;&lt;object type=&quot;3&quot; unique_id=&quot;10147&quot;&gt;&lt;property id=&quot;20148&quot; value=&quot;5&quot;/&gt;&lt;property id=&quot;20300&quot; value=&quot;Slide 7 - &amp;quot;Real Estate&amp;quot;&quot;/&gt;&lt;property id=&quot;20307&quot; value=&quot;323&quot;/&gt;&lt;/object&gt;&lt;object type=&quot;3&quot; unique_id=&quot;10148&quot;&gt;&lt;property id=&quot;20148&quot; value=&quot;5&quot;/&gt;&lt;property id=&quot;20300&quot; value=&quot;Slide 8 - &amp;quot;VA Insurance&amp;quot;&quot;/&gt;&lt;property id=&quot;20307&quot; value=&quot;324&quot;/&gt;&lt;/object&gt;&lt;object type=&quot;3&quot; unique_id=&quot;10149&quot;&gt;&lt;property id=&quot;20148&quot; value=&quot;5&quot;/&gt;&lt;property id=&quot;20300&quot; value=&quot;Slide 9 - &amp;quot;Pre-Need Burial&amp;quot;&quot;/&gt;&lt;property id=&quot;20307&quot; value=&quot;325&quot;/&gt;&lt;/object&gt;&lt;object type=&quot;3&quot; unique_id=&quot;10150&quot;&gt;&lt;property id=&quot;20148&quot; value=&quot;5&quot;/&gt;&lt;property id=&quot;20300&quot; value=&quot;Slide 10 - &amp;quot;31. Questions?&amp;quot;&quot;/&gt;&lt;property id=&quot;20307&quot; value=&quot;314&quot;/&gt;&lt;/object&gt;&lt;object type=&quot;3&quot; unique_id=&quot;10151&quot;&gt;&lt;property id=&quot;20148&quot; value=&quot;5&quot;/&gt;&lt;property id=&quot;20300&quot; value=&quot;Slide 11 - &amp;quot;TMS Survey and Assessment&amp;quot;&quot;/&gt;&lt;property id=&quot;20307&quot; value=&quot;327&quot;/&gt;&lt;/object&gt;&lt;/object&gt;&lt;/object&gt;&lt;/database&gt;"/>
  <p:tag name="SECTOMILLISECCONVERTED" val="1"/>
</p:tagLst>
</file>

<file path=ppt/theme/theme1.xml><?xml version="1.0" encoding="utf-8"?>
<a:theme xmlns:a="http://schemas.openxmlformats.org/drawingml/2006/main" name="PF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F_Template" id="{C0158694-9F50-47F7-8F1A-A55D2B17BDC3}" vid="{A5F604E5-6AA2-4727-B985-0DC12C15A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A950D09F91E74D9357889C208E271B" ma:contentTypeVersion="8" ma:contentTypeDescription="Create a new document." ma:contentTypeScope="" ma:versionID="898eb478fdd337fc00291b3789a60605">
  <xsd:schema xmlns:xsd="http://www.w3.org/2001/XMLSchema" xmlns:xs="http://www.w3.org/2001/XMLSchema" xmlns:p="http://schemas.microsoft.com/office/2006/metadata/properties" xmlns:ns2="2ca98164-cd8c-4ccf-863c-4d844e8e0fae" xmlns:ns3="74592f5e-0930-4211-930c-b7fa09b0ad91" targetNamespace="http://schemas.microsoft.com/office/2006/metadata/properties" ma:root="true" ma:fieldsID="db6746234ffe01a9954a89a80d049126" ns2:_="" ns3:_="">
    <xsd:import namespace="2ca98164-cd8c-4ccf-863c-4d844e8e0fae"/>
    <xsd:import namespace="74592f5e-0930-4211-930c-b7fa09b0ad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98164-cd8c-4ccf-863c-4d844e8e0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592f5e-0930-4211-930c-b7fa09b0ad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1B3BF4-CD5F-4957-AC3B-9B5FCFC739BF}">
  <ds:schemaRefs>
    <ds:schemaRef ds:uri="http://schemas.microsoft.com/sharepoint/v3/contenttype/forms"/>
  </ds:schemaRefs>
</ds:datastoreItem>
</file>

<file path=customXml/itemProps2.xml><?xml version="1.0" encoding="utf-8"?>
<ds:datastoreItem xmlns:ds="http://schemas.openxmlformats.org/officeDocument/2006/customXml" ds:itemID="{72473E33-6347-4483-8EFB-64D6E0E453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98164-cd8c-4ccf-863c-4d844e8e0fae"/>
    <ds:schemaRef ds:uri="74592f5e-0930-4211-930c-b7fa09b0a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19BEA4-6159-4E6D-A415-EBD4D94C4CF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4592f5e-0930-4211-930c-b7fa09b0ad91"/>
    <ds:schemaRef ds:uri="2ca98164-cd8c-4ccf-863c-4d844e8e0fa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PF_Template</Template>
  <TotalTime>1098</TotalTime>
  <Words>2312</Words>
  <Application>Microsoft Office PowerPoint</Application>
  <PresentationFormat>On-screen Show (4:3)</PresentationFormat>
  <Paragraphs>253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PF_Template</vt:lpstr>
      <vt:lpstr>Assets and Fiduciary Fees</vt:lpstr>
      <vt:lpstr>Objectives</vt:lpstr>
      <vt:lpstr>References</vt:lpstr>
      <vt:lpstr>Assets</vt:lpstr>
      <vt:lpstr>Liquid Assets</vt:lpstr>
      <vt:lpstr>Non-liquid Assets </vt:lpstr>
      <vt:lpstr>Real Estate</vt:lpstr>
      <vt:lpstr>Fiduciary Fee</vt:lpstr>
      <vt:lpstr>Questions?</vt:lpstr>
      <vt:lpstr>TMS Survey</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Assets and Fiduciary Fees PowerPoint Presentation</dc:title>
  <dc:subject>FE, FSR, LIE, QRT, Misuse Team</dc:subject>
  <dc:creator>Department of Veterans Affairs, Veterans Benefits Administration, Fiduciary Service, STAFF</dc:creator>
  <dc:description>The purpose of this lesson is to provide students with an overview of how to document beneficiary and dependent assets and fiduciary fees in a VBMS-Fid Field Exam Report.</dc:description>
  <cp:lastModifiedBy>Harley, Jeremy E., VBAVACO</cp:lastModifiedBy>
  <cp:revision>61</cp:revision>
  <cp:lastPrinted>2018-02-07T19:33:06Z</cp:lastPrinted>
  <dcterms:created xsi:type="dcterms:W3CDTF">2016-10-13T19:12:55Z</dcterms:created>
  <dcterms:modified xsi:type="dcterms:W3CDTF">2022-06-28T13:28:25Z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0x010100D9A950D09F91E74D9357889C208E271B</vt:lpwstr>
  </property>
  <property fmtid="{D5CDD505-2E9C-101B-9397-08002B2CF9AE}" pid="3" name="Language">
    <vt:lpwstr>en</vt:lpwstr>
  </property>
  <property fmtid="{D5CDD505-2E9C-101B-9397-08002B2CF9AE}" pid="4" name="Type">
    <vt:lpwstr>Presentation</vt:lpwstr>
  </property>
</Properties>
</file>