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handoutMasterIdLst>
    <p:handoutMasterId r:id="rId16"/>
  </p:handoutMasterIdLst>
  <p:sldIdLst>
    <p:sldId id="256" r:id="rId5"/>
    <p:sldId id="317" r:id="rId6"/>
    <p:sldId id="318" r:id="rId7"/>
    <p:sldId id="342" r:id="rId8"/>
    <p:sldId id="349" r:id="rId9"/>
    <p:sldId id="350" r:id="rId10"/>
    <p:sldId id="351" r:id="rId11"/>
    <p:sldId id="337" r:id="rId12"/>
    <p:sldId id="314" r:id="rId13"/>
    <p:sldId id="352" r:id="rId14"/>
  </p:sldIdLst>
  <p:sldSz cx="9144000" cy="6858000" type="screen4x3"/>
  <p:notesSz cx="7315200" cy="96012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8" autoAdjust="0"/>
    <p:restoredTop sz="55211" autoAdjust="0"/>
  </p:normalViewPr>
  <p:slideViewPr>
    <p:cSldViewPr>
      <p:cViewPr varScale="1">
        <p:scale>
          <a:sx n="63" d="100"/>
          <a:sy n="63" d="100"/>
        </p:scale>
        <p:origin x="1704" y="6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E40224-7E33-4FC4-9711-D3E41446D6C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1AF84DCD-A965-4DC8-A96D-F2E878887AB2}"/>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3EA61C10-9269-48B9-B7B8-F07BBBE9175A}" type="datetimeFigureOut">
              <a:rPr lang="en-US" smtClean="0"/>
              <a:t>9/19/2018</a:t>
            </a:fld>
            <a:endParaRPr lang="en-US"/>
          </a:p>
        </p:txBody>
      </p:sp>
      <p:sp>
        <p:nvSpPr>
          <p:cNvPr id="4" name="Footer Placeholder 3">
            <a:extLst>
              <a:ext uri="{FF2B5EF4-FFF2-40B4-BE49-F238E27FC236}">
                <a16:creationId xmlns:a16="http://schemas.microsoft.com/office/drawing/2014/main" id="{948B4B51-EB4E-41B0-B80C-A2F2E3F8510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245AA231-1AAA-4DB2-8CD4-DF0BB1ED8CA7}"/>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40FF3AF4-C8A4-4E88-9833-60EB7DECD30A}" type="slidenum">
              <a:rPr lang="en-US" smtClean="0"/>
              <a:t>‹#›</a:t>
            </a:fld>
            <a:endParaRPr lang="en-US"/>
          </a:p>
        </p:txBody>
      </p:sp>
    </p:spTree>
    <p:extLst>
      <p:ext uri="{BB962C8B-B14F-4D97-AF65-F5344CB8AC3E}">
        <p14:creationId xmlns:p14="http://schemas.microsoft.com/office/powerpoint/2010/main" val="3202507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9/19/2018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Course Description:</a:t>
            </a:r>
          </a:p>
          <a:p>
            <a:pPr defTabSz="966612">
              <a:defRPr/>
            </a:pPr>
            <a:endParaRPr lang="en-US" sz="1300" dirty="0"/>
          </a:p>
          <a:p>
            <a:pPr defTabSz="966612">
              <a:defRPr/>
            </a:pPr>
            <a:r>
              <a:rPr lang="en-US" sz="1300" dirty="0"/>
              <a:t>The purpose of this lesson is to provide students with an overview of how to document beneficiary and dependent debts and loans, explain the difference between VA debts and non-VA debts, discuss the fiduciary role in resolving debts and loans, and provide guidance on how the field examiner may assist in explaining the paths to resolving VA debts. </a:t>
            </a:r>
          </a:p>
          <a:p>
            <a:pPr defTabSz="966612">
              <a:defRPr/>
            </a:pPr>
            <a:endParaRPr lang="en-US" sz="1300" dirty="0"/>
          </a:p>
          <a:p>
            <a:pPr defTabSz="966612">
              <a:defRPr/>
            </a:pPr>
            <a:r>
              <a:rPr lang="en-US" sz="1300" dirty="0"/>
              <a:t>This is an introductory lesson to debts and loans; live demonstration will occur throughout training.  </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21806">
              <a:defRPr/>
            </a:pPr>
            <a:r>
              <a:rPr lang="en-US" sz="1400" u="sng" dirty="0">
                <a:solidFill>
                  <a:prstClr val="black"/>
                </a:solidFill>
              </a:rPr>
              <a:t>Instructor Notes:</a:t>
            </a:r>
          </a:p>
          <a:p>
            <a:pPr defTabSz="1021806">
              <a:defRPr/>
            </a:pPr>
            <a:endParaRPr lang="en-US" sz="1400" u="sng" dirty="0">
              <a:solidFill>
                <a:prstClr val="black"/>
              </a:solidFill>
            </a:endParaRPr>
          </a:p>
          <a:p>
            <a:pPr defTabSz="1021806">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t>
            </a:r>
            <a:r>
              <a:rPr lang="en-US" baseline="0"/>
              <a:t>All feedback is welcome!</a:t>
            </a:r>
            <a:endParaRPr lang="en-US"/>
          </a:p>
          <a:p>
            <a:endParaRPr lang="en-US"/>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401209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pPr>
              <a:defRPr/>
            </a:pPr>
            <a:endParaRPr lang="en-US" dirty="0"/>
          </a:p>
          <a:p>
            <a:pPr marL="181240" indent="-181240">
              <a:buFont typeface="Arial" panose="020B0604020202020204" pitchFamily="34" charset="0"/>
              <a:buChar char="•"/>
              <a:defRPr/>
            </a:pPr>
            <a:r>
              <a:rPr lang="en-US" dirty="0"/>
              <a:t>Define debt and debt documentation requirements</a:t>
            </a:r>
          </a:p>
          <a:p>
            <a:pPr marL="181240" indent="-181240">
              <a:buFont typeface="Arial" panose="020B0604020202020204" pitchFamily="34" charset="0"/>
              <a:buChar char="•"/>
              <a:defRPr/>
            </a:pPr>
            <a:r>
              <a:rPr lang="en-US" dirty="0"/>
              <a:t>Explain VA and non-VA debts and loans</a:t>
            </a:r>
          </a:p>
          <a:p>
            <a:pPr marL="181240" indent="-181240">
              <a:buFont typeface="Arial" panose="020B0604020202020204" pitchFamily="34" charset="0"/>
              <a:buChar char="•"/>
              <a:defRPr/>
            </a:pPr>
            <a:r>
              <a:rPr lang="en-US" dirty="0"/>
              <a:t>Understand the fiduciary roles regarding debts and loans </a:t>
            </a:r>
          </a:p>
          <a:p>
            <a:pPr marL="181240" indent="-181240">
              <a:buFont typeface="Arial" panose="020B0604020202020204" pitchFamily="34" charset="0"/>
              <a:buChar char="•"/>
              <a:defRPr/>
            </a:pPr>
            <a:r>
              <a:rPr lang="en-US" dirty="0"/>
              <a:t>Explain paths for resolving VA debts</a:t>
            </a:r>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for this training:</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Define debt and debt documentation requirements</a:t>
            </a:r>
            <a:endParaRPr lang="en-US" b="0" i="1" u="none" baseline="0" dirty="0"/>
          </a:p>
          <a:p>
            <a:pPr marL="181240" indent="-181240" defTabSz="966612">
              <a:defRPr/>
            </a:pPr>
            <a:r>
              <a:rPr lang="en-US" b="0" i="1" u="none" dirty="0"/>
              <a:t>Policy</a:t>
            </a:r>
            <a:r>
              <a:rPr lang="en-US" b="0" i="1" u="none" baseline="0" dirty="0"/>
              <a:t> Reference(s): FPM 2.D.3.d, FPM 2.D.3.g</a:t>
            </a:r>
          </a:p>
          <a:p>
            <a:pPr marL="181240" indent="-181240" defTabSz="966612">
              <a:defRPr/>
            </a:pPr>
            <a:r>
              <a:rPr lang="en-US" b="0" i="1" u="none" baseline="0" dirty="0"/>
              <a:t>FPG Articles: Field Examination Interview</a:t>
            </a:r>
            <a:endParaRPr lang="en-US" b="0" i="1" u="none" dirty="0"/>
          </a:p>
          <a:p>
            <a:endParaRPr lang="en-US" b="0" u="sng" dirty="0"/>
          </a:p>
          <a:p>
            <a:r>
              <a:rPr lang="en-US" b="0" u="sng" dirty="0"/>
              <a:t>Instructor Notes: </a:t>
            </a:r>
          </a:p>
          <a:p>
            <a:endParaRPr lang="en-US" sz="1300" dirty="0"/>
          </a:p>
          <a:p>
            <a:pPr fontAlgn="t"/>
            <a:r>
              <a:rPr lang="en-US" sz="1300" dirty="0"/>
              <a:t>The </a:t>
            </a:r>
            <a:r>
              <a:rPr lang="en-US" sz="1300" b="1" dirty="0"/>
              <a:t>Debt and Loans </a:t>
            </a:r>
            <a:r>
              <a:rPr lang="en-US" sz="1300" dirty="0"/>
              <a:t>section of FElux is where the FE documents information relating to beneficiary and dependent…..</a:t>
            </a:r>
          </a:p>
          <a:p>
            <a:endParaRPr lang="en-US" sz="1300" dirty="0"/>
          </a:p>
          <a:p>
            <a:r>
              <a:rPr lang="en-US" sz="1300" dirty="0"/>
              <a:t>Merriam Webster defines debt as, “something owed” or “an obligation.” </a:t>
            </a:r>
          </a:p>
          <a:p>
            <a:endParaRPr lang="en-US" sz="1300" dirty="0"/>
          </a:p>
          <a:p>
            <a:r>
              <a:rPr lang="en-US" sz="1300" dirty="0"/>
              <a:t>With that definition in mind, let’s discuss documenting debts and loans in the FElux.</a:t>
            </a:r>
          </a:p>
          <a:p>
            <a:endParaRPr lang="en-US" sz="1300" dirty="0"/>
          </a:p>
          <a:p>
            <a:r>
              <a:rPr lang="en-US" sz="1300" dirty="0"/>
              <a:t>During each field examination the FE must review and document non-VA debts and loans, to include:</a:t>
            </a:r>
          </a:p>
          <a:p>
            <a:endParaRPr lang="en-US" dirty="0">
              <a:effectLst/>
            </a:endParaRPr>
          </a:p>
          <a:p>
            <a:pPr marL="181240" indent="-181240">
              <a:buFont typeface="Arial" panose="020B0604020202020204" pitchFamily="34" charset="0"/>
              <a:buChar char="•"/>
            </a:pPr>
            <a:r>
              <a:rPr lang="en-US" sz="1300" dirty="0"/>
              <a:t>account numbers (if available), </a:t>
            </a:r>
            <a:endParaRPr lang="en-US" dirty="0">
              <a:effectLst/>
            </a:endParaRPr>
          </a:p>
          <a:p>
            <a:pPr marL="181240" indent="-181240">
              <a:buFont typeface="Arial" panose="020B0604020202020204" pitchFamily="34" charset="0"/>
              <a:buChar char="•"/>
            </a:pPr>
            <a:r>
              <a:rPr lang="en-US" sz="1300" dirty="0"/>
              <a:t>balances, </a:t>
            </a:r>
            <a:endParaRPr lang="en-US" dirty="0">
              <a:effectLst/>
            </a:endParaRPr>
          </a:p>
          <a:p>
            <a:pPr marL="181240" indent="-181240">
              <a:buFont typeface="Arial" panose="020B0604020202020204" pitchFamily="34" charset="0"/>
              <a:buChar char="•"/>
            </a:pPr>
            <a:r>
              <a:rPr lang="en-US" sz="1300" dirty="0"/>
              <a:t>date verified, and </a:t>
            </a:r>
            <a:endParaRPr lang="en-US" dirty="0">
              <a:effectLst/>
            </a:endParaRPr>
          </a:p>
          <a:p>
            <a:pPr marL="181240" indent="-181240">
              <a:buFont typeface="Arial" panose="020B0604020202020204" pitchFamily="34" charset="0"/>
              <a:buChar char="•"/>
            </a:pPr>
            <a:r>
              <a:rPr lang="en-US" sz="1300" dirty="0"/>
              <a:t>verification method.</a:t>
            </a:r>
            <a:endParaRPr lang="en-US" dirty="0">
              <a:effectLst/>
            </a:endParaRPr>
          </a:p>
          <a:p>
            <a:endParaRPr lang="en-US" sz="1300" dirty="0"/>
          </a:p>
          <a:p>
            <a:r>
              <a:rPr lang="en-US" sz="1300" b="1" dirty="0"/>
              <a:t>Note: </a:t>
            </a:r>
            <a:r>
              <a:rPr lang="en-US" sz="1300" dirty="0"/>
              <a:t>Loans are included in this section because a loan is something that is expected to be paid back; a debt the beneficiary owes.</a:t>
            </a:r>
          </a:p>
          <a:p>
            <a:endParaRPr lang="en-US" sz="1300" dirty="0"/>
          </a:p>
          <a:p>
            <a:r>
              <a:rPr lang="en-US" sz="1300" dirty="0"/>
              <a:t>The listing of beneficiary and dependent expenses the FE creates (and documents in FElux) should include all debt and loans payment rates until the debt or loan is paid in full. </a:t>
            </a:r>
          </a:p>
          <a:p>
            <a:endParaRPr lang="en-US" sz="1300" dirty="0"/>
          </a:p>
          <a:p>
            <a:r>
              <a:rPr lang="en-US" sz="1300" dirty="0"/>
              <a:t>Each debt or loan must have its own entry.</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Explain VA and non-VA debts and loans</a:t>
            </a:r>
          </a:p>
          <a:p>
            <a:pPr defTabSz="966612">
              <a:defRPr/>
            </a:pPr>
            <a:r>
              <a:rPr lang="en-US" b="0" i="1" u="none" dirty="0"/>
              <a:t>Policy</a:t>
            </a:r>
            <a:r>
              <a:rPr lang="en-US" b="0" i="1" u="none" baseline="0" dirty="0"/>
              <a:t> Reference(s): FPM 2.D.3.d, FPM 2.D.3.g</a:t>
            </a:r>
          </a:p>
          <a:p>
            <a:r>
              <a:rPr lang="en-US" b="0" i="1" u="none" baseline="0" dirty="0"/>
              <a:t>FPG Articles: Field Examination Interview</a:t>
            </a:r>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b="0" i="0" u="none" baseline="0" dirty="0">
                <a:solidFill>
                  <a:schemeClr val="tx1"/>
                </a:solidFill>
              </a:rPr>
              <a:t>Non-VA debt is defined as a balance owed to a source outside of the Department of Veterans Affairs.</a:t>
            </a:r>
          </a:p>
          <a:p>
            <a:endParaRPr lang="en-US" b="0" i="0" u="none" baseline="0" dirty="0">
              <a:solidFill>
                <a:schemeClr val="tx1"/>
              </a:solidFill>
            </a:endParaRPr>
          </a:p>
          <a:p>
            <a:r>
              <a:rPr lang="en-US" b="1" i="0" u="none" baseline="0" dirty="0">
                <a:solidFill>
                  <a:schemeClr val="tx1"/>
                </a:solidFill>
              </a:rPr>
              <a:t>What are sources of non-VA debt? </a:t>
            </a:r>
            <a:r>
              <a:rPr lang="en-US" b="0" i="0" u="none" baseline="0" dirty="0">
                <a:solidFill>
                  <a:schemeClr val="tx1"/>
                </a:solidFill>
              </a:rPr>
              <a:t> (solicit for student participation here)</a:t>
            </a:r>
          </a:p>
          <a:p>
            <a:endParaRPr lang="en-US" b="0" i="0" u="none" baseline="0" dirty="0">
              <a:solidFill>
                <a:schemeClr val="tx1"/>
              </a:solidFill>
            </a:endParaRPr>
          </a:p>
          <a:p>
            <a:r>
              <a:rPr lang="en-US" b="0" i="0" u="none" baseline="0" dirty="0">
                <a:solidFill>
                  <a:schemeClr val="tx1"/>
                </a:solidFill>
              </a:rPr>
              <a:t>Examples of non-VA debt sources may be:</a:t>
            </a:r>
          </a:p>
          <a:p>
            <a:endParaRPr lang="en-US" b="0" i="0" u="none" baseline="0" dirty="0">
              <a:solidFill>
                <a:schemeClr val="tx1"/>
              </a:solidFill>
            </a:endParaRPr>
          </a:p>
          <a:p>
            <a:pPr marL="181240" indent="-181240">
              <a:buFont typeface="Arial" panose="020B0604020202020204" pitchFamily="34" charset="0"/>
              <a:buChar char="•"/>
            </a:pPr>
            <a:r>
              <a:rPr lang="en-US" b="0" i="0" u="none" baseline="0" dirty="0">
                <a:solidFill>
                  <a:schemeClr val="tx1"/>
                </a:solidFill>
              </a:rPr>
              <a:t>Car payments</a:t>
            </a:r>
          </a:p>
          <a:p>
            <a:pPr marL="181240" indent="-181240">
              <a:buFont typeface="Arial" panose="020B0604020202020204" pitchFamily="34" charset="0"/>
              <a:buChar char="•"/>
            </a:pPr>
            <a:r>
              <a:rPr lang="en-US" b="0" i="0" u="none" baseline="0" dirty="0">
                <a:solidFill>
                  <a:schemeClr val="tx1"/>
                </a:solidFill>
              </a:rPr>
              <a:t>Credit card payments</a:t>
            </a:r>
          </a:p>
          <a:p>
            <a:pPr marL="181240" indent="-181240">
              <a:buFont typeface="Arial" panose="020B0604020202020204" pitchFamily="34" charset="0"/>
              <a:buChar char="•"/>
            </a:pPr>
            <a:r>
              <a:rPr lang="en-US" b="0" i="0" u="none" baseline="0" dirty="0">
                <a:solidFill>
                  <a:schemeClr val="tx1"/>
                </a:solidFill>
              </a:rPr>
              <a:t>Past due medical bills</a:t>
            </a:r>
          </a:p>
          <a:p>
            <a:pPr marL="181240" indent="-181240">
              <a:buFont typeface="Arial" panose="020B0604020202020204" pitchFamily="34" charset="0"/>
              <a:buChar char="•"/>
            </a:pPr>
            <a:r>
              <a:rPr lang="en-US" b="0" i="0" u="none" baseline="0" dirty="0">
                <a:solidFill>
                  <a:schemeClr val="tx1"/>
                </a:solidFill>
              </a:rPr>
              <a:t>Past due utilities</a:t>
            </a:r>
          </a:p>
          <a:p>
            <a:pPr marL="181240" indent="-181240">
              <a:buFont typeface="Arial" panose="020B0604020202020204" pitchFamily="34" charset="0"/>
              <a:buChar char="•"/>
            </a:pPr>
            <a:r>
              <a:rPr lang="en-US" b="0" i="0" u="none" baseline="0" dirty="0">
                <a:solidFill>
                  <a:schemeClr val="tx1"/>
                </a:solidFill>
              </a:rPr>
              <a:t>Mortgage payments</a:t>
            </a:r>
          </a:p>
          <a:p>
            <a:pPr marL="181240" indent="-181240">
              <a:buFont typeface="Arial" panose="020B0604020202020204" pitchFamily="34" charset="0"/>
              <a:buChar char="•"/>
            </a:pPr>
            <a:r>
              <a:rPr lang="en-US" b="0" i="0" u="none" baseline="0" dirty="0">
                <a:solidFill>
                  <a:schemeClr val="tx1"/>
                </a:solidFill>
              </a:rPr>
              <a:t>Student loan payments</a:t>
            </a:r>
          </a:p>
          <a:p>
            <a:endParaRPr lang="en-US" sz="1300" dirty="0"/>
          </a:p>
          <a:p>
            <a:r>
              <a:rPr lang="en-US" sz="1300" dirty="0"/>
              <a:t>When documenting non-VA debt, the FE must be sure to ask questions regarding the purpose of the debt, the balance of the debt, and monthly payment minimums.  </a:t>
            </a:r>
          </a:p>
          <a:p>
            <a:endParaRPr lang="en-US" sz="1300" dirty="0"/>
          </a:p>
          <a:p>
            <a:r>
              <a:rPr lang="en-US" sz="1300" dirty="0"/>
              <a:t>If possible, the FE should verify the debt, by reviewing a statement of some sort.  For example, verification methods of the debts we discussed just a minute ago could be:</a:t>
            </a:r>
          </a:p>
          <a:p>
            <a:endParaRPr lang="en-US" sz="1300" dirty="0"/>
          </a:p>
          <a:p>
            <a:pPr marL="181240" indent="-181240">
              <a:buFont typeface="Arial" panose="020B0604020202020204" pitchFamily="34" charset="0"/>
              <a:buChar char="•"/>
            </a:pPr>
            <a:r>
              <a:rPr lang="en-US" b="0" i="0" u="none" baseline="0" dirty="0">
                <a:solidFill>
                  <a:schemeClr val="tx1"/>
                </a:solidFill>
              </a:rPr>
              <a:t>Car payments – payment booklet</a:t>
            </a:r>
          </a:p>
          <a:p>
            <a:pPr marL="181240" indent="-181240">
              <a:buFont typeface="Arial" panose="020B0604020202020204" pitchFamily="34" charset="0"/>
              <a:buChar char="•"/>
            </a:pPr>
            <a:r>
              <a:rPr lang="en-US" b="0" i="0" u="none" baseline="0" dirty="0">
                <a:solidFill>
                  <a:schemeClr val="tx1"/>
                </a:solidFill>
              </a:rPr>
              <a:t>Credit card payments – monthly billing statement</a:t>
            </a:r>
          </a:p>
          <a:p>
            <a:pPr marL="181240" indent="-181240">
              <a:buFont typeface="Arial" panose="020B0604020202020204" pitchFamily="34" charset="0"/>
              <a:buChar char="•"/>
            </a:pPr>
            <a:r>
              <a:rPr lang="en-US" b="0" i="0" u="none" baseline="0" dirty="0">
                <a:solidFill>
                  <a:schemeClr val="tx1"/>
                </a:solidFill>
              </a:rPr>
              <a:t>Past due medical bills – delinquent bills</a:t>
            </a:r>
          </a:p>
          <a:p>
            <a:pPr marL="181240" indent="-181240">
              <a:buFont typeface="Arial" panose="020B0604020202020204" pitchFamily="34" charset="0"/>
              <a:buChar char="•"/>
            </a:pPr>
            <a:r>
              <a:rPr lang="en-US" b="0" i="0" u="none" baseline="0" dirty="0">
                <a:solidFill>
                  <a:schemeClr val="tx1"/>
                </a:solidFill>
              </a:rPr>
              <a:t>Past due utilities - delinquent bills</a:t>
            </a:r>
          </a:p>
          <a:p>
            <a:pPr marL="181240" indent="-181240">
              <a:buFont typeface="Arial" panose="020B0604020202020204" pitchFamily="34" charset="0"/>
              <a:buChar char="•"/>
            </a:pPr>
            <a:r>
              <a:rPr lang="en-US" b="0" i="0" u="none" baseline="0" dirty="0">
                <a:solidFill>
                  <a:schemeClr val="tx1"/>
                </a:solidFill>
              </a:rPr>
              <a:t>Mortgage payments – payment booklet or mortgage statement</a:t>
            </a:r>
          </a:p>
          <a:p>
            <a:pPr marL="181240" indent="-181240">
              <a:buFont typeface="Arial" panose="020B0604020202020204" pitchFamily="34" charset="0"/>
              <a:buChar char="•"/>
            </a:pPr>
            <a:r>
              <a:rPr lang="en-US" b="0" i="0" u="none" baseline="0" dirty="0">
                <a:solidFill>
                  <a:schemeClr val="tx1"/>
                </a:solidFill>
              </a:rPr>
              <a:t>Student loan payments – monthly billing statement</a:t>
            </a:r>
          </a:p>
          <a:p>
            <a:endParaRPr lang="en-US" sz="1300" dirty="0"/>
          </a:p>
          <a:p>
            <a:r>
              <a:rPr lang="en-US" sz="1300" dirty="0"/>
              <a:t>Verification of the non-VA debt validates the debt and assists the FE in providing the fiduciary with accurate information. </a:t>
            </a:r>
          </a:p>
          <a:p>
            <a:endParaRPr lang="en-US" sz="1300" b="1" dirty="0"/>
          </a:p>
          <a:p>
            <a:r>
              <a:rPr lang="en-US" sz="1300" b="1" dirty="0"/>
              <a:t>Note:</a:t>
            </a:r>
            <a:r>
              <a:rPr lang="en-US" sz="1300" dirty="0"/>
              <a:t> The fiduciary must protect the beneficiary's VA funds from the claims of creditors.  Only the Internal Revenue Service can make claims against VA funds.  If funds are available, the fiduciary may make payment to creditors, but must first utilize VA funds to pay for the beneficiary’s basic needs.</a:t>
            </a:r>
          </a:p>
          <a:p>
            <a:br>
              <a:rPr lang="en-US" sz="1300" dirty="0"/>
            </a:br>
            <a:r>
              <a:rPr lang="en-US" sz="1300" b="1" u="sng" dirty="0"/>
              <a:t>Demonstration Notes</a:t>
            </a:r>
            <a:r>
              <a:rPr lang="en-US" sz="1300" dirty="0"/>
              <a:t>: </a:t>
            </a:r>
          </a:p>
          <a:p>
            <a:pPr defTabSz="966612">
              <a:defRPr/>
            </a:pPr>
            <a:endParaRPr lang="en-US" sz="1300" dirty="0"/>
          </a:p>
          <a:p>
            <a:pPr defTabSz="966612">
              <a:defRPr/>
            </a:pPr>
            <a:r>
              <a:rPr lang="en-US" sz="1300" dirty="0"/>
              <a:t>Minimize PowerPoint and demonstrate how to navigate to the </a:t>
            </a:r>
            <a:r>
              <a:rPr lang="en-US" sz="1300" b="1" dirty="0"/>
              <a:t>Debts and Loans </a:t>
            </a:r>
            <a:r>
              <a:rPr lang="en-US" sz="1300" dirty="0"/>
              <a:t>section of FElux and document a non-VA debt.</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Explain VA and non-VA debts and loans</a:t>
            </a:r>
          </a:p>
          <a:p>
            <a:pPr marL="181240" indent="-181240" defTabSz="966612">
              <a:defRPr/>
            </a:pPr>
            <a:r>
              <a:rPr lang="en-US" b="0" i="1" u="none" dirty="0"/>
              <a:t>Policy</a:t>
            </a:r>
            <a:r>
              <a:rPr lang="en-US" b="0" i="1" u="none" baseline="0" dirty="0"/>
              <a:t> Reference(s): FPM 2.E.7.a</a:t>
            </a:r>
          </a:p>
          <a:p>
            <a:r>
              <a:rPr lang="en-US" b="0" i="1" u="none" baseline="0" dirty="0"/>
              <a:t>FPG Articles: Field Examination Interview</a:t>
            </a:r>
            <a:endParaRPr lang="en-US" b="0" i="1" u="none" dirty="0"/>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b="0" i="0" u="none" baseline="0" dirty="0">
                <a:solidFill>
                  <a:schemeClr val="tx1"/>
                </a:solidFill>
              </a:rPr>
              <a:t>VA debt is defined as a balance owed to the Department of Veterans Affairs.</a:t>
            </a:r>
          </a:p>
          <a:p>
            <a:endParaRPr lang="en-US" b="0" i="0" u="none" baseline="0" dirty="0">
              <a:solidFill>
                <a:schemeClr val="tx1"/>
              </a:solidFill>
            </a:endParaRPr>
          </a:p>
          <a:p>
            <a:r>
              <a:rPr lang="en-US" b="1" i="0" u="none" baseline="0" dirty="0">
                <a:solidFill>
                  <a:schemeClr val="tx1"/>
                </a:solidFill>
              </a:rPr>
              <a:t>What are sources of VA debt? </a:t>
            </a:r>
            <a:r>
              <a:rPr lang="en-US" b="0" i="0" u="none" baseline="0" dirty="0">
                <a:solidFill>
                  <a:schemeClr val="tx1"/>
                </a:solidFill>
              </a:rPr>
              <a:t> (solicit for student participation here)</a:t>
            </a:r>
          </a:p>
          <a:p>
            <a:endParaRPr lang="en-US" b="0" i="0" u="none" baseline="0" dirty="0">
              <a:solidFill>
                <a:schemeClr val="tx1"/>
              </a:solidFill>
            </a:endParaRPr>
          </a:p>
          <a:p>
            <a:r>
              <a:rPr lang="en-US" b="0" i="0" u="none" baseline="0" dirty="0">
                <a:solidFill>
                  <a:schemeClr val="tx1"/>
                </a:solidFill>
              </a:rPr>
              <a:t>Examples of VA debt sources may be:</a:t>
            </a:r>
          </a:p>
          <a:p>
            <a:endParaRPr lang="en-US" b="0" i="0" u="none" baseline="0" dirty="0">
              <a:solidFill>
                <a:schemeClr val="tx1"/>
              </a:solidFill>
            </a:endParaRPr>
          </a:p>
          <a:p>
            <a:pPr marL="181240" indent="-181240">
              <a:buFont typeface="Arial" panose="020B0604020202020204" pitchFamily="34" charset="0"/>
              <a:buChar char="•"/>
            </a:pPr>
            <a:r>
              <a:rPr lang="en-US" b="0" i="0" u="none" baseline="0" dirty="0">
                <a:solidFill>
                  <a:schemeClr val="tx1"/>
                </a:solidFill>
              </a:rPr>
              <a:t>Overpayment of Compensation or Pension benefits </a:t>
            </a:r>
          </a:p>
          <a:p>
            <a:pPr marL="181240" indent="-181240" defTabSz="966612">
              <a:buFont typeface="Arial" panose="020B0604020202020204" pitchFamily="34" charset="0"/>
              <a:buChar char="•"/>
              <a:defRPr/>
            </a:pPr>
            <a:r>
              <a:rPr lang="en-US" b="0" i="0" u="none" baseline="0" dirty="0">
                <a:solidFill>
                  <a:schemeClr val="tx1"/>
                </a:solidFill>
              </a:rPr>
              <a:t>Non-entitlement payment of Compensation or Pension benefits </a:t>
            </a:r>
          </a:p>
          <a:p>
            <a:pPr marL="181240" indent="-181240">
              <a:buFont typeface="Arial" panose="020B0604020202020204" pitchFamily="34" charset="0"/>
              <a:buChar char="•"/>
            </a:pPr>
            <a:r>
              <a:rPr lang="en-US" b="0" i="0" u="none" baseline="0" dirty="0">
                <a:solidFill>
                  <a:schemeClr val="tx1"/>
                </a:solidFill>
              </a:rPr>
              <a:t>Non-entitlement payment of Education benefits</a:t>
            </a:r>
          </a:p>
          <a:p>
            <a:endParaRPr lang="en-US" sz="1300" dirty="0"/>
          </a:p>
          <a:p>
            <a:r>
              <a:rPr lang="en-US" sz="1300" b="1" dirty="0"/>
              <a:t>What causes VA debt? </a:t>
            </a:r>
            <a:r>
              <a:rPr lang="en-US" sz="1300" dirty="0"/>
              <a:t>(solicit for student participation here)</a:t>
            </a:r>
          </a:p>
          <a:p>
            <a:endParaRPr lang="en-US" sz="1300" dirty="0"/>
          </a:p>
          <a:p>
            <a:r>
              <a:rPr lang="en-US" sz="1300" dirty="0"/>
              <a:t>Example causes of VA debt may be:</a:t>
            </a:r>
          </a:p>
          <a:p>
            <a:endParaRPr lang="en-US" sz="1300" dirty="0"/>
          </a:p>
          <a:p>
            <a:pPr marL="181240" indent="-181240">
              <a:buFont typeface="Arial" panose="020B0604020202020204" pitchFamily="34" charset="0"/>
              <a:buChar char="•"/>
            </a:pPr>
            <a:r>
              <a:rPr lang="en-US" b="0" i="0" u="none" baseline="0" dirty="0">
                <a:solidFill>
                  <a:schemeClr val="tx1"/>
                </a:solidFill>
              </a:rPr>
              <a:t>Overpayment of Compensation or Pension benefits – Reduction in service-connected (Compensation) rating due to reevaluation or medical expense adjustment (Pension)</a:t>
            </a:r>
          </a:p>
          <a:p>
            <a:pPr marL="181240" indent="-181240" defTabSz="966612">
              <a:buFont typeface="Arial" panose="020B0604020202020204" pitchFamily="34" charset="0"/>
              <a:buChar char="•"/>
              <a:defRPr/>
            </a:pPr>
            <a:r>
              <a:rPr lang="en-US" b="0" i="0" u="none" baseline="0" dirty="0">
                <a:solidFill>
                  <a:schemeClr val="tx1"/>
                </a:solidFill>
              </a:rPr>
              <a:t>Non-entitlement payment of Compensation or Pension benefits – Death of beneficiary (Compensation and Pension)</a:t>
            </a:r>
          </a:p>
          <a:p>
            <a:pPr marL="181240" indent="-181240">
              <a:buFont typeface="Arial" panose="020B0604020202020204" pitchFamily="34" charset="0"/>
              <a:buChar char="•"/>
            </a:pPr>
            <a:r>
              <a:rPr lang="en-US" b="0" i="0" u="none" baseline="0" dirty="0">
                <a:solidFill>
                  <a:schemeClr val="tx1"/>
                </a:solidFill>
              </a:rPr>
              <a:t>Non-entitlement payment of Education benefits – Beneficiary stopped attending classes, but did not notify VA to cease education beneficiary payments</a:t>
            </a:r>
          </a:p>
          <a:p>
            <a:endParaRPr lang="en-US" sz="1300" dirty="0"/>
          </a:p>
          <a:p>
            <a:r>
              <a:rPr lang="en-US" sz="1300" dirty="0"/>
              <a:t>VA debt is to be documented by the FE in the FElux report, just like non-VA debt, but the location of documentation differs.  The documentation of VA Debt takes place in the </a:t>
            </a:r>
            <a:r>
              <a:rPr lang="en-US" sz="1300" i="1" dirty="0"/>
              <a:t>Debt to VBA </a:t>
            </a:r>
            <a:r>
              <a:rPr lang="en-US" sz="1300" dirty="0"/>
              <a:t>subsection of </a:t>
            </a:r>
            <a:r>
              <a:rPr lang="en-US" sz="1300" b="1" dirty="0"/>
              <a:t>Assets</a:t>
            </a:r>
            <a:r>
              <a:rPr lang="en-US" sz="1300" dirty="0"/>
              <a:t> section of FElux.</a:t>
            </a:r>
          </a:p>
          <a:p>
            <a:endParaRPr lang="en-US" sz="1300" b="1" dirty="0"/>
          </a:p>
          <a:p>
            <a:r>
              <a:rPr lang="en-US" sz="1300" b="1" dirty="0"/>
              <a:t>Verification:</a:t>
            </a:r>
          </a:p>
          <a:p>
            <a:endParaRPr lang="en-US" sz="1300" dirty="0"/>
          </a:p>
          <a:p>
            <a:pPr marL="181240" indent="-181240">
              <a:buFont typeface="Arial" panose="020B0604020202020204" pitchFamily="34" charset="0"/>
              <a:buChar char="•"/>
            </a:pPr>
            <a:r>
              <a:rPr lang="en-US" sz="1300" dirty="0"/>
              <a:t>The FE may verify VA debt </a:t>
            </a:r>
            <a:r>
              <a:rPr lang="en-US" sz="1300" dirty="0">
                <a:solidFill>
                  <a:srgbClr val="FF0000"/>
                </a:solidFill>
              </a:rPr>
              <a:t>by reviewing </a:t>
            </a:r>
            <a:r>
              <a:rPr lang="en-US" sz="1300" b="1" dirty="0">
                <a:solidFill>
                  <a:srgbClr val="FF0000"/>
                </a:solidFill>
              </a:rPr>
              <a:t>Share</a:t>
            </a:r>
            <a:r>
              <a:rPr lang="en-US" sz="1300" dirty="0">
                <a:solidFill>
                  <a:srgbClr val="FF0000"/>
                </a:solidFill>
              </a:rPr>
              <a:t>:</a:t>
            </a:r>
          </a:p>
          <a:p>
            <a:r>
              <a:rPr lang="en-US" sz="1300" dirty="0">
                <a:solidFill>
                  <a:srgbClr val="FF0000"/>
                </a:solidFill>
              </a:rPr>
              <a:t>Share &gt; Corporate Record &gt; Awards/Ratings Tab &gt; Award Information Tab &gt; Receivables Balance (Amount due to VA)/Deductions Balance (Amount being deducted from monthly benefit)/Proceeds Balance (Amount owed to Beneficiary)</a:t>
            </a:r>
          </a:p>
          <a:p>
            <a:endParaRPr lang="en-US" sz="1300" dirty="0"/>
          </a:p>
          <a:p>
            <a:r>
              <a:rPr lang="en-US" sz="1300" dirty="0"/>
              <a:t>As with non-VA debt, verification of the VA debt validates the debt and assists the FE in providing the fiduciary with accurate information. </a:t>
            </a:r>
          </a:p>
          <a:p>
            <a:br>
              <a:rPr lang="en-US" sz="1300" dirty="0"/>
            </a:br>
            <a:r>
              <a:rPr lang="en-US" sz="1300" b="1" u="sng" dirty="0"/>
              <a:t>Demonstration Notes</a:t>
            </a:r>
            <a:r>
              <a:rPr lang="en-US" sz="1300" dirty="0"/>
              <a:t>: </a:t>
            </a:r>
          </a:p>
          <a:p>
            <a:pPr defTabSz="966612">
              <a:defRPr/>
            </a:pPr>
            <a:endParaRPr lang="en-US" sz="1300" dirty="0"/>
          </a:p>
          <a:p>
            <a:pPr defTabSz="966612">
              <a:defRPr/>
            </a:pPr>
            <a:r>
              <a:rPr lang="en-US" sz="1300" dirty="0"/>
              <a:t>Minimize PowerPoint and demonstrate how to navigate to the Award Information Tab in the Corporate Record of Share to view VA Debt data.</a:t>
            </a:r>
          </a:p>
          <a:p>
            <a:pPr defTabSz="966612">
              <a:defRPr/>
            </a:pPr>
            <a:endParaRPr lang="en-US" sz="1300" u="sng" dirty="0"/>
          </a:p>
          <a:p>
            <a:pPr defTabSz="966612">
              <a:defRPr/>
            </a:pPr>
            <a:r>
              <a:rPr lang="en-US" sz="1300" dirty="0"/>
              <a:t>ALSO show how to document a VA debt in the </a:t>
            </a:r>
            <a:r>
              <a:rPr lang="en-US" sz="1300" i="1" dirty="0"/>
              <a:t>Debt to VBA </a:t>
            </a:r>
            <a:r>
              <a:rPr lang="en-US" sz="1300" dirty="0"/>
              <a:t>subsection of </a:t>
            </a:r>
            <a:r>
              <a:rPr lang="en-US" sz="1300" b="1" dirty="0"/>
              <a:t>Assets</a:t>
            </a:r>
            <a:r>
              <a:rPr lang="en-US" sz="1300" dirty="0"/>
              <a:t> section.</a:t>
            </a:r>
            <a:endParaRPr lang="en-US" b="0" i="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baseline="0" dirty="0"/>
              <a:t>Learning Objective: </a:t>
            </a:r>
            <a:r>
              <a:rPr lang="en-US" i="1" dirty="0"/>
              <a:t>Understand the fiduciary role </a:t>
            </a:r>
          </a:p>
          <a:p>
            <a:pPr marL="181240" indent="-181240">
              <a:defRPr/>
            </a:pPr>
            <a:r>
              <a:rPr lang="en-US" b="0" i="1" u="none" dirty="0"/>
              <a:t>Policy</a:t>
            </a:r>
            <a:r>
              <a:rPr lang="en-US" b="0" i="1" u="none" baseline="0" dirty="0"/>
              <a:t> Reference(s): FPM 2.D.3.d, FPM 2.D.3.e, FPM 2.E.7.a-b, M21-1 III.vi.2.C</a:t>
            </a:r>
          </a:p>
          <a:p>
            <a:pPr marL="181240" indent="-181240">
              <a:defRPr/>
            </a:pPr>
            <a:r>
              <a:rPr lang="en-US" b="0" i="1" u="none" baseline="0" dirty="0"/>
              <a:t>FPG Articles: Field Examination Interviews</a:t>
            </a:r>
            <a:endParaRPr lang="en-US" b="0" i="1" u="none" dirty="0"/>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sz="1300" dirty="0"/>
              <a:t>The fiduciary is responsible to utilize beneficiary VA benefits for the care, support, education, health, and physical and mental welfare of the beneficiary and his or her dependents.  In order to act in the beneficiary’s and his/her dependents best interest, it is helpful for the FE to provide he fiduciary with as much information regarding income, expenses, and debts.  With all financial information passed from FE to fiduciary, the fiduciary must disburse or otherwise manage funds according to the best interests of the beneficiary and the beneficiary's dependents and in light of the beneficiary's unique circumstances, needs, desires, beliefs, and values. </a:t>
            </a:r>
          </a:p>
          <a:p>
            <a:endParaRPr lang="en-US" sz="1300" dirty="0"/>
          </a:p>
          <a:p>
            <a:r>
              <a:rPr lang="en-US" sz="1300" dirty="0"/>
              <a:t>The fiduciary is responsible for the management of the beneficiary’s income and funds under management, to include the equitable settlement of the beneficiary’s debts, including overpayment or illegal payment of VA benefits. </a:t>
            </a:r>
            <a:endParaRPr lang="en-US" dirty="0">
              <a:effectLst/>
            </a:endParaRPr>
          </a:p>
          <a:p>
            <a:r>
              <a:rPr lang="en-US" dirty="0">
                <a:effectLst/>
              </a:rPr>
              <a:t> </a:t>
            </a:r>
            <a:endParaRPr lang="en-US" b="0" i="0" u="sng" baseline="0" dirty="0">
              <a:solidFill>
                <a:schemeClr val="tx1"/>
              </a:solidFill>
            </a:endParaRPr>
          </a:p>
          <a:p>
            <a:r>
              <a:rPr lang="en-US" sz="1300" dirty="0"/>
              <a:t>When the beneficiary is alive and there is VA indebtedness, the FE should advise the fiduciary to determine whether the immediate needs of the beneficiary and dependents could be met with the remaining funds if the debt were settled.</a:t>
            </a:r>
            <a:endParaRPr lang="en-US" dirty="0">
              <a:effectLst/>
            </a:endParaRPr>
          </a:p>
          <a:p>
            <a:r>
              <a:rPr lang="en-US" dirty="0">
                <a:effectLst/>
              </a:rPr>
              <a:t> </a:t>
            </a:r>
          </a:p>
          <a:p>
            <a:r>
              <a:rPr lang="en-US" sz="1300" dirty="0"/>
              <a:t>If the needs could not be met through full settlement of the debt, the FE should advise the fiduciary to consider</a:t>
            </a:r>
          </a:p>
          <a:p>
            <a:endParaRPr lang="en-US" dirty="0">
              <a:effectLst/>
            </a:endParaRPr>
          </a:p>
          <a:p>
            <a:pPr marL="181240" indent="-181240">
              <a:buFont typeface="Arial" panose="020B0604020202020204" pitchFamily="34" charset="0"/>
              <a:buChar char="•"/>
            </a:pPr>
            <a:r>
              <a:rPr lang="en-US" sz="1300" dirty="0"/>
              <a:t>submitting a request for a waiver of the indebtedness, or </a:t>
            </a:r>
            <a:endParaRPr lang="en-US" dirty="0">
              <a:effectLst/>
            </a:endParaRPr>
          </a:p>
          <a:p>
            <a:pPr marL="181240" indent="-181240">
              <a:buFont typeface="Arial" panose="020B0604020202020204" pitchFamily="34" charset="0"/>
              <a:buChar char="•"/>
            </a:pPr>
            <a:r>
              <a:rPr lang="en-US" sz="1300" dirty="0"/>
              <a:t>making an offer of compromise. </a:t>
            </a:r>
          </a:p>
          <a:p>
            <a:pPr marL="181240" indent="-181240">
              <a:buFont typeface="Arial" panose="020B0604020202020204" pitchFamily="34" charset="0"/>
              <a:buChar char="•"/>
            </a:pPr>
            <a:endParaRPr lang="en-US" dirty="0">
              <a:effectLst/>
            </a:endParaRPr>
          </a:p>
          <a:p>
            <a:r>
              <a:rPr lang="en-US" sz="1300" dirty="0"/>
              <a:t>The FE may only suggest these as options and should not establish a payment plan.</a:t>
            </a:r>
            <a:endParaRPr lang="en-US" dirty="0">
              <a:effectLst/>
            </a:endParaRPr>
          </a:p>
          <a:p>
            <a:endParaRPr lang="en-US" sz="1300" dirty="0"/>
          </a:p>
          <a:p>
            <a:r>
              <a:rPr lang="en-US" sz="1300" dirty="0"/>
              <a:t>Let’s talk more about requesting a waiver of debt.</a:t>
            </a: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baseline="0" dirty="0">
                <a:solidFill>
                  <a:schemeClr val="tx1"/>
                </a:solidFill>
              </a:rPr>
              <a:t>Learning Objective: </a:t>
            </a:r>
            <a:r>
              <a:rPr lang="en-US" i="1" dirty="0"/>
              <a:t>Explain paths for resolving VA debts</a:t>
            </a:r>
          </a:p>
          <a:p>
            <a:pPr marL="181240" indent="-181240" defTabSz="966612">
              <a:defRPr/>
            </a:pPr>
            <a:r>
              <a:rPr lang="en-US" b="0" i="1" u="none" dirty="0">
                <a:solidFill>
                  <a:schemeClr val="tx1"/>
                </a:solidFill>
              </a:rPr>
              <a:t>Policy</a:t>
            </a:r>
            <a:r>
              <a:rPr lang="en-US" b="0" i="1" u="none" baseline="0" dirty="0">
                <a:solidFill>
                  <a:schemeClr val="tx1"/>
                </a:solidFill>
              </a:rPr>
              <a:t> Reference(s): </a:t>
            </a:r>
            <a:r>
              <a:rPr lang="en-US" b="0" i="1" u="none" baseline="0" dirty="0"/>
              <a:t>FPM 2.E.7.a-b, M21-1 III.vi.2.C</a:t>
            </a:r>
            <a:endParaRPr lang="en-US" b="0" i="1" u="none" baseline="0" dirty="0">
              <a:solidFill>
                <a:schemeClr val="tx1"/>
              </a:solidFill>
            </a:endParaRPr>
          </a:p>
          <a:p>
            <a:pPr marL="181240" indent="-181240">
              <a:defRPr/>
            </a:pPr>
            <a:r>
              <a:rPr lang="en-US" b="0" i="1" u="none" baseline="0" dirty="0">
                <a:solidFill>
                  <a:schemeClr val="tx1"/>
                </a:solidFill>
              </a:rPr>
              <a:t>FPG Articles: Field Examination Interviews</a:t>
            </a:r>
            <a:endParaRPr lang="en-US" b="0" i="1" u="none" dirty="0">
              <a:solidFill>
                <a:schemeClr val="tx1"/>
              </a:solidFill>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r>
              <a:rPr lang="en-US" sz="1300" dirty="0"/>
              <a:t>When an overpayment or illegal payment of VA benefits has been made to a fiduciary (i.e. a rating adjustment is made and the beneficiary is entitled to less each month aka a retroactive reduction), the Debt Management Center (DMC) automatically begins collection action.  Automatic DMC debt collection does not include debts incurred by the actual fiduciary at no fault of the beneficiary. </a:t>
            </a:r>
            <a:endParaRPr lang="en-US" dirty="0">
              <a:effectLst/>
            </a:endParaRPr>
          </a:p>
          <a:p>
            <a:endParaRPr lang="en-US" b="0" i="0" u="sng" baseline="0" dirty="0">
              <a:solidFill>
                <a:schemeClr val="tx1"/>
              </a:solidFill>
            </a:endParaRPr>
          </a:p>
          <a:p>
            <a:pPr defTabSz="966612">
              <a:defRPr/>
            </a:pPr>
            <a:r>
              <a:rPr lang="en-US" sz="1300" dirty="0"/>
              <a:t>A retroactive reduction of a beneficiary’s award usually results in the creation of an overpayment or debt in the beneficiary’s account.</a:t>
            </a:r>
            <a:endParaRPr lang="en-US" dirty="0">
              <a:effectLst/>
            </a:endParaRPr>
          </a:p>
          <a:p>
            <a:pPr defTabSz="966612">
              <a:defRPr/>
            </a:pPr>
            <a:r>
              <a:rPr lang="en-US" sz="1300" dirty="0"/>
              <a:t>When this occurs, beneficiaries have the right to request a waiver of the debt.  </a:t>
            </a:r>
          </a:p>
          <a:p>
            <a:pPr defTabSz="966612">
              <a:defRPr/>
            </a:pPr>
            <a:endParaRPr lang="en-US" sz="1300" dirty="0"/>
          </a:p>
          <a:p>
            <a:pPr defTabSz="966612">
              <a:defRPr/>
            </a:pPr>
            <a:r>
              <a:rPr lang="en-US" sz="1300" b="1" dirty="0"/>
              <a:t>What is a waiver of debt?</a:t>
            </a:r>
          </a:p>
          <a:p>
            <a:pPr defTabSz="966612">
              <a:defRPr/>
            </a:pPr>
            <a:endParaRPr lang="en-US" sz="1300" dirty="0"/>
          </a:p>
          <a:p>
            <a:pPr defTabSz="966612">
              <a:defRPr/>
            </a:pPr>
            <a:r>
              <a:rPr lang="en-US" dirty="0">
                <a:effectLst/>
              </a:rPr>
              <a:t>When a fiduciary</a:t>
            </a:r>
            <a:r>
              <a:rPr lang="en-US" baseline="0" dirty="0">
                <a:effectLst/>
              </a:rPr>
              <a:t> </a:t>
            </a:r>
            <a:r>
              <a:rPr lang="en-US" dirty="0">
                <a:effectLst/>
              </a:rPr>
              <a:t>requests a waiver, they are requesting that VA terminate collection action on a debt.  If a waiver is granted in full or part, the fiduciary (or beneficiary) will not be required to pay the amount that was waived.</a:t>
            </a:r>
            <a:endParaRPr lang="en-US" sz="1300" dirty="0"/>
          </a:p>
          <a:p>
            <a:pPr defTabSz="966612">
              <a:defRPr/>
            </a:pPr>
            <a:endParaRPr lang="en-US" sz="1300" dirty="0"/>
          </a:p>
          <a:p>
            <a:pPr marL="181240" indent="-181240" defTabSz="966612">
              <a:buFont typeface="Arial" panose="020B0604020202020204" pitchFamily="34" charset="0"/>
              <a:buChar char="•"/>
              <a:defRPr/>
            </a:pPr>
            <a:r>
              <a:rPr lang="en-US" sz="1300" dirty="0"/>
              <a:t>The fiduciary may submit a request for debt waiver by:</a:t>
            </a:r>
          </a:p>
          <a:p>
            <a:pPr defTabSz="966612">
              <a:defRPr/>
            </a:pPr>
            <a:endParaRPr lang="en-US" sz="1300" dirty="0"/>
          </a:p>
          <a:p>
            <a:pPr marL="664546" lvl="1" indent="-181240">
              <a:buFont typeface="Arial" panose="020B0604020202020204" pitchFamily="34" charset="0"/>
              <a:buChar char="•"/>
            </a:pPr>
            <a:r>
              <a:rPr lang="en-US" dirty="0">
                <a:effectLst/>
              </a:rPr>
              <a:t>Written letter that explains why you are requesting a waiver.  The letter should explain why you feel you should not be held responsible for payment of the debt or why collection of the debt would be unfair and create a financial hardship.</a:t>
            </a:r>
          </a:p>
          <a:p>
            <a:pPr marL="664546" lvl="1" indent="-181240">
              <a:buFont typeface="Arial" panose="020B0604020202020204" pitchFamily="34" charset="0"/>
              <a:buChar char="•"/>
            </a:pPr>
            <a:r>
              <a:rPr lang="en-US" dirty="0">
                <a:effectLst/>
              </a:rPr>
              <a:t>Completed and signed Financial Status Report form (VA Form 5655)</a:t>
            </a:r>
          </a:p>
          <a:p>
            <a:pPr marL="483306" lvl="1"/>
            <a:endParaRPr lang="en-US" dirty="0">
              <a:effectLst/>
            </a:endParaRPr>
          </a:p>
          <a:p>
            <a:pPr marL="483306" lvl="1"/>
            <a:r>
              <a:rPr lang="en-US" dirty="0">
                <a:effectLst/>
              </a:rPr>
              <a:t>Mail</a:t>
            </a:r>
            <a:r>
              <a:rPr lang="en-US" baseline="0" dirty="0">
                <a:effectLst/>
              </a:rPr>
              <a:t> both forms to the DMC in Saint Paul, MN.</a:t>
            </a:r>
            <a:endParaRPr lang="en-US" dirty="0">
              <a:effectLst/>
            </a:endParaRPr>
          </a:p>
          <a:p>
            <a:pPr defTabSz="966612">
              <a:defRPr/>
            </a:pPr>
            <a:endParaRPr lang="en-US" sz="1300" dirty="0"/>
          </a:p>
          <a:p>
            <a:pPr defTabSz="966612">
              <a:defRPr/>
            </a:pPr>
            <a:r>
              <a:rPr lang="en-US" sz="1300" b="1" dirty="0"/>
              <a:t>Timelines for waiver request:</a:t>
            </a:r>
          </a:p>
          <a:p>
            <a:pPr defTabSz="966612">
              <a:defRPr/>
            </a:pPr>
            <a:endParaRPr lang="en-US" sz="1300" b="1" dirty="0"/>
          </a:p>
          <a:p>
            <a:pPr marL="181240" indent="-181240">
              <a:buFont typeface="Arial" panose="020B0604020202020204" pitchFamily="34" charset="0"/>
              <a:buChar char="•"/>
            </a:pPr>
            <a:r>
              <a:rPr lang="en-US" b="0" dirty="0">
                <a:effectLst/>
              </a:rPr>
              <a:t>Education, Pension and Compensation Disability Waiver Request</a:t>
            </a:r>
          </a:p>
          <a:p>
            <a:pPr marL="664546" lvl="1" indent="-181240">
              <a:buFont typeface="Arial" panose="020B0604020202020204" pitchFamily="34" charset="0"/>
              <a:buChar char="•"/>
            </a:pPr>
            <a:r>
              <a:rPr lang="en-US" dirty="0">
                <a:effectLst/>
              </a:rPr>
              <a:t>If you are requesting a waiver for an education, pension or disability compensation debt, you must submit your request within </a:t>
            </a:r>
            <a:r>
              <a:rPr lang="en-US" b="1" dirty="0">
                <a:effectLst/>
              </a:rPr>
              <a:t>180 days </a:t>
            </a:r>
            <a:r>
              <a:rPr lang="en-US" dirty="0">
                <a:effectLst/>
              </a:rPr>
              <a:t>of the date you were originally notified of your debt.</a:t>
            </a:r>
          </a:p>
          <a:p>
            <a:pPr marL="181240" indent="-181240">
              <a:buFont typeface="Arial" panose="020B0604020202020204" pitchFamily="34" charset="0"/>
              <a:buChar char="•"/>
            </a:pPr>
            <a:r>
              <a:rPr lang="en-US" b="0" dirty="0">
                <a:effectLst/>
              </a:rPr>
              <a:t>Loan Guaranty Waiver Requests</a:t>
            </a:r>
          </a:p>
          <a:p>
            <a:pPr marL="664546" lvl="1" indent="-181240">
              <a:buFont typeface="Arial" panose="020B0604020202020204" pitchFamily="34" charset="0"/>
              <a:buChar char="•"/>
            </a:pPr>
            <a:r>
              <a:rPr lang="en-US" dirty="0">
                <a:effectLst/>
              </a:rPr>
              <a:t>For loan guaranty program debts, you have </a:t>
            </a:r>
            <a:r>
              <a:rPr lang="en-US" b="1" dirty="0">
                <a:effectLst/>
              </a:rPr>
              <a:t>one year </a:t>
            </a:r>
            <a:r>
              <a:rPr lang="en-US" dirty="0">
                <a:effectLst/>
              </a:rPr>
              <a:t>from the date you sign the certified mail receipt for the original notification letter.</a:t>
            </a:r>
          </a:p>
          <a:p>
            <a:pPr marL="483306" lvl="1"/>
            <a:endParaRPr lang="en-US" dirty="0">
              <a:effectLst/>
            </a:endParaRPr>
          </a:p>
          <a:p>
            <a:r>
              <a:rPr lang="en-US" b="1" dirty="0">
                <a:effectLst/>
              </a:rPr>
              <a:t>Note: </a:t>
            </a:r>
            <a:r>
              <a:rPr lang="en-US" dirty="0">
                <a:effectLst/>
              </a:rPr>
              <a:t> If DMC</a:t>
            </a:r>
            <a:r>
              <a:rPr lang="en-US" baseline="0" dirty="0">
                <a:effectLst/>
              </a:rPr>
              <a:t> </a:t>
            </a:r>
            <a:r>
              <a:rPr lang="en-US" dirty="0">
                <a:effectLst/>
              </a:rPr>
              <a:t>receives a request for waiver within 30 days of the day of debt notification, they will suspend any offset action from your current benefits until a decision regarding your request for waiver is rendered.</a:t>
            </a:r>
          </a:p>
          <a:p>
            <a:pPr defTabSz="966612">
              <a:defRPr/>
            </a:pPr>
            <a:endParaRPr lang="en-US" sz="1300" dirty="0"/>
          </a:p>
          <a:p>
            <a:pPr defTabSz="966612">
              <a:defRPr/>
            </a:pPr>
            <a:r>
              <a:rPr lang="en-US" sz="1300" dirty="0"/>
              <a:t>After the receipt of the waiver request and VA Form 5655, the DMC refers waiver requests to Committee on Waivers and Compromises (COWC).  </a:t>
            </a:r>
          </a:p>
          <a:p>
            <a:pPr defTabSz="966612">
              <a:defRPr/>
            </a:pPr>
            <a:endParaRPr lang="en-US" sz="1300" dirty="0"/>
          </a:p>
          <a:p>
            <a:pPr defTabSz="966612">
              <a:defRPr/>
            </a:pPr>
            <a:r>
              <a:rPr lang="en-US" sz="1300" dirty="0"/>
              <a:t>COWC is responsible for deciding whether to:</a:t>
            </a:r>
          </a:p>
          <a:p>
            <a:endParaRPr lang="en-US" dirty="0">
              <a:effectLst/>
            </a:endParaRPr>
          </a:p>
          <a:p>
            <a:pPr marL="181240" indent="-181240">
              <a:buFont typeface="Arial" panose="020B0604020202020204" pitchFamily="34" charset="0"/>
              <a:buChar char="•"/>
            </a:pPr>
            <a:r>
              <a:rPr lang="en-US" sz="1300" dirty="0"/>
              <a:t>deny the request, or</a:t>
            </a:r>
            <a:endParaRPr lang="en-US" dirty="0">
              <a:effectLst/>
            </a:endParaRPr>
          </a:p>
          <a:p>
            <a:pPr marL="181240" indent="-181240">
              <a:buFont typeface="Arial" panose="020B0604020202020204" pitchFamily="34" charset="0"/>
              <a:buChar char="•"/>
            </a:pPr>
            <a:r>
              <a:rPr lang="en-US" sz="1300" dirty="0"/>
              <a:t>waive all or a part of the debt.</a:t>
            </a:r>
            <a:endParaRPr lang="en-US" dirty="0">
              <a:effectLst/>
            </a:endParaRPr>
          </a:p>
          <a:p>
            <a:pPr fontAlgn="t"/>
            <a:r>
              <a:rPr lang="en-US" dirty="0">
                <a:effectLst/>
              </a:rPr>
              <a:t> </a:t>
            </a:r>
          </a:p>
          <a:p>
            <a:pPr fontAlgn="t"/>
            <a:r>
              <a:rPr lang="en-US" sz="1300" dirty="0"/>
              <a:t>The DMC may request specific assistance from fiduciary personnel in collecting debts from fiduciaries.</a:t>
            </a:r>
            <a:endParaRPr lang="en-US" dirty="0">
              <a:effectLst/>
            </a:endParaRPr>
          </a:p>
          <a:p>
            <a:pPr fontAlgn="t"/>
            <a:r>
              <a:rPr lang="en-US" dirty="0">
                <a:effectLst/>
              </a:rPr>
              <a:t> </a:t>
            </a:r>
          </a:p>
          <a:p>
            <a:pPr fontAlgn="t"/>
            <a:r>
              <a:rPr lang="en-US" sz="1300" dirty="0"/>
              <a:t>For all cases referred to the Fiduciary Hub, either by the DMC or by COWC, fiduciary personnel must:</a:t>
            </a:r>
          </a:p>
          <a:p>
            <a:pPr fontAlgn="t"/>
            <a:endParaRPr lang="en-US" dirty="0">
              <a:effectLst/>
            </a:endParaRPr>
          </a:p>
          <a:p>
            <a:pPr marL="181240" indent="-181240" fontAlgn="t">
              <a:buFont typeface="Arial" panose="020B0604020202020204" pitchFamily="34" charset="0"/>
              <a:buChar char="•"/>
            </a:pPr>
            <a:r>
              <a:rPr lang="en-US" sz="1300" dirty="0"/>
              <a:t>contact the fiduciary, </a:t>
            </a:r>
            <a:endParaRPr lang="en-US" dirty="0">
              <a:effectLst/>
            </a:endParaRPr>
          </a:p>
          <a:p>
            <a:pPr marL="181240" indent="-181240" fontAlgn="t">
              <a:buFont typeface="Arial" panose="020B0604020202020204" pitchFamily="34" charset="0"/>
              <a:buChar char="•"/>
            </a:pPr>
            <a:r>
              <a:rPr lang="en-US" sz="1300" dirty="0"/>
              <a:t>attempt to secure a refund of the overpayment or illegal payment, and</a:t>
            </a:r>
            <a:endParaRPr lang="en-US" dirty="0">
              <a:effectLst/>
            </a:endParaRPr>
          </a:p>
          <a:p>
            <a:pPr marL="181240" indent="-181240" fontAlgn="t">
              <a:buFont typeface="Arial" panose="020B0604020202020204" pitchFamily="34" charset="0"/>
              <a:buChar char="•"/>
            </a:pPr>
            <a:r>
              <a:rPr lang="en-US" sz="1300" dirty="0"/>
              <a:t>when applicable, refer the case to the District Counsel for assistance in obtaining any court order necessary for release of the required funds.</a:t>
            </a:r>
          </a:p>
          <a:p>
            <a:pPr fontAlgn="t"/>
            <a:endParaRPr lang="en-US" sz="1300" dirty="0"/>
          </a:p>
          <a:p>
            <a:pPr fontAlgn="t"/>
            <a:r>
              <a:rPr lang="en-US" sz="1300" b="1" dirty="0"/>
              <a:t>Notification </a:t>
            </a:r>
          </a:p>
          <a:p>
            <a:pPr fontAlgn="t"/>
            <a:endParaRPr lang="en-US" sz="1300" b="1" dirty="0"/>
          </a:p>
          <a:p>
            <a:pPr fontAlgn="t"/>
            <a:r>
              <a:rPr lang="en-US" sz="1300" dirty="0"/>
              <a:t>The fiduciary </a:t>
            </a:r>
            <a:r>
              <a:rPr lang="en-US" dirty="0">
                <a:effectLst/>
              </a:rPr>
              <a:t>will be notified in writing when a decision regarding request for waiver is rendered.  The decision options are</a:t>
            </a:r>
            <a:r>
              <a:rPr lang="en-US" baseline="0" dirty="0">
                <a:effectLst/>
              </a:rPr>
              <a:t> as follows:</a:t>
            </a:r>
          </a:p>
          <a:p>
            <a:pPr fontAlgn="t"/>
            <a:endParaRPr lang="en-US" dirty="0">
              <a:effectLst/>
            </a:endParaRPr>
          </a:p>
          <a:p>
            <a:pPr marL="181240" indent="-181240">
              <a:buFont typeface="Arial" panose="020B0604020202020204" pitchFamily="34" charset="0"/>
              <a:buChar char="•"/>
            </a:pPr>
            <a:r>
              <a:rPr lang="en-US" b="0" dirty="0">
                <a:effectLst/>
              </a:rPr>
              <a:t>Denied Waiver Request</a:t>
            </a:r>
          </a:p>
          <a:p>
            <a:pPr marL="664546" lvl="1" indent="-181240">
              <a:buFont typeface="Arial" panose="020B0604020202020204" pitchFamily="34" charset="0"/>
              <a:buChar char="•"/>
            </a:pPr>
            <a:r>
              <a:rPr lang="en-US" dirty="0">
                <a:effectLst/>
              </a:rPr>
              <a:t>If your request is denied, you will be notified of your appeal rights.</a:t>
            </a:r>
          </a:p>
          <a:p>
            <a:pPr marL="181240" indent="-181240">
              <a:buFont typeface="Arial" panose="020B0604020202020204" pitchFamily="34" charset="0"/>
              <a:buChar char="•"/>
            </a:pPr>
            <a:r>
              <a:rPr lang="en-US" b="0" dirty="0">
                <a:effectLst/>
              </a:rPr>
              <a:t>Full Waiver Granted</a:t>
            </a:r>
          </a:p>
          <a:p>
            <a:pPr marL="664546" lvl="1" indent="-181240">
              <a:buFont typeface="Arial" panose="020B0604020202020204" pitchFamily="34" charset="0"/>
              <a:buChar char="•"/>
            </a:pPr>
            <a:r>
              <a:rPr lang="en-US" dirty="0">
                <a:effectLst/>
              </a:rPr>
              <a:t>If your request is granted in full, no further collection action will be taken.</a:t>
            </a:r>
          </a:p>
          <a:p>
            <a:pPr marL="181240" indent="-181240">
              <a:buFont typeface="Arial" panose="020B0604020202020204" pitchFamily="34" charset="0"/>
              <a:buChar char="•"/>
            </a:pPr>
            <a:r>
              <a:rPr lang="en-US" b="0" dirty="0">
                <a:effectLst/>
              </a:rPr>
              <a:t>Partial Waiver Granted</a:t>
            </a:r>
          </a:p>
          <a:p>
            <a:pPr marL="664546" lvl="1" indent="-181240">
              <a:buFont typeface="Arial" panose="020B0604020202020204" pitchFamily="34" charset="0"/>
              <a:buChar char="•"/>
            </a:pPr>
            <a:r>
              <a:rPr lang="en-US" dirty="0">
                <a:effectLst/>
              </a:rPr>
              <a:t>If a partial waiver is granted, you will be notified of the balance and you will be provided appeal rights.</a:t>
            </a:r>
          </a:p>
          <a:p>
            <a:pPr marL="483306" lvl="1"/>
            <a:endParaRPr lang="en-US" dirty="0">
              <a:effectLst/>
            </a:endParaRPr>
          </a:p>
          <a:p>
            <a:r>
              <a:rPr lang="en-US" b="1" dirty="0">
                <a:effectLst/>
              </a:rPr>
              <a:t>Note:</a:t>
            </a:r>
            <a:r>
              <a:rPr lang="en-US" dirty="0">
                <a:effectLst/>
              </a:rPr>
              <a:t>  If a balance exists on the account after waiver action is completed, the fiduciary will be asked to contact DMC and make arrangements to pay the debt.  If the beneficiary is actively</a:t>
            </a:r>
            <a:r>
              <a:rPr lang="en-US" baseline="0" dirty="0">
                <a:effectLst/>
              </a:rPr>
              <a:t> </a:t>
            </a:r>
            <a:r>
              <a:rPr lang="en-US" dirty="0">
                <a:effectLst/>
              </a:rPr>
              <a:t>drawing VA benefits, action will be taken to begin offsetting those benefits to recoup any balance that was not waived.</a:t>
            </a:r>
          </a:p>
          <a:p>
            <a:endParaRPr lang="en-US" dirty="0">
              <a:effectLst/>
            </a:endParaRPr>
          </a:p>
          <a:p>
            <a:r>
              <a:rPr lang="en-US" sz="1300" b="1" u="sng" dirty="0"/>
              <a:t>Demonstration Notes</a:t>
            </a:r>
            <a:r>
              <a:rPr lang="en-US" sz="1300" dirty="0"/>
              <a:t>: </a:t>
            </a:r>
          </a:p>
          <a:p>
            <a:pPr defTabSz="966612">
              <a:defRPr/>
            </a:pPr>
            <a:endParaRPr lang="en-US" sz="1300" dirty="0"/>
          </a:p>
          <a:p>
            <a:pPr defTabSz="966612">
              <a:defRPr/>
            </a:pPr>
            <a:r>
              <a:rPr lang="en-US" sz="1300" dirty="0"/>
              <a:t>Minimize PowerPoint and bring up VA Form 5655.  </a:t>
            </a:r>
          </a:p>
          <a:p>
            <a:pPr defTabSz="966612">
              <a:defRPr/>
            </a:pPr>
            <a:endParaRPr lang="en-US" sz="1300" dirty="0"/>
          </a:p>
          <a:p>
            <a:pPr defTabSz="966612">
              <a:defRPr/>
            </a:pPr>
            <a:r>
              <a:rPr lang="en-US" sz="1300" dirty="0"/>
              <a:t>Discuss ramifications of not completely filling out form (waiver denial) or providing incorrect information.  Emphasize time limits and encourage FEs to point fiduciaries to DMC website and to local County Veterans Service Organization office for more information.</a:t>
            </a: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66559">
              <a:defRPr/>
            </a:pPr>
            <a:r>
              <a:rPr lang="en-US" u="sng" dirty="0"/>
              <a:t>Instructor Notes:</a:t>
            </a:r>
            <a:endParaRPr lang="en-US" u="none" dirty="0"/>
          </a:p>
          <a:p>
            <a:pPr marL="0" lvl="1" defTabSz="966559">
              <a:defRPr/>
            </a:pPr>
            <a:endParaRPr lang="en-US" u="sng" dirty="0"/>
          </a:p>
          <a:p>
            <a:r>
              <a:rPr lang="en-US" dirty="0"/>
              <a:t>(Recall)  These</a:t>
            </a:r>
            <a:r>
              <a:rPr lang="en-US" baseline="0" dirty="0"/>
              <a:t> are our learning objectives as stated from the beginning of the training:</a:t>
            </a:r>
          </a:p>
          <a:p>
            <a:endParaRPr lang="en-US" baseline="0" dirty="0"/>
          </a:p>
          <a:p>
            <a:pPr marL="181240" indent="-181240">
              <a:buFont typeface="Arial" panose="020B0604020202020204" pitchFamily="34" charset="0"/>
              <a:buChar char="•"/>
              <a:defRPr/>
            </a:pPr>
            <a:r>
              <a:rPr lang="en-US" dirty="0"/>
              <a:t>Define debt and debt documentation requirements</a:t>
            </a:r>
          </a:p>
          <a:p>
            <a:pPr marL="181240" indent="-181240">
              <a:buFont typeface="Arial" panose="020B0604020202020204" pitchFamily="34" charset="0"/>
              <a:buChar char="•"/>
              <a:defRPr/>
            </a:pPr>
            <a:r>
              <a:rPr lang="en-US" dirty="0"/>
              <a:t>Explain VA and non-VA debts and loans</a:t>
            </a:r>
          </a:p>
          <a:p>
            <a:pPr marL="181240" indent="-181240">
              <a:buFont typeface="Arial" panose="020B0604020202020204" pitchFamily="34" charset="0"/>
              <a:buChar char="•"/>
              <a:defRPr/>
            </a:pPr>
            <a:r>
              <a:rPr lang="en-US" dirty="0"/>
              <a:t>Understand the fiduciary roles regarding debts and loans </a:t>
            </a:r>
          </a:p>
          <a:p>
            <a:pPr marL="181240" indent="-181240">
              <a:buFont typeface="Arial" panose="020B0604020202020204" pitchFamily="34" charset="0"/>
              <a:buChar char="•"/>
              <a:defRPr/>
            </a:pPr>
            <a:r>
              <a:rPr lang="en-US" dirty="0"/>
              <a:t>Explain paths for resolving VA debts</a:t>
            </a:r>
          </a:p>
          <a:p>
            <a:endParaRPr lang="en-US" dirty="0"/>
          </a:p>
          <a:p>
            <a:pPr marL="0" lvl="1" defTabSz="966559">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Debt</a:t>
            </a:r>
          </a:p>
          <a:p>
            <a:pPr marL="181240" indent="-181240">
              <a:buFont typeface="Arial" panose="020B0604020202020204" pitchFamily="34" charset="0"/>
              <a:buChar char="•"/>
            </a:pPr>
            <a:r>
              <a:rPr lang="en-US" dirty="0"/>
              <a:t>Non-VA Debt </a:t>
            </a:r>
          </a:p>
          <a:p>
            <a:pPr marL="181240" indent="-181240">
              <a:buFont typeface="Arial" panose="020B0604020202020204" pitchFamily="34" charset="0"/>
              <a:buChar char="•"/>
            </a:pPr>
            <a:r>
              <a:rPr lang="en-US" dirty="0"/>
              <a:t>VA Debt </a:t>
            </a:r>
          </a:p>
          <a:p>
            <a:pPr marL="181240" indent="-181240">
              <a:buFont typeface="Arial" panose="020B0604020202020204" pitchFamily="34" charset="0"/>
              <a:buChar char="•"/>
            </a:pPr>
            <a:r>
              <a:rPr lang="en-US" dirty="0"/>
              <a:t>Fiduciary Role</a:t>
            </a:r>
          </a:p>
          <a:p>
            <a:pPr marL="181240" indent="-181240">
              <a:buFont typeface="Arial" panose="020B0604020202020204" pitchFamily="34" charset="0"/>
              <a:buChar char="•"/>
            </a:pPr>
            <a:r>
              <a:rPr lang="en-US" dirty="0"/>
              <a:t>Resolving VA Debt</a:t>
            </a:r>
          </a:p>
          <a:p>
            <a:pPr marL="0" lvl="1" defTabSz="966559">
              <a:defRPr/>
            </a:pPr>
            <a:endParaRPr lang="en-US" dirty="0"/>
          </a:p>
          <a:p>
            <a:pPr marL="0" lvl="1" defTabSz="966559">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a.gov/DEBTMAN/index.as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Debts and Loans</a:t>
            </a:r>
          </a:p>
        </p:txBody>
      </p:sp>
      <p:sp>
        <p:nvSpPr>
          <p:cNvPr id="3" name="Subtitle 2"/>
          <p:cNvSpPr>
            <a:spLocks noGrp="1"/>
          </p:cNvSpPr>
          <p:nvPr>
            <p:ph type="subTitle" idx="1"/>
          </p:nvPr>
        </p:nvSpPr>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spTree>
    <p:extLst>
      <p:ext uri="{BB962C8B-B14F-4D97-AF65-F5344CB8AC3E}">
        <p14:creationId xmlns:p14="http://schemas.microsoft.com/office/powerpoint/2010/main" val="304045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a:spcBef>
                <a:spcPts val="0"/>
              </a:spcBef>
              <a:defRPr/>
            </a:pPr>
            <a:r>
              <a:rPr lang="en-US" dirty="0"/>
              <a:t>Define debt and debt documentation requirements</a:t>
            </a:r>
          </a:p>
          <a:p>
            <a:pPr>
              <a:spcBef>
                <a:spcPts val="0"/>
              </a:spcBef>
              <a:defRPr/>
            </a:pPr>
            <a:r>
              <a:rPr lang="en-US" dirty="0"/>
              <a:t>Explain VA and non-VA debts and loans</a:t>
            </a:r>
          </a:p>
          <a:p>
            <a:pPr>
              <a:spcBef>
                <a:spcPts val="0"/>
              </a:spcBef>
              <a:defRPr/>
            </a:pPr>
            <a:r>
              <a:rPr lang="en-US" dirty="0"/>
              <a:t>Understand the fiduciary roles regarding debts and loans </a:t>
            </a:r>
          </a:p>
          <a:p>
            <a:pPr>
              <a:spcBef>
                <a:spcPts val="0"/>
              </a:spcBef>
              <a:defRPr/>
            </a:pPr>
            <a:r>
              <a:rPr lang="en-US" dirty="0"/>
              <a:t>Explain paths for resolving VA debts</a:t>
            </a:r>
          </a:p>
          <a:p>
            <a:pPr marL="171450" lvl="0" indent="-171450">
              <a:spcBef>
                <a:spcPts val="0"/>
              </a:spcBef>
              <a:defRPr/>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FPM 2.D.3, </a:t>
            </a:r>
            <a:r>
              <a:rPr lang="en-US" i="1" dirty="0"/>
              <a:t>Financial Information of the Beneficiary</a:t>
            </a:r>
          </a:p>
          <a:p>
            <a:r>
              <a:rPr lang="en-US" dirty="0"/>
              <a:t>FPM 2.E.7,</a:t>
            </a:r>
            <a:r>
              <a:rPr lang="en-US" i="1" dirty="0"/>
              <a:t> Recovery of Overpayments or Illegal Payments</a:t>
            </a:r>
          </a:p>
          <a:p>
            <a:r>
              <a:rPr lang="en-US" dirty="0"/>
              <a:t>FPG, </a:t>
            </a:r>
            <a:r>
              <a:rPr lang="en-US" i="1" dirty="0"/>
              <a:t>Field Examination Interview</a:t>
            </a:r>
          </a:p>
          <a:p>
            <a:pPr lvl="0"/>
            <a:r>
              <a:rPr lang="en-US" dirty="0"/>
              <a:t>M21-1 III.vi.2.C</a:t>
            </a:r>
            <a:r>
              <a:rPr lang="en-US" i="1" dirty="0"/>
              <a:t>, Debt Collection</a:t>
            </a:r>
          </a:p>
          <a:p>
            <a:pPr lvl="0"/>
            <a:r>
              <a:rPr lang="en-US" dirty="0"/>
              <a:t>Debt Management website, </a:t>
            </a:r>
            <a:r>
              <a:rPr lang="en-US" dirty="0">
                <a:hlinkClick r:id="rId3"/>
              </a:rPr>
              <a:t>https://www.va.gov/DEBTMAN/index.asp</a:t>
            </a:r>
            <a:endParaRPr lang="en-US" dirty="0"/>
          </a:p>
          <a:p>
            <a:pPr marL="0" indent="0">
              <a:buNone/>
            </a:pPr>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Debt</a:t>
            </a:r>
          </a:p>
        </p:txBody>
      </p:sp>
      <p:sp>
        <p:nvSpPr>
          <p:cNvPr id="3" name="Content Placeholder 2"/>
          <p:cNvSpPr>
            <a:spLocks noGrp="1"/>
          </p:cNvSpPr>
          <p:nvPr>
            <p:ph idx="1"/>
          </p:nvPr>
        </p:nvSpPr>
        <p:spPr>
          <a:xfrm>
            <a:off x="381000" y="1524000"/>
            <a:ext cx="8229600" cy="4525963"/>
          </a:xfrm>
        </p:spPr>
        <p:txBody>
          <a:bodyPr>
            <a:normAutofit/>
          </a:bodyPr>
          <a:lstStyle/>
          <a:p>
            <a:pPr marL="171450" indent="-171450" fontAlgn="t"/>
            <a:r>
              <a:rPr lang="en-US" dirty="0"/>
              <a:t>Define debt </a:t>
            </a:r>
          </a:p>
          <a:p>
            <a:pPr marL="171450" indent="-171450" fontAlgn="t"/>
            <a:r>
              <a:rPr lang="en-US" dirty="0"/>
              <a:t>Document in FElux</a:t>
            </a:r>
          </a:p>
          <a:p>
            <a:pPr marL="571500" lvl="1" indent="-171450" fontAlgn="t"/>
            <a:r>
              <a:rPr lang="en-US" dirty="0"/>
              <a:t> All balances and balance date</a:t>
            </a:r>
          </a:p>
          <a:p>
            <a:pPr marL="571500" lvl="1" indent="-171450" fontAlgn="t"/>
            <a:r>
              <a:rPr lang="en-US" dirty="0"/>
              <a:t> Account numbers and types</a:t>
            </a:r>
          </a:p>
          <a:p>
            <a:pPr marL="571500" lvl="1" indent="-171450" fontAlgn="t"/>
            <a:r>
              <a:rPr lang="en-US" dirty="0"/>
              <a:t> Purpose </a:t>
            </a:r>
          </a:p>
          <a:p>
            <a:pPr marL="571500" lvl="1" indent="-171450" fontAlgn="t"/>
            <a:r>
              <a:rPr lang="en-US" dirty="0"/>
              <a:t> Verification method and verification date</a:t>
            </a:r>
          </a:p>
          <a:p>
            <a:pPr marL="171450" indent="-171450" fontAlgn="t"/>
            <a:r>
              <a:rPr lang="en-US" dirty="0"/>
              <a:t>Include in expense breakdown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Non-VA Debt</a:t>
            </a:r>
          </a:p>
        </p:txBody>
      </p:sp>
      <p:sp>
        <p:nvSpPr>
          <p:cNvPr id="5" name="Content Placeholder 4"/>
          <p:cNvSpPr>
            <a:spLocks noGrp="1"/>
          </p:cNvSpPr>
          <p:nvPr>
            <p:ph idx="1"/>
          </p:nvPr>
        </p:nvSpPr>
        <p:spPr/>
        <p:txBody>
          <a:bodyPr>
            <a:normAutofit/>
          </a:bodyPr>
          <a:lstStyle/>
          <a:p>
            <a:r>
              <a:rPr lang="en-US" dirty="0"/>
              <a:t>Define </a:t>
            </a:r>
          </a:p>
          <a:p>
            <a:r>
              <a:rPr lang="en-US" dirty="0"/>
              <a:t>Sources</a:t>
            </a:r>
          </a:p>
          <a:p>
            <a:r>
              <a:rPr lang="en-US" dirty="0"/>
              <a:t>Verification</a:t>
            </a:r>
          </a:p>
          <a:p>
            <a:r>
              <a:rPr lang="en-US" dirty="0"/>
              <a:t>Document in FElux</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pic>
        <p:nvPicPr>
          <p:cNvPr id="7"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6767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911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VA Debt</a:t>
            </a:r>
          </a:p>
        </p:txBody>
      </p:sp>
      <p:sp>
        <p:nvSpPr>
          <p:cNvPr id="5" name="Content Placeholder 4"/>
          <p:cNvSpPr>
            <a:spLocks noGrp="1"/>
          </p:cNvSpPr>
          <p:nvPr>
            <p:ph idx="1"/>
          </p:nvPr>
        </p:nvSpPr>
        <p:spPr/>
        <p:txBody>
          <a:bodyPr>
            <a:normAutofit/>
          </a:bodyPr>
          <a:lstStyle/>
          <a:p>
            <a:r>
              <a:rPr lang="en-US" dirty="0"/>
              <a:t>Define </a:t>
            </a:r>
          </a:p>
          <a:p>
            <a:r>
              <a:rPr lang="en-US" dirty="0"/>
              <a:t>Sources</a:t>
            </a:r>
          </a:p>
          <a:p>
            <a:r>
              <a:rPr lang="en-US" dirty="0"/>
              <a:t>Verification</a:t>
            </a:r>
          </a:p>
          <a:p>
            <a:r>
              <a:rPr lang="en-US" dirty="0"/>
              <a:t>Document in FElux</a:t>
            </a:r>
          </a:p>
          <a:p>
            <a:pPr lvl="1"/>
            <a:r>
              <a:rPr lang="en-US" dirty="0"/>
              <a:t>Debt to VBA</a:t>
            </a:r>
          </a:p>
          <a:p>
            <a:pPr lvl="1"/>
            <a:r>
              <a:rPr lang="en-US" dirty="0"/>
              <a:t>Paid by reduction</a:t>
            </a:r>
          </a:p>
          <a:p>
            <a:pPr lvl="1"/>
            <a:r>
              <a:rPr lang="en-US" dirty="0"/>
              <a:t>Fiduciary Aware</a:t>
            </a:r>
          </a:p>
          <a:p>
            <a:pPr lvl="1"/>
            <a:r>
              <a:rPr lang="en-US" dirty="0"/>
              <a:t>Waiver request</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6"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6767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126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Fiduciary Role</a:t>
            </a:r>
          </a:p>
        </p:txBody>
      </p:sp>
      <p:sp>
        <p:nvSpPr>
          <p:cNvPr id="5" name="Content Placeholder 4"/>
          <p:cNvSpPr>
            <a:spLocks noGrp="1"/>
          </p:cNvSpPr>
          <p:nvPr>
            <p:ph idx="1"/>
          </p:nvPr>
        </p:nvSpPr>
        <p:spPr/>
        <p:txBody>
          <a:bodyPr>
            <a:normAutofit/>
          </a:bodyPr>
          <a:lstStyle/>
          <a:p>
            <a:r>
              <a:rPr lang="en-US" dirty="0"/>
              <a:t>Manage funds</a:t>
            </a:r>
          </a:p>
          <a:p>
            <a:r>
              <a:rPr lang="en-US" dirty="0"/>
              <a:t>Equitable settlement of debts</a:t>
            </a:r>
          </a:p>
          <a:p>
            <a:pPr lvl="1"/>
            <a:r>
              <a:rPr lang="en-US" dirty="0"/>
              <a:t>Non-VA debts (if funds available)</a:t>
            </a:r>
          </a:p>
          <a:p>
            <a:pPr lvl="1"/>
            <a:r>
              <a:rPr lang="en-US" dirty="0"/>
              <a:t>VA overpayment or illegal payment</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164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Resolving VA Debt</a:t>
            </a:r>
          </a:p>
        </p:txBody>
      </p:sp>
      <p:sp>
        <p:nvSpPr>
          <p:cNvPr id="3" name="Content Placeholder 2"/>
          <p:cNvSpPr>
            <a:spLocks noGrp="1"/>
          </p:cNvSpPr>
          <p:nvPr>
            <p:ph idx="1"/>
          </p:nvPr>
        </p:nvSpPr>
        <p:spPr/>
        <p:txBody>
          <a:bodyPr>
            <a:normAutofit lnSpcReduction="10000"/>
          </a:bodyPr>
          <a:lstStyle/>
          <a:p>
            <a:r>
              <a:rPr lang="en-US" dirty="0"/>
              <a:t>Debt Management Center (DMC)</a:t>
            </a:r>
          </a:p>
          <a:p>
            <a:pPr lvl="1"/>
            <a:r>
              <a:rPr lang="en-US" dirty="0"/>
              <a:t>Automatic collection</a:t>
            </a:r>
          </a:p>
          <a:p>
            <a:r>
              <a:rPr lang="en-US" dirty="0"/>
              <a:t>Request Waiver of debt</a:t>
            </a:r>
          </a:p>
          <a:p>
            <a:pPr lvl="1"/>
            <a:r>
              <a:rPr lang="en-US" dirty="0"/>
              <a:t>In writing</a:t>
            </a:r>
          </a:p>
          <a:p>
            <a:pPr lvl="1"/>
            <a:r>
              <a:rPr lang="en-US" dirty="0"/>
              <a:t>Time limits</a:t>
            </a:r>
          </a:p>
          <a:p>
            <a:r>
              <a:rPr lang="en-US" dirty="0"/>
              <a:t>Committee of Waivers and Compromises (COWC)</a:t>
            </a:r>
          </a:p>
          <a:p>
            <a:pPr lvl="1"/>
            <a:r>
              <a:rPr lang="en-US" dirty="0"/>
              <a:t>Deny</a:t>
            </a:r>
          </a:p>
          <a:p>
            <a:pPr lvl="1"/>
            <a:r>
              <a:rPr lang="en-US" dirty="0"/>
              <a:t>Waive (all or partial)</a:t>
            </a:r>
          </a:p>
          <a:p>
            <a:endParaRPr lang="en-US" dirty="0"/>
          </a:p>
          <a:p>
            <a:pPr marL="0" indent="0">
              <a:buNone/>
            </a:pPr>
            <a:endParaRPr lang="en-US" sz="3200" dirty="0"/>
          </a:p>
          <a:p>
            <a:endParaRPr lang="en-US" sz="32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6"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6767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5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a:bodyPr>
          <a:lstStyle/>
          <a:p>
            <a:r>
              <a:rPr lang="en-US" dirty="0"/>
              <a:t>Debt</a:t>
            </a:r>
          </a:p>
          <a:p>
            <a:r>
              <a:rPr lang="en-US" dirty="0"/>
              <a:t>Non-VA Debt </a:t>
            </a:r>
          </a:p>
          <a:p>
            <a:r>
              <a:rPr lang="en-US" dirty="0"/>
              <a:t>VA Debt </a:t>
            </a:r>
          </a:p>
          <a:p>
            <a:r>
              <a:rPr lang="en-US" dirty="0"/>
              <a:t>Fiduciary Role</a:t>
            </a:r>
          </a:p>
          <a:p>
            <a:r>
              <a:rPr lang="en-US" dirty="0"/>
              <a:t>Resolving VA Debt</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104&quot;&gt;&lt;object type=&quot;3&quot; unique_id=&quot;10105&quot;&gt;&lt;property id=&quot;20148&quot; value=&quot;5&quot;/&gt;&lt;property id=&quot;20300&quot; value=&quot;Slide 1 - &amp;quot;Debts and Loans&amp;quot;&quot;/&gt;&lt;property id=&quot;20307&quot; value=&quot;256&quot;/&gt;&lt;/object&gt;&lt;object type=&quot;3&quot; unique_id=&quot;10106&quot;&gt;&lt;property id=&quot;20148&quot; value=&quot;5&quot;/&gt;&lt;property id=&quot;20300&quot; value=&quot;Slide 2 - &amp;quot;Objectives&amp;quot;&quot;/&gt;&lt;property id=&quot;20307&quot; value=&quot;317&quot;/&gt;&lt;/object&gt;&lt;object type=&quot;3&quot; unique_id=&quot;10107&quot;&gt;&lt;property id=&quot;20148&quot; value=&quot;5&quot;/&gt;&lt;property id=&quot;20300&quot; value=&quot;Slide 3 - &amp;quot;References&amp;quot;&quot;/&gt;&lt;property id=&quot;20307&quot; value=&quot;318&quot;/&gt;&lt;/object&gt;&lt;object type=&quot;3&quot; unique_id=&quot;10108&quot;&gt;&lt;property id=&quot;20148&quot; value=&quot;5&quot;/&gt;&lt;property id=&quot;20300&quot; value=&quot;Slide 4 - &amp;quot;Debt&amp;quot;&quot;/&gt;&lt;property id=&quot;20307&quot; value=&quot;342&quot;/&gt;&lt;/object&gt;&lt;object type=&quot;3&quot; unique_id=&quot;10109&quot;&gt;&lt;property id=&quot;20148&quot; value=&quot;5&quot;/&gt;&lt;property id=&quot;20300&quot; value=&quot;Slide 5 - &amp;quot;Non-VA Debt&amp;quot;&quot;/&gt;&lt;property id=&quot;20307&quot; value=&quot;349&quot;/&gt;&lt;/object&gt;&lt;object type=&quot;3&quot; unique_id=&quot;10110&quot;&gt;&lt;property id=&quot;20148&quot; value=&quot;5&quot;/&gt;&lt;property id=&quot;20300&quot; value=&quot;Slide 6 - &amp;quot;VA Debt&amp;quot;&quot;/&gt;&lt;property id=&quot;20307&quot; value=&quot;350&quot;/&gt;&lt;/object&gt;&lt;object type=&quot;3&quot; unique_id=&quot;10111&quot;&gt;&lt;property id=&quot;20148&quot; value=&quot;5&quot;/&gt;&lt;property id=&quot;20300&quot; value=&quot;Slide 7 - &amp;quot;Fiduciary Role&amp;quot;&quot;/&gt;&lt;property id=&quot;20307&quot; value=&quot;351&quot;/&gt;&lt;/object&gt;&lt;object type=&quot;3&quot; unique_id=&quot;10112&quot;&gt;&lt;property id=&quot;20148&quot; value=&quot;5&quot;/&gt;&lt;property id=&quot;20300&quot; value=&quot;Slide 8 - &amp;quot;Resolving VA Debt&amp;quot;&quot;/&gt;&lt;property id=&quot;20307&quot; value=&quot;337&quot;/&gt;&lt;/object&gt;&lt;object type=&quot;3&quot; unique_id=&quot;10113&quot;&gt;&lt;property id=&quot;20148&quot; value=&quot;5&quot;/&gt;&lt;property id=&quot;20300&quot; value=&quot;Slide 9 - &amp;quot;31. Questions?&amp;quot;&quot;/&gt;&lt;property id=&quot;20307&quot; value=&quot;314&quot;/&gt;&lt;/object&gt;&lt;object type=&quot;3&quot; unique_id=&quot;10114&quot;&gt;&lt;property id=&quot;20148&quot; value=&quot;5&quot;/&gt;&lt;property id=&quot;20300&quot; value=&quot;Slide 10 - &amp;quot;TMS Survey and Assessment&amp;quot;&quot;/&gt;&lt;property id=&quot;20307&quot; value=&quot;352&quot;/&gt;&lt;/object&gt;&lt;/object&gt;&lt;object type=&quot;8&quot; unique_id=&quot;1012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E4A68EB-98E3-4D47-A734-4B001A006FEE}">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4484</TotalTime>
  <Words>1665</Words>
  <Application>Microsoft Office PowerPoint</Application>
  <PresentationFormat>On-screen Show (4:3)</PresentationFormat>
  <Paragraphs>297</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Schoolbook</vt:lpstr>
      <vt:lpstr>PFS Template</vt:lpstr>
      <vt:lpstr>Debts and Loans</vt:lpstr>
      <vt:lpstr>Objectives</vt:lpstr>
      <vt:lpstr>References</vt:lpstr>
      <vt:lpstr>Debt</vt:lpstr>
      <vt:lpstr>Non-VA Debt</vt:lpstr>
      <vt:lpstr>VA Debt</vt:lpstr>
      <vt:lpstr>Fiduciary Role</vt:lpstr>
      <vt:lpstr>Resolving VA Debt</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Debts and Loans PowerPoint Presentation</dc:title>
  <dc:subject>FE, FSR, LIE, QRT</dc:subject>
  <dc:creator>Department of Veterans Affairs, Veterans Benefits Administration, Fiduciary Service, STAFF</dc:creator>
  <dc:description>The purpose of this lesson is to provide students with an overview of how to document beneficiary and dependent debts and loans, explain the difference between VA debts and non-VA debts, discuss the fiduciary role in resolving debts and loans, and provide guidance on how the field examiner may assist in explaining the paths to resolving VA debts.</dc:description>
  <cp:lastModifiedBy>Kathy Poole</cp:lastModifiedBy>
  <cp:revision>254</cp:revision>
  <cp:lastPrinted>2018-09-18T19:17:11Z</cp:lastPrinted>
  <dcterms:created xsi:type="dcterms:W3CDTF">2016-10-13T19:12:55Z</dcterms:created>
  <dcterms:modified xsi:type="dcterms:W3CDTF">2018-09-19T17:51:50Z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