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7"/>
  </p:notesMasterIdLst>
  <p:handoutMasterIdLst>
    <p:handoutMasterId r:id="rId18"/>
  </p:handoutMasterIdLst>
  <p:sldIdLst>
    <p:sldId id="256" r:id="rId5"/>
    <p:sldId id="317" r:id="rId6"/>
    <p:sldId id="318" r:id="rId7"/>
    <p:sldId id="342" r:id="rId8"/>
    <p:sldId id="347" r:id="rId9"/>
    <p:sldId id="351" r:id="rId10"/>
    <p:sldId id="346" r:id="rId11"/>
    <p:sldId id="355" r:id="rId12"/>
    <p:sldId id="353" r:id="rId13"/>
    <p:sldId id="354" r:id="rId14"/>
    <p:sldId id="314" r:id="rId15"/>
    <p:sldId id="356" r:id="rId16"/>
  </p:sldIdLst>
  <p:sldSz cx="9144000" cy="6858000" type="screen4x3"/>
  <p:notesSz cx="7315200" cy="96012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31" autoAdjust="0"/>
    <p:restoredTop sz="53286" autoAdjust="0"/>
  </p:normalViewPr>
  <p:slideViewPr>
    <p:cSldViewPr>
      <p:cViewPr varScale="1">
        <p:scale>
          <a:sx n="60" d="100"/>
          <a:sy n="60" d="100"/>
        </p:scale>
        <p:origin x="1758"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6" d="100"/>
          <a:sy n="16" d="100"/>
        </p:scale>
        <p:origin x="-3714" y="-125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5710BA4-7C44-4E05-A9F0-BFD4E2B5D157}"/>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a:extLst>
              <a:ext uri="{FF2B5EF4-FFF2-40B4-BE49-F238E27FC236}">
                <a16:creationId xmlns:a16="http://schemas.microsoft.com/office/drawing/2014/main" id="{E3A911CF-AB4E-481A-8F69-BCF8CB5DAA8F}"/>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8165D95F-BB12-42C5-AB08-F8D47CB01EF4}" type="datetimeFigureOut">
              <a:rPr lang="en-US" smtClean="0"/>
              <a:t>9/19/2018</a:t>
            </a:fld>
            <a:endParaRPr lang="en-US"/>
          </a:p>
        </p:txBody>
      </p:sp>
      <p:sp>
        <p:nvSpPr>
          <p:cNvPr id="4" name="Footer Placeholder 3">
            <a:extLst>
              <a:ext uri="{FF2B5EF4-FFF2-40B4-BE49-F238E27FC236}">
                <a16:creationId xmlns:a16="http://schemas.microsoft.com/office/drawing/2014/main" id="{3C59B20F-4467-4B4A-AC0F-45B31A0C4EC1}"/>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93F4D525-BBE7-49DC-A52C-5EFF3E85BAE2}"/>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F8DEBBD7-3C45-4347-B772-11F9F38B74AE}" type="slidenum">
              <a:rPr lang="en-US" smtClean="0"/>
              <a:t>‹#›</a:t>
            </a:fld>
            <a:endParaRPr lang="en-US"/>
          </a:p>
        </p:txBody>
      </p:sp>
    </p:spTree>
    <p:extLst>
      <p:ext uri="{BB962C8B-B14F-4D97-AF65-F5344CB8AC3E}">
        <p14:creationId xmlns:p14="http://schemas.microsoft.com/office/powerpoint/2010/main" val="18859670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52273F2-AC38-4C03-8E5C-2CFF03455D9E}" type="datetimeFigureOut">
              <a:rPr lang="en-US" smtClean="0"/>
              <a:t>9/19/2018</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8DB40390-A3B2-46B9-9773-DB13838AA237}" type="slidenum">
              <a:rPr lang="en-US" smtClean="0"/>
              <a:t>‹#›</a:t>
            </a:fld>
            <a:endParaRPr lang="en-US" dirty="0"/>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pPr defTabSz="966612">
              <a:defRPr/>
            </a:pPr>
            <a:r>
              <a:rPr lang="en-US" sz="1300" u="sng" dirty="0"/>
              <a:t>Course Description:</a:t>
            </a:r>
          </a:p>
          <a:p>
            <a:pPr defTabSz="966612">
              <a:defRPr/>
            </a:pPr>
            <a:endParaRPr lang="en-US" sz="1300" dirty="0"/>
          </a:p>
          <a:p>
            <a:pPr defTabSz="966612">
              <a:defRPr/>
            </a:pPr>
            <a:r>
              <a:rPr lang="en-US" sz="1300" dirty="0"/>
              <a:t>The purpose of this lesson is to provide students with an overview of how to document beneficiary and dependent expenses, to assess beneficiary standard of living, to instruct and formally notify a fiduciary regarding expenses, and to address inappropriate use of VA benefit funds.</a:t>
            </a:r>
          </a:p>
          <a:p>
            <a:pPr defTabSz="966612">
              <a:defRPr/>
            </a:pPr>
            <a:endParaRPr lang="en-US" sz="1300" dirty="0"/>
          </a:p>
          <a:p>
            <a:pPr defTabSz="966612">
              <a:defRPr/>
            </a:pPr>
            <a:r>
              <a:rPr lang="en-US" sz="1300" dirty="0"/>
              <a:t>In this lesson, we will discuss the third and final subsection, </a:t>
            </a:r>
            <a:r>
              <a:rPr lang="en-US" sz="1300" i="1" dirty="0"/>
              <a:t>Expenses</a:t>
            </a:r>
            <a:r>
              <a:rPr lang="en-US" sz="1300" dirty="0"/>
              <a:t>, within the </a:t>
            </a:r>
            <a:r>
              <a:rPr lang="en-US" sz="1300" b="1" dirty="0"/>
              <a:t>Income and Expenses</a:t>
            </a:r>
            <a:r>
              <a:rPr lang="en-US" sz="1300" dirty="0"/>
              <a:t> section of the FElux.  </a:t>
            </a:r>
          </a:p>
          <a:p>
            <a:pPr defTabSz="966612">
              <a:defRPr/>
            </a:pPr>
            <a:endParaRPr lang="en-US" sz="1300" dirty="0"/>
          </a:p>
          <a:p>
            <a:pPr defTabSz="966612">
              <a:defRPr/>
            </a:pPr>
            <a:r>
              <a:rPr lang="en-US" sz="1300" dirty="0"/>
              <a:t>This is an introductory lesson to expenses and live demonstration will occur throughout training.  </a:t>
            </a:r>
            <a:br>
              <a:rPr lang="en-US" sz="1300" dirty="0"/>
            </a:b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dirty="0"/>
          </a:p>
        </p:txBody>
      </p:sp>
    </p:spTree>
    <p:extLst>
      <p:ext uri="{BB962C8B-B14F-4D97-AF65-F5344CB8AC3E}">
        <p14:creationId xmlns:p14="http://schemas.microsoft.com/office/powerpoint/2010/main" val="40665272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pPr marL="181240" indent="-181240">
              <a:defRPr/>
            </a:pPr>
            <a:r>
              <a:rPr lang="en-US" b="0" i="1" u="none" baseline="0" dirty="0">
                <a:solidFill>
                  <a:schemeClr val="tx1"/>
                </a:solidFill>
              </a:rPr>
              <a:t>Learning Objective: </a:t>
            </a:r>
            <a:r>
              <a:rPr lang="en-US" i="1" baseline="0" dirty="0"/>
              <a:t>Analyze additional circumstances affecting the beneficiary’s income and expenses</a:t>
            </a:r>
          </a:p>
          <a:p>
            <a:pPr marL="181240" indent="-181240">
              <a:defRPr/>
            </a:pPr>
            <a:r>
              <a:rPr lang="en-US" b="0" i="1" u="none" dirty="0">
                <a:solidFill>
                  <a:schemeClr val="tx1"/>
                </a:solidFill>
              </a:rPr>
              <a:t>Policy</a:t>
            </a:r>
            <a:r>
              <a:rPr lang="en-US" b="0" i="1" u="none" baseline="0" dirty="0">
                <a:solidFill>
                  <a:schemeClr val="tx1"/>
                </a:solidFill>
              </a:rPr>
              <a:t> Reference(s): </a:t>
            </a:r>
            <a:r>
              <a:rPr lang="en-US" i="1" dirty="0"/>
              <a:t>FPM 1.A.4.o, FPM 2.E.6.d, FPM</a:t>
            </a:r>
            <a:r>
              <a:rPr lang="en-US" i="1" baseline="0" dirty="0"/>
              <a:t> </a:t>
            </a:r>
            <a:r>
              <a:rPr lang="en-US" i="1" dirty="0"/>
              <a:t>2.D.3.d</a:t>
            </a:r>
          </a:p>
          <a:p>
            <a:pPr marL="181240" indent="-181240">
              <a:defRPr/>
            </a:pPr>
            <a:r>
              <a:rPr lang="en-US" b="0" i="1" u="none" baseline="0" dirty="0">
                <a:solidFill>
                  <a:schemeClr val="tx1"/>
                </a:solidFill>
              </a:rPr>
              <a:t>FPG Articles: Field Examination Interviews</a:t>
            </a:r>
            <a:endParaRPr lang="en-US" b="0" i="1" u="none" dirty="0">
              <a:solidFill>
                <a:schemeClr val="tx1"/>
              </a:solidFill>
            </a:endParaRPr>
          </a:p>
          <a:p>
            <a:endParaRPr lang="en-US" b="0" i="1" u="none" baseline="0" dirty="0">
              <a:solidFill>
                <a:schemeClr val="tx1"/>
              </a:solidFill>
            </a:endParaRPr>
          </a:p>
          <a:p>
            <a:r>
              <a:rPr lang="en-US" b="0" i="0" u="sng" baseline="0" dirty="0">
                <a:solidFill>
                  <a:schemeClr val="tx1"/>
                </a:solidFill>
              </a:rPr>
              <a:t>Instructor Notes:</a:t>
            </a:r>
            <a:endParaRPr lang="en-US" b="1" u="none" baseline="0" dirty="0">
              <a:solidFill>
                <a:schemeClr val="tx1"/>
              </a:solidFill>
            </a:endParaRPr>
          </a:p>
          <a:p>
            <a:pPr defTabSz="966612">
              <a:defRPr/>
            </a:pPr>
            <a:endParaRPr lang="en-US" sz="1300" dirty="0"/>
          </a:p>
          <a:p>
            <a:pPr defTabSz="966612">
              <a:defRPr/>
            </a:pPr>
            <a:r>
              <a:rPr lang="en-US" sz="1300" dirty="0"/>
              <a:t>The remaining questions in the </a:t>
            </a:r>
            <a:r>
              <a:rPr lang="en-US" sz="1300" i="1" dirty="0"/>
              <a:t>Expenses</a:t>
            </a:r>
            <a:r>
              <a:rPr lang="en-US" sz="1300" dirty="0"/>
              <a:t> subsection relate to the beneficiary’s individual income and expense circumstances.</a:t>
            </a:r>
          </a:p>
          <a:p>
            <a:pPr defTabSz="966612">
              <a:defRPr/>
            </a:pPr>
            <a:endParaRPr lang="en-US" sz="1300" dirty="0"/>
          </a:p>
          <a:p>
            <a:pPr marL="181240" indent="-181240" defTabSz="966612">
              <a:buFont typeface="Arial" panose="020B0604020202020204" pitchFamily="34" charset="0"/>
              <a:buChar char="•"/>
              <a:defRPr/>
            </a:pPr>
            <a:r>
              <a:rPr lang="en-US" sz="1300" dirty="0"/>
              <a:t>The first questions asks if the FE noticed any inappropriate use of VA funds and if so, to whom the situation was referred.  Inappropriate use of VA funds differs from flat out misuse of VA funds.  </a:t>
            </a:r>
            <a:r>
              <a:rPr lang="en-US" dirty="0">
                <a:effectLst/>
              </a:rPr>
              <a:t> The</a:t>
            </a:r>
            <a:r>
              <a:rPr lang="en-US" baseline="0" dirty="0">
                <a:effectLst/>
              </a:rPr>
              <a:t> definition of </a:t>
            </a:r>
            <a:r>
              <a:rPr lang="en-US" dirty="0">
                <a:effectLst/>
              </a:rPr>
              <a:t>misuse for VA purposes of</a:t>
            </a:r>
            <a:r>
              <a:rPr lang="en-US" baseline="0" dirty="0">
                <a:effectLst/>
              </a:rPr>
              <a:t> benefits by a fiduciary as any case in which the fiduciary</a:t>
            </a:r>
            <a:r>
              <a:rPr lang="en-US" dirty="0">
                <a:effectLst/>
              </a:rPr>
              <a:t> receives payment under any of the laws administered by the Secretary, for the use and benefit of a beneficiary and uses such payment, or any part thereof, for a use other than for the use and benefit of such beneficiary or that beneficiary’s dependents.  Inappropriate use does not meet the threshold of misuse, it does not involve malicious</a:t>
            </a:r>
            <a:r>
              <a:rPr lang="en-US" baseline="0" dirty="0">
                <a:effectLst/>
              </a:rPr>
              <a:t> intent like misuse.  </a:t>
            </a:r>
          </a:p>
          <a:p>
            <a:pPr defTabSz="966612">
              <a:defRPr/>
            </a:pPr>
            <a:endParaRPr lang="en-US" baseline="0" dirty="0">
              <a:effectLst/>
            </a:endParaRPr>
          </a:p>
          <a:p>
            <a:pPr marL="483306" lvl="1" defTabSz="966612">
              <a:defRPr/>
            </a:pPr>
            <a:r>
              <a:rPr lang="en-US" b="1" baseline="0" dirty="0">
                <a:effectLst/>
              </a:rPr>
              <a:t>Example: </a:t>
            </a:r>
            <a:r>
              <a:rPr lang="en-US" baseline="0" dirty="0">
                <a:effectLst/>
              </a:rPr>
              <a:t>The fiduciary paid for the beneficiary to visit Disneyland on vacation, but the vacation expense ate into the ability for the fiduciary to pay the beneficiary’s monthly utility bills.  The VA funds were still spent on the beneficiary, but the fiduciary did not make the most prudent disbursement decision.</a:t>
            </a:r>
          </a:p>
          <a:p>
            <a:pPr defTabSz="966612">
              <a:defRPr/>
            </a:pPr>
            <a:endParaRPr lang="en-US" sz="1300" dirty="0"/>
          </a:p>
          <a:p>
            <a:pPr marL="483306" lvl="1" defTabSz="966612">
              <a:defRPr/>
            </a:pPr>
            <a:r>
              <a:rPr lang="en-US" sz="1300" dirty="0"/>
              <a:t>Should identification of inappropriate take place during the field examination, the FE must discuss the situation with the fiduciary and provide a referral to appropriate entities.</a:t>
            </a:r>
          </a:p>
          <a:p>
            <a:pPr defTabSz="966612">
              <a:defRPr/>
            </a:pPr>
            <a:endParaRPr lang="en-US" sz="1300" dirty="0"/>
          </a:p>
          <a:p>
            <a:pPr marL="181240" indent="-181240" defTabSz="966612">
              <a:buFont typeface="Arial" panose="020B0604020202020204" pitchFamily="34" charset="0"/>
              <a:buChar char="•"/>
              <a:defRPr/>
            </a:pPr>
            <a:r>
              <a:rPr lang="en-US" sz="1300" dirty="0"/>
              <a:t>It is possible that the VA fiduciary also manages and is the payee for all of the beneficiaries other sources of income.  In that situation, the FE needs to report that the VA fiduciary is the payee for all other funds.  It is more likely though, that the VA fiduciary will not be the payee for all of the beneficiaries other sources of income and the FE will report and clarify the payee for each income source.</a:t>
            </a:r>
          </a:p>
          <a:p>
            <a:pPr marL="181240" indent="-181240" defTabSz="966612">
              <a:buFont typeface="Arial" panose="020B0604020202020204" pitchFamily="34" charset="0"/>
              <a:buChar char="•"/>
              <a:defRPr/>
            </a:pPr>
            <a:endParaRPr lang="en-US" sz="1300" dirty="0"/>
          </a:p>
          <a:p>
            <a:pPr marL="483306" lvl="1" defTabSz="966612">
              <a:defRPr/>
            </a:pPr>
            <a:r>
              <a:rPr lang="en-US" sz="1300" b="1" dirty="0"/>
              <a:t>Example: </a:t>
            </a:r>
            <a:r>
              <a:rPr lang="en-US" sz="1300" dirty="0"/>
              <a:t>The Veteran has three sources of income VA benefits, Social Security benefits and military retirement benefits.  At this point in time, the VA fiduciary does not manage and is not the payee of any of the Veteran’s income; the Veteran manages all of her income and is the payee for all income.  The FElux should reflect that the VA payee is NOT the payee for other funds and that the Veteran is the payee for VA, SSA, and retirement incomes.</a:t>
            </a:r>
          </a:p>
          <a:p>
            <a:pPr marL="483306" lvl="1" defTabSz="966612">
              <a:defRPr/>
            </a:pPr>
            <a:endParaRPr lang="en-US" sz="1300" dirty="0"/>
          </a:p>
          <a:p>
            <a:pPr marL="181240" indent="-181240" defTabSz="966612">
              <a:buFont typeface="Arial" panose="020B0604020202020204" pitchFamily="34" charset="0"/>
              <a:buChar char="•"/>
              <a:defRPr/>
            </a:pPr>
            <a:r>
              <a:rPr lang="en-US" sz="1300" dirty="0"/>
              <a:t>The FElux requests the FE document if the beneficiary is in receipt of Medicaid benefits, if so, to document whether receipt of the Medicaid benefits will affect VA benefits.</a:t>
            </a:r>
          </a:p>
          <a:p>
            <a:pPr marL="181240" indent="-181240" defTabSz="966612">
              <a:buFont typeface="Arial" panose="020B0604020202020204" pitchFamily="34" charset="0"/>
              <a:buChar char="•"/>
              <a:defRPr/>
            </a:pPr>
            <a:endParaRPr lang="en-US" sz="1300" dirty="0"/>
          </a:p>
          <a:p>
            <a:pPr lvl="1"/>
            <a:r>
              <a:rPr lang="en-US" sz="1300" b="1" dirty="0"/>
              <a:t>Example: </a:t>
            </a:r>
            <a:r>
              <a:rPr lang="en-US" sz="1300" dirty="0"/>
              <a:t>Beneficiary receives non-service-connected pension benefits, resides in a nursing home, and a portion of his care expenses are paid by the State of Texas Medicaid program.  Non-service-connected pension benefits are </a:t>
            </a:r>
            <a:r>
              <a:rPr lang="en-US" dirty="0">
                <a:effectLst/>
              </a:rPr>
              <a:t>VA helps Veterans and their families cope with financial challenges by providing supplemental income through the Veterans Pension and Survivors Pension benefit programs.  Recipients</a:t>
            </a:r>
            <a:r>
              <a:rPr lang="en-US" baseline="0" dirty="0">
                <a:effectLst/>
              </a:rPr>
              <a:t> of Medicaid benefits that reside in a nursing home are restricted to receive a maximum of $90.00 (sometime referred to as the Medicaid rate) from VA.  The $90.00 is to be utilized for the beneficiary’s personal spending each month and can not be utilized to assist with their cost of care at the nursing facility.  </a:t>
            </a:r>
          </a:p>
          <a:p>
            <a:pPr lvl="1"/>
            <a:endParaRPr lang="en-US" b="1" baseline="0" dirty="0">
              <a:effectLst/>
            </a:endParaRPr>
          </a:p>
          <a:p>
            <a:pPr lvl="1"/>
            <a:r>
              <a:rPr lang="en-US" b="1" baseline="0" dirty="0">
                <a:effectLst/>
              </a:rPr>
              <a:t>Note: </a:t>
            </a:r>
            <a:r>
              <a:rPr lang="en-US" baseline="0" dirty="0">
                <a:effectLst/>
              </a:rPr>
              <a:t>It is important for FEs to:</a:t>
            </a:r>
          </a:p>
          <a:p>
            <a:pPr lvl="1"/>
            <a:endParaRPr lang="en-US" baseline="0" dirty="0">
              <a:effectLst/>
            </a:endParaRPr>
          </a:p>
          <a:p>
            <a:pPr marL="664546" lvl="1" indent="-181240">
              <a:buFont typeface="Arial" panose="020B0604020202020204" pitchFamily="34" charset="0"/>
              <a:buChar char="•"/>
            </a:pPr>
            <a:r>
              <a:rPr lang="en-US" baseline="0" dirty="0">
                <a:effectLst/>
              </a:rPr>
              <a:t>ask/confirm Medicaid entitlement for beneficiary’s that reside in a nursing home – confirmation may come from the facility manager or the business office manager, </a:t>
            </a:r>
          </a:p>
          <a:p>
            <a:pPr marL="664546" lvl="1" indent="-181240" fontAlgn="t">
              <a:buFont typeface="Arial" panose="020B0604020202020204" pitchFamily="34" charset="0"/>
              <a:buChar char="•"/>
            </a:pPr>
            <a:r>
              <a:rPr lang="en-US" sz="1300" dirty="0"/>
              <a:t>inform the fiduciary of the possibility of reduction in benefits based on the beneficiary’s receipt of Medicaid, and</a:t>
            </a:r>
            <a:endParaRPr lang="en-US" dirty="0">
              <a:effectLst/>
            </a:endParaRPr>
          </a:p>
          <a:p>
            <a:pPr marL="664546" lvl="1" indent="-181240" fontAlgn="t">
              <a:buFont typeface="Arial" panose="020B0604020202020204" pitchFamily="34" charset="0"/>
              <a:buChar char="•"/>
            </a:pPr>
            <a:r>
              <a:rPr lang="en-US" sz="1300" dirty="0"/>
              <a:t>notify the Pension Management Center and provide the facts observed.</a:t>
            </a:r>
            <a:endParaRPr lang="en-US" dirty="0">
              <a:effectLst/>
            </a:endParaRPr>
          </a:p>
          <a:p>
            <a:pPr marL="664546" lvl="1" indent="-181240">
              <a:buFont typeface="Arial" panose="020B0604020202020204" pitchFamily="34" charset="0"/>
              <a:buChar char="•"/>
            </a:pPr>
            <a:endParaRPr lang="en-US" dirty="0">
              <a:effectLst/>
            </a:endParaRPr>
          </a:p>
          <a:p>
            <a:pPr marL="181240" indent="-181240" defTabSz="966612">
              <a:buFont typeface="Arial" panose="020B0604020202020204" pitchFamily="34" charset="0"/>
              <a:buChar char="•"/>
              <a:defRPr/>
            </a:pPr>
            <a:r>
              <a:rPr lang="en-US" sz="1300" dirty="0"/>
              <a:t>The FElux also requests the FE document the status of the beneficiary’s award at the time of the field examination and if the award is not running, for the FE to explain actions taken.  Award status can be found in Share &gt; Corporate Record &gt; Award/Ratings Tab &gt; Award Information Tab &gt; “Pay Status” field</a:t>
            </a:r>
          </a:p>
          <a:p>
            <a:pPr marL="181240" indent="-181240" defTabSz="966612">
              <a:buFont typeface="Arial" panose="020B0604020202020204" pitchFamily="34" charset="0"/>
              <a:buChar char="•"/>
              <a:defRPr/>
            </a:pPr>
            <a:endParaRPr lang="en-US" sz="1300" dirty="0"/>
          </a:p>
          <a:p>
            <a:pPr marL="483306" lvl="1" defTabSz="966612">
              <a:defRPr/>
            </a:pPr>
            <a:r>
              <a:rPr lang="en-US" sz="1300" b="1" dirty="0"/>
              <a:t>Example: </a:t>
            </a:r>
            <a:r>
              <a:rPr lang="en-US" sz="1300" dirty="0"/>
              <a:t>Share may show the beneficiary’s award as Suspended due to whereabouts unknown – meaning VA has been unable to locate the beneficiary – because the beneficiary moved and did not update VA with his new mailing address.  As a FE, if you are able to locate the beneficiary and conduct a field examination, you have the responsibility to report new contact information for the beneficiary and request that the beneficiary's record be updated to reflect the updated information and request that benefits be resumed. </a:t>
            </a:r>
          </a:p>
          <a:p>
            <a:pPr defTabSz="966612">
              <a:defRPr/>
            </a:pPr>
            <a:endParaRPr lang="en-US" sz="1300" b="1" dirty="0"/>
          </a:p>
          <a:p>
            <a:pPr defTabSz="966612">
              <a:defRPr/>
            </a:pPr>
            <a:r>
              <a:rPr lang="en-US" sz="1300" b="1" u="sng" dirty="0"/>
              <a:t>Demonstration Notes</a:t>
            </a:r>
            <a:r>
              <a:rPr lang="en-US" sz="1300" dirty="0"/>
              <a:t>: </a:t>
            </a:r>
          </a:p>
          <a:p>
            <a:pPr defTabSz="966612">
              <a:defRPr/>
            </a:pPr>
            <a:endParaRPr lang="en-US" sz="1300" dirty="0"/>
          </a:p>
          <a:p>
            <a:pPr defTabSz="966612">
              <a:defRPr/>
            </a:pPr>
            <a:r>
              <a:rPr lang="en-US" b="0" u="none" baseline="0" dirty="0">
                <a:solidFill>
                  <a:schemeClr val="tx1"/>
                </a:solidFill>
              </a:rPr>
              <a:t>Minimize PowerPoint and demonstrate how to document the remaining questions in the </a:t>
            </a:r>
            <a:r>
              <a:rPr lang="en-US" b="0" i="1" u="none" baseline="0" dirty="0">
                <a:solidFill>
                  <a:schemeClr val="tx1"/>
                </a:solidFill>
              </a:rPr>
              <a:t>Expenses</a:t>
            </a:r>
            <a:r>
              <a:rPr lang="en-US" b="0" u="none" baseline="0" dirty="0">
                <a:solidFill>
                  <a:schemeClr val="tx1"/>
                </a:solidFill>
              </a:rPr>
              <a:t> subsection; Inappropriate use of VA Funds, payee of funds, receiving Medicaid benefits, and running award.  </a:t>
            </a:r>
          </a:p>
          <a:p>
            <a:pPr defTabSz="966612">
              <a:defRPr/>
            </a:pPr>
            <a:endParaRPr lang="en-US" b="0" u="none" baseline="0" dirty="0">
              <a:solidFill>
                <a:schemeClr val="tx1"/>
              </a:solidFill>
            </a:endParaRPr>
          </a:p>
          <a:p>
            <a:pPr defTabSz="966612">
              <a:defRPr/>
            </a:pPr>
            <a:r>
              <a:rPr lang="en-US" b="0" u="none" baseline="0" dirty="0">
                <a:solidFill>
                  <a:schemeClr val="tx1"/>
                </a:solidFill>
              </a:rPr>
              <a:t>Also show how to verify “Pay Status” field in the Share Corporate Record.</a:t>
            </a:r>
            <a:endParaRPr lang="en-US" sz="1300" dirty="0"/>
          </a:p>
        </p:txBody>
      </p:sp>
      <p:sp>
        <p:nvSpPr>
          <p:cNvPr id="4" name="Slide Number Placeholder 3"/>
          <p:cNvSpPr>
            <a:spLocks noGrp="1"/>
          </p:cNvSpPr>
          <p:nvPr>
            <p:ph type="sldNum" sz="quarter" idx="10"/>
          </p:nvPr>
        </p:nvSpPr>
        <p:spPr/>
        <p:txBody>
          <a:bodyPr/>
          <a:lstStyle/>
          <a:p>
            <a:fld id="{8DB40390-A3B2-46B9-9773-DB13838AA237}" type="slidenum">
              <a:rPr lang="en-US" smtClean="0"/>
              <a:t>10</a:t>
            </a:fld>
            <a:endParaRPr lang="en-US" dirty="0"/>
          </a:p>
        </p:txBody>
      </p:sp>
    </p:spTree>
    <p:extLst>
      <p:ext uri="{BB962C8B-B14F-4D97-AF65-F5344CB8AC3E}">
        <p14:creationId xmlns:p14="http://schemas.microsoft.com/office/powerpoint/2010/main" val="19405803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pPr marL="0" lvl="1" defTabSz="914350">
              <a:defRPr/>
            </a:pPr>
            <a:r>
              <a:rPr lang="en-US" u="sng" dirty="0"/>
              <a:t>Instructor Notes:</a:t>
            </a:r>
            <a:endParaRPr lang="en-US" u="none" dirty="0"/>
          </a:p>
          <a:p>
            <a:pPr marL="0" lvl="1" defTabSz="914350">
              <a:defRPr/>
            </a:pPr>
            <a:endParaRPr lang="en-US" u="sng" dirty="0"/>
          </a:p>
          <a:p>
            <a:pPr marL="0" indent="0">
              <a:buFont typeface="Arial" panose="020B0604020202020204" pitchFamily="34" charset="0"/>
              <a:buNone/>
            </a:pPr>
            <a:r>
              <a:rPr lang="en-US" dirty="0"/>
              <a:t>(Recall)  These</a:t>
            </a:r>
            <a:r>
              <a:rPr lang="en-US" baseline="0" dirty="0"/>
              <a:t> are our learning objectives as stated from the beginning of the training:</a:t>
            </a:r>
          </a:p>
          <a:p>
            <a:pPr marL="0" indent="0">
              <a:buFont typeface="Arial" panose="020B0604020202020204" pitchFamily="34" charset="0"/>
              <a:buNone/>
            </a:pPr>
            <a:endParaRPr lang="en-US" baseline="0" dirty="0"/>
          </a:p>
          <a:p>
            <a:pPr marL="181240" indent="-181240">
              <a:buFont typeface="Arial" panose="020B0604020202020204" pitchFamily="34" charset="0"/>
              <a:buChar char="•"/>
              <a:defRPr/>
            </a:pPr>
            <a:r>
              <a:rPr lang="en-US" dirty="0"/>
              <a:t>Discuss gathering, documenting, and analyzing expenses</a:t>
            </a:r>
          </a:p>
          <a:p>
            <a:pPr marL="181240" indent="-181240">
              <a:buFont typeface="Arial" panose="020B0604020202020204" pitchFamily="34" charset="0"/>
              <a:buChar char="•"/>
              <a:defRPr/>
            </a:pPr>
            <a:r>
              <a:rPr lang="en-US" dirty="0"/>
              <a:t>Explain fiduciary instruction and assess beneficiary</a:t>
            </a:r>
          </a:p>
          <a:p>
            <a:pPr marL="181240" indent="-181240">
              <a:buFont typeface="Arial" panose="020B0604020202020204" pitchFamily="34" charset="0"/>
              <a:buChar char="•"/>
              <a:defRPr/>
            </a:pPr>
            <a:r>
              <a:rPr lang="en-US" dirty="0"/>
              <a:t>Understand fiduciary expense responsibilities noted on Form 21P-4703</a:t>
            </a:r>
            <a:r>
              <a:rPr lang="en-US" i="1" dirty="0"/>
              <a:t>, Fiduciary Agreement</a:t>
            </a:r>
            <a:endParaRPr lang="en-US" b="1" i="1" dirty="0"/>
          </a:p>
          <a:p>
            <a:pPr marL="181240" indent="-181240">
              <a:buFont typeface="Arial" panose="020B0604020202020204" pitchFamily="34" charset="0"/>
              <a:buChar char="•"/>
            </a:pPr>
            <a:r>
              <a:rPr lang="en-US" dirty="0"/>
              <a:t>Describe a properly titled bank account </a:t>
            </a:r>
          </a:p>
          <a:p>
            <a:pPr marL="181240" indent="-181240">
              <a:buFont typeface="Arial" panose="020B0604020202020204" pitchFamily="34" charset="0"/>
              <a:buChar char="•"/>
            </a:pPr>
            <a:r>
              <a:rPr lang="en-US" dirty="0"/>
              <a:t>Describe proper fiduciary notification procedures </a:t>
            </a:r>
          </a:p>
          <a:p>
            <a:pPr marL="181240" indent="-181240">
              <a:buFont typeface="Arial" panose="020B0604020202020204" pitchFamily="34" charset="0"/>
              <a:buChar char="•"/>
            </a:pPr>
            <a:r>
              <a:rPr lang="en-US"/>
              <a:t>Analyze additional circumstances affecting the beneficiary’s income and expenses</a:t>
            </a:r>
          </a:p>
          <a:p>
            <a:pPr marL="0" indent="0">
              <a:buFont typeface="Arial" panose="020B0604020202020204" pitchFamily="34" charset="0"/>
              <a:buNone/>
            </a:pPr>
            <a:endParaRPr lang="en-US" dirty="0"/>
          </a:p>
          <a:p>
            <a:pPr marL="0" lvl="1" defTabSz="914350">
              <a:defRPr/>
            </a:pPr>
            <a:r>
              <a:rPr lang="en-US" dirty="0"/>
              <a:t>(Recap)  We discussed each of these learning objectives through the following topics in each slide today:</a:t>
            </a:r>
          </a:p>
          <a:p>
            <a:pPr marL="171450" indent="-171450">
              <a:buFont typeface="Arial" panose="020B0604020202020204" pitchFamily="34" charset="0"/>
              <a:buChar char="•"/>
            </a:pPr>
            <a:r>
              <a:rPr lang="en-US" dirty="0"/>
              <a:t>Expenses</a:t>
            </a:r>
          </a:p>
          <a:p>
            <a:pPr marL="171450" indent="-171450">
              <a:buFont typeface="Arial" panose="020B0604020202020204" pitchFamily="34" charset="0"/>
              <a:buChar char="•"/>
            </a:pPr>
            <a:r>
              <a:rPr lang="en-US" dirty="0"/>
              <a:t>Expense Sources and  Verification</a:t>
            </a:r>
          </a:p>
          <a:p>
            <a:pPr marL="171450" indent="-171450">
              <a:buFont typeface="Arial" panose="020B0604020202020204" pitchFamily="34" charset="0"/>
              <a:buChar char="•"/>
            </a:pPr>
            <a:r>
              <a:rPr lang="en-US" dirty="0"/>
              <a:t>Instruction and Standard of Living</a:t>
            </a:r>
          </a:p>
          <a:p>
            <a:pPr marL="171450" indent="-171450">
              <a:buFont typeface="Arial" panose="020B0604020202020204" pitchFamily="34" charset="0"/>
              <a:buChar char="•"/>
            </a:pPr>
            <a:r>
              <a:rPr lang="en-US" dirty="0"/>
              <a:t>VA Form 21P-4703</a:t>
            </a:r>
          </a:p>
          <a:p>
            <a:pPr marL="171450" indent="-171450">
              <a:buFont typeface="Arial" panose="020B0604020202020204" pitchFamily="34" charset="0"/>
              <a:buChar char="•"/>
            </a:pPr>
            <a:r>
              <a:rPr lang="en-US" dirty="0"/>
              <a:t>Properly Titled Account</a:t>
            </a:r>
          </a:p>
          <a:p>
            <a:pPr marL="171450" indent="-171450">
              <a:buFont typeface="Arial" panose="020B0604020202020204" pitchFamily="34" charset="0"/>
              <a:buChar char="•"/>
            </a:pPr>
            <a:r>
              <a:rPr lang="en-US" dirty="0"/>
              <a:t>Notification Procedures</a:t>
            </a:r>
          </a:p>
          <a:p>
            <a:pPr marL="171450" indent="-171450">
              <a:buFont typeface="Arial" panose="020B0604020202020204" pitchFamily="34" charset="0"/>
              <a:buChar char="•"/>
            </a:pPr>
            <a:r>
              <a:rPr lang="en-US" dirty="0"/>
              <a:t>Income/Expense Circumstances</a:t>
            </a:r>
          </a:p>
          <a:p>
            <a:pPr marL="0" lvl="1" defTabSz="914350">
              <a:defRPr/>
            </a:pPr>
            <a:endParaRPr lang="en-US" dirty="0"/>
          </a:p>
          <a:p>
            <a:pPr marL="0" lvl="1" defTabSz="914350">
              <a:defRPr/>
            </a:pPr>
            <a:r>
              <a:rPr lang="en-US" b="1" dirty="0"/>
              <a:t>Are there any additional questions?  </a:t>
            </a:r>
          </a:p>
          <a:p>
            <a:pPr marL="0" lvl="1" defTabSz="966559">
              <a:defRPr/>
            </a:pPr>
            <a:endParaRPr lang="en-US" dirty="0"/>
          </a:p>
        </p:txBody>
      </p:sp>
      <p:sp>
        <p:nvSpPr>
          <p:cNvPr id="4" name="Slide Number Placeholder 3"/>
          <p:cNvSpPr>
            <a:spLocks noGrp="1"/>
          </p:cNvSpPr>
          <p:nvPr>
            <p:ph type="sldNum" sz="quarter" idx="10"/>
          </p:nvPr>
        </p:nvSpPr>
        <p:spPr/>
        <p:txBody>
          <a:bodyPr/>
          <a:lstStyle/>
          <a:p>
            <a:fld id="{03CECF49-2165-4CE7-B39E-10D80CF3C557}" type="slidenum">
              <a:rPr lang="en-US" smtClean="0"/>
              <a:t>11</a:t>
            </a:fld>
            <a:endParaRPr lang="en-US" dirty="0"/>
          </a:p>
        </p:txBody>
      </p:sp>
    </p:spTree>
    <p:extLst>
      <p:ext uri="{BB962C8B-B14F-4D97-AF65-F5344CB8AC3E}">
        <p14:creationId xmlns:p14="http://schemas.microsoft.com/office/powerpoint/2010/main" val="9203491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u="sng" dirty="0">
                <a:solidFill>
                  <a:prstClr val="black"/>
                </a:solidFill>
              </a:rPr>
              <a:t>Instructor Notes:</a:t>
            </a:r>
          </a:p>
          <a:p>
            <a:pPr defTabSz="966612">
              <a:defRPr/>
            </a:pPr>
            <a:endParaRPr lang="en-US" sz="1300" u="sng" dirty="0">
              <a:solidFill>
                <a:prstClr val="black"/>
              </a:solidFill>
            </a:endParaRPr>
          </a:p>
          <a:p>
            <a:pPr defTabSz="966612">
              <a:defRPr/>
            </a:pPr>
            <a:r>
              <a:rPr lang="en-US" dirty="0"/>
              <a:t>Explain to students </a:t>
            </a:r>
            <a:r>
              <a:rPr lang="en-US" baseline="0" dirty="0"/>
              <a:t>that an assessment has been assigned to them in TMS.  This assessment gauges that learning has occurred and reports on areas that may need some additional training.  Once the assessment is complete, they will complete a satisfaction survey providing them with an opportunity to help improve the training.  The survey must be completed in order to receive training hours.  </a:t>
            </a:r>
            <a:r>
              <a:rPr lang="en-US" baseline="0"/>
              <a:t>All feedback is welcome!</a:t>
            </a:r>
            <a:endParaRPr lang="en-US"/>
          </a:p>
          <a:p>
            <a:endParaRPr lang="en-US"/>
          </a:p>
        </p:txBody>
      </p:sp>
      <p:sp>
        <p:nvSpPr>
          <p:cNvPr id="4" name="Slide Number Placeholder 3"/>
          <p:cNvSpPr>
            <a:spLocks noGrp="1"/>
          </p:cNvSpPr>
          <p:nvPr>
            <p:ph type="sldNum" sz="quarter" idx="10"/>
          </p:nvPr>
        </p:nvSpPr>
        <p:spPr/>
        <p:txBody>
          <a:bodyPr/>
          <a:lstStyle/>
          <a:p>
            <a:fld id="{8DB40390-A3B2-46B9-9773-DB13838AA237}" type="slidenum">
              <a:rPr lang="en-US" smtClean="0"/>
              <a:t>12</a:t>
            </a:fld>
            <a:endParaRPr lang="en-US"/>
          </a:p>
        </p:txBody>
      </p:sp>
    </p:spTree>
    <p:extLst>
      <p:ext uri="{BB962C8B-B14F-4D97-AF65-F5344CB8AC3E}">
        <p14:creationId xmlns:p14="http://schemas.microsoft.com/office/powerpoint/2010/main" val="1666432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r>
              <a:rPr lang="en-US" sz="1300" dirty="0"/>
              <a:t>By the end of this lesson, the student will be able to do the following:</a:t>
            </a:r>
          </a:p>
          <a:p>
            <a:pPr>
              <a:defRPr/>
            </a:pPr>
            <a:endParaRPr lang="en-US" dirty="0"/>
          </a:p>
          <a:p>
            <a:pPr marL="181240" indent="-181240">
              <a:buFont typeface="Arial" panose="020B0604020202020204" pitchFamily="34" charset="0"/>
              <a:buChar char="•"/>
              <a:defRPr/>
            </a:pPr>
            <a:r>
              <a:rPr lang="en-US" dirty="0"/>
              <a:t>Discuss gathering, documenting, and analyzing expenses</a:t>
            </a:r>
          </a:p>
          <a:p>
            <a:pPr marL="181240" indent="-181240">
              <a:buFont typeface="Arial" panose="020B0604020202020204" pitchFamily="34" charset="0"/>
              <a:buChar char="•"/>
              <a:defRPr/>
            </a:pPr>
            <a:r>
              <a:rPr lang="en-US" dirty="0"/>
              <a:t>Explain fiduciary instruction and assess beneficiary</a:t>
            </a:r>
          </a:p>
          <a:p>
            <a:pPr marL="181240" indent="-181240">
              <a:buFont typeface="Arial" panose="020B0604020202020204" pitchFamily="34" charset="0"/>
              <a:buChar char="•"/>
              <a:defRPr/>
            </a:pPr>
            <a:r>
              <a:rPr lang="en-US" dirty="0"/>
              <a:t>Understand fiduciary expense responsibilities noted on Form 21P-4703</a:t>
            </a:r>
            <a:r>
              <a:rPr lang="en-US" i="1" dirty="0"/>
              <a:t>, Fiduciary Agreement</a:t>
            </a:r>
            <a:endParaRPr lang="en-US" b="1" i="1" dirty="0"/>
          </a:p>
          <a:p>
            <a:pPr marL="181240" indent="-181240">
              <a:buFont typeface="Arial" panose="020B0604020202020204" pitchFamily="34" charset="0"/>
              <a:buChar char="•"/>
            </a:pPr>
            <a:r>
              <a:rPr lang="en-US" dirty="0"/>
              <a:t>Describe a properly titled bank account </a:t>
            </a:r>
          </a:p>
          <a:p>
            <a:pPr marL="181240" indent="-181240">
              <a:buFont typeface="Arial" panose="020B0604020202020204" pitchFamily="34" charset="0"/>
              <a:buChar char="•"/>
            </a:pPr>
            <a:r>
              <a:rPr lang="en-US" dirty="0"/>
              <a:t>Describe proper fiduciary notification procedures </a:t>
            </a:r>
          </a:p>
          <a:p>
            <a:pPr marL="181240" indent="-181240">
              <a:buFont typeface="Arial" panose="020B0604020202020204" pitchFamily="34" charset="0"/>
              <a:buChar char="•"/>
            </a:pPr>
            <a:r>
              <a:rPr lang="en-US" dirty="0"/>
              <a:t>Analyze additional circumstances affecting the beneficiary’s income and expenses</a:t>
            </a:r>
          </a:p>
          <a:p>
            <a:endParaRPr lang="en-US" dirty="0"/>
          </a:p>
          <a:p>
            <a:pPr marL="181240" indent="-18124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dirty="0"/>
          </a:p>
        </p:txBody>
      </p:sp>
    </p:spTree>
    <p:extLst>
      <p:ext uri="{BB962C8B-B14F-4D97-AF65-F5344CB8AC3E}">
        <p14:creationId xmlns:p14="http://schemas.microsoft.com/office/powerpoint/2010/main" val="540880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r>
              <a:rPr lang="en-US" u="none" dirty="0"/>
              <a:t>These are the relevant references for this training:</a:t>
            </a:r>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dirty="0"/>
          </a:p>
        </p:txBody>
      </p:sp>
    </p:spTree>
    <p:extLst>
      <p:ext uri="{BB962C8B-B14F-4D97-AF65-F5344CB8AC3E}">
        <p14:creationId xmlns:p14="http://schemas.microsoft.com/office/powerpoint/2010/main" val="2528355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pPr marL="181240" indent="-181240" defTabSz="966612">
              <a:defRPr/>
            </a:pPr>
            <a:r>
              <a:rPr lang="en-US" b="0" i="1" u="none" dirty="0"/>
              <a:t>Learning</a:t>
            </a:r>
            <a:r>
              <a:rPr lang="en-US" b="0" i="1" u="none" baseline="0" dirty="0"/>
              <a:t> Objective:  </a:t>
            </a:r>
            <a:r>
              <a:rPr lang="en-US" i="1" dirty="0"/>
              <a:t>Discuss gathering, documenting, and analyzing expenses</a:t>
            </a:r>
          </a:p>
          <a:p>
            <a:pPr marL="181240" indent="-181240" defTabSz="966612">
              <a:defRPr/>
            </a:pPr>
            <a:r>
              <a:rPr lang="en-US" dirty="0"/>
              <a:t> </a:t>
            </a:r>
            <a:r>
              <a:rPr lang="en-US" b="0" i="1" u="none" dirty="0"/>
              <a:t>Policy</a:t>
            </a:r>
            <a:r>
              <a:rPr lang="en-US" b="0" i="1" u="none" baseline="0" dirty="0"/>
              <a:t> Reference(s): FPM 2.D.3.d, FPM 2.D.3.f</a:t>
            </a:r>
          </a:p>
          <a:p>
            <a:r>
              <a:rPr lang="en-US" b="0" i="1" u="none" baseline="0" dirty="0"/>
              <a:t>FPG Articles: Field Examination Interview</a:t>
            </a:r>
            <a:endParaRPr lang="en-US" b="0" i="1" u="none" dirty="0"/>
          </a:p>
          <a:p>
            <a:endParaRPr lang="en-US" b="0" u="sng" dirty="0"/>
          </a:p>
          <a:p>
            <a:r>
              <a:rPr lang="en-US" b="0" u="sng" dirty="0"/>
              <a:t>Instructor Notes: </a:t>
            </a:r>
          </a:p>
          <a:p>
            <a:endParaRPr lang="en-US" sz="1300" dirty="0"/>
          </a:p>
          <a:p>
            <a:pPr fontAlgn="t"/>
            <a:r>
              <a:rPr lang="en-US" sz="1300" dirty="0"/>
              <a:t>The </a:t>
            </a:r>
            <a:r>
              <a:rPr lang="en-US" sz="1300" b="1" dirty="0"/>
              <a:t>Income and Expenses </a:t>
            </a:r>
            <a:r>
              <a:rPr lang="en-US" sz="1300" dirty="0"/>
              <a:t>section of FElux is where the FE documents information relating to beneficiary and dependent monthly income, monthly income verification, retroactive benefit amount and spending agreement, beneficiary and dependent monthly expenses, and more.</a:t>
            </a:r>
          </a:p>
          <a:p>
            <a:pPr fontAlgn="t"/>
            <a:endParaRPr lang="en-US" sz="1300" dirty="0"/>
          </a:p>
          <a:p>
            <a:pPr fontAlgn="t"/>
            <a:r>
              <a:rPr lang="en-US" sz="1300" dirty="0"/>
              <a:t>The Income and Expenses section is broken into the three subsections:</a:t>
            </a:r>
          </a:p>
          <a:p>
            <a:pPr fontAlgn="t"/>
            <a:endParaRPr lang="en-US" dirty="0">
              <a:effectLst/>
            </a:endParaRPr>
          </a:p>
          <a:p>
            <a:pPr marL="181240" indent="-181240" fontAlgn="t">
              <a:buFont typeface="Arial" panose="020B0604020202020204" pitchFamily="34" charset="0"/>
              <a:buChar char="•"/>
            </a:pPr>
            <a:r>
              <a:rPr lang="en-US" sz="1300" dirty="0"/>
              <a:t>Income</a:t>
            </a:r>
            <a:endParaRPr lang="en-US" dirty="0">
              <a:effectLst/>
            </a:endParaRPr>
          </a:p>
          <a:p>
            <a:pPr marL="181240" indent="-181240" fontAlgn="t">
              <a:buFont typeface="Arial" panose="020B0604020202020204" pitchFamily="34" charset="0"/>
              <a:buChar char="•"/>
            </a:pPr>
            <a:r>
              <a:rPr lang="en-US" sz="1300" dirty="0"/>
              <a:t>Retroactive Benefits</a:t>
            </a:r>
            <a:endParaRPr lang="en-US" dirty="0">
              <a:effectLst/>
            </a:endParaRPr>
          </a:p>
          <a:p>
            <a:pPr marL="181240" indent="-181240" fontAlgn="t">
              <a:buFont typeface="Arial" panose="020B0604020202020204" pitchFamily="34" charset="0"/>
              <a:buChar char="•"/>
            </a:pPr>
            <a:r>
              <a:rPr lang="en-US" sz="1300" dirty="0"/>
              <a:t>Expenses </a:t>
            </a:r>
            <a:endParaRPr lang="en-US" dirty="0">
              <a:effectLst/>
            </a:endParaRPr>
          </a:p>
          <a:p>
            <a:endParaRPr lang="en-US" sz="1300" b="1" dirty="0"/>
          </a:p>
          <a:p>
            <a:r>
              <a:rPr lang="en-US" sz="1300" b="1" dirty="0"/>
              <a:t>Note:  </a:t>
            </a:r>
            <a:r>
              <a:rPr lang="en-US" sz="1300" dirty="0"/>
              <a:t>This lesson will only discuss final subsection, </a:t>
            </a:r>
            <a:r>
              <a:rPr lang="en-US" sz="1300" i="1" dirty="0"/>
              <a:t>Expenses</a:t>
            </a:r>
            <a:r>
              <a:rPr lang="en-US" sz="1300" dirty="0"/>
              <a:t>.  </a:t>
            </a:r>
          </a:p>
          <a:p>
            <a:endParaRPr lang="en-US" sz="1300" dirty="0"/>
          </a:p>
          <a:p>
            <a:r>
              <a:rPr lang="en-US" sz="1300" dirty="0"/>
              <a:t>Merriam Webster defines expense as, “financial burden or outlay.”   With that definition in mind, let’s discuss the </a:t>
            </a:r>
            <a:r>
              <a:rPr lang="en-US" sz="1300" i="1" dirty="0"/>
              <a:t>Expense </a:t>
            </a:r>
            <a:r>
              <a:rPr lang="en-US" sz="1300" dirty="0"/>
              <a:t>subsection</a:t>
            </a:r>
            <a:r>
              <a:rPr lang="en-US" sz="1300" i="1" dirty="0"/>
              <a:t> </a:t>
            </a:r>
            <a:r>
              <a:rPr lang="en-US" sz="1300" dirty="0"/>
              <a:t>of FElux. </a:t>
            </a:r>
          </a:p>
          <a:p>
            <a:endParaRPr lang="en-US" sz="1300" dirty="0"/>
          </a:p>
          <a:p>
            <a:r>
              <a:rPr lang="en-US" sz="1300" dirty="0"/>
              <a:t>FE must review and document current beneficiary expenses as well as the expenses of the beneficiary’s dependents in the field examination report; to include monthly payments on debts or loans.   We will discuss debts and loans in more detail in the next lesson.</a:t>
            </a:r>
          </a:p>
          <a:p>
            <a:endParaRPr lang="en-US" sz="1300" dirty="0"/>
          </a:p>
          <a:p>
            <a:r>
              <a:rPr lang="en-US" sz="1300" dirty="0"/>
              <a:t>The FE must record the following fields in FElux:</a:t>
            </a:r>
          </a:p>
          <a:p>
            <a:endParaRPr lang="en-US" sz="1300" dirty="0"/>
          </a:p>
          <a:p>
            <a:pPr marL="181240" indent="-181240">
              <a:buFont typeface="Arial" panose="020B0604020202020204" pitchFamily="34" charset="0"/>
              <a:buChar char="•"/>
            </a:pPr>
            <a:r>
              <a:rPr lang="en-US" sz="1300" dirty="0"/>
              <a:t>Name of expense or creditor</a:t>
            </a:r>
          </a:p>
          <a:p>
            <a:pPr marL="181240" indent="-181240">
              <a:buFont typeface="Arial" panose="020B0604020202020204" pitchFamily="34" charset="0"/>
              <a:buChar char="•"/>
            </a:pPr>
            <a:r>
              <a:rPr lang="en-US" sz="1300" dirty="0"/>
              <a:t>Monthly payment amount</a:t>
            </a:r>
          </a:p>
          <a:p>
            <a:pPr marL="181240" indent="-181240">
              <a:buFont typeface="Arial" panose="020B0604020202020204" pitchFamily="34" charset="0"/>
              <a:buChar char="•"/>
            </a:pPr>
            <a:r>
              <a:rPr lang="en-US" sz="1300" dirty="0"/>
              <a:t>Balance due </a:t>
            </a:r>
          </a:p>
          <a:p>
            <a:pPr marL="181240" indent="-181240">
              <a:buFont typeface="Arial" panose="020B0604020202020204" pitchFamily="34" charset="0"/>
              <a:buChar char="•"/>
            </a:pPr>
            <a:endParaRPr lang="en-US" dirty="0">
              <a:effectLst/>
            </a:endParaRPr>
          </a:p>
          <a:p>
            <a:r>
              <a:rPr lang="en-US" sz="1300" b="1" dirty="0"/>
              <a:t>Note: </a:t>
            </a:r>
            <a:r>
              <a:rPr lang="en-US" sz="1300" dirty="0"/>
              <a:t>When documenting expenses, include the name of the creditor and if available, the account number (account number can be added to the end of the account name). This information will assist with future accountings and can be used as a confirmation of information during a follow-up field examination.</a:t>
            </a:r>
          </a:p>
          <a:p>
            <a:endParaRPr lang="en-US" dirty="0">
              <a:effectLst/>
            </a:endParaRPr>
          </a:p>
          <a:p>
            <a:pPr fontAlgn="t"/>
            <a:r>
              <a:rPr lang="en-US" sz="1300" dirty="0"/>
              <a:t>When discussing expenses with the fiduciary, the FE must consider the beneficiary’s living arrangements, which could include contributions made by non-dependents living with the beneficiary (in the beneficiary’s home).  All expenses must be fully documented to include any equitable sharing of household expenses.  If the non-dependent who resides with the beneficiary provides care or services to the beneficiary, the FE will document those services (in the Environment and Social Conditions section of the FElux) and provide the information to the fiduciary.  All situations and the associated circumstances will be addressed by the FE in the field examination report.</a:t>
            </a:r>
            <a:endParaRPr lang="en-US" dirty="0">
              <a:effectLst/>
            </a:endParaRPr>
          </a:p>
          <a:p>
            <a:endParaRPr lang="en-US" sz="1300" dirty="0"/>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dirty="0"/>
          </a:p>
        </p:txBody>
      </p:sp>
    </p:spTree>
    <p:extLst>
      <p:ext uri="{BB962C8B-B14F-4D97-AF65-F5344CB8AC3E}">
        <p14:creationId xmlns:p14="http://schemas.microsoft.com/office/powerpoint/2010/main" val="2430149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pPr marL="181240" indent="-181240" defTabSz="966612">
              <a:defRPr/>
            </a:pPr>
            <a:r>
              <a:rPr lang="en-US" b="0" i="1" u="none" dirty="0"/>
              <a:t>Learning</a:t>
            </a:r>
            <a:r>
              <a:rPr lang="en-US" b="0" i="1" u="none" baseline="0" dirty="0"/>
              <a:t> Objective:  </a:t>
            </a:r>
            <a:r>
              <a:rPr lang="en-US" i="1" dirty="0"/>
              <a:t>Discuss gathering, documenting, and analyzing expenses</a:t>
            </a:r>
          </a:p>
          <a:p>
            <a:pPr marL="181240" indent="-181240" defTabSz="966612">
              <a:defRPr/>
            </a:pPr>
            <a:r>
              <a:rPr lang="en-US" b="0" i="1" u="none" dirty="0"/>
              <a:t>Policy</a:t>
            </a:r>
            <a:r>
              <a:rPr lang="en-US" b="0" i="1" u="none" baseline="0" dirty="0"/>
              <a:t> Reference(s): FPM 2.D.3.d</a:t>
            </a:r>
          </a:p>
          <a:p>
            <a:pPr marL="181240" indent="-181240" defTabSz="966612">
              <a:defRPr/>
            </a:pPr>
            <a:r>
              <a:rPr lang="en-US" b="0" i="1" u="none" baseline="0" dirty="0"/>
              <a:t>FPG Articles: Field Examination Interview</a:t>
            </a:r>
          </a:p>
          <a:p>
            <a:endParaRPr lang="en-US" b="0" i="1" u="none" baseline="0" dirty="0"/>
          </a:p>
          <a:p>
            <a:pPr defTabSz="966612">
              <a:defRPr/>
            </a:pPr>
            <a:r>
              <a:rPr lang="en-US" b="0" u="sng" dirty="0"/>
              <a:t>Instructor Notes: </a:t>
            </a:r>
          </a:p>
          <a:p>
            <a:pPr defTabSz="966612">
              <a:defRPr/>
            </a:pPr>
            <a:endParaRPr lang="en-US" b="0" i="0" u="none" baseline="0" dirty="0"/>
          </a:p>
          <a:p>
            <a:pPr defTabSz="966612">
              <a:defRPr/>
            </a:pPr>
            <a:r>
              <a:rPr lang="en-US" b="0" i="0" u="none" baseline="0" dirty="0"/>
              <a:t>The slide shows </a:t>
            </a:r>
            <a:r>
              <a:rPr lang="en-US" b="0" i="0" u="sng" baseline="0" dirty="0"/>
              <a:t>examples</a:t>
            </a:r>
            <a:r>
              <a:rPr lang="en-US" b="0" i="0" u="none" baseline="0" dirty="0"/>
              <a:t> of sources of expenses that FE’s may see frequently; it is not all inclusive by any means. </a:t>
            </a:r>
          </a:p>
          <a:p>
            <a:pPr defTabSz="966612">
              <a:defRPr/>
            </a:pPr>
            <a:endParaRPr lang="en-US" dirty="0">
              <a:effectLst/>
            </a:endParaRPr>
          </a:p>
          <a:p>
            <a:pPr defTabSz="966612">
              <a:defRPr/>
            </a:pPr>
            <a:r>
              <a:rPr lang="en-US" b="0" i="0" u="none" dirty="0"/>
              <a:t>Each beneficiary’s monthly expenses</a:t>
            </a:r>
            <a:r>
              <a:rPr lang="en-US" b="0" i="0" u="none" baseline="0" dirty="0"/>
              <a:t> will vary; some will be minimal and some will be extensive.  Each situation must be addressed on an individual basis.</a:t>
            </a:r>
          </a:p>
          <a:p>
            <a:pPr defTabSz="966612">
              <a:defRPr/>
            </a:pPr>
            <a:endParaRPr lang="en-US" b="0" i="0" u="none" baseline="0" dirty="0"/>
          </a:p>
          <a:p>
            <a:pPr defTabSz="966612">
              <a:defRPr/>
            </a:pPr>
            <a:r>
              <a:rPr lang="en-US" b="0" i="0" u="none" baseline="0" dirty="0"/>
              <a:t>When setting up the field examination appointment, you likely requested the beneficiary or proposed fiduciary to bring a complete list of monthly expenses.  It may be helpful when gathering expense information to ask probing questions such as:</a:t>
            </a:r>
          </a:p>
          <a:p>
            <a:pPr defTabSz="966612">
              <a:defRPr/>
            </a:pPr>
            <a:endParaRPr lang="en-US" b="0" i="0" u="none" baseline="0" dirty="0"/>
          </a:p>
          <a:p>
            <a:pPr marL="664546" lvl="1" indent="-181240" defTabSz="966612">
              <a:buFont typeface="Arial" panose="020B0604020202020204" pitchFamily="34" charset="0"/>
              <a:buChar char="•"/>
              <a:defRPr/>
            </a:pPr>
            <a:r>
              <a:rPr lang="en-US" b="0" i="0" u="none" baseline="0" dirty="0"/>
              <a:t>You did not include grocery or entertainment expenses in the budget you provided me.  How much would you estimate you spend in each category on a monthly basis?</a:t>
            </a:r>
          </a:p>
          <a:p>
            <a:pPr marL="664546" lvl="1" indent="-181240" defTabSz="966612">
              <a:buFont typeface="Arial" panose="020B0604020202020204" pitchFamily="34" charset="0"/>
              <a:buChar char="•"/>
              <a:defRPr/>
            </a:pPr>
            <a:r>
              <a:rPr lang="en-US" b="0" i="0" u="none" baseline="0" dirty="0"/>
              <a:t>You mentioned that you own a vehicle, but you did not report any vehicle payments.  Is that vehicle paid in full?</a:t>
            </a:r>
          </a:p>
          <a:p>
            <a:pPr marL="664546" lvl="1" indent="-181240" defTabSz="966612">
              <a:buFont typeface="Arial" panose="020B0604020202020204" pitchFamily="34" charset="0"/>
              <a:buChar char="•"/>
              <a:defRPr/>
            </a:pPr>
            <a:r>
              <a:rPr lang="en-US" b="0" i="0" u="none" baseline="0" dirty="0"/>
              <a:t>Do you have any insurance premiums that you pay?  Life insurance, cancer insurance, </a:t>
            </a:r>
            <a:r>
              <a:rPr lang="en-US" b="0" i="0" u="none" baseline="0" dirty="0" err="1"/>
              <a:t>etc</a:t>
            </a:r>
            <a:r>
              <a:rPr lang="en-US" b="0" i="0" u="none" baseline="0" dirty="0"/>
              <a:t>?</a:t>
            </a:r>
          </a:p>
          <a:p>
            <a:pPr defTabSz="966612">
              <a:defRPr/>
            </a:pPr>
            <a:endParaRPr lang="en-US" b="0" i="0" u="none" baseline="0" dirty="0"/>
          </a:p>
          <a:p>
            <a:pPr defTabSz="966612">
              <a:defRPr/>
            </a:pPr>
            <a:r>
              <a:rPr lang="en-US" b="0" i="0" u="none" baseline="0" dirty="0"/>
              <a:t>When determining beneficiary and dependent expenses, it may also be helpful to request expense information from the beneficiary, the proposed fiduciary, other household members, and other concerned parties present at the field examination.</a:t>
            </a:r>
          </a:p>
          <a:p>
            <a:pPr defTabSz="966612">
              <a:defRPr/>
            </a:pPr>
            <a:endParaRPr lang="en-US" b="0" i="0" u="none" baseline="0" dirty="0"/>
          </a:p>
          <a:p>
            <a:pPr defTabSz="966612">
              <a:defRPr/>
            </a:pPr>
            <a:r>
              <a:rPr lang="en-US" b="0" i="0" u="none" baseline="0" dirty="0"/>
              <a:t>The most convenient and helpful way to verify expenses is to do one or more of the following:</a:t>
            </a:r>
          </a:p>
          <a:p>
            <a:pPr defTabSz="966612">
              <a:defRPr/>
            </a:pPr>
            <a:endParaRPr lang="en-US" b="0" i="0" u="none" baseline="0" dirty="0"/>
          </a:p>
          <a:p>
            <a:pPr marL="181240" indent="-181240" defTabSz="966612">
              <a:buFont typeface="Arial" panose="020B0604020202020204" pitchFamily="34" charset="0"/>
              <a:buChar char="•"/>
              <a:defRPr/>
            </a:pPr>
            <a:r>
              <a:rPr lang="en-US" b="1" i="0" u="none" baseline="0" dirty="0"/>
              <a:t>Household </a:t>
            </a:r>
          </a:p>
          <a:p>
            <a:pPr marL="664546" lvl="1" indent="-181240" defTabSz="966612">
              <a:buFont typeface="Arial" panose="020B0604020202020204" pitchFamily="34" charset="0"/>
              <a:buChar char="•"/>
              <a:defRPr/>
            </a:pPr>
            <a:r>
              <a:rPr lang="en-US" b="0" i="0" u="none" baseline="0" dirty="0"/>
              <a:t>View household utility bills</a:t>
            </a:r>
          </a:p>
          <a:p>
            <a:pPr marL="664546" lvl="1" indent="-181240" defTabSz="966612">
              <a:buFont typeface="Arial" panose="020B0604020202020204" pitchFamily="34" charset="0"/>
              <a:buChar char="•"/>
              <a:defRPr/>
            </a:pPr>
            <a:r>
              <a:rPr lang="en-US" b="0" i="0" u="none" baseline="0" dirty="0"/>
              <a:t>View bank statements</a:t>
            </a:r>
          </a:p>
          <a:p>
            <a:pPr marL="664546" lvl="1" indent="-181240" defTabSz="966612">
              <a:buFont typeface="Arial" panose="020B0604020202020204" pitchFamily="34" charset="0"/>
              <a:buChar char="•"/>
              <a:defRPr/>
            </a:pPr>
            <a:r>
              <a:rPr lang="en-US" b="0" i="0" u="none" baseline="0" dirty="0"/>
              <a:t>Speak to beneficiary or fiduciary</a:t>
            </a:r>
          </a:p>
          <a:p>
            <a:pPr marL="181240" indent="-181240" defTabSz="966612">
              <a:buFont typeface="Arial" panose="020B0604020202020204" pitchFamily="34" charset="0"/>
              <a:buChar char="•"/>
              <a:defRPr/>
            </a:pPr>
            <a:r>
              <a:rPr lang="en-US" b="1" dirty="0"/>
              <a:t>Medical</a:t>
            </a:r>
          </a:p>
          <a:p>
            <a:pPr marL="664546" lvl="1" indent="-181240" defTabSz="966612">
              <a:buFont typeface="Arial" panose="020B0604020202020204" pitchFamily="34" charset="0"/>
              <a:buChar char="•"/>
              <a:defRPr/>
            </a:pPr>
            <a:r>
              <a:rPr lang="en-US" b="0" i="0" u="none" baseline="0" dirty="0"/>
              <a:t>View medical bills</a:t>
            </a:r>
          </a:p>
          <a:p>
            <a:pPr marL="664546" lvl="1" indent="-181240" defTabSz="966612">
              <a:buFont typeface="Arial" panose="020B0604020202020204" pitchFamily="34" charset="0"/>
              <a:buChar char="•"/>
              <a:defRPr/>
            </a:pPr>
            <a:r>
              <a:rPr lang="en-US" b="0" i="0" u="none" baseline="0" dirty="0"/>
              <a:t>View bank statements</a:t>
            </a:r>
          </a:p>
          <a:p>
            <a:pPr marL="664546" lvl="1" indent="-181240" defTabSz="966612">
              <a:buFont typeface="Arial" panose="020B0604020202020204" pitchFamily="34" charset="0"/>
              <a:buChar char="•"/>
              <a:defRPr/>
            </a:pPr>
            <a:r>
              <a:rPr lang="en-US" b="0" i="0" u="none" baseline="0" dirty="0"/>
              <a:t>Speak to beneficiary or fiduciary</a:t>
            </a:r>
          </a:p>
          <a:p>
            <a:pPr marL="664546" lvl="1" indent="-181240" defTabSz="966612">
              <a:buFont typeface="Arial" panose="020B0604020202020204" pitchFamily="34" charset="0"/>
              <a:buChar char="•"/>
              <a:defRPr/>
            </a:pPr>
            <a:r>
              <a:rPr lang="en-US" b="0" i="0" u="none" baseline="0" dirty="0"/>
              <a:t>Speak to care facility business office manager or caregiver</a:t>
            </a:r>
          </a:p>
          <a:p>
            <a:pPr marL="181240" indent="-181240" defTabSz="966612">
              <a:buFont typeface="Arial" panose="020B0604020202020204" pitchFamily="34" charset="0"/>
              <a:buChar char="•"/>
              <a:defRPr/>
            </a:pPr>
            <a:r>
              <a:rPr lang="en-US" b="1" i="0" u="none" baseline="0" dirty="0"/>
              <a:t>Personal Needs </a:t>
            </a:r>
            <a:r>
              <a:rPr lang="en-US" b="0" i="0" u="none" baseline="0" dirty="0"/>
              <a:t>(Entertainment and money for spending on whatever beneficiary would like to send on)</a:t>
            </a:r>
          </a:p>
          <a:p>
            <a:pPr marL="664546" lvl="1" indent="-181240" defTabSz="966612">
              <a:buFont typeface="Arial" panose="020B0604020202020204" pitchFamily="34" charset="0"/>
              <a:buChar char="•"/>
              <a:defRPr/>
            </a:pPr>
            <a:r>
              <a:rPr lang="en-US" b="0" i="0" u="none" baseline="0" dirty="0"/>
              <a:t>View receipts</a:t>
            </a:r>
          </a:p>
          <a:p>
            <a:pPr marL="664546" lvl="1" indent="-181240" defTabSz="966612">
              <a:buFont typeface="Arial" panose="020B0604020202020204" pitchFamily="34" charset="0"/>
              <a:buChar char="•"/>
              <a:defRPr/>
            </a:pPr>
            <a:r>
              <a:rPr lang="en-US" b="0" i="0" u="none" baseline="0" dirty="0"/>
              <a:t>View bank statements</a:t>
            </a:r>
          </a:p>
          <a:p>
            <a:pPr marL="664546" lvl="1" indent="-181240" defTabSz="966612">
              <a:buFont typeface="Arial" panose="020B0604020202020204" pitchFamily="34" charset="0"/>
              <a:buChar char="•"/>
              <a:defRPr/>
            </a:pPr>
            <a:r>
              <a:rPr lang="en-US" b="0" i="0" u="none" baseline="0" dirty="0"/>
              <a:t>Speak to beneficiary or fiduciary</a:t>
            </a:r>
          </a:p>
          <a:p>
            <a:pPr marL="483306" lvl="1" defTabSz="966612">
              <a:defRPr/>
            </a:pPr>
            <a:endParaRPr lang="en-US" b="0" i="0" u="none" baseline="0" dirty="0"/>
          </a:p>
          <a:p>
            <a:pPr defTabSz="966612">
              <a:defRPr/>
            </a:pPr>
            <a:r>
              <a:rPr lang="en-US" b="1" i="0" u="none" baseline="0" dirty="0"/>
              <a:t>Note: </a:t>
            </a:r>
            <a:r>
              <a:rPr lang="en-US" b="0" i="0" u="none" baseline="0" dirty="0"/>
              <a:t>After entering all expenses into the FElux, FE will notice that the system will auto calculate the “Total Monthly Expenses” and “Total Expenses Balance Owed” fields.  </a:t>
            </a:r>
          </a:p>
          <a:p>
            <a:pPr defTabSz="966612">
              <a:defRPr/>
            </a:pPr>
            <a:endParaRPr lang="en-US" sz="1300" dirty="0"/>
          </a:p>
          <a:p>
            <a:pPr defTabSz="966612">
              <a:defRPr/>
            </a:pPr>
            <a:r>
              <a:rPr lang="en-US" sz="1300" b="1" u="sng" dirty="0"/>
              <a:t>Demonstration Notes</a:t>
            </a:r>
            <a:r>
              <a:rPr lang="en-US" sz="1300" dirty="0"/>
              <a:t>: </a:t>
            </a:r>
          </a:p>
          <a:p>
            <a:pPr defTabSz="966612">
              <a:defRPr/>
            </a:pPr>
            <a:endParaRPr lang="en-US" sz="1300" dirty="0"/>
          </a:p>
          <a:p>
            <a:pPr defTabSz="966612">
              <a:defRPr/>
            </a:pPr>
            <a:r>
              <a:rPr lang="en-US" b="0" u="none" baseline="0" dirty="0">
                <a:solidFill>
                  <a:schemeClr val="tx1"/>
                </a:solidFill>
              </a:rPr>
              <a:t>Minimize PowerPoint and demonstrate how to navigate to the </a:t>
            </a:r>
            <a:r>
              <a:rPr lang="en-US" b="0" i="1" u="none" baseline="0" dirty="0">
                <a:solidFill>
                  <a:schemeClr val="tx1"/>
                </a:solidFill>
              </a:rPr>
              <a:t>Expense</a:t>
            </a:r>
            <a:r>
              <a:rPr lang="en-US" b="0" u="none" baseline="0" dirty="0">
                <a:solidFill>
                  <a:schemeClr val="tx1"/>
                </a:solidFill>
              </a:rPr>
              <a:t> subsection in FElux and document expenses of the beneficiary and any dependents and where to enter verification method(s).</a:t>
            </a:r>
            <a:endParaRPr lang="en-US" b="0" i="0" u="none" baseline="0" dirty="0"/>
          </a:p>
        </p:txBody>
      </p:sp>
      <p:sp>
        <p:nvSpPr>
          <p:cNvPr id="4" name="Slide Number Placeholder 3"/>
          <p:cNvSpPr>
            <a:spLocks noGrp="1"/>
          </p:cNvSpPr>
          <p:nvPr>
            <p:ph type="sldNum" sz="quarter" idx="10"/>
          </p:nvPr>
        </p:nvSpPr>
        <p:spPr/>
        <p:txBody>
          <a:bodyPr/>
          <a:lstStyle/>
          <a:p>
            <a:fld id="{8DB40390-A3B2-46B9-9773-DB13838AA237}" type="slidenum">
              <a:rPr lang="en-US" smtClean="0"/>
              <a:t>5</a:t>
            </a:fld>
            <a:endParaRPr lang="en-US" dirty="0"/>
          </a:p>
        </p:txBody>
      </p:sp>
    </p:spTree>
    <p:extLst>
      <p:ext uri="{BB962C8B-B14F-4D97-AF65-F5344CB8AC3E}">
        <p14:creationId xmlns:p14="http://schemas.microsoft.com/office/powerpoint/2010/main" val="20021512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pPr marL="181240" indent="-181240" defTabSz="966612">
              <a:defRPr/>
            </a:pPr>
            <a:r>
              <a:rPr lang="en-US" b="0" i="1" u="none" baseline="0" dirty="0"/>
              <a:t>Learning Objective: </a:t>
            </a:r>
            <a:r>
              <a:rPr lang="en-US" i="1" dirty="0"/>
              <a:t>Explain fiduciary instruction and assess beneficiary standard of living</a:t>
            </a:r>
          </a:p>
          <a:p>
            <a:pPr marL="181240" indent="-181240">
              <a:defRPr/>
            </a:pPr>
            <a:r>
              <a:rPr lang="en-US" b="0" i="1" u="none" dirty="0"/>
              <a:t>Policy</a:t>
            </a:r>
            <a:r>
              <a:rPr lang="en-US" b="0" i="1" u="none" baseline="0" dirty="0"/>
              <a:t> Reference(s): FPM </a:t>
            </a:r>
            <a:r>
              <a:rPr lang="en-US" i="1" dirty="0"/>
              <a:t>2.D.3.e</a:t>
            </a:r>
          </a:p>
          <a:p>
            <a:pPr marL="181240" indent="-181240">
              <a:defRPr/>
            </a:pPr>
            <a:r>
              <a:rPr lang="en-US" b="0" i="1" u="none" baseline="0" dirty="0"/>
              <a:t>FPG Articles: Field Examination Interviews</a:t>
            </a:r>
            <a:endParaRPr lang="en-US" b="0" i="1" u="none" dirty="0"/>
          </a:p>
          <a:p>
            <a:endParaRPr lang="en-US" b="0" i="0" u="sng" baseline="0" dirty="0"/>
          </a:p>
          <a:p>
            <a:r>
              <a:rPr lang="en-US" b="0" i="0" u="sng" baseline="0" dirty="0">
                <a:solidFill>
                  <a:schemeClr val="tx1"/>
                </a:solidFill>
              </a:rPr>
              <a:t>Instructor Notes:</a:t>
            </a:r>
          </a:p>
          <a:p>
            <a:endParaRPr lang="en-US" b="0" i="0" u="sng" baseline="0" dirty="0">
              <a:solidFill>
                <a:schemeClr val="tx1"/>
              </a:solidFill>
            </a:endParaRPr>
          </a:p>
          <a:p>
            <a:pPr fontAlgn="t"/>
            <a:r>
              <a:rPr lang="en-US" sz="1300" dirty="0"/>
              <a:t>The FE must ensure that the fiduciary is aware of the following:</a:t>
            </a:r>
          </a:p>
          <a:p>
            <a:pPr fontAlgn="t"/>
            <a:endParaRPr lang="en-US" dirty="0">
              <a:effectLst/>
            </a:endParaRPr>
          </a:p>
          <a:p>
            <a:pPr marL="181240" indent="-181240" fontAlgn="t">
              <a:buFont typeface="Arial" panose="020B0604020202020204" pitchFamily="34" charset="0"/>
              <a:buChar char="•"/>
            </a:pPr>
            <a:r>
              <a:rPr lang="en-US" sz="1300" dirty="0"/>
              <a:t>estimated expenses, regardless of the benefit amount, </a:t>
            </a:r>
            <a:endParaRPr lang="en-US" dirty="0">
              <a:effectLst/>
            </a:endParaRPr>
          </a:p>
          <a:p>
            <a:pPr marL="181240" indent="-181240" fontAlgn="t">
              <a:buFont typeface="Arial" panose="020B0604020202020204" pitchFamily="34" charset="0"/>
              <a:buChar char="•"/>
            </a:pPr>
            <a:r>
              <a:rPr lang="en-US" sz="1300" dirty="0"/>
              <a:t>changes to previous information shared regarding expenses, and </a:t>
            </a:r>
            <a:endParaRPr lang="en-US" dirty="0">
              <a:effectLst/>
            </a:endParaRPr>
          </a:p>
          <a:p>
            <a:pPr marL="181240" indent="-181240" fontAlgn="t">
              <a:buFont typeface="Arial" panose="020B0604020202020204" pitchFamily="34" charset="0"/>
              <a:buChar char="•"/>
            </a:pPr>
            <a:r>
              <a:rPr lang="en-US" sz="1300" dirty="0"/>
              <a:t>expectations of the fiduciary to budget the expenses with regard to the beneficiary’s needs. </a:t>
            </a:r>
          </a:p>
          <a:p>
            <a:pPr marL="181240" indent="-181240" fontAlgn="t">
              <a:buFont typeface="Arial" panose="020B0604020202020204" pitchFamily="34" charset="0"/>
              <a:buChar char="•"/>
            </a:pPr>
            <a:endParaRPr lang="en-US" dirty="0">
              <a:effectLst/>
            </a:endParaRPr>
          </a:p>
          <a:p>
            <a:pPr fontAlgn="t"/>
            <a:r>
              <a:rPr lang="en-US" sz="1300" dirty="0"/>
              <a:t>Fiduciaries appointed by VA to manage the VA funds of a beneficiary are responsible for dispensing available funds to ensure that the beneficiary's needs are met.  The fiduciary must disburse or otherwise manage funds according to the best interests of the beneficiary and the beneficiary's dependents and in light of the beneficiary's unique circumstances, needs, desires, beliefs, and values.  The FE will not prescribe specific instructions regarding fund usage, but rather provide information about income and expenses to facilitate the beneficiary-fiduciary relationship.</a:t>
            </a:r>
            <a:endParaRPr lang="en-US" dirty="0">
              <a:effectLst/>
            </a:endParaRPr>
          </a:p>
          <a:p>
            <a:pPr fontAlgn="t"/>
            <a:r>
              <a:rPr lang="en-US" dirty="0">
                <a:effectLst/>
              </a:rPr>
              <a:t> </a:t>
            </a:r>
          </a:p>
          <a:p>
            <a:pPr fontAlgn="t"/>
            <a:r>
              <a:rPr lang="en-US" sz="1300" dirty="0"/>
              <a:t>The FE will confirm that the fiduciary understands his or her responsibility to prioritize payment of expenses according to the best interests of the beneficiary and the beneficiary’s dependents, particularly if estimated expenses exceed income.</a:t>
            </a:r>
            <a:endParaRPr lang="en-US" dirty="0">
              <a:effectLst/>
            </a:endParaRPr>
          </a:p>
          <a:p>
            <a:pPr fontAlgn="t"/>
            <a:r>
              <a:rPr lang="en-US" dirty="0">
                <a:effectLst/>
              </a:rPr>
              <a:t> </a:t>
            </a:r>
          </a:p>
          <a:p>
            <a:pPr fontAlgn="t"/>
            <a:r>
              <a:rPr lang="en-US" sz="1300" dirty="0"/>
              <a:t>The FE will confirm that the fiduciary understands expenses should not be limited to basic needs.  To the extent possible, allowances should enable the beneficiary and his/her dependents to enjoy a standard of living consistent with that of individuals similarly financially situated.  The fiduciary will be instructed not to place his/her own values regarding the beneficiary’s expenditures and standard of living.  </a:t>
            </a:r>
            <a:endParaRPr lang="en-US" dirty="0">
              <a:effectLst/>
            </a:endParaRPr>
          </a:p>
          <a:p>
            <a:pPr fontAlgn="t"/>
            <a:r>
              <a:rPr lang="en-US" dirty="0">
                <a:effectLst/>
              </a:rPr>
              <a:t> </a:t>
            </a:r>
          </a:p>
          <a:p>
            <a:pPr fontAlgn="t"/>
            <a:r>
              <a:rPr lang="en-US" sz="1300" dirty="0"/>
              <a:t>The FE will also address and document information regarding the gifting of VA funds under management.  The FE must advise the fiduciary that based on the beneficiary’s financial ability to do so the beneficiary may request the fiduciary give a gift to the beneficiary’s family member, a close personal friend, or a charitable organization.  The fiduciary must carefully evaluate the request and maintain sufficient documentation to support the approval or denial of the request.</a:t>
            </a:r>
            <a:endParaRPr lang="en-US" dirty="0">
              <a:effectLst/>
            </a:endParaRPr>
          </a:p>
          <a:p>
            <a:endParaRPr lang="en-US" sz="1300" dirty="0"/>
          </a:p>
          <a:p>
            <a:r>
              <a:rPr lang="en-US" sz="1300" dirty="0"/>
              <a:t>To break it down, the FE is responsible to obtain as much information about the beneficiary and their dependent’s expenses as possible.  The FE passes the information the fiduciary.  The fiduciary is responsible to analyze the beneficiary’s income and expenses and make decisions on the appropriateness of expenditures based on the beneficiary’s unique circumstances, needs, desires, beliefs, and values.</a:t>
            </a:r>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dirty="0"/>
          </a:p>
        </p:txBody>
      </p:sp>
    </p:spTree>
    <p:extLst>
      <p:ext uri="{BB962C8B-B14F-4D97-AF65-F5344CB8AC3E}">
        <p14:creationId xmlns:p14="http://schemas.microsoft.com/office/powerpoint/2010/main" val="19405803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pPr marL="181240" indent="-181240" defTabSz="966612">
              <a:defRPr/>
            </a:pPr>
            <a:r>
              <a:rPr lang="en-US" b="0" i="1" u="none" baseline="0" dirty="0">
                <a:solidFill>
                  <a:schemeClr val="tx1"/>
                </a:solidFill>
              </a:rPr>
              <a:t>Learning Objective: </a:t>
            </a:r>
            <a:r>
              <a:rPr lang="en-US" i="1" dirty="0"/>
              <a:t>Understand fiduciary expense responsibilities noted on Form 21P-4703, Fiduciary Agreement</a:t>
            </a:r>
            <a:endParaRPr lang="en-US" b="1" i="1" dirty="0"/>
          </a:p>
          <a:p>
            <a:pPr defTabSz="966612">
              <a:defRPr/>
            </a:pPr>
            <a:r>
              <a:rPr lang="en-US" b="0" i="1" u="none" dirty="0">
                <a:solidFill>
                  <a:schemeClr val="tx1"/>
                </a:solidFill>
              </a:rPr>
              <a:t>Policy</a:t>
            </a:r>
            <a:r>
              <a:rPr lang="en-US" b="0" i="1" u="none" baseline="0" dirty="0">
                <a:solidFill>
                  <a:schemeClr val="tx1"/>
                </a:solidFill>
              </a:rPr>
              <a:t> Reference(s): FPM 2.I.2.a</a:t>
            </a:r>
          </a:p>
          <a:p>
            <a:pPr defTabSz="966612">
              <a:defRPr/>
            </a:pPr>
            <a:r>
              <a:rPr lang="en-US" b="0" i="1" u="none" baseline="0" dirty="0">
                <a:solidFill>
                  <a:schemeClr val="tx1"/>
                </a:solidFill>
              </a:rPr>
              <a:t>FPG Articles: Field Examination Interviews</a:t>
            </a:r>
            <a:endParaRPr lang="en-US" b="0" i="1" u="none" dirty="0">
              <a:solidFill>
                <a:schemeClr val="tx1"/>
              </a:solidFill>
            </a:endParaRPr>
          </a:p>
          <a:p>
            <a:endParaRPr lang="en-US" b="0" i="1" u="none" baseline="0" dirty="0">
              <a:solidFill>
                <a:schemeClr val="tx1"/>
              </a:solidFill>
            </a:endParaRPr>
          </a:p>
          <a:p>
            <a:r>
              <a:rPr lang="en-US" b="0" i="0" u="sng" baseline="0" dirty="0">
                <a:solidFill>
                  <a:schemeClr val="tx1"/>
                </a:solidFill>
              </a:rPr>
              <a:t>Instructor Notes:</a:t>
            </a:r>
            <a:endParaRPr lang="en-US" b="1" u="none" baseline="0" dirty="0">
              <a:solidFill>
                <a:schemeClr val="tx1"/>
              </a:solidFill>
            </a:endParaRPr>
          </a:p>
          <a:p>
            <a:pPr defTabSz="966612">
              <a:defRPr/>
            </a:pPr>
            <a:endParaRPr lang="en-US" sz="1300" dirty="0"/>
          </a:p>
          <a:p>
            <a:pPr defTabSz="966612">
              <a:defRPr/>
            </a:pPr>
            <a:r>
              <a:rPr lang="en-US" sz="1300" dirty="0"/>
              <a:t>As we have discussed throughout this lesson, documentation of beneficiary and dependent income and expenses of the must take place in BFFS; all expenses must be documented in the BFFS FElux.  The FE is also responsible for documenting beneficiary and dependent expenses on the VA Form 21P-4703, </a:t>
            </a:r>
            <a:r>
              <a:rPr lang="en-US" sz="1300" i="1" dirty="0"/>
              <a:t>Fiduciary Agreement,</a:t>
            </a:r>
            <a:r>
              <a:rPr lang="en-US" sz="1300" dirty="0"/>
              <a:t> expectations about expense reporting and management are also communicated to the proposed fiduciary through VA Form 21P-4703, </a:t>
            </a:r>
            <a:r>
              <a:rPr lang="en-US" sz="1300" i="1" dirty="0"/>
              <a:t>Fiduciary Agreement.</a:t>
            </a:r>
            <a:endParaRPr lang="en-US" sz="1300" dirty="0"/>
          </a:p>
          <a:p>
            <a:pPr defTabSz="966612">
              <a:defRPr/>
            </a:pPr>
            <a:endParaRPr lang="en-US" sz="1300" dirty="0"/>
          </a:p>
          <a:p>
            <a:pPr defTabSz="966612">
              <a:defRPr/>
            </a:pPr>
            <a:r>
              <a:rPr lang="en-US" sz="1300" dirty="0"/>
              <a:t>As we discussed in the </a:t>
            </a:r>
            <a:r>
              <a:rPr lang="en-US" sz="1300" i="1" dirty="0"/>
              <a:t>Income</a:t>
            </a:r>
            <a:r>
              <a:rPr lang="en-US" sz="1300" dirty="0"/>
              <a:t> lesson, completion of the VAF 21P-4703 takes place during every IA or SIA.  The FE is responsible to walk through the entire document with the fiduciary, as the document provides the fiduciary with a listing VA expectations and their fiduciary responsibilities.  The VAF 21P-4703 is also an agreement between the VA and the fiduciary; both the FE and the fiduciary sign and date the form to indicate that the form was discussed in full and that the fiduciary agrees to all responsibilities and to utilize VA benefits for the need of the beneficiary.</a:t>
            </a:r>
          </a:p>
          <a:p>
            <a:pPr defTabSz="966612">
              <a:defRPr/>
            </a:pPr>
            <a:endParaRPr lang="en-US" sz="1300" dirty="0"/>
          </a:p>
          <a:p>
            <a:pPr defTabSz="966612">
              <a:defRPr/>
            </a:pPr>
            <a:r>
              <a:rPr lang="en-US" sz="1300" dirty="0"/>
              <a:t>After gathering all income and expense information it is appropriate for the FE to begin completing the VAF 21P-4703.  </a:t>
            </a:r>
          </a:p>
          <a:p>
            <a:pPr defTabSz="966612">
              <a:defRPr/>
            </a:pPr>
            <a:endParaRPr lang="en-US" sz="1300" u="sng" dirty="0"/>
          </a:p>
          <a:p>
            <a:pPr defTabSz="966612">
              <a:defRPr/>
            </a:pPr>
            <a:r>
              <a:rPr lang="en-US" sz="1300" dirty="0"/>
              <a:t>Discussing beneficiary income and expenses, fiduciary Responsibilities to the Beneficiary, are fiduciary Responsibilities to the VA crucial parts of the instruction due to each fiduciary at an IA or SIA.  It is equally as important for the FE to obtain the proposed fiduciary's signature, on page 2, in the Statement of Understanding section and provide the Information for Fiduciary, pages 3 and 4, to the proposed fiduciary. </a:t>
            </a:r>
          </a:p>
          <a:p>
            <a:pPr defTabSz="966612">
              <a:defRPr/>
            </a:pPr>
            <a:endParaRPr lang="en-US" sz="1300" dirty="0"/>
          </a:p>
          <a:p>
            <a:pPr defTabSz="966612">
              <a:defRPr/>
            </a:pPr>
            <a:r>
              <a:rPr lang="en-US" sz="1300" b="1" u="sng" dirty="0"/>
              <a:t>Demonstration Notes</a:t>
            </a:r>
            <a:r>
              <a:rPr lang="en-US" sz="1300" dirty="0"/>
              <a:t>: </a:t>
            </a:r>
          </a:p>
          <a:p>
            <a:pPr defTabSz="966612">
              <a:defRPr/>
            </a:pPr>
            <a:endParaRPr lang="en-US" sz="1300" dirty="0"/>
          </a:p>
          <a:p>
            <a:pPr defTabSz="966612">
              <a:defRPr/>
            </a:pPr>
            <a:r>
              <a:rPr lang="en-US" b="0" u="none" baseline="0" dirty="0">
                <a:solidFill>
                  <a:schemeClr val="tx1"/>
                </a:solidFill>
              </a:rPr>
              <a:t>The list of expense responsibilities on this slide is </a:t>
            </a:r>
            <a:r>
              <a:rPr lang="en-US" b="0" u="sng" baseline="0" dirty="0">
                <a:solidFill>
                  <a:schemeClr val="tx1"/>
                </a:solidFill>
              </a:rPr>
              <a:t>NOT</a:t>
            </a:r>
            <a:r>
              <a:rPr lang="en-US" b="0" u="none" baseline="0" dirty="0">
                <a:solidFill>
                  <a:schemeClr val="tx1"/>
                </a:solidFill>
              </a:rPr>
              <a:t> all inclusive.  Therefore, minimize PowerPoint, pull up VAF  21P-4703,  and discuss the: responsibilities pertaining to expenses, the importance of the field examiner describing this form and expectations in detail, and the fiduciary and field examiner signing the statement of understanding.</a:t>
            </a:r>
          </a:p>
          <a:p>
            <a:pPr defTabSz="966612">
              <a:defRPr/>
            </a:pPr>
            <a:endParaRPr lang="en-US" sz="1300" dirty="0"/>
          </a:p>
          <a:p>
            <a:r>
              <a:rPr lang="en-US" dirty="0"/>
              <a:t>Expense responsibilities (not all inclusive):</a:t>
            </a:r>
          </a:p>
          <a:p>
            <a:pPr marL="664546" lvl="1" indent="-181240">
              <a:buFont typeface="Arial" panose="020B0604020202020204" pitchFamily="34" charset="0"/>
              <a:buChar char="•"/>
            </a:pPr>
            <a:r>
              <a:rPr lang="en-US" dirty="0"/>
              <a:t>Best interest determination</a:t>
            </a:r>
          </a:p>
          <a:p>
            <a:pPr marL="664546" lvl="1" indent="-181240">
              <a:buFont typeface="Arial" panose="020B0604020202020204" pitchFamily="34" charset="0"/>
              <a:buChar char="•"/>
            </a:pPr>
            <a:r>
              <a:rPr lang="en-US" dirty="0"/>
              <a:t>Timely payment of expenses</a:t>
            </a:r>
          </a:p>
          <a:p>
            <a:pPr marL="664546" lvl="1" indent="-181240">
              <a:buFont typeface="Arial" panose="020B0604020202020204" pitchFamily="34" charset="0"/>
              <a:buChar char="•"/>
            </a:pPr>
            <a:r>
              <a:rPr lang="en-US" dirty="0"/>
              <a:t>Protect from creditors</a:t>
            </a:r>
          </a:p>
          <a:p>
            <a:pPr marL="664546" lvl="1" indent="-181240">
              <a:buFont typeface="Arial" panose="020B0604020202020204" pitchFamily="34" charset="0"/>
              <a:buChar char="•"/>
            </a:pPr>
            <a:r>
              <a:rPr lang="en-US" dirty="0"/>
              <a:t>Maintain receipts</a:t>
            </a:r>
          </a:p>
          <a:p>
            <a:pPr marL="664546" lvl="1" indent="-181240">
              <a:buFont typeface="Arial" panose="020B0604020202020204" pitchFamily="34" charset="0"/>
              <a:buChar char="•"/>
            </a:pPr>
            <a:r>
              <a:rPr lang="en-US" dirty="0"/>
              <a:t>Held responsible for misuse</a:t>
            </a:r>
          </a:p>
          <a:p>
            <a:pPr marL="664546" lvl="1" indent="-181240">
              <a:buFont typeface="Arial" panose="020B0604020202020204" pitchFamily="34" charset="0"/>
              <a:buChar char="•"/>
            </a:pPr>
            <a:r>
              <a:rPr lang="en-US" dirty="0"/>
              <a:t>Submit timely accountings</a:t>
            </a:r>
          </a:p>
          <a:p>
            <a:pPr defTabSz="966612">
              <a:defRPr/>
            </a:pPr>
            <a:endParaRPr lang="en-US" sz="1300" dirty="0"/>
          </a:p>
        </p:txBody>
      </p:sp>
      <p:sp>
        <p:nvSpPr>
          <p:cNvPr id="4" name="Slide Number Placeholder 3"/>
          <p:cNvSpPr>
            <a:spLocks noGrp="1"/>
          </p:cNvSpPr>
          <p:nvPr>
            <p:ph type="sldNum" sz="quarter" idx="10"/>
          </p:nvPr>
        </p:nvSpPr>
        <p:spPr/>
        <p:txBody>
          <a:bodyPr/>
          <a:lstStyle/>
          <a:p>
            <a:fld id="{8DB40390-A3B2-46B9-9773-DB13838AA237}" type="slidenum">
              <a:rPr lang="en-US" smtClean="0"/>
              <a:t>7</a:t>
            </a:fld>
            <a:endParaRPr lang="en-US" dirty="0"/>
          </a:p>
        </p:txBody>
      </p:sp>
    </p:spTree>
    <p:extLst>
      <p:ext uri="{BB962C8B-B14F-4D97-AF65-F5344CB8AC3E}">
        <p14:creationId xmlns:p14="http://schemas.microsoft.com/office/powerpoint/2010/main" val="19405803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pPr marL="181240" indent="-181240">
              <a:defRPr/>
            </a:pPr>
            <a:r>
              <a:rPr lang="en-US" b="0" i="1" u="none" baseline="0" dirty="0">
                <a:solidFill>
                  <a:schemeClr val="tx1"/>
                </a:solidFill>
              </a:rPr>
              <a:t>Learning Objective: </a:t>
            </a:r>
            <a:r>
              <a:rPr lang="en-US" i="1" dirty="0"/>
              <a:t>Describe a properly titled bank account </a:t>
            </a:r>
          </a:p>
          <a:p>
            <a:pPr defTabSz="966612">
              <a:defRPr/>
            </a:pPr>
            <a:r>
              <a:rPr lang="en-US" b="0" i="1" u="none" dirty="0">
                <a:solidFill>
                  <a:schemeClr val="tx1"/>
                </a:solidFill>
              </a:rPr>
              <a:t>Policy</a:t>
            </a:r>
            <a:r>
              <a:rPr lang="en-US" b="0" i="1" u="none" baseline="0" dirty="0">
                <a:solidFill>
                  <a:schemeClr val="tx1"/>
                </a:solidFill>
              </a:rPr>
              <a:t> Reference(s): FPM 2.D.8.e</a:t>
            </a:r>
          </a:p>
          <a:p>
            <a:pPr defTabSz="966612">
              <a:defRPr/>
            </a:pPr>
            <a:r>
              <a:rPr lang="en-US" b="0" i="1" u="none" baseline="0" dirty="0">
                <a:solidFill>
                  <a:schemeClr val="tx1"/>
                </a:solidFill>
              </a:rPr>
              <a:t>FPG Articles: Field Examination Interviews</a:t>
            </a:r>
            <a:endParaRPr lang="en-US" b="0" i="1" u="none" dirty="0">
              <a:solidFill>
                <a:schemeClr val="tx1"/>
              </a:solidFill>
            </a:endParaRPr>
          </a:p>
          <a:p>
            <a:endParaRPr lang="en-US" b="0" i="1" u="none" baseline="0" dirty="0">
              <a:solidFill>
                <a:schemeClr val="tx1"/>
              </a:solidFill>
            </a:endParaRPr>
          </a:p>
          <a:p>
            <a:r>
              <a:rPr lang="en-US" b="0" i="0" u="sng" baseline="0" dirty="0">
                <a:solidFill>
                  <a:schemeClr val="tx1"/>
                </a:solidFill>
              </a:rPr>
              <a:t>Instructor Notes:</a:t>
            </a:r>
            <a:endParaRPr lang="en-US" b="1" u="none" baseline="0" dirty="0">
              <a:solidFill>
                <a:schemeClr val="tx1"/>
              </a:solidFill>
            </a:endParaRPr>
          </a:p>
          <a:p>
            <a:pPr defTabSz="966612">
              <a:defRPr/>
            </a:pPr>
            <a:endParaRPr lang="en-US" sz="1300" dirty="0"/>
          </a:p>
          <a:p>
            <a:pPr defTabSz="966612">
              <a:defRPr/>
            </a:pPr>
            <a:r>
              <a:rPr lang="en-US" sz="1300" dirty="0"/>
              <a:t>The most opportune time to explain and discuss the fiduciary requirement of establishing an maintaining a properly titled account is while talking through the VAF 21P-4703.</a:t>
            </a:r>
          </a:p>
          <a:p>
            <a:pPr defTabSz="966612">
              <a:defRPr/>
            </a:pPr>
            <a:endParaRPr lang="en-US" sz="1300" dirty="0"/>
          </a:p>
          <a:p>
            <a:pPr defTabSz="966612">
              <a:defRPr/>
            </a:pPr>
            <a:r>
              <a:rPr lang="en-US" sz="1300" dirty="0"/>
              <a:t>VA-appointed fiduciaries must deposit any VA benefits in a properly titled checking or savings account.</a:t>
            </a:r>
          </a:p>
          <a:p>
            <a:pPr defTabSz="966612">
              <a:defRPr/>
            </a:pPr>
            <a:endParaRPr lang="en-US" sz="1300" dirty="0"/>
          </a:p>
          <a:p>
            <a:pPr defTabSz="966612">
              <a:defRPr/>
            </a:pPr>
            <a:r>
              <a:rPr lang="en-US" sz="1300" b="1" dirty="0"/>
              <a:t>Note: </a:t>
            </a:r>
            <a:r>
              <a:rPr lang="en-US" sz="1300" dirty="0"/>
              <a:t>Spouse fiduciaries and Supervised Direct Pay (SDP) beneficiaries are not required to obtain a properly titled account.</a:t>
            </a:r>
          </a:p>
          <a:p>
            <a:pPr defTabSz="966612">
              <a:defRPr/>
            </a:pPr>
            <a:endParaRPr lang="en-US" sz="1300" dirty="0"/>
          </a:p>
          <a:p>
            <a:pPr defTabSz="966612">
              <a:defRPr/>
            </a:pPr>
            <a:r>
              <a:rPr lang="en-US" sz="1300" dirty="0"/>
              <a:t>The properly titled account is where the fiduciary will request VA funds be deposited and then manage the beneficiary’s needs through the properly titled account.</a:t>
            </a:r>
          </a:p>
          <a:p>
            <a:pPr defTabSz="966612">
              <a:defRPr/>
            </a:pPr>
            <a:endParaRPr lang="en-US" sz="1300" dirty="0"/>
          </a:p>
          <a:p>
            <a:pPr defTabSz="966612">
              <a:defRPr/>
            </a:pPr>
            <a:r>
              <a:rPr lang="en-US" sz="1300" b="1" dirty="0"/>
              <a:t>So, what is a properly titled account?</a:t>
            </a:r>
          </a:p>
          <a:p>
            <a:pPr defTabSz="966612">
              <a:defRPr/>
            </a:pPr>
            <a:endParaRPr lang="en-US" sz="1300" dirty="0"/>
          </a:p>
          <a:p>
            <a:pPr defTabSz="966612">
              <a:defRPr/>
            </a:pPr>
            <a:r>
              <a:rPr lang="en-US" sz="1300" dirty="0"/>
              <a:t>A properly titled account is a custodial checking or savings account opened with a bank or credit union.  The naming convention of the account, “</a:t>
            </a:r>
            <a:r>
              <a:rPr lang="en-US" sz="1300" i="1" dirty="0"/>
              <a:t>Beneficiary name</a:t>
            </a:r>
            <a:r>
              <a:rPr lang="en-US" sz="1300" dirty="0"/>
              <a:t> by </a:t>
            </a:r>
            <a:r>
              <a:rPr lang="en-US" sz="1300" i="1" dirty="0"/>
              <a:t>Fiduciary Name</a:t>
            </a:r>
            <a:r>
              <a:rPr lang="en-US" sz="1300" dirty="0"/>
              <a:t>, Fiduciary” indicates that the funds belong to the beneficiary, but that the fiduciary is managing the funds for the beneficiary.</a:t>
            </a:r>
          </a:p>
          <a:p>
            <a:pPr defTabSz="966612">
              <a:defRPr/>
            </a:pPr>
            <a:endParaRPr lang="en-US" sz="1300" dirty="0"/>
          </a:p>
          <a:p>
            <a:pPr defTabSz="966612">
              <a:defRPr/>
            </a:pPr>
            <a:r>
              <a:rPr lang="en-US" sz="1300" dirty="0"/>
              <a:t>The fiduciary can not set up the account until they have:</a:t>
            </a:r>
          </a:p>
          <a:p>
            <a:pPr defTabSz="966612">
              <a:defRPr/>
            </a:pPr>
            <a:endParaRPr lang="en-US" sz="1300" dirty="0"/>
          </a:p>
          <a:p>
            <a:pPr marL="181240" indent="-181240" defTabSz="966612">
              <a:buFont typeface="Arial" panose="020B0604020202020204" pitchFamily="34" charset="0"/>
              <a:buChar char="•"/>
              <a:defRPr/>
            </a:pPr>
            <a:r>
              <a:rPr lang="en-US" sz="1300" dirty="0"/>
              <a:t>been certified by VA as fiduciary </a:t>
            </a:r>
          </a:p>
          <a:p>
            <a:pPr marL="181240" indent="-181240" defTabSz="966612">
              <a:buFont typeface="Arial" panose="020B0604020202020204" pitchFamily="34" charset="0"/>
              <a:buChar char="•"/>
              <a:defRPr/>
            </a:pPr>
            <a:r>
              <a:rPr lang="en-US" sz="1300" dirty="0"/>
              <a:t>receive the Fiduciary Notification Letter and copy of VAF 21P-4703 (we will discus both of these in more detail on the next slide)</a:t>
            </a:r>
          </a:p>
          <a:p>
            <a:pPr defTabSz="966612">
              <a:defRPr/>
            </a:pPr>
            <a:r>
              <a:rPr lang="en-US" sz="1300" dirty="0"/>
              <a:t>AND</a:t>
            </a:r>
          </a:p>
          <a:p>
            <a:pPr marL="181240" indent="-181240" defTabSz="966612">
              <a:buFont typeface="Arial" panose="020B0604020202020204" pitchFamily="34" charset="0"/>
              <a:buChar char="•"/>
              <a:defRPr/>
            </a:pPr>
            <a:r>
              <a:rPr lang="en-US" sz="1300" dirty="0"/>
              <a:t>receive the beneficiary’s benefit check, written out “</a:t>
            </a:r>
            <a:r>
              <a:rPr lang="en-US" i="1" dirty="0"/>
              <a:t>Beneficiary name </a:t>
            </a:r>
            <a:r>
              <a:rPr lang="en-US" dirty="0"/>
              <a:t>by </a:t>
            </a:r>
            <a:r>
              <a:rPr lang="en-US" i="1" dirty="0"/>
              <a:t>Fiduciary Name</a:t>
            </a:r>
            <a:r>
              <a:rPr lang="en-US" dirty="0"/>
              <a:t>, Fiduciary”</a:t>
            </a:r>
          </a:p>
          <a:p>
            <a:pPr marL="181240" indent="-181240" defTabSz="966612">
              <a:buFont typeface="Arial" panose="020B0604020202020204" pitchFamily="34" charset="0"/>
              <a:buChar char="•"/>
              <a:defRPr/>
            </a:pPr>
            <a:endParaRPr lang="en-US" sz="1300" dirty="0"/>
          </a:p>
          <a:p>
            <a:pPr defTabSz="966612">
              <a:defRPr/>
            </a:pPr>
            <a:r>
              <a:rPr lang="en-US" sz="1300" b="1" dirty="0"/>
              <a:t>What happens once VA has certified the payee?</a:t>
            </a:r>
          </a:p>
          <a:p>
            <a:pPr defTabSz="966612">
              <a:defRPr/>
            </a:pPr>
            <a:endParaRPr lang="en-US" sz="1300" dirty="0"/>
          </a:p>
          <a:p>
            <a:pPr marL="181240" indent="-181240" defTabSz="966612">
              <a:buFont typeface="Arial" panose="020B0604020202020204" pitchFamily="34" charset="0"/>
              <a:buChar char="•"/>
              <a:defRPr/>
            </a:pPr>
            <a:r>
              <a:rPr lang="en-US" sz="1300" dirty="0"/>
              <a:t>beneficiary BFFS record and Share are update to indicate fiduciary appointment</a:t>
            </a:r>
          </a:p>
          <a:p>
            <a:pPr marL="181240" indent="-181240" defTabSz="966612">
              <a:buFont typeface="Arial" panose="020B0604020202020204" pitchFamily="34" charset="0"/>
              <a:buChar char="•"/>
              <a:defRPr/>
            </a:pPr>
            <a:r>
              <a:rPr lang="en-US" sz="1300" dirty="0"/>
              <a:t>notification sent to fiduciary and beneficiary</a:t>
            </a:r>
          </a:p>
          <a:p>
            <a:pPr marL="181240" indent="-181240" defTabSz="966612">
              <a:buFont typeface="Arial" panose="020B0604020202020204" pitchFamily="34" charset="0"/>
              <a:buChar char="•"/>
              <a:defRPr/>
            </a:pPr>
            <a:r>
              <a:rPr lang="en-US" sz="1300" dirty="0"/>
              <a:t>previous benefit direct deposit accounts are terminated</a:t>
            </a:r>
          </a:p>
          <a:p>
            <a:pPr marL="181240" indent="-181240" defTabSz="966612">
              <a:buFont typeface="Arial" panose="020B0604020202020204" pitchFamily="34" charset="0"/>
              <a:buChar char="•"/>
              <a:defRPr/>
            </a:pPr>
            <a:r>
              <a:rPr lang="en-US" sz="1300" dirty="0"/>
              <a:t>fiduciary receives paper benefit check written out “</a:t>
            </a:r>
            <a:r>
              <a:rPr lang="en-US" i="1" dirty="0"/>
              <a:t>Beneficiary name </a:t>
            </a:r>
            <a:r>
              <a:rPr lang="en-US" dirty="0"/>
              <a:t>by </a:t>
            </a:r>
            <a:r>
              <a:rPr lang="en-US" i="1" dirty="0"/>
              <a:t>Fiduciary Name</a:t>
            </a:r>
            <a:r>
              <a:rPr lang="en-US" dirty="0"/>
              <a:t>, Fiduciary” </a:t>
            </a:r>
            <a:r>
              <a:rPr lang="en-US" dirty="0">
                <a:sym typeface="Wingdings" panose="05000000000000000000" pitchFamily="2" charset="2"/>
              </a:rPr>
              <a:t> Just like the account should be titled</a:t>
            </a:r>
          </a:p>
          <a:p>
            <a:pPr marL="181240" indent="-181240" defTabSz="966612">
              <a:buFont typeface="Arial" panose="020B0604020202020204" pitchFamily="34" charset="0"/>
              <a:buChar char="•"/>
              <a:defRPr/>
            </a:pPr>
            <a:endParaRPr lang="en-US" dirty="0">
              <a:sym typeface="Wingdings" panose="05000000000000000000" pitchFamily="2" charset="2"/>
            </a:endParaRPr>
          </a:p>
          <a:p>
            <a:pPr defTabSz="966612">
              <a:defRPr/>
            </a:pPr>
            <a:r>
              <a:rPr lang="en-US" b="1" dirty="0">
                <a:sym typeface="Wingdings" panose="05000000000000000000" pitchFamily="2" charset="2"/>
              </a:rPr>
              <a:t>What actions</a:t>
            </a:r>
            <a:r>
              <a:rPr lang="en-US" b="1" baseline="0" dirty="0">
                <a:sym typeface="Wingdings" panose="05000000000000000000" pitchFamily="2" charset="2"/>
              </a:rPr>
              <a:t> does the fiduciary need to take?</a:t>
            </a:r>
          </a:p>
          <a:p>
            <a:pPr defTabSz="966612">
              <a:defRPr/>
            </a:pPr>
            <a:endParaRPr lang="en-US" b="1" dirty="0">
              <a:sym typeface="Wingdings" panose="05000000000000000000" pitchFamily="2" charset="2"/>
            </a:endParaRPr>
          </a:p>
          <a:p>
            <a:pPr marL="181240" indent="-181240" defTabSz="966612">
              <a:buFont typeface="Arial" panose="020B0604020202020204" pitchFamily="34" charset="0"/>
              <a:buChar char="•"/>
              <a:defRPr/>
            </a:pPr>
            <a:r>
              <a:rPr lang="en-US" sz="1300" dirty="0">
                <a:sym typeface="Wingdings" panose="05000000000000000000" pitchFamily="2" charset="2"/>
              </a:rPr>
              <a:t>fiduciary takes paper check, Fiduciary Notification Letter, and copy of VAF 21P-4703 to bank to establish new account</a:t>
            </a:r>
          </a:p>
          <a:p>
            <a:pPr marL="181240" indent="-181240" defTabSz="966612">
              <a:buFont typeface="Arial" panose="020B0604020202020204" pitchFamily="34" charset="0"/>
              <a:buChar char="•"/>
              <a:defRPr/>
            </a:pPr>
            <a:r>
              <a:rPr lang="en-US" sz="1300" dirty="0">
                <a:sym typeface="Wingdings" panose="05000000000000000000" pitchFamily="2" charset="2"/>
              </a:rPr>
              <a:t>fiduciary follows FE instruction about how to set up direct deposit into newly established account</a:t>
            </a:r>
          </a:p>
          <a:p>
            <a:pPr marL="664546" lvl="1" indent="-181240" defTabSz="966612">
              <a:buFont typeface="Arial" panose="020B0604020202020204" pitchFamily="34" charset="0"/>
              <a:buChar char="•"/>
              <a:defRPr/>
            </a:pPr>
            <a:r>
              <a:rPr lang="en-US" sz="1300" dirty="0">
                <a:sym typeface="Wingdings" panose="05000000000000000000" pitchFamily="2" charset="2"/>
              </a:rPr>
              <a:t>Some hubs accept a copy of the signature card to update direct deposit information</a:t>
            </a:r>
          </a:p>
          <a:p>
            <a:pPr marL="664546" lvl="1" indent="-181240" defTabSz="966612">
              <a:buFont typeface="Arial" panose="020B0604020202020204" pitchFamily="34" charset="0"/>
              <a:buChar char="•"/>
              <a:defRPr/>
            </a:pPr>
            <a:r>
              <a:rPr lang="en-US" sz="1300" dirty="0">
                <a:sym typeface="Wingdings" panose="05000000000000000000" pitchFamily="2" charset="2"/>
              </a:rPr>
              <a:t>Some hub require VA Form 24-0296 , </a:t>
            </a:r>
            <a:r>
              <a:rPr lang="en-US" sz="1300" i="1" dirty="0">
                <a:sym typeface="Wingdings" panose="05000000000000000000" pitchFamily="2" charset="2"/>
              </a:rPr>
              <a:t>Direct Deposit Enrollment</a:t>
            </a:r>
          </a:p>
          <a:p>
            <a:pPr marL="664546" lvl="1" indent="-181240" defTabSz="966612">
              <a:buFont typeface="Arial" panose="020B0604020202020204" pitchFamily="34" charset="0"/>
              <a:buChar char="•"/>
              <a:defRPr/>
            </a:pPr>
            <a:endParaRPr lang="en-US" sz="1300" b="1" i="1" dirty="0">
              <a:sym typeface="Wingdings" panose="05000000000000000000" pitchFamily="2" charset="2"/>
            </a:endParaRPr>
          </a:p>
          <a:p>
            <a:pPr defTabSz="966612">
              <a:defRPr/>
            </a:pPr>
            <a:r>
              <a:rPr lang="en-US" sz="1300" b="1" dirty="0">
                <a:sym typeface="Wingdings" panose="05000000000000000000" pitchFamily="2" charset="2"/>
              </a:rPr>
              <a:t>Note: </a:t>
            </a:r>
            <a:r>
              <a:rPr lang="en-US" sz="1300" dirty="0">
                <a:sym typeface="Wingdings" panose="05000000000000000000" pitchFamily="2" charset="2"/>
              </a:rPr>
              <a:t>Some banking institutions may not use the term “fiduciary” and instead use terms like, “custodian” “payee” or “representative” </a:t>
            </a:r>
          </a:p>
          <a:p>
            <a:pPr defTabSz="966612">
              <a:defRPr/>
            </a:pPr>
            <a:r>
              <a:rPr lang="en-US" sz="1300" dirty="0">
                <a:sym typeface="Wingdings" panose="05000000000000000000" pitchFamily="2" charset="2"/>
              </a:rPr>
              <a:t>VA will accept the account so long as it indicates someone other than the beneficiary is managing the funds. </a:t>
            </a:r>
            <a:endParaRPr lang="en-US" sz="1300" dirty="0"/>
          </a:p>
          <a:p>
            <a:pPr defTabSz="966612">
              <a:defRPr/>
            </a:pPr>
            <a:endParaRPr lang="en-US" sz="1300" dirty="0"/>
          </a:p>
        </p:txBody>
      </p:sp>
      <p:sp>
        <p:nvSpPr>
          <p:cNvPr id="4" name="Slide Number Placeholder 3"/>
          <p:cNvSpPr>
            <a:spLocks noGrp="1"/>
          </p:cNvSpPr>
          <p:nvPr>
            <p:ph type="sldNum" sz="quarter" idx="10"/>
          </p:nvPr>
        </p:nvSpPr>
        <p:spPr/>
        <p:txBody>
          <a:bodyPr/>
          <a:lstStyle/>
          <a:p>
            <a:fld id="{8DB40390-A3B2-46B9-9773-DB13838AA237}" type="slidenum">
              <a:rPr lang="en-US" smtClean="0"/>
              <a:t>8</a:t>
            </a:fld>
            <a:endParaRPr lang="en-US" dirty="0"/>
          </a:p>
        </p:txBody>
      </p:sp>
    </p:spTree>
    <p:extLst>
      <p:ext uri="{BB962C8B-B14F-4D97-AF65-F5344CB8AC3E}">
        <p14:creationId xmlns:p14="http://schemas.microsoft.com/office/powerpoint/2010/main" val="1940580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pPr marL="181240" indent="-181240" defTabSz="966612">
              <a:defRPr/>
            </a:pPr>
            <a:r>
              <a:rPr lang="en-US" b="0" i="1" u="none" baseline="0" dirty="0">
                <a:solidFill>
                  <a:schemeClr val="tx1"/>
                </a:solidFill>
              </a:rPr>
              <a:t>Learning Objective: </a:t>
            </a:r>
            <a:r>
              <a:rPr lang="en-US" i="1" dirty="0"/>
              <a:t>Describe proper fiduciary notification procedures </a:t>
            </a:r>
          </a:p>
          <a:p>
            <a:pPr marL="181240" indent="-181240" defTabSz="966612">
              <a:defRPr/>
            </a:pPr>
            <a:r>
              <a:rPr lang="en-US" b="0" i="1" u="none" dirty="0">
                <a:solidFill>
                  <a:schemeClr val="tx1"/>
                </a:solidFill>
              </a:rPr>
              <a:t>Policy</a:t>
            </a:r>
            <a:r>
              <a:rPr lang="en-US" b="0" i="1" u="none" baseline="0" dirty="0">
                <a:solidFill>
                  <a:schemeClr val="tx1"/>
                </a:solidFill>
              </a:rPr>
              <a:t> Reference(s): FPM </a:t>
            </a:r>
            <a:r>
              <a:rPr lang="en-US" i="1" dirty="0"/>
              <a:t>2.D.3.d, FPM 2.I.3.b</a:t>
            </a:r>
          </a:p>
          <a:p>
            <a:pPr defTabSz="966612">
              <a:defRPr/>
            </a:pPr>
            <a:r>
              <a:rPr lang="en-US" b="0" i="1" u="none" baseline="0" dirty="0">
                <a:solidFill>
                  <a:schemeClr val="tx1"/>
                </a:solidFill>
              </a:rPr>
              <a:t>FPG Articles: Field Examination Interviews</a:t>
            </a:r>
            <a:endParaRPr lang="en-US" b="0" i="1" u="none" dirty="0">
              <a:solidFill>
                <a:schemeClr val="tx1"/>
              </a:solidFill>
            </a:endParaRPr>
          </a:p>
          <a:p>
            <a:endParaRPr lang="en-US" b="0" i="1" u="none" baseline="0" dirty="0">
              <a:solidFill>
                <a:schemeClr val="tx1"/>
              </a:solidFill>
            </a:endParaRPr>
          </a:p>
          <a:p>
            <a:r>
              <a:rPr lang="en-US" b="0" i="0" u="sng" baseline="0" dirty="0">
                <a:solidFill>
                  <a:schemeClr val="tx1"/>
                </a:solidFill>
              </a:rPr>
              <a:t>Instructor Notes:</a:t>
            </a:r>
            <a:endParaRPr lang="en-US" b="1" u="none" baseline="0" dirty="0">
              <a:solidFill>
                <a:schemeClr val="tx1"/>
              </a:solidFill>
            </a:endParaRPr>
          </a:p>
          <a:p>
            <a:pPr defTabSz="966612">
              <a:defRPr/>
            </a:pPr>
            <a:endParaRPr lang="en-US" sz="1300" dirty="0"/>
          </a:p>
          <a:p>
            <a:pPr defTabSz="966612">
              <a:defRPr/>
            </a:pPr>
            <a:r>
              <a:rPr lang="en-US" sz="1300" dirty="0"/>
              <a:t>After the expense, responsibility, and VA expectation conversation takes place during the field examination, the FE must also send a Fiduciary Notification Letter to the fiduciary confirming all beneficiary and applicable dependent expense information discussed during the field examination.  Attached to the Fiduciary Notification Letter must be a complete copy (to include pages 3-4, even if the proposed fiduciary took the original home with them) of the VAF 21P-4703. </a:t>
            </a:r>
          </a:p>
          <a:p>
            <a:pPr defTabSz="966612">
              <a:defRPr/>
            </a:pPr>
            <a:endParaRPr lang="en-US" sz="1300" dirty="0"/>
          </a:p>
          <a:p>
            <a:pPr defTabSz="966612">
              <a:defRPr/>
            </a:pPr>
            <a:r>
              <a:rPr lang="en-US" sz="1300" b="1" dirty="0"/>
              <a:t>Note: </a:t>
            </a:r>
            <a:r>
              <a:rPr lang="en-US" sz="1300" dirty="0"/>
              <a:t>It is important to note that the VAF 21P-4703 is not available on the external VA Forms Internet site.  Completion of this form is to take place during the field examination interview.  A copy of the form should not be provided to the proposed fiduciary prior to the fiduciary hub certifying the individual as fiduciary.  The reason this form is not available on the external VA Forms Internet site for public use is because this is the form that VA provides to the fiduciary upon fiduciary appointment and asks that the fiduciary take to a financial institution to open a properly titled bank account.  </a:t>
            </a:r>
          </a:p>
          <a:p>
            <a:pPr defTabSz="966612">
              <a:defRPr/>
            </a:pPr>
            <a:endParaRPr lang="en-US" sz="1300" dirty="0"/>
          </a:p>
          <a:p>
            <a:pPr defTabSz="966612">
              <a:defRPr/>
            </a:pPr>
            <a:r>
              <a:rPr lang="en-US" sz="1300" dirty="0"/>
              <a:t>In my experience, some fiduciary’s were ready to get the ball rolling with the bank and wanted me to provide them with a photo copy of the VAF 21P-4703 before I left the field examination (they would copy on their own computer or request a facility staff member copy for them).  I had to explain that providing a copy of this form to him or her at the field examination was premature, because the I had not yet completed my investigation into their fitness to serve as fiduciary (i.e. run their credit report and criminal background check).  If the individual was not chosen to serve as fiduciary, but had a copy of the VAF 21P-4703, they could attempt to present themselves as the beneficiary’s VA Fiduciary  to entities outside of the VA . </a:t>
            </a:r>
          </a:p>
          <a:p>
            <a:pPr defTabSz="966612">
              <a:defRPr/>
            </a:pPr>
            <a:endParaRPr lang="en-US" sz="1300" dirty="0"/>
          </a:p>
          <a:p>
            <a:pPr defTabSz="966612">
              <a:defRPr/>
            </a:pPr>
            <a:r>
              <a:rPr lang="en-US" sz="1300" b="1" u="sng" dirty="0"/>
              <a:t>Demonstration Notes</a:t>
            </a:r>
            <a:r>
              <a:rPr lang="en-US" sz="1300" dirty="0"/>
              <a:t>: </a:t>
            </a:r>
          </a:p>
          <a:p>
            <a:pPr defTabSz="966612">
              <a:defRPr/>
            </a:pPr>
            <a:endParaRPr lang="en-US" sz="1300" dirty="0"/>
          </a:p>
          <a:p>
            <a:pPr defTabSz="966612">
              <a:defRPr/>
            </a:pPr>
            <a:r>
              <a:rPr lang="en-US" b="0" u="none" baseline="0" dirty="0">
                <a:solidFill>
                  <a:schemeClr val="tx1"/>
                </a:solidFill>
              </a:rPr>
              <a:t>Minimize PowerPoint and show students a Fiduciary Notification Letter.</a:t>
            </a:r>
            <a:endParaRPr lang="en-US" sz="1300" dirty="0"/>
          </a:p>
          <a:p>
            <a:pPr defTabSz="966612">
              <a:defRPr/>
            </a:pPr>
            <a:endParaRPr lang="en-US" sz="1300" dirty="0"/>
          </a:p>
          <a:p>
            <a:pPr defTabSz="966612">
              <a:defRPr/>
            </a:pPr>
            <a:endParaRPr lang="en-US" sz="1300" dirty="0"/>
          </a:p>
        </p:txBody>
      </p:sp>
      <p:sp>
        <p:nvSpPr>
          <p:cNvPr id="4" name="Slide Number Placeholder 3"/>
          <p:cNvSpPr>
            <a:spLocks noGrp="1"/>
          </p:cNvSpPr>
          <p:nvPr>
            <p:ph type="sldNum" sz="quarter" idx="10"/>
          </p:nvPr>
        </p:nvSpPr>
        <p:spPr/>
        <p:txBody>
          <a:bodyPr/>
          <a:lstStyle/>
          <a:p>
            <a:fld id="{8DB40390-A3B2-46B9-9773-DB13838AA237}" type="slidenum">
              <a:rPr lang="en-US" smtClean="0"/>
              <a:t>9</a:t>
            </a:fld>
            <a:endParaRPr lang="en-US" dirty="0"/>
          </a:p>
        </p:txBody>
      </p:sp>
    </p:spTree>
    <p:extLst>
      <p:ext uri="{BB962C8B-B14F-4D97-AF65-F5344CB8AC3E}">
        <p14:creationId xmlns:p14="http://schemas.microsoft.com/office/powerpoint/2010/main" val="19405803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2" y="1"/>
            <a:ext cx="9220199"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685800" y="2416176"/>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40386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Oval 7"/>
          <p:cNvSpPr/>
          <p:nvPr/>
        </p:nvSpPr>
        <p:spPr>
          <a:xfrm>
            <a:off x="5334000" y="1981200"/>
            <a:ext cx="914400" cy="457200"/>
          </a:xfrm>
          <a:prstGeom prst="ellipse">
            <a:avLst/>
          </a:prstGeom>
          <a:gradFill>
            <a:gsLst>
              <a:gs pos="0">
                <a:schemeClr val="accent1">
                  <a:tint val="66000"/>
                  <a:satMod val="160000"/>
                </a:schemeClr>
              </a:gs>
              <a:gs pos="86000">
                <a:schemeClr val="accent1">
                  <a:tint val="44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5257800" y="2064951"/>
            <a:ext cx="1022461" cy="276999"/>
          </a:xfrm>
          <a:prstGeom prst="rect">
            <a:avLst/>
          </a:prstGeom>
        </p:spPr>
        <p:txBody>
          <a:bodyPr wrap="square">
            <a:spAutoFit/>
          </a:bodyPr>
          <a:lstStyle/>
          <a:p>
            <a:pPr algn="ctr"/>
            <a:r>
              <a:rPr lang="en-US" sz="1200" b="1" i="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P&amp;F Service</a:t>
            </a:r>
          </a:p>
        </p:txBody>
      </p:sp>
      <p:sp>
        <p:nvSpPr>
          <p:cNvPr id="10" name="Title 1"/>
          <p:cNvSpPr txBox="1">
            <a:spLocks/>
          </p:cNvSpPr>
          <p:nvPr/>
        </p:nvSpPr>
        <p:spPr>
          <a:xfrm>
            <a:off x="838200" y="2819401"/>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16629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6"/>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764304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6"/>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1647919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934200" y="6492876"/>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688579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7010400" y="6492876"/>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6442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934200" y="6492876"/>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508633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934200" y="6492876"/>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227149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17"/>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934200" y="6492876"/>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119362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a:xfrm>
            <a:off x="6934200" y="6492876"/>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354505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6"/>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91117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6"/>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4002753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553200"/>
            <a:ext cx="9144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1"/>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8585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1"/>
            <a:ext cx="7772400" cy="1470025"/>
          </a:xfrm>
        </p:spPr>
        <p:txBody>
          <a:bodyPr>
            <a:normAutofit/>
          </a:bodyPr>
          <a:lstStyle/>
          <a:p>
            <a:r>
              <a:rPr lang="en-US" dirty="0">
                <a:effectLst>
                  <a:outerShdw blurRad="38100" dist="38100" dir="2700000" algn="tl">
                    <a:srgbClr val="000000">
                      <a:alpha val="43137"/>
                    </a:srgbClr>
                  </a:outerShdw>
                </a:effectLst>
              </a:rPr>
              <a:t>Document and Analyze Expenses</a:t>
            </a:r>
          </a:p>
        </p:txBody>
      </p:sp>
      <p:sp>
        <p:nvSpPr>
          <p:cNvPr id="3" name="Subtitle 2"/>
          <p:cNvSpPr>
            <a:spLocks noGrp="1"/>
          </p:cNvSpPr>
          <p:nvPr>
            <p:ph type="subTitle" idx="1"/>
          </p:nvPr>
        </p:nvSpPr>
        <p:spPr/>
        <p:txBody>
          <a:bodyPr/>
          <a:lstStyle/>
          <a:p>
            <a:r>
              <a:rPr lang="en-US" dirty="0"/>
              <a:t>Pension and Fiduciary Service</a:t>
            </a:r>
          </a:p>
          <a:p>
            <a:r>
              <a:rPr lang="en-US" dirty="0"/>
              <a:t>September 2018</a:t>
            </a:r>
          </a:p>
        </p:txBody>
      </p:sp>
    </p:spTree>
    <p:extLst>
      <p:ext uri="{BB962C8B-B14F-4D97-AF65-F5344CB8AC3E}">
        <p14:creationId xmlns:p14="http://schemas.microsoft.com/office/powerpoint/2010/main" val="367097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dirty="0"/>
              <a:t>Income/Expense Circumstances</a:t>
            </a:r>
          </a:p>
        </p:txBody>
      </p:sp>
      <p:sp>
        <p:nvSpPr>
          <p:cNvPr id="3" name="Content Placeholder 2"/>
          <p:cNvSpPr>
            <a:spLocks noGrp="1"/>
          </p:cNvSpPr>
          <p:nvPr>
            <p:ph idx="1"/>
          </p:nvPr>
        </p:nvSpPr>
        <p:spPr/>
        <p:txBody>
          <a:bodyPr>
            <a:normAutofit/>
          </a:bodyPr>
          <a:lstStyle/>
          <a:p>
            <a:r>
              <a:rPr lang="en-US" sz="3200" dirty="0"/>
              <a:t>Inappropriate use of VA funds</a:t>
            </a:r>
          </a:p>
          <a:p>
            <a:r>
              <a:rPr lang="en-US" sz="3200" dirty="0"/>
              <a:t>Payee of beneficiary income(s)</a:t>
            </a:r>
          </a:p>
          <a:p>
            <a:r>
              <a:rPr lang="en-US" dirty="0"/>
              <a:t>Medicaid benefits</a:t>
            </a:r>
          </a:p>
          <a:p>
            <a:r>
              <a:rPr lang="en-US" sz="3200" dirty="0"/>
              <a:t>Award status</a:t>
            </a:r>
          </a:p>
          <a:p>
            <a:pPr marL="457200" lvl="1" indent="0">
              <a:buNone/>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10</a:t>
            </a:fld>
            <a:endParaRPr lang="en-US" dirty="0"/>
          </a:p>
        </p:txBody>
      </p:sp>
      <p:pic>
        <p:nvPicPr>
          <p:cNvPr id="5"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2" y="4648201"/>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67430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 b="0" dirty="0">
                <a:solidFill>
                  <a:schemeClr val="accent1">
                    <a:lumMod val="20000"/>
                    <a:lumOff val="80000"/>
                  </a:schemeClr>
                </a:solidFill>
              </a:rPr>
              <a:t>31. </a:t>
            </a:r>
            <a:r>
              <a:rPr lang="en-US" dirty="0"/>
              <a:t>Questions?</a:t>
            </a:r>
          </a:p>
        </p:txBody>
      </p:sp>
      <p:sp>
        <p:nvSpPr>
          <p:cNvPr id="4" name="Content Placeholder 3"/>
          <p:cNvSpPr>
            <a:spLocks noGrp="1"/>
          </p:cNvSpPr>
          <p:nvPr>
            <p:ph sz="half" idx="2"/>
          </p:nvPr>
        </p:nvSpPr>
        <p:spPr/>
        <p:txBody>
          <a:bodyPr>
            <a:normAutofit lnSpcReduction="10000"/>
          </a:bodyPr>
          <a:lstStyle/>
          <a:p>
            <a:r>
              <a:rPr lang="en-US" dirty="0"/>
              <a:t>Expenses</a:t>
            </a:r>
          </a:p>
          <a:p>
            <a:r>
              <a:rPr lang="en-US" dirty="0"/>
              <a:t>Expense Sources and  Verification</a:t>
            </a:r>
          </a:p>
          <a:p>
            <a:r>
              <a:rPr lang="en-US" dirty="0"/>
              <a:t>Instruction and Standard of Living</a:t>
            </a:r>
          </a:p>
          <a:p>
            <a:r>
              <a:rPr lang="en-US" dirty="0"/>
              <a:t>VA Form 21P-4703</a:t>
            </a:r>
          </a:p>
          <a:p>
            <a:r>
              <a:rPr lang="en-US" dirty="0"/>
              <a:t>Properly Titled Account</a:t>
            </a:r>
          </a:p>
          <a:p>
            <a:r>
              <a:rPr lang="en-US" dirty="0"/>
              <a:t>Notification Procedures</a:t>
            </a:r>
          </a:p>
          <a:p>
            <a:r>
              <a:rPr lang="en-US" dirty="0"/>
              <a:t>Income/Expense Circumstances</a:t>
            </a:r>
          </a:p>
          <a:p>
            <a:pPr marL="0" indent="0">
              <a:buNone/>
            </a:pPr>
            <a:endParaRPr lang="en-US" dirty="0"/>
          </a:p>
          <a:p>
            <a:endParaRPr lang="en-US" dirty="0"/>
          </a:p>
          <a:p>
            <a:endParaRPr lang="en-US" dirty="0"/>
          </a:p>
        </p:txBody>
      </p:sp>
      <p:sp>
        <p:nvSpPr>
          <p:cNvPr id="5" name="Slide Number Placeholder 5"/>
          <p:cNvSpPr txBox="1">
            <a:spLocks/>
          </p:cNvSpPr>
          <p:nvPr/>
        </p:nvSpPr>
        <p:spPr>
          <a:xfrm>
            <a:off x="7924800" y="6248401"/>
            <a:ext cx="2895600" cy="365125"/>
          </a:xfrm>
          <a:prstGeom prst="rect">
            <a:avLst/>
          </a:prstGeom>
        </p:spPr>
        <p:txBody>
          <a:bodyP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1600" b="1" i="1" dirty="0">
              <a:solidFill>
                <a:srgbClr val="003399"/>
              </a:solidFill>
              <a:effectLst>
                <a:outerShdw blurRad="38100" dist="38100" dir="2700000" algn="tl">
                  <a:srgbClr val="000000">
                    <a:alpha val="43137"/>
                  </a:srgbClr>
                </a:outerShdw>
              </a:effectLst>
              <a:latin typeface="Century Schoolbook" pitchFamily="18" charset="0"/>
            </a:endParaRPr>
          </a:p>
        </p:txBody>
      </p:sp>
      <p:pic>
        <p:nvPicPr>
          <p:cNvPr id="1026" name="Picture 2" descr="C:\Users\CAPGLAUD\AppData\Local\Microsoft\Windows\Temporary Internet Files\Content.IE5\PRYJZ112\Questionmark[1].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666115" y="1600201"/>
            <a:ext cx="3620771"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0843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TMS Survey and Assessment</a:t>
            </a:r>
          </a:p>
        </p:txBody>
      </p:sp>
      <p:sp>
        <p:nvSpPr>
          <p:cNvPr id="3" name="Content Placeholder 2"/>
          <p:cNvSpPr>
            <a:spLocks noGrp="1"/>
          </p:cNvSpPr>
          <p:nvPr>
            <p:ph idx="1"/>
          </p:nvPr>
        </p:nvSpPr>
        <p:spPr/>
        <p:txBody>
          <a:bodyPr/>
          <a:lstStyle/>
          <a:p>
            <a:r>
              <a:rPr lang="en-US" dirty="0"/>
              <a:t>An assessment and satisfaction survey have been assigned to you in TMS.</a:t>
            </a:r>
          </a:p>
          <a:p>
            <a:r>
              <a:rPr lang="en-US" dirty="0"/>
              <a:t>You must pass the assessment prior to completing the survey.</a:t>
            </a:r>
          </a:p>
          <a:p>
            <a:r>
              <a:rPr lang="en-US" dirty="0"/>
              <a:t>Be sure to complete the survey in TMS to receive credit for this training.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12</a:t>
            </a:fld>
            <a:endParaRPr lang="en-US"/>
          </a:p>
        </p:txBody>
      </p:sp>
    </p:spTree>
    <p:extLst>
      <p:ext uri="{BB962C8B-B14F-4D97-AF65-F5344CB8AC3E}">
        <p14:creationId xmlns:p14="http://schemas.microsoft.com/office/powerpoint/2010/main" val="3040459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fontScale="92500" lnSpcReduction="10000"/>
          </a:bodyPr>
          <a:lstStyle/>
          <a:p>
            <a:pPr>
              <a:spcBef>
                <a:spcPts val="0"/>
              </a:spcBef>
              <a:defRPr/>
            </a:pPr>
            <a:r>
              <a:rPr lang="en-US" dirty="0"/>
              <a:t>Discuss gathering, documenting, and analyzing expenses</a:t>
            </a:r>
          </a:p>
          <a:p>
            <a:pPr lvl="0">
              <a:spcBef>
                <a:spcPts val="0"/>
              </a:spcBef>
              <a:defRPr/>
            </a:pPr>
            <a:r>
              <a:rPr lang="en-US" dirty="0"/>
              <a:t>Explain fiduciary instruction and assess beneficiary</a:t>
            </a:r>
          </a:p>
          <a:p>
            <a:pPr lvl="0">
              <a:spcBef>
                <a:spcPts val="0"/>
              </a:spcBef>
              <a:defRPr/>
            </a:pPr>
            <a:r>
              <a:rPr lang="en-US" dirty="0"/>
              <a:t>Understand fiduciary expense responsibilities noted on Form 21P-4703</a:t>
            </a:r>
            <a:r>
              <a:rPr lang="en-US" i="1" dirty="0"/>
              <a:t>, Fiduciary Agreement</a:t>
            </a:r>
            <a:endParaRPr lang="en-US" b="1" i="1" dirty="0"/>
          </a:p>
          <a:p>
            <a:r>
              <a:rPr lang="en-US" dirty="0"/>
              <a:t>Describe a properly titled bank account </a:t>
            </a:r>
          </a:p>
          <a:p>
            <a:r>
              <a:rPr lang="en-US" dirty="0"/>
              <a:t>Describe proper fiduciary notification procedures </a:t>
            </a:r>
          </a:p>
          <a:p>
            <a:r>
              <a:rPr lang="en-US" dirty="0"/>
              <a:t>Analyze additional circumstances affecting the beneficiary’s income and expenses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dirty="0"/>
          </a:p>
        </p:txBody>
      </p:sp>
    </p:spTree>
    <p:extLst>
      <p:ext uri="{BB962C8B-B14F-4D97-AF65-F5344CB8AC3E}">
        <p14:creationId xmlns:p14="http://schemas.microsoft.com/office/powerpoint/2010/main" val="233194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fontScale="92500" lnSpcReduction="10000"/>
          </a:bodyPr>
          <a:lstStyle/>
          <a:p>
            <a:r>
              <a:rPr lang="en-US" dirty="0"/>
              <a:t>FPM 1.A.4, </a:t>
            </a:r>
            <a:r>
              <a:rPr lang="en-US" i="1" dirty="0"/>
              <a:t>Definitions for Program Purposes</a:t>
            </a:r>
          </a:p>
          <a:p>
            <a:r>
              <a:rPr lang="en-US" dirty="0"/>
              <a:t>FPM 2.D.3, </a:t>
            </a:r>
            <a:r>
              <a:rPr lang="en-US" i="1" dirty="0"/>
              <a:t>Financial Information of the Beneficiary</a:t>
            </a:r>
          </a:p>
          <a:p>
            <a:r>
              <a:rPr lang="en-US" dirty="0"/>
              <a:t>FPM 2.D.8, </a:t>
            </a:r>
            <a:r>
              <a:rPr lang="en-US" i="1" dirty="0"/>
              <a:t>Protection of Funds Management</a:t>
            </a:r>
          </a:p>
          <a:p>
            <a:r>
              <a:rPr lang="en-US" dirty="0"/>
              <a:t>FPM 2.E.6, </a:t>
            </a:r>
            <a:r>
              <a:rPr lang="en-US" i="1" dirty="0"/>
              <a:t>Issues Other VA Benefits</a:t>
            </a:r>
          </a:p>
          <a:p>
            <a:r>
              <a:rPr lang="en-US" dirty="0"/>
              <a:t>FPM 2.I.2</a:t>
            </a:r>
            <a:r>
              <a:rPr lang="en-US" i="1" dirty="0"/>
              <a:t>, Field Examination Forms and Supporting Evidence</a:t>
            </a:r>
          </a:p>
          <a:p>
            <a:r>
              <a:rPr lang="en-US" dirty="0"/>
              <a:t>FPM 2.I.3</a:t>
            </a:r>
            <a:r>
              <a:rPr lang="en-US" i="1" dirty="0"/>
              <a:t>, Field Examination Notifications</a:t>
            </a:r>
          </a:p>
          <a:p>
            <a:r>
              <a:rPr lang="en-US" dirty="0"/>
              <a:t>FPG, </a:t>
            </a:r>
            <a:r>
              <a:rPr lang="en-US" i="1" dirty="0"/>
              <a:t>Field Examination Interview</a:t>
            </a:r>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dirty="0"/>
          </a:p>
        </p:txBody>
      </p:sp>
    </p:spTree>
    <p:extLst>
      <p:ext uri="{BB962C8B-B14F-4D97-AF65-F5344CB8AC3E}">
        <p14:creationId xmlns:p14="http://schemas.microsoft.com/office/powerpoint/2010/main" val="843494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Expenses</a:t>
            </a:r>
          </a:p>
        </p:txBody>
      </p:sp>
      <p:sp>
        <p:nvSpPr>
          <p:cNvPr id="3" name="Content Placeholder 2"/>
          <p:cNvSpPr>
            <a:spLocks noGrp="1"/>
          </p:cNvSpPr>
          <p:nvPr>
            <p:ph idx="1"/>
          </p:nvPr>
        </p:nvSpPr>
        <p:spPr>
          <a:xfrm>
            <a:off x="381000" y="1524001"/>
            <a:ext cx="8229600" cy="4525963"/>
          </a:xfrm>
        </p:spPr>
        <p:txBody>
          <a:bodyPr>
            <a:normAutofit/>
          </a:bodyPr>
          <a:lstStyle/>
          <a:p>
            <a:pPr marL="171450" indent="-171450" fontAlgn="t"/>
            <a:r>
              <a:rPr lang="en-US" dirty="0"/>
              <a:t>Define expense</a:t>
            </a:r>
          </a:p>
          <a:p>
            <a:pPr marL="171450" indent="-171450" fontAlgn="t"/>
            <a:r>
              <a:rPr lang="en-US" dirty="0"/>
              <a:t>Document in FElux</a:t>
            </a:r>
          </a:p>
          <a:p>
            <a:pPr marL="571500" lvl="1" indent="-171450" fontAlgn="t"/>
            <a:r>
              <a:rPr lang="en-US" dirty="0"/>
              <a:t>Name of expense or creditor</a:t>
            </a:r>
          </a:p>
          <a:p>
            <a:pPr marL="571500" lvl="1" indent="-171450" fontAlgn="t"/>
            <a:r>
              <a:rPr lang="en-US" dirty="0"/>
              <a:t>Monthly payment amount</a:t>
            </a:r>
          </a:p>
          <a:p>
            <a:pPr marL="571500" lvl="1" indent="-171450" fontAlgn="t"/>
            <a:r>
              <a:rPr lang="en-US" dirty="0"/>
              <a:t>Balance due</a:t>
            </a:r>
          </a:p>
          <a:p>
            <a:pPr marL="457200" indent="-457200" fontAlgn="t"/>
            <a:r>
              <a:rPr lang="en-US" dirty="0"/>
              <a:t>Non-dependent expenses </a:t>
            </a:r>
          </a:p>
        </p:txBody>
      </p:sp>
      <p:sp>
        <p:nvSpPr>
          <p:cNvPr id="4" name="Slide Number Placeholder 3"/>
          <p:cNvSpPr>
            <a:spLocks noGrp="1"/>
          </p:cNvSpPr>
          <p:nvPr>
            <p:ph type="sldNum" sz="quarter" idx="12"/>
          </p:nvPr>
        </p:nvSpPr>
        <p:spPr/>
        <p:txBody>
          <a:bodyPr/>
          <a:lstStyle/>
          <a:p>
            <a:fld id="{31640669-3FD2-4B34-9A2D-584949EF09F8}" type="slidenum">
              <a:rPr lang="en-US" smtClean="0"/>
              <a:pPr/>
              <a:t>4</a:t>
            </a:fld>
            <a:endParaRPr lang="en-US" dirty="0"/>
          </a:p>
        </p:txBody>
      </p:sp>
    </p:spTree>
    <p:extLst>
      <p:ext uri="{BB962C8B-B14F-4D97-AF65-F5344CB8AC3E}">
        <p14:creationId xmlns:p14="http://schemas.microsoft.com/office/powerpoint/2010/main" val="1790729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Expense Sources and Verification</a:t>
            </a:r>
          </a:p>
        </p:txBody>
      </p:sp>
      <p:sp>
        <p:nvSpPr>
          <p:cNvPr id="5" name="Content Placeholder 4"/>
          <p:cNvSpPr>
            <a:spLocks noGrp="1"/>
          </p:cNvSpPr>
          <p:nvPr>
            <p:ph sz="half" idx="1"/>
          </p:nvPr>
        </p:nvSpPr>
        <p:spPr/>
        <p:txBody>
          <a:bodyPr>
            <a:normAutofit/>
          </a:bodyPr>
          <a:lstStyle/>
          <a:p>
            <a:endParaRPr lang="en-US" sz="3200" dirty="0"/>
          </a:p>
          <a:p>
            <a:r>
              <a:rPr lang="en-US" sz="3200" dirty="0"/>
              <a:t>Household </a:t>
            </a:r>
          </a:p>
          <a:p>
            <a:r>
              <a:rPr lang="en-US" sz="3200" dirty="0"/>
              <a:t>Medical</a:t>
            </a:r>
          </a:p>
          <a:p>
            <a:r>
              <a:rPr lang="en-US" sz="3200" dirty="0"/>
              <a:t>Personal needs</a:t>
            </a:r>
          </a:p>
          <a:p>
            <a:endParaRPr lang="en-US" dirty="0"/>
          </a:p>
        </p:txBody>
      </p:sp>
      <p:pic>
        <p:nvPicPr>
          <p:cNvPr id="7" name="Picture 2" descr="image of a computer monitor with the words &quot;instructor demonstration&quot; in the middle." title="Instructor Demonstration"/>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tretch>
            <a:fillRect/>
          </a:stretch>
        </p:blipFill>
        <p:spPr bwMode="auto">
          <a:xfrm>
            <a:off x="6829705" y="4724400"/>
            <a:ext cx="2238095" cy="18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31640669-3FD2-4B34-9A2D-584949EF09F8}" type="slidenum">
              <a:rPr lang="en-US" smtClean="0"/>
              <a:pPr/>
              <a:t>5</a:t>
            </a:fld>
            <a:endParaRPr lang="en-US" dirty="0"/>
          </a:p>
        </p:txBody>
      </p:sp>
      <p:sp>
        <p:nvSpPr>
          <p:cNvPr id="9" name="Content Placeholder 4"/>
          <p:cNvSpPr txBox="1">
            <a:spLocks/>
          </p:cNvSpPr>
          <p:nvPr/>
        </p:nvSpPr>
        <p:spPr>
          <a:xfrm>
            <a:off x="4876800" y="1524000"/>
            <a:ext cx="4038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endParaRPr lang="en-US" sz="3200" dirty="0"/>
          </a:p>
          <a:p>
            <a:r>
              <a:rPr lang="en-US" sz="3200" dirty="0"/>
              <a:t>Bank Statements</a:t>
            </a:r>
          </a:p>
          <a:p>
            <a:r>
              <a:rPr lang="en-US" sz="3200" dirty="0"/>
              <a:t>Medical Bills</a:t>
            </a:r>
          </a:p>
          <a:p>
            <a:r>
              <a:rPr lang="en-US" sz="3200" dirty="0"/>
              <a:t>Verbal</a:t>
            </a:r>
          </a:p>
          <a:p>
            <a:endParaRPr lang="en-US" dirty="0"/>
          </a:p>
        </p:txBody>
      </p:sp>
    </p:spTree>
    <p:extLst>
      <p:ext uri="{BB962C8B-B14F-4D97-AF65-F5344CB8AC3E}">
        <p14:creationId xmlns:p14="http://schemas.microsoft.com/office/powerpoint/2010/main" val="4271221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Instruction and Standard of Living </a:t>
            </a:r>
          </a:p>
        </p:txBody>
      </p:sp>
      <p:sp>
        <p:nvSpPr>
          <p:cNvPr id="3" name="Content Placeholder 2"/>
          <p:cNvSpPr>
            <a:spLocks noGrp="1"/>
          </p:cNvSpPr>
          <p:nvPr>
            <p:ph idx="1"/>
          </p:nvPr>
        </p:nvSpPr>
        <p:spPr/>
        <p:txBody>
          <a:bodyPr>
            <a:normAutofit lnSpcReduction="10000"/>
          </a:bodyPr>
          <a:lstStyle/>
          <a:p>
            <a:r>
              <a:rPr lang="en-US" dirty="0"/>
              <a:t>Instruct</a:t>
            </a:r>
            <a:r>
              <a:rPr lang="en-US" sz="3200" dirty="0"/>
              <a:t> fiduciary</a:t>
            </a:r>
          </a:p>
          <a:p>
            <a:pPr lvl="1"/>
            <a:r>
              <a:rPr lang="en-US" dirty="0"/>
              <a:t>Estimated expenses</a:t>
            </a:r>
          </a:p>
          <a:p>
            <a:pPr lvl="1"/>
            <a:r>
              <a:rPr lang="en-US" sz="2800" dirty="0"/>
              <a:t>Updated expenses</a:t>
            </a:r>
          </a:p>
          <a:p>
            <a:pPr lvl="1"/>
            <a:r>
              <a:rPr lang="en-US" dirty="0"/>
              <a:t>Spending expectations</a:t>
            </a:r>
          </a:p>
          <a:p>
            <a:pPr lvl="1"/>
            <a:r>
              <a:rPr lang="en-US" sz="2800" dirty="0"/>
              <a:t>Responsibility to prioritize </a:t>
            </a:r>
          </a:p>
          <a:p>
            <a:r>
              <a:rPr lang="en-US" dirty="0"/>
              <a:t>Standard of Living</a:t>
            </a:r>
          </a:p>
          <a:p>
            <a:pPr lvl="1"/>
            <a:r>
              <a:rPr lang="en-US" dirty="0"/>
              <a:t>Circumstances</a:t>
            </a:r>
          </a:p>
          <a:p>
            <a:pPr lvl="1"/>
            <a:r>
              <a:rPr lang="en-US" sz="2800" dirty="0"/>
              <a:t>Needs</a:t>
            </a:r>
          </a:p>
          <a:p>
            <a:pPr lvl="1"/>
            <a:r>
              <a:rPr lang="en-US" dirty="0"/>
              <a:t>Desires</a:t>
            </a:r>
            <a:endParaRPr lang="en-US" sz="2800"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6</a:t>
            </a:fld>
            <a:endParaRPr lang="en-US" dirty="0"/>
          </a:p>
        </p:txBody>
      </p:sp>
      <p:pic>
        <p:nvPicPr>
          <p:cNvPr id="5"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2" y="4648201"/>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14982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VA Form 21P-4703</a:t>
            </a:r>
          </a:p>
        </p:txBody>
      </p:sp>
      <p:sp>
        <p:nvSpPr>
          <p:cNvPr id="3" name="Content Placeholder 2"/>
          <p:cNvSpPr>
            <a:spLocks noGrp="1"/>
          </p:cNvSpPr>
          <p:nvPr>
            <p:ph idx="1"/>
          </p:nvPr>
        </p:nvSpPr>
        <p:spPr/>
        <p:txBody>
          <a:bodyPr>
            <a:normAutofit lnSpcReduction="10000"/>
          </a:bodyPr>
          <a:lstStyle/>
          <a:p>
            <a:r>
              <a:rPr lang="en-US" sz="3200" dirty="0"/>
              <a:t>Fiduciary Agreement</a:t>
            </a:r>
          </a:p>
          <a:p>
            <a:r>
              <a:rPr lang="en-US" sz="3200" dirty="0"/>
              <a:t>Document </a:t>
            </a:r>
            <a:r>
              <a:rPr lang="en-US" dirty="0"/>
              <a:t>expense</a:t>
            </a:r>
            <a:r>
              <a:rPr lang="en-US" sz="3200" dirty="0"/>
              <a:t> information in FELux</a:t>
            </a:r>
          </a:p>
          <a:p>
            <a:r>
              <a:rPr lang="en-US" dirty="0"/>
              <a:t>Expense responsibilities (not all inclusive):</a:t>
            </a:r>
          </a:p>
          <a:p>
            <a:pPr lvl="1"/>
            <a:r>
              <a:rPr lang="en-US" dirty="0"/>
              <a:t>Best interest determination</a:t>
            </a:r>
          </a:p>
          <a:p>
            <a:pPr lvl="1"/>
            <a:r>
              <a:rPr lang="en-US" dirty="0"/>
              <a:t>Timely payment of expenses</a:t>
            </a:r>
          </a:p>
          <a:p>
            <a:pPr lvl="1"/>
            <a:r>
              <a:rPr lang="en-US" dirty="0"/>
              <a:t>Protect from creditors</a:t>
            </a:r>
          </a:p>
          <a:p>
            <a:pPr lvl="1"/>
            <a:r>
              <a:rPr lang="en-US" dirty="0"/>
              <a:t>Maintain receipts</a:t>
            </a:r>
          </a:p>
          <a:p>
            <a:pPr lvl="1"/>
            <a:r>
              <a:rPr lang="en-US" dirty="0"/>
              <a:t>Held responsible for misuse</a:t>
            </a:r>
          </a:p>
          <a:p>
            <a:pPr lvl="1"/>
            <a:r>
              <a:rPr lang="en-US" dirty="0"/>
              <a:t>Submit timely accountings</a:t>
            </a:r>
          </a:p>
          <a:p>
            <a:pPr lvl="1"/>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7</a:t>
            </a:fld>
            <a:endParaRPr lang="en-US" dirty="0"/>
          </a:p>
        </p:txBody>
      </p:sp>
      <p:pic>
        <p:nvPicPr>
          <p:cNvPr id="5"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2" y="4648201"/>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7727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Properly Titled Account</a:t>
            </a:r>
          </a:p>
        </p:txBody>
      </p:sp>
      <p:sp>
        <p:nvSpPr>
          <p:cNvPr id="3" name="Content Placeholder 2"/>
          <p:cNvSpPr>
            <a:spLocks noGrp="1"/>
          </p:cNvSpPr>
          <p:nvPr>
            <p:ph idx="1"/>
          </p:nvPr>
        </p:nvSpPr>
        <p:spPr/>
        <p:txBody>
          <a:bodyPr>
            <a:normAutofit/>
          </a:bodyPr>
          <a:lstStyle/>
          <a:p>
            <a:r>
              <a:rPr lang="en-US" sz="3200" dirty="0"/>
              <a:t>VA Form 21P-4703, </a:t>
            </a:r>
            <a:r>
              <a:rPr lang="en-US" sz="3200" i="1" dirty="0"/>
              <a:t>Fiduciary Agreement</a:t>
            </a:r>
          </a:p>
          <a:p>
            <a:r>
              <a:rPr lang="en-US" sz="3200" dirty="0"/>
              <a:t>Properly </a:t>
            </a:r>
            <a:r>
              <a:rPr lang="en-US" dirty="0"/>
              <a:t>titled (custodial) </a:t>
            </a:r>
            <a:r>
              <a:rPr lang="en-US" sz="3200" dirty="0"/>
              <a:t>account</a:t>
            </a:r>
          </a:p>
          <a:p>
            <a:pPr lvl="1"/>
            <a:r>
              <a:rPr lang="en-US" dirty="0"/>
              <a:t>Checking or savings</a:t>
            </a:r>
          </a:p>
          <a:p>
            <a:pPr lvl="1"/>
            <a:r>
              <a:rPr lang="en-US" dirty="0"/>
              <a:t>Beneficiary name by Fiduciary Name, Fiduciary</a:t>
            </a:r>
          </a:p>
          <a:p>
            <a:pPr marL="514350" indent="-457200"/>
            <a:r>
              <a:rPr lang="en-US" dirty="0"/>
              <a:t>Evidence to establish</a:t>
            </a:r>
          </a:p>
          <a:p>
            <a:pPr marL="914400" lvl="1" indent="-457200"/>
            <a:r>
              <a:rPr lang="en-US" dirty="0"/>
              <a:t>Fiduciary Notification Letter</a:t>
            </a:r>
          </a:p>
          <a:p>
            <a:pPr marL="914400" lvl="1" indent="-457200"/>
            <a:r>
              <a:rPr lang="en-US" dirty="0"/>
              <a:t>VA Form 21P-4703 </a:t>
            </a:r>
          </a:p>
          <a:p>
            <a:pPr marL="914400" lvl="1" indent="-457200"/>
            <a:r>
              <a:rPr lang="en-US" dirty="0"/>
              <a:t>Benefit check</a:t>
            </a:r>
          </a:p>
          <a:p>
            <a:endParaRPr lang="en-US" sz="3200"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8</a:t>
            </a:fld>
            <a:endParaRPr lang="en-US" dirty="0"/>
          </a:p>
        </p:txBody>
      </p:sp>
    </p:spTree>
    <p:extLst>
      <p:ext uri="{BB962C8B-B14F-4D97-AF65-F5344CB8AC3E}">
        <p14:creationId xmlns:p14="http://schemas.microsoft.com/office/powerpoint/2010/main" val="1956938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Notification Procedures</a:t>
            </a:r>
          </a:p>
        </p:txBody>
      </p:sp>
      <p:sp>
        <p:nvSpPr>
          <p:cNvPr id="3" name="Content Placeholder 2"/>
          <p:cNvSpPr>
            <a:spLocks noGrp="1"/>
          </p:cNvSpPr>
          <p:nvPr>
            <p:ph idx="1"/>
          </p:nvPr>
        </p:nvSpPr>
        <p:spPr/>
        <p:txBody>
          <a:bodyPr>
            <a:normAutofit/>
          </a:bodyPr>
          <a:lstStyle/>
          <a:p>
            <a:r>
              <a:rPr lang="en-US" sz="3200" dirty="0"/>
              <a:t>Notify in person during fiel</a:t>
            </a:r>
            <a:r>
              <a:rPr lang="en-US" dirty="0"/>
              <a:t>d examination</a:t>
            </a:r>
            <a:endParaRPr lang="en-US" sz="3200" dirty="0"/>
          </a:p>
          <a:p>
            <a:r>
              <a:rPr lang="en-US" sz="3200" dirty="0"/>
              <a:t>Confirm all expenses in writing</a:t>
            </a:r>
          </a:p>
          <a:p>
            <a:pPr lvl="1"/>
            <a:r>
              <a:rPr lang="en-US" sz="2800" dirty="0"/>
              <a:t>Fiduciary Notification Letter</a:t>
            </a:r>
          </a:p>
          <a:p>
            <a:pPr lvl="1"/>
            <a:r>
              <a:rPr lang="en-US" dirty="0"/>
              <a:t>Copy of VA Form 21P-4703</a:t>
            </a:r>
          </a:p>
          <a:p>
            <a:pPr marL="457200" lvl="1" indent="0">
              <a:buNone/>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9</a:t>
            </a:fld>
            <a:endParaRPr lang="en-US" dirty="0"/>
          </a:p>
        </p:txBody>
      </p:sp>
      <p:pic>
        <p:nvPicPr>
          <p:cNvPr id="5" name="Picture 2" descr="image of a computer monitor with the words &quot;instructor demonstration&quot; in the middle." title="Instructor Demon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2" y="4648201"/>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976498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 - &amp;quot;Document and Analyze Expenses&amp;quot;&quot;/&gt;&lt;property id=&quot;20307&quot; value=&quot;256&quot;/&gt;&lt;/object&gt;&lt;object type=&quot;3&quot; unique_id=&quot;10004&quot;&gt;&lt;property id=&quot;20148&quot; value=&quot;5&quot;/&gt;&lt;property id=&quot;20300&quot; value=&quot;Slide 2 - &amp;quot;Objectives&amp;quot;&quot;/&gt;&lt;property id=&quot;20307&quot; value=&quot;317&quot;/&gt;&lt;/object&gt;&lt;object type=&quot;3&quot; unique_id=&quot;10005&quot;&gt;&lt;property id=&quot;20148&quot; value=&quot;5&quot;/&gt;&lt;property id=&quot;20300&quot; value=&quot;Slide 3 - &amp;quot;References&amp;quot;&quot;/&gt;&lt;property id=&quot;20307&quot; value=&quot;318&quot;/&gt;&lt;/object&gt;&lt;object type=&quot;3&quot; unique_id=&quot;10006&quot;&gt;&lt;property id=&quot;20148&quot; value=&quot;5&quot;/&gt;&lt;property id=&quot;20300&quot; value=&quot;Slide 4 - &amp;quot;Expenses&amp;quot;&quot;/&gt;&lt;property id=&quot;20307&quot; value=&quot;342&quot;/&gt;&lt;/object&gt;&lt;object type=&quot;3&quot; unique_id=&quot;10007&quot;&gt;&lt;property id=&quot;20148&quot; value=&quot;5&quot;/&gt;&lt;property id=&quot;20300&quot; value=&quot;Slide 5 - &amp;quot;Expense Sources and Verification&amp;quot;&quot;/&gt;&lt;property id=&quot;20307&quot; value=&quot;347&quot;/&gt;&lt;/object&gt;&lt;object type=&quot;3&quot; unique_id=&quot;10008&quot;&gt;&lt;property id=&quot;20148&quot; value=&quot;5&quot;/&gt;&lt;property id=&quot;20300&quot; value=&quot;Slide 6 - &amp;quot;Instruction and Standard of Living &amp;quot;&quot;/&gt;&lt;property id=&quot;20307&quot; value=&quot;351&quot;/&gt;&lt;/object&gt;&lt;object type=&quot;3&quot; unique_id=&quot;10009&quot;&gt;&lt;property id=&quot;20148&quot; value=&quot;5&quot;/&gt;&lt;property id=&quot;20300&quot; value=&quot;Slide 7 - &amp;quot;VA Form 21P-4703&amp;quot;&quot;/&gt;&lt;property id=&quot;20307&quot; value=&quot;346&quot;/&gt;&lt;/object&gt;&lt;object type=&quot;3&quot; unique_id=&quot;10010&quot;&gt;&lt;property id=&quot;20148&quot; value=&quot;5&quot;/&gt;&lt;property id=&quot;20300&quot; value=&quot;Slide 8 - &amp;quot;Properly Titled Account&amp;quot;&quot;/&gt;&lt;property id=&quot;20307&quot; value=&quot;355&quot;/&gt;&lt;/object&gt;&lt;object type=&quot;3&quot; unique_id=&quot;10011&quot;&gt;&lt;property id=&quot;20148&quot; value=&quot;5&quot;/&gt;&lt;property id=&quot;20300&quot; value=&quot;Slide 9 - &amp;quot;Notification Procedures&amp;quot;&quot;/&gt;&lt;property id=&quot;20307&quot; value=&quot;353&quot;/&gt;&lt;/object&gt;&lt;object type=&quot;3&quot; unique_id=&quot;10012&quot;&gt;&lt;property id=&quot;20148&quot; value=&quot;5&quot;/&gt;&lt;property id=&quot;20300&quot; value=&quot;Slide 10 - &amp;quot;Income/Expense Circumstances&amp;quot;&quot;/&gt;&lt;property id=&quot;20307&quot; value=&quot;354&quot;/&gt;&lt;/object&gt;&lt;object type=&quot;3&quot; unique_id=&quot;10013&quot;&gt;&lt;property id=&quot;20148&quot; value=&quot;5&quot;/&gt;&lt;property id=&quot;20300&quot; value=&quot;Slide 11 - &amp;quot;31. Questions?&amp;quot;&quot;/&gt;&lt;property id=&quot;20307&quot; value=&quot;314&quot;/&gt;&lt;/object&gt;&lt;object type=&quot;3&quot; unique_id=&quot;10014&quot;&gt;&lt;property id=&quot;20148&quot; value=&quot;5&quot;/&gt;&lt;property id=&quot;20300&quot; value=&quot;Slide 12 - &amp;quot;TMS Survey and Assessment&amp;quot;&quot;/&gt;&lt;property id=&quot;20307&quot; value=&quot;356&quot;/&gt;&lt;/object&gt;&lt;/object&gt;&lt;object type=&quot;8&quot; unique_id=&quot;10028&quot;&gt;&lt;/object&gt;&lt;/object&gt;&lt;/database&gt;"/>
  <p:tag name="MMPROD_NEXTUNIQUEID" val="10009"/>
  <p:tag name="SECTOMILLISECCONVERTED" val="1"/>
</p:tagLst>
</file>

<file path=ppt/theme/theme1.xml><?xml version="1.0" encoding="utf-8"?>
<a:theme xmlns:a="http://schemas.openxmlformats.org/drawingml/2006/main" name="PF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7613A1D5D90D448B5321A9287E187B0" ma:contentTypeVersion="0" ma:contentTypeDescription="Create a new document." ma:contentTypeScope="" ma:versionID="ebab632e599fe0290720ff8102aecf55">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2B111BF-D692-4928-8D39-00A048D89075}">
  <ds:schemaRefs>
    <ds:schemaRef ds:uri="http://schemas.microsoft.com/sharepoint/v3/contenttype/forms"/>
  </ds:schemaRefs>
</ds:datastoreItem>
</file>

<file path=customXml/itemProps2.xml><?xml version="1.0" encoding="utf-8"?>
<ds:datastoreItem xmlns:ds="http://schemas.openxmlformats.org/officeDocument/2006/customXml" ds:itemID="{487C6A9B-1218-443D-8FE0-9A96FF36C2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DE4A68EB-98E3-4D47-A734-4B001A006FEE}">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documentManagement/typ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PFS Template</Template>
  <TotalTime>5580</TotalTime>
  <Words>3353</Words>
  <Application>Microsoft Office PowerPoint</Application>
  <PresentationFormat>On-screen Show (4:3)</PresentationFormat>
  <Paragraphs>359</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Century Schoolbook</vt:lpstr>
      <vt:lpstr>Wingdings</vt:lpstr>
      <vt:lpstr>PFS Template</vt:lpstr>
      <vt:lpstr>Document and Analyze Expenses</vt:lpstr>
      <vt:lpstr>Objectives</vt:lpstr>
      <vt:lpstr>References</vt:lpstr>
      <vt:lpstr>Expenses</vt:lpstr>
      <vt:lpstr>Expense Sources and Verification</vt:lpstr>
      <vt:lpstr>Instruction and Standard of Living </vt:lpstr>
      <vt:lpstr>VA Form 21P-4703</vt:lpstr>
      <vt:lpstr>Properly Titled Account</vt:lpstr>
      <vt:lpstr>Notification Procedures</vt:lpstr>
      <vt:lpstr>Income/Expense Circumstances</vt:lpstr>
      <vt:lpstr>31. Questions?</vt:lpstr>
      <vt:lpstr>TMS Survey and Assessment</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Document and Analyze Expenses PowerPoint Presentation</dc:title>
  <dc:subject>FE, FSR, LIE, QRT</dc:subject>
  <dc:creator>Department of Veterans Affairs, Veterans Benefits Administration, Fiduciary Service, STAFF</dc:creator>
  <dc:description>The purpose of this lesson is to provide students with an overview of how to document beneficiary and dependent expenses, to assess beneficiary standard of living, to instruct and formally notify a fiduciary regarding expenses, and to address inappropriate use of VA benefit funds.</dc:description>
  <cp:lastModifiedBy>Kathy Poole</cp:lastModifiedBy>
  <cp:revision>278</cp:revision>
  <cp:lastPrinted>2018-09-18T17:23:08Z</cp:lastPrinted>
  <dcterms:created xsi:type="dcterms:W3CDTF">2016-10-13T19:12:55Z</dcterms:created>
  <dcterms:modified xsi:type="dcterms:W3CDTF">2018-09-19T17:51:23Z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0x01010057613A1D5D90D448B5321A9287E187B0</vt:lpwstr>
  </property>
  <property fmtid="{D5CDD505-2E9C-101B-9397-08002B2CF9AE}" pid="3" name="Language">
    <vt:lpwstr>en</vt:lpwstr>
  </property>
  <property fmtid="{D5CDD505-2E9C-101B-9397-08002B2CF9AE}" pid="4" name="Type">
    <vt:lpwstr>Presentation</vt:lpwstr>
  </property>
</Properties>
</file>