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2"/>
  </p:notesMasterIdLst>
  <p:sldIdLst>
    <p:sldId id="256" r:id="rId5"/>
    <p:sldId id="478" r:id="rId6"/>
    <p:sldId id="479" r:id="rId7"/>
    <p:sldId id="476" r:id="rId8"/>
    <p:sldId id="480" r:id="rId9"/>
    <p:sldId id="481" r:id="rId10"/>
    <p:sldId id="48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49" autoAdjust="0"/>
    <p:restoredTop sz="54151" autoAdjust="0"/>
  </p:normalViewPr>
  <p:slideViewPr>
    <p:cSldViewPr>
      <p:cViewPr varScale="1">
        <p:scale>
          <a:sx n="57" d="100"/>
          <a:sy n="57" d="100"/>
        </p:scale>
        <p:origin x="2238"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2273F2-AC38-4C03-8E5C-2CFF03455D9E}" type="datetimeFigureOut">
              <a:rPr lang="en-US" smtClean="0"/>
              <a:t>7/1/2022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purpose of this lesson is to provide students with an overview of</a:t>
            </a:r>
            <a:r>
              <a:rPr lang="en-US" sz="1200" kern="1200" baseline="0" dirty="0">
                <a:solidFill>
                  <a:schemeClr val="tx1"/>
                </a:solidFill>
                <a:effectLst/>
                <a:latin typeface="+mn-lt"/>
                <a:ea typeface="+mn-ea"/>
                <a:cs typeface="+mn-cs"/>
              </a:rPr>
              <a:t> how to document income and expenses for beneficiaries and dependents.</a:t>
            </a:r>
          </a:p>
          <a:p>
            <a:pPr marL="0" marR="0" indent="0" algn="l" defTabSz="914400" rtl="0" eaLnBrk="1" fontAlgn="auto" latinLnBrk="0" hangingPunct="1">
              <a:lnSpc>
                <a:spcPct val="100000"/>
              </a:lnSpc>
              <a:spcBef>
                <a:spcPts val="0"/>
              </a:spcBef>
              <a:spcAft>
                <a:spcPts val="0"/>
              </a:spcAft>
              <a:buClrTx/>
              <a:buSzTx/>
              <a:buFontTx/>
              <a:buNone/>
              <a:tabLst/>
              <a:defRPr/>
            </a:pPr>
            <a:br>
              <a:rPr lang="en-US" sz="120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pPr>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Demonstrate how to properly document income in the VBMS-Fid Field Exam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Document expenses in the VBMS-Fid Field Exam Report</a:t>
            </a:r>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the relevant references for this training:</a:t>
            </a:r>
          </a:p>
          <a:p>
            <a:pPr marL="171450" indent="-171450">
              <a:buFont typeface="Arial" panose="020B0604020202020204" pitchFamily="34" charset="0"/>
              <a:buChar char="•"/>
            </a:pPr>
            <a:r>
              <a:rPr lang="en-US" u="none" dirty="0"/>
              <a:t>FPM </a:t>
            </a:r>
            <a:r>
              <a:rPr lang="en-US" u="none" dirty="0" err="1"/>
              <a:t>I.2.C.4</a:t>
            </a:r>
            <a:r>
              <a:rPr lang="en-US" u="none" dirty="0"/>
              <a:t>, </a:t>
            </a:r>
            <a:r>
              <a:rPr lang="en-US" i="1" u="none" dirty="0"/>
              <a:t>Financial Information of the Beneficiary</a:t>
            </a:r>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0" i="1" u="none" dirty="0"/>
              <a:t>Learning</a:t>
            </a:r>
            <a:r>
              <a:rPr lang="en-US" b="0" i="1" u="none" baseline="0" dirty="0"/>
              <a:t> Objective:  </a:t>
            </a:r>
            <a:r>
              <a:rPr lang="en-US" dirty="0"/>
              <a:t>Learn how to properly document beneficiary’s and dependent’s income in the VBMS-Fid Field Exam Report.</a:t>
            </a:r>
          </a:p>
          <a:p>
            <a:r>
              <a:rPr lang="en-US" b="0" i="1" u="none" dirty="0"/>
              <a:t>Policy</a:t>
            </a:r>
            <a:r>
              <a:rPr lang="en-US" b="0" i="1" u="none" baseline="0" dirty="0"/>
              <a:t> Reference(s): I.2.C.4</a:t>
            </a:r>
          </a:p>
          <a:p>
            <a:endParaRPr lang="en-US" b="0" u="sng" dirty="0"/>
          </a:p>
          <a:p>
            <a:r>
              <a:rPr lang="en-US" b="0" u="sng" dirty="0"/>
              <a:t>Instructor Notes: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(I.2.C.4.f)  List all sources of </a:t>
            </a:r>
            <a:r>
              <a:rPr lang="en-US" sz="1200" kern="1200" dirty="0" err="1">
                <a:solidFill>
                  <a:schemeClr val="tx1"/>
                </a:solidFill>
                <a:effectLst/>
                <a:latin typeface="+mn-lt"/>
                <a:ea typeface="+mn-ea"/>
                <a:cs typeface="+mn-cs"/>
              </a:rPr>
              <a:t>reccurring</a:t>
            </a:r>
            <a:r>
              <a:rPr lang="en-US" sz="1200" kern="1200" dirty="0">
                <a:solidFill>
                  <a:schemeClr val="tx1"/>
                </a:solidFill>
                <a:effectLst/>
                <a:latin typeface="+mn-lt"/>
                <a:ea typeface="+mn-ea"/>
                <a:cs typeface="+mn-cs"/>
              </a:rPr>
              <a:t> income for beneficiary and dependents.  The user will have to enter the name of the source of income under Beneficiary’s Income block.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FE should enter the amount the beneficiary is paid in the Amount block.  </a:t>
            </a:r>
          </a:p>
          <a:p>
            <a:pPr marL="628650" lvl="1" indent="-171450">
              <a:buFont typeface="Arial" panose="020B0604020202020204" pitchFamily="34" charset="0"/>
              <a:buChar char="•"/>
            </a:pPr>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Amounts should be calculated in “monthly” amounts.  (If the income is quarterly, FE should divide the quarterly amount by 3 and put that result in the report.)</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there is a dependent and the dependent is receiving income, the FE should put the dependent’s name in the name block and the amount the dependent is receiving.  As with the beneficiary, the amount should be entered as a monthly amount.</a:t>
            </a:r>
          </a:p>
          <a:p>
            <a:pPr lvl="0">
              <a:buFont typeface="Wingdings" panose="05000000000000000000" pitchFamily="2" charset="2"/>
              <a:buChar char="§"/>
            </a:pPr>
            <a:endParaRPr lang="en-US" sz="1200" b="0" i="0" u="none" kern="1200" dirty="0">
              <a:solidFill>
                <a:schemeClr val="tx1"/>
              </a:solidFill>
              <a:effectLst/>
              <a:latin typeface="+mn-lt"/>
              <a:ea typeface="+mn-ea"/>
              <a:cs typeface="+mn-cs"/>
            </a:endParaRPr>
          </a:p>
          <a:p>
            <a:pPr lvl="0">
              <a:buFont typeface="Wingdings" panose="05000000000000000000" pitchFamily="2" charset="2"/>
              <a:buNone/>
            </a:pPr>
            <a:r>
              <a:rPr lang="en-US" sz="1200" b="1" i="0" u="none" kern="1200" dirty="0">
                <a:solidFill>
                  <a:schemeClr val="tx1"/>
                </a:solidFill>
                <a:effectLst/>
                <a:latin typeface="+mn-lt"/>
                <a:ea typeface="+mn-ea"/>
                <a:cs typeface="+mn-cs"/>
              </a:rPr>
              <a:t>Remember:</a:t>
            </a:r>
            <a:r>
              <a:rPr lang="en-US" sz="1200" b="0" i="0" u="none" kern="1200" dirty="0">
                <a:solidFill>
                  <a:schemeClr val="tx1"/>
                </a:solidFill>
                <a:effectLst/>
                <a:latin typeface="+mn-lt"/>
                <a:ea typeface="+mn-ea"/>
                <a:cs typeface="+mn-cs"/>
              </a:rPr>
              <a:t>  </a:t>
            </a:r>
          </a:p>
          <a:p>
            <a:pPr lvl="0">
              <a:buFont typeface="Wingdings" panose="05000000000000000000" pitchFamily="2" charset="2"/>
              <a:buChar char="§"/>
            </a:pPr>
            <a:r>
              <a:rPr lang="en-US" sz="1200" b="0" i="0" u="none" kern="1200" dirty="0">
                <a:solidFill>
                  <a:schemeClr val="tx1"/>
                </a:solidFill>
                <a:effectLst/>
                <a:latin typeface="+mn-lt"/>
                <a:ea typeface="+mn-ea"/>
                <a:cs typeface="+mn-cs"/>
              </a:rPr>
              <a:t>    (I.2.C.4.f) The FPM requires the FE to document to whom that income is paid and the relationship of any other party, if known.</a:t>
            </a:r>
          </a:p>
          <a:p>
            <a:pPr lvl="0">
              <a:buFont typeface="Wingdings" panose="05000000000000000000" pitchFamily="2" charset="2"/>
              <a:buChar char="§"/>
            </a:pP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I.2.C.4.f</a:t>
            </a:r>
            <a:r>
              <a:rPr lang="en-US" sz="1200" b="0" i="0" kern="1200" dirty="0">
                <a:solidFill>
                  <a:schemeClr val="tx1"/>
                </a:solidFill>
                <a:effectLst/>
                <a:latin typeface="+mn-lt"/>
                <a:ea typeface="+mn-ea"/>
                <a:cs typeface="+mn-cs"/>
              </a:rPr>
              <a:t>)</a:t>
            </a:r>
            <a:r>
              <a:rPr lang="en-US" sz="1200" b="0" i="1" kern="1200" dirty="0">
                <a:solidFill>
                  <a:schemeClr val="tx1"/>
                </a:solidFill>
                <a:effectLst/>
                <a:latin typeface="+mn-lt"/>
                <a:ea typeface="+mn-ea"/>
                <a:cs typeface="+mn-cs"/>
              </a:rPr>
              <a:t> Important</a:t>
            </a:r>
            <a:r>
              <a:rPr lang="en-US" sz="1200" b="0" i="0" kern="1200" dirty="0">
                <a:solidFill>
                  <a:schemeClr val="tx1"/>
                </a:solidFill>
                <a:effectLst/>
                <a:latin typeface="+mn-lt"/>
                <a:ea typeface="+mn-ea"/>
                <a:cs typeface="+mn-cs"/>
              </a:rPr>
              <a:t>:  VA insurance payments must be documented in the INCOME section of the </a:t>
            </a:r>
            <a:r>
              <a:rPr lang="en-US" sz="1200" b="0" i="1" kern="1200" dirty="0">
                <a:solidFill>
                  <a:schemeClr val="tx1"/>
                </a:solidFill>
                <a:effectLst/>
                <a:latin typeface="+mn-lt"/>
                <a:ea typeface="+mn-ea"/>
                <a:cs typeface="+mn-cs"/>
              </a:rPr>
              <a:t>Field Examination Report</a:t>
            </a:r>
            <a:r>
              <a:rPr lang="en-US" sz="1200" b="0" i="0" kern="1200" dirty="0">
                <a:solidFill>
                  <a:schemeClr val="tx1"/>
                </a:solidFill>
                <a:effectLst/>
                <a:latin typeface="+mn-lt"/>
                <a:ea typeface="+mn-ea"/>
                <a:cs typeface="+mn-cs"/>
              </a:rPr>
              <a:t>.  The INCOME section is intended for recording reoccurring income.</a:t>
            </a:r>
            <a:endParaRPr lang="en-US" b="0" dirty="0"/>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I.2.C.4.b</a:t>
            </a:r>
            <a:r>
              <a:rPr lang="en-US" sz="1200" kern="1200" dirty="0">
                <a:solidFill>
                  <a:schemeClr val="tx1"/>
                </a:solidFill>
                <a:effectLst/>
                <a:latin typeface="+mn-lt"/>
                <a:ea typeface="+mn-ea"/>
                <a:cs typeface="+mn-cs"/>
              </a:rPr>
              <a:t>)  If FE knows about a source of income, but is unable to properly verify, FE must independently verify, to the greatest extent possible, the income.  The FE must justify why the proposed fiduciary appointment is in the best interest of the beneficiary.  The FE should document all attempts to obtain verification. FPM I.2.C.4.b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I.2.C.4.f</a:t>
            </a:r>
            <a:r>
              <a:rPr lang="en-US" sz="1200" kern="1200" dirty="0">
                <a:solidFill>
                  <a:schemeClr val="tx1"/>
                </a:solidFill>
                <a:effectLst/>
                <a:latin typeface="+mn-lt"/>
                <a:ea typeface="+mn-ea"/>
                <a:cs typeface="+mn-cs"/>
              </a:rPr>
              <a:t>) If the amount of income identified in authorized VA systems differs from the amount identified during the field examination, the FE must: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Determine the actual amount received using:</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Original, photocopied, or computer-generated financial institution document, which does not show any signs of alteration, or</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Viewing the check or check stub, and</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Document in the Field Examination Report</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The actual amount received</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Method used to determine the actual amount received, and</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Annotate the reason for the difference between the amount shown in authorized VA systems and in the </a:t>
            </a:r>
            <a:r>
              <a:rPr lang="en-US" sz="1200" i="1" kern="1200" dirty="0">
                <a:solidFill>
                  <a:schemeClr val="tx1"/>
                </a:solidFill>
                <a:effectLst/>
                <a:latin typeface="+mn-lt"/>
                <a:ea typeface="+mn-ea"/>
                <a:cs typeface="+mn-cs"/>
              </a:rPr>
              <a:t>Field Examination Report.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I.2.C.4.f</a:t>
            </a:r>
            <a:r>
              <a:rPr lang="en-US" sz="1200" kern="1200" dirty="0">
                <a:solidFill>
                  <a:schemeClr val="tx1"/>
                </a:solidFill>
                <a:effectLst/>
                <a:latin typeface="+mn-lt"/>
                <a:ea typeface="+mn-ea"/>
                <a:cs typeface="+mn-cs"/>
              </a:rPr>
              <a:t>) When the Fid Hub bene is a minor, the Field Exam Report must document: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Total income and FUM for each minor;</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Proposed fid’s plans for use of VA funds;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Need for annual VA accounting</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Need for Surety Bond</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I.2.C.4.d</a:t>
            </a:r>
            <a:r>
              <a:rPr lang="en-US" sz="1200" kern="1200" dirty="0">
                <a:solidFill>
                  <a:schemeClr val="tx1"/>
                </a:solidFill>
                <a:effectLst/>
                <a:latin typeface="+mn-lt"/>
                <a:ea typeface="+mn-ea"/>
                <a:cs typeface="+mn-cs"/>
              </a:rPr>
              <a:t>, and </a:t>
            </a:r>
            <a:r>
              <a:rPr lang="en-US" sz="1200" kern="1200" dirty="0" err="1">
                <a:solidFill>
                  <a:schemeClr val="tx1"/>
                </a:solidFill>
                <a:effectLst/>
                <a:latin typeface="+mn-lt"/>
                <a:ea typeface="+mn-ea"/>
                <a:cs typeface="+mn-cs"/>
              </a:rPr>
              <a:t>I.2.C.4.n</a:t>
            </a:r>
            <a:r>
              <a:rPr lang="en-US" sz="1200" kern="1200" dirty="0">
                <a:solidFill>
                  <a:schemeClr val="tx1"/>
                </a:solidFill>
                <a:effectLst/>
                <a:latin typeface="+mn-lt"/>
                <a:ea typeface="+mn-ea"/>
                <a:cs typeface="+mn-cs"/>
              </a:rPr>
              <a:t> through </a:t>
            </a:r>
            <a:r>
              <a:rPr lang="en-US" sz="1200" kern="1200" dirty="0" err="1">
                <a:solidFill>
                  <a:schemeClr val="tx1"/>
                </a:solidFill>
                <a:effectLst/>
                <a:latin typeface="+mn-lt"/>
                <a:ea typeface="+mn-ea"/>
                <a:cs typeface="+mn-cs"/>
              </a:rPr>
              <a:t>I.2.C.4.q</a:t>
            </a:r>
            <a:r>
              <a:rPr lang="en-US" sz="1200" kern="1200" dirty="0">
                <a:solidFill>
                  <a:schemeClr val="tx1"/>
                </a:solidFill>
                <a:effectLst/>
                <a:latin typeface="+mn-lt"/>
                <a:ea typeface="+mn-ea"/>
                <a:cs typeface="+mn-cs"/>
              </a:rPr>
              <a:t>)  If the bene </a:t>
            </a:r>
            <a:r>
              <a:rPr lang="en-US" sz="1200" b="1" i="1" kern="1200" dirty="0">
                <a:solidFill>
                  <a:schemeClr val="tx1"/>
                </a:solidFill>
                <a:effectLst/>
                <a:latin typeface="+mn-lt"/>
                <a:ea typeface="+mn-ea"/>
                <a:cs typeface="+mn-cs"/>
              </a:rPr>
              <a:t>“may”</a:t>
            </a:r>
            <a:r>
              <a:rPr lang="en-US" sz="1200" kern="1200" dirty="0">
                <a:solidFill>
                  <a:schemeClr val="tx1"/>
                </a:solidFill>
                <a:effectLst/>
                <a:latin typeface="+mn-lt"/>
                <a:ea typeface="+mn-ea"/>
                <a:cs typeface="+mn-cs"/>
              </a:rPr>
              <a:t> be entitled to a different (increased </a:t>
            </a:r>
            <a:r>
              <a:rPr lang="en-US" sz="1200" b="1" i="1" kern="1200" dirty="0">
                <a:solidFill>
                  <a:schemeClr val="tx1"/>
                </a:solidFill>
                <a:effectLst/>
                <a:latin typeface="+mn-lt"/>
                <a:ea typeface="+mn-ea"/>
                <a:cs typeface="+mn-cs"/>
              </a:rPr>
              <a:t>or</a:t>
            </a:r>
            <a:r>
              <a:rPr lang="en-US" sz="1200" kern="1200" dirty="0">
                <a:solidFill>
                  <a:schemeClr val="tx1"/>
                </a:solidFill>
                <a:effectLst/>
                <a:latin typeface="+mn-lt"/>
                <a:ea typeface="+mn-ea"/>
                <a:cs typeface="+mn-cs"/>
              </a:rPr>
              <a:t> decreased) VA rate, FE </a:t>
            </a:r>
            <a:r>
              <a:rPr lang="en-US" sz="1200" b="1" kern="1200" dirty="0">
                <a:solidFill>
                  <a:schemeClr val="tx1"/>
                </a:solidFill>
                <a:effectLst/>
                <a:latin typeface="+mn-lt"/>
                <a:ea typeface="+mn-ea"/>
                <a:cs typeface="+mn-cs"/>
              </a:rPr>
              <a:t>must</a:t>
            </a:r>
            <a:r>
              <a:rPr lang="en-US" sz="1200" kern="1200" dirty="0">
                <a:solidFill>
                  <a:schemeClr val="tx1"/>
                </a:solidFill>
                <a:effectLst/>
                <a:latin typeface="+mn-lt"/>
                <a:ea typeface="+mn-ea"/>
                <a:cs typeface="+mn-cs"/>
              </a:rPr>
              <a:t> take action(s) to get the situation reviewed for possible adjustment.</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b="1" u="none" kern="1200" dirty="0">
                <a:solidFill>
                  <a:schemeClr val="tx1"/>
                </a:solidFill>
                <a:effectLst/>
                <a:latin typeface="+mn-lt"/>
                <a:ea typeface="+mn-ea"/>
                <a:cs typeface="+mn-cs"/>
              </a:rPr>
              <a:t> </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4</a:t>
            </a:fld>
            <a:endParaRPr lang="en-US" dirty="0"/>
          </a:p>
        </p:txBody>
      </p:sp>
    </p:spTree>
    <p:extLst>
      <p:ext uri="{BB962C8B-B14F-4D97-AF65-F5344CB8AC3E}">
        <p14:creationId xmlns:p14="http://schemas.microsoft.com/office/powerpoint/2010/main" val="1094280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spcBef>
                <a:spcPts val="0"/>
              </a:spcBef>
              <a:defRPr/>
            </a:pPr>
            <a:r>
              <a:rPr lang="en-US" b="0" i="1" u="none" dirty="0"/>
              <a:t>Learning</a:t>
            </a:r>
            <a:r>
              <a:rPr lang="en-US" b="0" i="1" u="none" baseline="0" dirty="0"/>
              <a:t> Objective:  </a:t>
            </a:r>
            <a:r>
              <a:rPr lang="en-US" dirty="0"/>
              <a:t>Learn how to properly document beneficiary’s and dependent’s expenses in the VBMS-Fid Field Exam Report.</a:t>
            </a:r>
          </a:p>
          <a:p>
            <a:r>
              <a:rPr lang="en-US" b="0" i="1" u="none" dirty="0"/>
              <a:t>Policy</a:t>
            </a:r>
            <a:r>
              <a:rPr lang="en-US" b="0" i="1" u="none" baseline="0" dirty="0"/>
              <a:t> Reference(s): </a:t>
            </a:r>
            <a:r>
              <a:rPr lang="en-US" b="0" i="0" u="none" baseline="0" dirty="0" err="1"/>
              <a:t>I.2.C.4.h</a:t>
            </a:r>
            <a:endParaRPr lang="en-US" b="0" i="0" u="none" baseline="0" dirty="0"/>
          </a:p>
          <a:p>
            <a:endParaRPr lang="en-US" b="0" u="sng" dirty="0"/>
          </a:p>
          <a:p>
            <a:r>
              <a:rPr lang="en-US" b="0" u="sng" dirty="0"/>
              <a:t>Instructor Notes: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FE must fill in the free-text box with the name of the expense.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FE must fill in the corresponding monthly amount of the expense in the Monthly Amount column.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After the 10</a:t>
            </a:r>
            <a:r>
              <a:rPr lang="en-US" sz="1200" kern="1200" baseline="30000" dirty="0">
                <a:solidFill>
                  <a:schemeClr val="tx1"/>
                </a:solidFill>
                <a:effectLst/>
                <a:latin typeface="+mn-lt"/>
                <a:ea typeface="+mn-ea"/>
                <a:cs typeface="+mn-cs"/>
              </a:rPr>
              <a:t>th</a:t>
            </a:r>
            <a:r>
              <a:rPr lang="en-US" sz="1200" kern="1200" dirty="0">
                <a:solidFill>
                  <a:schemeClr val="tx1"/>
                </a:solidFill>
                <a:effectLst/>
                <a:latin typeface="+mn-lt"/>
                <a:ea typeface="+mn-ea"/>
                <a:cs typeface="+mn-cs"/>
              </a:rPr>
              <a:t> expense entry, if the FE needs to enter more expenses, press the Add Expense button and additional row will be provided.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tx1"/>
                </a:solidFill>
                <a:effectLst/>
                <a:latin typeface="+mn-lt"/>
                <a:ea typeface="+mn-ea"/>
                <a:cs typeface="+mn-cs"/>
              </a:rPr>
              <a:t>Reminders: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I.2.C.4.h</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Documenting Expenses</a:t>
            </a:r>
            <a:endParaRPr lang="en-US" sz="1200" kern="1200" dirty="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a:solidFill>
                  <a:schemeClr val="tx1"/>
                </a:solidFill>
                <a:effectLst/>
                <a:latin typeface="+mn-lt"/>
                <a:ea typeface="+mn-ea"/>
                <a:cs typeface="+mn-cs"/>
              </a:rPr>
              <a:t>FE must request recurring expenses and amounts, including “services, debts and loans.”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FE must document individual expenses (instead of grouping expenses.)  Example:  Itemize Electricity, Gas, Water, Trash, etc. individually vice one entry of “Utilities”.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FE must calculate the monthly amount of all expenses.  (Example:  If expense is paid quarterly, FE must divide the quarterly amount by three and enter the quotient in the Expense column monthly amount.)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If beneficiary does not own the corresponding asset related to an expense, FE must explain the situation in the Comments and Observations section of the Field Examination Report.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I.2.C.4.i</a:t>
            </a:r>
            <a:r>
              <a:rPr lang="en-US" sz="1200" kern="1200" dirty="0">
                <a:solidFill>
                  <a:schemeClr val="tx1"/>
                </a:solidFill>
                <a:effectLst/>
                <a:latin typeface="+mn-lt"/>
                <a:ea typeface="+mn-ea"/>
                <a:cs typeface="+mn-cs"/>
              </a:rPr>
              <a:t>)  FE must review all non-VA debts and loans and document associated expense for each in the Expenses (Including Debts and Loans) section of the Field Exam Report.</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I.2.C.4.k</a:t>
            </a:r>
            <a:r>
              <a:rPr lang="en-US" sz="1200" kern="1200" dirty="0">
                <a:solidFill>
                  <a:schemeClr val="tx1"/>
                </a:solidFill>
                <a:effectLst/>
                <a:latin typeface="+mn-lt"/>
                <a:ea typeface="+mn-ea"/>
                <a:cs typeface="+mn-cs"/>
              </a:rPr>
              <a:t>)  FE must advise proposed fid of any VA debts and how to file for waiver to VA Debt Management Center (DMC).  FE should document this conversation.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I.2.C.4.h</a:t>
            </a:r>
            <a:r>
              <a:rPr lang="en-US" sz="1200" kern="1200" dirty="0">
                <a:solidFill>
                  <a:schemeClr val="tx1"/>
                </a:solidFill>
                <a:effectLst/>
                <a:latin typeface="+mn-lt"/>
                <a:ea typeface="+mn-ea"/>
                <a:cs typeface="+mn-cs"/>
              </a:rPr>
              <a:t>) For Minor beneficiaries, FE must document proposed fid’s plans for VA funds.  If the funds will be saved, no expenses should be documented.  In the Comments and Observations, FE should clearly state no expenses are listed because the proposed fiduciary intends on saving the VA-derived funds.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I.2.C.4.h</a:t>
            </a:r>
            <a:r>
              <a:rPr lang="en-US" sz="1200" kern="1200" dirty="0">
                <a:solidFill>
                  <a:schemeClr val="tx1"/>
                </a:solidFill>
                <a:effectLst/>
                <a:latin typeface="+mn-lt"/>
                <a:ea typeface="+mn-ea"/>
                <a:cs typeface="+mn-cs"/>
              </a:rPr>
              <a:t>) For Minor beneficiaries, FE must ask proposed fiduciary’s capability to support minor bene from proposed fiduciary’s own income.  If indicates unable to provide for bene’s needs, field exam must document:</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Fiduciary’s and spouse’s source(s) of income;</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List of individuals in household dependent upon fid for support; and,</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Bene’s expenses and amounts</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5</a:t>
            </a:fld>
            <a:endParaRPr lang="en-US" dirty="0"/>
          </a:p>
        </p:txBody>
      </p:sp>
    </p:spTree>
    <p:extLst>
      <p:ext uri="{BB962C8B-B14F-4D97-AF65-F5344CB8AC3E}">
        <p14:creationId xmlns:p14="http://schemas.microsoft.com/office/powerpoint/2010/main" val="2769840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lvl="1" defTabSz="914350">
              <a:defRPr/>
            </a:pPr>
            <a:r>
              <a:rPr lang="en-US" u="sng" dirty="0"/>
              <a:t>Instructor Notes:</a:t>
            </a:r>
            <a:endParaRPr lang="en-US" u="none" dirty="0"/>
          </a:p>
          <a:p>
            <a:pPr marL="0" lvl="1" defTabSz="914350">
              <a:defRPr/>
            </a:pPr>
            <a:endParaRPr lang="en-US" u="sng" dirty="0"/>
          </a:p>
          <a:p>
            <a:pPr marL="0" indent="0">
              <a:buFont typeface="Arial" panose="020B0604020202020204" pitchFamily="34" charset="0"/>
              <a:buNone/>
            </a:pPr>
            <a:r>
              <a:rPr lang="en-US" dirty="0"/>
              <a:t>(Recall)  These</a:t>
            </a:r>
            <a:r>
              <a:rPr lang="en-US" baseline="0" dirty="0"/>
              <a:t> are our learning objective as stated from the beginning of the training: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Demonstrate how to properly document income in the VBMS-Fid Field Exam Report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Document expenses in the VBMS-Fid Field Exam Report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0" lvl="1" defTabSz="914350">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Income</a:t>
            </a:r>
          </a:p>
          <a:p>
            <a:pPr marL="171450" indent="-171450">
              <a:buFont typeface="Arial" panose="020B0604020202020204" pitchFamily="34" charset="0"/>
              <a:buChar char="•"/>
            </a:pPr>
            <a:r>
              <a:rPr lang="en-US" dirty="0"/>
              <a:t>Expenses</a:t>
            </a:r>
          </a:p>
          <a:p>
            <a:pPr marL="0" indent="0">
              <a:buFont typeface="Arial" panose="020B0604020202020204" pitchFamily="34" charset="0"/>
              <a:buNone/>
            </a:pPr>
            <a:endParaRPr lang="en-US" dirty="0"/>
          </a:p>
          <a:p>
            <a:pPr marL="0" lvl="1" defTabSz="914350">
              <a:defRPr/>
            </a:pPr>
            <a:r>
              <a:rPr lang="en-US" b="1" dirty="0"/>
              <a:t>Are there any additional questions?  </a:t>
            </a:r>
          </a:p>
          <a:p>
            <a:pPr marL="0" lvl="1" defTabSz="966559">
              <a:defRPr/>
            </a:pPr>
            <a:endParaRPr lang="en-US" dirty="0"/>
          </a:p>
        </p:txBody>
      </p:sp>
      <p:sp>
        <p:nvSpPr>
          <p:cNvPr id="4" name="Slide Number Placeholder 3"/>
          <p:cNvSpPr>
            <a:spLocks noGrp="1"/>
          </p:cNvSpPr>
          <p:nvPr>
            <p:ph type="sldNum" sz="quarter" idx="10"/>
          </p:nvPr>
        </p:nvSpPr>
        <p:spPr/>
        <p:txBody>
          <a:bodyPr/>
          <a:lstStyle/>
          <a:p>
            <a:fld id="{03CECF49-2165-4CE7-B39E-10D80CF3C557}" type="slidenum">
              <a:rPr lang="en-US" smtClean="0"/>
              <a:t>6</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7</a:t>
            </a:fld>
            <a:endParaRPr lang="en-US" dirty="0"/>
          </a:p>
        </p:txBody>
      </p:sp>
    </p:spTree>
    <p:extLst>
      <p:ext uri="{BB962C8B-B14F-4D97-AF65-F5344CB8AC3E}">
        <p14:creationId xmlns:p14="http://schemas.microsoft.com/office/powerpoint/2010/main" val="1666432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306312801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dirty="0"/>
              <a:t>Click to edit Master title style</a:t>
            </a:r>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6858000" y="6400800"/>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4" name="TextBox 3">
            <a:extLst>
              <a:ext uri="{FF2B5EF4-FFF2-40B4-BE49-F238E27FC236}">
                <a16:creationId xmlns:a16="http://schemas.microsoft.com/office/drawing/2014/main" id="{846AF5D2-F744-BF54-DE84-72091F2A3123}"/>
              </a:ext>
            </a:extLst>
          </p:cNvPr>
          <p:cNvSpPr txBox="1"/>
          <p:nvPr userDrawn="1"/>
        </p:nvSpPr>
        <p:spPr>
          <a:xfrm>
            <a:off x="1628067" y="194627"/>
            <a:ext cx="5105400" cy="584775"/>
          </a:xfrm>
          <a:prstGeom prst="rect">
            <a:avLst/>
          </a:prstGeom>
          <a:noFill/>
        </p:spPr>
        <p:txBody>
          <a:bodyPr wrap="square" rtlCol="0">
            <a:spAutoFit/>
          </a:bodyPr>
          <a:lstStyle/>
          <a:p>
            <a:r>
              <a:rPr lang="en-US" sz="3200" dirty="0">
                <a:solidFill>
                  <a:schemeClr val="bg1"/>
                </a:solidFill>
                <a:latin typeface="+mj-lt"/>
              </a:rPr>
              <a:t>Income and Expenses</a:t>
            </a:r>
          </a:p>
        </p:txBody>
      </p:sp>
    </p:spTree>
    <p:extLst>
      <p:ext uri="{BB962C8B-B14F-4D97-AF65-F5344CB8AC3E}">
        <p14:creationId xmlns:p14="http://schemas.microsoft.com/office/powerpoint/2010/main" val="427584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76400" y="304800"/>
            <a:ext cx="7162800" cy="381000"/>
          </a:xfrm>
        </p:spPr>
        <p:txBody>
          <a:bodyPr/>
          <a:lstStyle/>
          <a:p>
            <a:r>
              <a:rPr lang="en-US" dirty="0"/>
              <a:t>Income and Expenses</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858000" y="6370637"/>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8" name="TextBox 7">
            <a:extLst>
              <a:ext uri="{FF2B5EF4-FFF2-40B4-BE49-F238E27FC236}">
                <a16:creationId xmlns:a16="http://schemas.microsoft.com/office/drawing/2014/main" id="{E9D58E4F-13E5-DC42-09CB-C48FA284323E}"/>
              </a:ext>
            </a:extLst>
          </p:cNvPr>
          <p:cNvSpPr txBox="1"/>
          <p:nvPr userDrawn="1"/>
        </p:nvSpPr>
        <p:spPr>
          <a:xfrm>
            <a:off x="76200" y="6444734"/>
            <a:ext cx="4572000" cy="369332"/>
          </a:xfrm>
          <a:prstGeom prst="rect">
            <a:avLst/>
          </a:prstGeom>
          <a:noFill/>
        </p:spPr>
        <p:txBody>
          <a:bodyPr wrap="square">
            <a:spAutoFit/>
          </a:bodyPr>
          <a:lstStyle/>
          <a:p>
            <a:pPr algn="l"/>
            <a:r>
              <a:rPr lang="en-US" dirty="0">
                <a:solidFill>
                  <a:schemeClr val="accent1">
                    <a:lumMod val="75000"/>
                  </a:schemeClr>
                </a:solidFill>
              </a:rPr>
              <a:t>Pension and Fiduciary Service</a:t>
            </a:r>
          </a:p>
        </p:txBody>
      </p:sp>
    </p:spTree>
    <p:extLst>
      <p:ext uri="{BB962C8B-B14F-4D97-AF65-F5344CB8AC3E}">
        <p14:creationId xmlns:p14="http://schemas.microsoft.com/office/powerpoint/2010/main" val="17257743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76400" y="318180"/>
            <a:ext cx="7162800" cy="381000"/>
          </a:xfrm>
          <a:prstGeom prst="rect">
            <a:avLst/>
          </a:prstGeom>
        </p:spPr>
        <p:txBody>
          <a:bodyPr vert="horz" lIns="91440" tIns="45720" rIns="91440" bIns="45720" rtlCol="0" anchor="ctr">
            <a:noAutofit/>
          </a:bodyPr>
          <a:lstStyle/>
          <a:p>
            <a:r>
              <a:rPr lang="en-US" dirty="0"/>
              <a:t>Income and Expenses</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
        <p:nvSpPr>
          <p:cNvPr id="8" name="TextBox 7">
            <a:extLst>
              <a:ext uri="{FF2B5EF4-FFF2-40B4-BE49-F238E27FC236}">
                <a16:creationId xmlns:a16="http://schemas.microsoft.com/office/drawing/2014/main" id="{052714FF-BFB1-86BB-A7C3-DB23E0EECBF8}"/>
              </a:ext>
            </a:extLst>
          </p:cNvPr>
          <p:cNvSpPr txBox="1"/>
          <p:nvPr userDrawn="1"/>
        </p:nvSpPr>
        <p:spPr>
          <a:xfrm>
            <a:off x="8534400" y="6392049"/>
            <a:ext cx="457200" cy="369332"/>
          </a:xfrm>
          <a:prstGeom prst="rect">
            <a:avLst/>
          </a:prstGeom>
          <a:noFill/>
        </p:spPr>
        <p:txBody>
          <a:bodyPr wrap="square">
            <a:spAutoFit/>
          </a:bodyPr>
          <a:lstStyle/>
          <a:p>
            <a:fld id="{31640669-3FD2-4B34-9A2D-584949EF09F8}" type="slidenum">
              <a:rPr lang="en-US" smtClean="0">
                <a:solidFill>
                  <a:schemeClr val="accent1">
                    <a:lumMod val="75000"/>
                  </a:schemeClr>
                </a:solidFill>
              </a:rPr>
              <a:pPr/>
              <a:t>‹#›</a:t>
            </a:fld>
            <a:endParaRPr lang="en-US" dirty="0">
              <a:solidFill>
                <a:schemeClr val="accent1">
                  <a:lumMod val="75000"/>
                </a:schemeClr>
              </a:solidFill>
            </a:endParaRPr>
          </a:p>
        </p:txBody>
      </p:sp>
    </p:spTree>
    <p:extLst>
      <p:ext uri="{BB962C8B-B14F-4D97-AF65-F5344CB8AC3E}">
        <p14:creationId xmlns:p14="http://schemas.microsoft.com/office/powerpoint/2010/main" val="12837260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32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Income and Expenses"/>
          <p:cNvSpPr>
            <a:spLocks noGrp="1"/>
          </p:cNvSpPr>
          <p:nvPr>
            <p:ph type="ctrTitle"/>
          </p:nvPr>
        </p:nvSpPr>
        <p:spPr/>
        <p:txBody>
          <a:bodyPr>
            <a:normAutofit/>
          </a:bodyPr>
          <a:lstStyle/>
          <a:p>
            <a:r>
              <a:rPr lang="en-US" dirty="0">
                <a:effectLst>
                  <a:outerShdw blurRad="38100" dist="38100" dir="2700000" algn="tl">
                    <a:srgbClr val="000000">
                      <a:alpha val="43137"/>
                    </a:srgbClr>
                  </a:outerShdw>
                </a:effectLst>
              </a:rPr>
              <a:t>Income and Expenses</a:t>
            </a:r>
          </a:p>
        </p:txBody>
      </p:sp>
      <p:sp>
        <p:nvSpPr>
          <p:cNvPr id="3" name="Subtitle 2"/>
          <p:cNvSpPr>
            <a:spLocks noGrp="1"/>
          </p:cNvSpPr>
          <p:nvPr>
            <p:ph type="subTitle" idx="4294967295"/>
          </p:nvPr>
        </p:nvSpPr>
        <p:spPr>
          <a:xfrm>
            <a:off x="2895600" y="6324600"/>
            <a:ext cx="4419600" cy="533400"/>
          </a:xfrm>
        </p:spPr>
        <p:txBody>
          <a:bodyPr>
            <a:normAutofit/>
          </a:bodyPr>
          <a:lstStyle/>
          <a:p>
            <a:pPr marL="0" indent="0">
              <a:buNone/>
            </a:pPr>
            <a:r>
              <a:rPr lang="en-US" sz="1800" dirty="0">
                <a:solidFill>
                  <a:schemeClr val="bg1"/>
                </a:solidFill>
              </a:rPr>
              <a:t>Pension and Fiduciary Service | March 2021</a:t>
            </a:r>
          </a:p>
        </p:txBody>
      </p:sp>
    </p:spTree>
    <p:extLst>
      <p:ext uri="{BB962C8B-B14F-4D97-AF65-F5344CB8AC3E}">
        <p14:creationId xmlns:p14="http://schemas.microsoft.com/office/powerpoint/2010/main" val="367097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pPr marL="171450" indent="-171450">
              <a:spcBef>
                <a:spcPts val="0"/>
              </a:spcBef>
              <a:defRPr/>
            </a:pPr>
            <a:r>
              <a:rPr lang="en-US" dirty="0"/>
              <a:t>Demonstrate how to properly document income in the VBMS-Fid Field Exam Report</a:t>
            </a:r>
          </a:p>
          <a:p>
            <a:pPr marL="171450" indent="-171450">
              <a:spcBef>
                <a:spcPts val="0"/>
              </a:spcBef>
              <a:defRPr/>
            </a:pPr>
            <a:r>
              <a:rPr lang="en-US" dirty="0"/>
              <a:t>Document expenses in the VBMS-Fid Field Exam Report</a:t>
            </a:r>
          </a:p>
          <a:p>
            <a:pPr marL="171450" indent="-171450">
              <a:spcBef>
                <a:spcPts val="0"/>
              </a:spcBef>
              <a:defRPr/>
            </a:pPr>
            <a:endParaRPr lang="en-US" dirty="0"/>
          </a:p>
          <a:p>
            <a:pPr marL="171450" lvl="0" indent="-171450">
              <a:spcBef>
                <a:spcPts val="0"/>
              </a:spcBef>
              <a:defRPr/>
            </a:pPr>
            <a:endParaRPr lang="en-US" dirty="0"/>
          </a:p>
        </p:txBody>
      </p:sp>
    </p:spTree>
    <p:extLst>
      <p:ext uri="{BB962C8B-B14F-4D97-AF65-F5344CB8AC3E}">
        <p14:creationId xmlns:p14="http://schemas.microsoft.com/office/powerpoint/2010/main" val="1483460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r>
              <a:rPr lang="en-US" dirty="0"/>
              <a:t>FPM </a:t>
            </a:r>
            <a:r>
              <a:rPr lang="en-US" dirty="0" err="1"/>
              <a:t>I.2.C.4</a:t>
            </a:r>
            <a:r>
              <a:rPr lang="en-US" dirty="0"/>
              <a:t>, </a:t>
            </a:r>
            <a:r>
              <a:rPr lang="en-US" i="1" dirty="0"/>
              <a:t>Financial Information of the Beneficiary</a:t>
            </a:r>
            <a:endParaRPr lang="en-US" u="sng" dirty="0"/>
          </a:p>
          <a:p>
            <a:endParaRPr lang="en-US" i="1" dirty="0">
              <a:highlight>
                <a:srgbClr val="FFFF00"/>
              </a:highlight>
            </a:endParaRPr>
          </a:p>
          <a:p>
            <a:endParaRPr lang="en-US" dirty="0"/>
          </a:p>
        </p:txBody>
      </p:sp>
    </p:spTree>
    <p:extLst>
      <p:ext uri="{BB962C8B-B14F-4D97-AF65-F5344CB8AC3E}">
        <p14:creationId xmlns:p14="http://schemas.microsoft.com/office/powerpoint/2010/main" val="4046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Income"/>
          <p:cNvSpPr>
            <a:spLocks noGrp="1"/>
          </p:cNvSpPr>
          <p:nvPr>
            <p:ph type="title"/>
          </p:nvPr>
        </p:nvSpPr>
        <p:spPr/>
        <p:txBody>
          <a:bodyPr/>
          <a:lstStyle/>
          <a:p>
            <a:pPr>
              <a:defRPr/>
            </a:pPr>
            <a:r>
              <a:rPr lang="en-US" i="0" dirty="0"/>
              <a:t>Income</a:t>
            </a:r>
          </a:p>
        </p:txBody>
      </p:sp>
      <p:sp>
        <p:nvSpPr>
          <p:cNvPr id="3" name="Content Placeholder 2"/>
          <p:cNvSpPr>
            <a:spLocks noGrp="1"/>
          </p:cNvSpPr>
          <p:nvPr>
            <p:ph idx="1"/>
          </p:nvPr>
        </p:nvSpPr>
        <p:spPr>
          <a:xfrm>
            <a:off x="381000" y="1828800"/>
            <a:ext cx="8382000" cy="4114800"/>
          </a:xfrm>
        </p:spPr>
        <p:txBody>
          <a:bodyPr>
            <a:normAutofit/>
          </a:bodyPr>
          <a:lstStyle/>
          <a:p>
            <a:pPr lvl="0"/>
            <a:r>
              <a:rPr lang="en-US" dirty="0"/>
              <a:t>All recurring income sources and amounts for beneficiary and dependents</a:t>
            </a:r>
          </a:p>
          <a:p>
            <a:pPr lvl="1">
              <a:buFont typeface="Arial" panose="020B0604020202020204" pitchFamily="34" charset="0"/>
              <a:buChar char="•"/>
            </a:pPr>
            <a:r>
              <a:rPr lang="en-US" dirty="0"/>
              <a:t>VA, Social Security, Other Income</a:t>
            </a:r>
          </a:p>
          <a:p>
            <a:pPr lvl="0"/>
            <a:r>
              <a:rPr lang="en-US" dirty="0"/>
              <a:t>Frequency of income</a:t>
            </a:r>
          </a:p>
          <a:p>
            <a:pPr lvl="1">
              <a:buFont typeface="Arial" panose="020B0604020202020204" pitchFamily="34" charset="0"/>
              <a:buChar char="•"/>
            </a:pPr>
            <a:r>
              <a:rPr lang="en-US" dirty="0"/>
              <a:t>Enter in monthly increments</a:t>
            </a:r>
          </a:p>
          <a:p>
            <a:pPr lvl="0"/>
            <a:r>
              <a:rPr lang="en-US" b="0" dirty="0"/>
              <a:t>To whom income is paid</a:t>
            </a:r>
          </a:p>
          <a:p>
            <a:pPr lvl="0">
              <a:buFont typeface="Wingdings" panose="05000000000000000000" pitchFamily="2" charset="2"/>
              <a:buChar char="§"/>
            </a:pPr>
            <a:endParaRPr lang="en-US" b="0" dirty="0"/>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8937"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632682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Expenses"/>
          <p:cNvSpPr>
            <a:spLocks noGrp="1"/>
          </p:cNvSpPr>
          <p:nvPr>
            <p:ph type="title"/>
          </p:nvPr>
        </p:nvSpPr>
        <p:spPr>
          <a:xfrm>
            <a:off x="457200" y="695528"/>
            <a:ext cx="8229600" cy="1143000"/>
          </a:xfrm>
        </p:spPr>
        <p:txBody>
          <a:bodyPr>
            <a:normAutofit/>
          </a:bodyPr>
          <a:lstStyle/>
          <a:p>
            <a:pPr>
              <a:defRPr/>
            </a:pPr>
            <a:r>
              <a:rPr lang="en-US" i="0" dirty="0"/>
              <a:t>Expenses</a:t>
            </a:r>
          </a:p>
        </p:txBody>
      </p:sp>
      <p:sp>
        <p:nvSpPr>
          <p:cNvPr id="3" name="Content Placeholder 2"/>
          <p:cNvSpPr>
            <a:spLocks noGrp="1"/>
          </p:cNvSpPr>
          <p:nvPr>
            <p:ph idx="1"/>
          </p:nvPr>
        </p:nvSpPr>
        <p:spPr>
          <a:xfrm>
            <a:off x="381000" y="1828800"/>
            <a:ext cx="8382000" cy="4114800"/>
          </a:xfrm>
        </p:spPr>
        <p:txBody>
          <a:bodyPr/>
          <a:lstStyle/>
          <a:p>
            <a:pPr lvl="0"/>
            <a:r>
              <a:rPr lang="en-US" b="0" dirty="0"/>
              <a:t>Name of the expense</a:t>
            </a:r>
          </a:p>
          <a:p>
            <a:pPr lvl="0"/>
            <a:r>
              <a:rPr lang="en-US" b="0" dirty="0"/>
              <a:t>Monthly amount of payment</a:t>
            </a:r>
          </a:p>
          <a:p>
            <a:r>
              <a:rPr lang="en-US" dirty="0"/>
              <a:t>Includes debts and loans</a:t>
            </a:r>
            <a:endParaRPr lang="en-US" b="0" dirty="0"/>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2180" y="4395439"/>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37599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Questions?"/>
          <p:cNvSpPr>
            <a:spLocks noGrp="1"/>
          </p:cNvSpPr>
          <p:nvPr>
            <p:ph type="title"/>
          </p:nvPr>
        </p:nvSpPr>
        <p:spPr/>
        <p:txBody>
          <a:bodyPr>
            <a:noAutofit/>
          </a:bodyPr>
          <a:lstStyle/>
          <a:p>
            <a:r>
              <a:rPr lang="en-US"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a:bodyPr>
          <a:lstStyle/>
          <a:p>
            <a:r>
              <a:rPr lang="en-US" dirty="0"/>
              <a:t>Income</a:t>
            </a:r>
          </a:p>
          <a:p>
            <a:r>
              <a:rPr lang="en-US" dirty="0"/>
              <a:t>Expenses</a:t>
            </a:r>
          </a:p>
          <a:p>
            <a:endParaRPr lang="en-US" dirty="0"/>
          </a:p>
          <a:p>
            <a:endParaRPr lang="en-US" dirty="0"/>
          </a:p>
        </p:txBody>
      </p:sp>
    </p:spTree>
    <p:extLst>
      <p:ext uri="{BB962C8B-B14F-4D97-AF65-F5344CB8AC3E}">
        <p14:creationId xmlns:p14="http://schemas.microsoft.com/office/powerpoint/2010/main" val="1332227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MS Survey"/>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Tree>
    <p:extLst>
      <p:ext uri="{BB962C8B-B14F-4D97-AF65-F5344CB8AC3E}">
        <p14:creationId xmlns:p14="http://schemas.microsoft.com/office/powerpoint/2010/main" val="1834185448"/>
      </p:ext>
    </p:extLst>
  </p:cSld>
  <p:clrMapOvr>
    <a:masterClrMapping/>
  </p:clrMapOvr>
</p:sld>
</file>

<file path=ppt/theme/theme1.xml><?xml version="1.0" encoding="utf-8"?>
<a:theme xmlns:a="http://schemas.openxmlformats.org/drawingml/2006/main" nam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 Template" id="{752866E0-9EF9-0948-9DF6-2CA2DE825D13}" vid="{7EDCCB03-A536-6F41-92C8-ED74982900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3824AA3-F07F-432C-B3DF-C03C7326C7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98164-cd8c-4ccf-863c-4d844e8e0fae"/>
    <ds:schemaRef ds:uri="74592f5e-0930-4211-930c-b7fa09b0ad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4A68EB-98E3-4D47-A734-4B001A006FEE}">
  <ds:schemaRefs>
    <ds:schemaRef ds:uri="http://schemas.microsoft.com/office/infopath/2007/PartnerControls"/>
    <ds:schemaRef ds:uri="http://purl.org/dc/terms/"/>
    <ds:schemaRef ds:uri="http://purl.org/dc/dcmitype/"/>
    <ds:schemaRef ds:uri="http://purl.org/dc/elements/1.1/"/>
    <ds:schemaRef ds:uri="http://www.w3.org/XML/1998/namespace"/>
    <ds:schemaRef ds:uri="2ca98164-cd8c-4ccf-863c-4d844e8e0fae"/>
    <ds:schemaRef ds:uri="http://schemas.microsoft.com/office/2006/metadata/properties"/>
    <ds:schemaRef ds:uri="http://schemas.microsoft.com/office/2006/documentManagement/types"/>
    <ds:schemaRef ds:uri="http://schemas.openxmlformats.org/package/2006/metadata/core-properties"/>
    <ds:schemaRef ds:uri="74592f5e-0930-4211-930c-b7fa09b0ad91"/>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 Template</Template>
  <TotalTime>4441</TotalTime>
  <Words>1367</Words>
  <Application>Microsoft Office PowerPoint</Application>
  <PresentationFormat>On-screen Show (4:3)</PresentationFormat>
  <Paragraphs>111</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PF Template</vt:lpstr>
      <vt:lpstr>Income and Expenses</vt:lpstr>
      <vt:lpstr>Objectives</vt:lpstr>
      <vt:lpstr>References</vt:lpstr>
      <vt:lpstr>Income</vt:lpstr>
      <vt:lpstr>Expenses</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Income and Expenses PowerPoint Presentation</dc:title>
  <dc:subject>FE, FSR, LIE, QRT, Misuse Team</dc:subject>
  <dc:creator>Department of Veterans Affairs, Veterans Benefits Administration, Fiduciary Service, STAFF</dc:creator>
  <dc:description>The purpose of this lesson is to provide students with an overview of how to document income and expenses for beneficiaries and dependents.</dc:description>
  <cp:lastModifiedBy>Kathy Poole</cp:lastModifiedBy>
  <cp:revision>250</cp:revision>
  <dcterms:created xsi:type="dcterms:W3CDTF">2016-10-13T19:12:55Z</dcterms:created>
  <dcterms:modified xsi:type="dcterms:W3CDTF">2022-07-01T13:52:01Z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Language">
    <vt:lpwstr>en</vt:lpwstr>
  </property>
  <property fmtid="{D5CDD505-2E9C-101B-9397-08002B2CF9AE}" pid="4" name="Type">
    <vt:lpwstr>Presentation</vt:lpwstr>
  </property>
</Properties>
</file>